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tags/tag1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9.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30.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31.xml" ContentType="application/vnd.openxmlformats-officedocument.drawingml.chart+xml"/>
  <Override PartName="/ppt/charts/style24.xml" ContentType="application/vnd.ms-office.chartstyle+xml"/>
  <Override PartName="/ppt/charts/colors24.xml" ContentType="application/vnd.ms-office.chartcolorstyle+xml"/>
  <Override PartName="/ppt/tags/tag51.xml" ContentType="application/vnd.openxmlformats-officedocument.presentationml.tags+xml"/>
  <Override PartName="/ppt/notesSlides/notesSlide15.xml" ContentType="application/vnd.openxmlformats-officedocument.presentationml.notesSlide+xml"/>
  <Override PartName="/ppt/charts/chart32.xml" ContentType="application/vnd.openxmlformats-officedocument.drawingml.chart+xml"/>
  <Override PartName="/ppt/notesSlides/notesSlide16.xml" ContentType="application/vnd.openxmlformats-officedocument.presentationml.notesSlide+xml"/>
  <Override PartName="/ppt/charts/chart33.xml" ContentType="application/vnd.openxmlformats-officedocument.drawingml.chart+xml"/>
  <Override PartName="/ppt/charts/chart34.xml" ContentType="application/vnd.openxmlformats-officedocument.drawingml.chart+xml"/>
  <Override PartName="/ppt/notesSlides/notesSlide17.xml" ContentType="application/vnd.openxmlformats-officedocument.presentationml.notesSlide+xml"/>
  <Override PartName="/ppt/charts/chart35.xml" ContentType="application/vnd.openxmlformats-officedocument.drawingml.chart+xml"/>
  <Override PartName="/ppt/charts/chart36.xml" ContentType="application/vnd.openxmlformats-officedocument.drawingml.chart+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131"/>
  </p:notesMasterIdLst>
  <p:sldIdLst>
    <p:sldId id="2638" r:id="rId2"/>
    <p:sldId id="258" r:id="rId3"/>
    <p:sldId id="2650" r:id="rId4"/>
    <p:sldId id="2629" r:id="rId5"/>
    <p:sldId id="2649" r:id="rId6"/>
    <p:sldId id="3606" r:id="rId7"/>
    <p:sldId id="3595" r:id="rId8"/>
    <p:sldId id="2623" r:id="rId9"/>
    <p:sldId id="2624" r:id="rId10"/>
    <p:sldId id="2625" r:id="rId11"/>
    <p:sldId id="2626" r:id="rId12"/>
    <p:sldId id="2627" r:id="rId13"/>
    <p:sldId id="2628" r:id="rId14"/>
    <p:sldId id="2075" r:id="rId15"/>
    <p:sldId id="2651" r:id="rId16"/>
    <p:sldId id="2463" r:id="rId17"/>
    <p:sldId id="3617" r:id="rId18"/>
    <p:sldId id="2444" r:id="rId19"/>
    <p:sldId id="3618" r:id="rId20"/>
    <p:sldId id="3620" r:id="rId21"/>
    <p:sldId id="3621" r:id="rId22"/>
    <p:sldId id="3622" r:id="rId23"/>
    <p:sldId id="3625" r:id="rId24"/>
    <p:sldId id="3627" r:id="rId25"/>
    <p:sldId id="3628" r:id="rId26"/>
    <p:sldId id="3623" r:id="rId27"/>
    <p:sldId id="3630" r:id="rId28"/>
    <p:sldId id="3631" r:id="rId29"/>
    <p:sldId id="3632" r:id="rId30"/>
    <p:sldId id="2323" r:id="rId31"/>
    <p:sldId id="2618" r:id="rId32"/>
    <p:sldId id="2576" r:id="rId33"/>
    <p:sldId id="2577" r:id="rId34"/>
    <p:sldId id="2605" r:id="rId35"/>
    <p:sldId id="2604" r:id="rId36"/>
    <p:sldId id="2635" r:id="rId37"/>
    <p:sldId id="2621" r:id="rId38"/>
    <p:sldId id="2574" r:id="rId39"/>
    <p:sldId id="2562" r:id="rId40"/>
    <p:sldId id="2535" r:id="rId41"/>
    <p:sldId id="2616" r:id="rId42"/>
    <p:sldId id="2568" r:id="rId43"/>
    <p:sldId id="2617" r:id="rId44"/>
    <p:sldId id="2653" r:id="rId45"/>
    <p:sldId id="2654" r:id="rId46"/>
    <p:sldId id="3607" r:id="rId47"/>
    <p:sldId id="3609" r:id="rId48"/>
    <p:sldId id="3610" r:id="rId49"/>
    <p:sldId id="3611" r:id="rId50"/>
    <p:sldId id="3614" r:id="rId51"/>
    <p:sldId id="3615" r:id="rId52"/>
    <p:sldId id="3616" r:id="rId53"/>
    <p:sldId id="3612" r:id="rId54"/>
    <p:sldId id="2612" r:id="rId55"/>
    <p:sldId id="2580" r:id="rId56"/>
    <p:sldId id="2573" r:id="rId57"/>
    <p:sldId id="2599" r:id="rId58"/>
    <p:sldId id="2583" r:id="rId59"/>
    <p:sldId id="2360" r:id="rId60"/>
    <p:sldId id="2582" r:id="rId61"/>
    <p:sldId id="2461" r:id="rId62"/>
    <p:sldId id="3635" r:id="rId63"/>
    <p:sldId id="2298" r:id="rId64"/>
    <p:sldId id="2301" r:id="rId65"/>
    <p:sldId id="2421" r:id="rId66"/>
    <p:sldId id="2422" r:id="rId67"/>
    <p:sldId id="2423" r:id="rId68"/>
    <p:sldId id="2523" r:id="rId69"/>
    <p:sldId id="2528" r:id="rId70"/>
    <p:sldId id="2534" r:id="rId71"/>
    <p:sldId id="2533" r:id="rId72"/>
    <p:sldId id="2536" r:id="rId73"/>
    <p:sldId id="2526" r:id="rId74"/>
    <p:sldId id="2630" r:id="rId75"/>
    <p:sldId id="2527" r:id="rId76"/>
    <p:sldId id="2652" r:id="rId77"/>
    <p:sldId id="749" r:id="rId78"/>
    <p:sldId id="3604" r:id="rId79"/>
    <p:sldId id="3605" r:id="rId80"/>
    <p:sldId id="2589" r:id="rId81"/>
    <p:sldId id="2530" r:id="rId82"/>
    <p:sldId id="2531" r:id="rId83"/>
    <p:sldId id="2532" r:id="rId84"/>
    <p:sldId id="2598" r:id="rId85"/>
    <p:sldId id="3552" r:id="rId86"/>
    <p:sldId id="2641" r:id="rId87"/>
    <p:sldId id="2642" r:id="rId88"/>
    <p:sldId id="2643" r:id="rId89"/>
    <p:sldId id="2644" r:id="rId90"/>
    <p:sldId id="2645" r:id="rId91"/>
    <p:sldId id="2646" r:id="rId92"/>
    <p:sldId id="3596" r:id="rId93"/>
    <p:sldId id="2648" r:id="rId94"/>
    <p:sldId id="3594" r:id="rId95"/>
    <p:sldId id="2633" r:id="rId96"/>
    <p:sldId id="2634" r:id="rId97"/>
    <p:sldId id="2602" r:id="rId98"/>
    <p:sldId id="2631" r:id="rId99"/>
    <p:sldId id="2632" r:id="rId100"/>
    <p:sldId id="3613" r:id="rId101"/>
    <p:sldId id="2591" r:id="rId102"/>
    <p:sldId id="2592" r:id="rId103"/>
    <p:sldId id="2593" r:id="rId104"/>
    <p:sldId id="2537" r:id="rId105"/>
    <p:sldId id="3597" r:id="rId106"/>
    <p:sldId id="3598" r:id="rId107"/>
    <p:sldId id="3601" r:id="rId108"/>
    <p:sldId id="3602" r:id="rId109"/>
    <p:sldId id="3603" r:id="rId110"/>
    <p:sldId id="3562" r:id="rId111"/>
    <p:sldId id="3444" r:id="rId112"/>
    <p:sldId id="3445" r:id="rId113"/>
    <p:sldId id="3446" r:id="rId114"/>
    <p:sldId id="3447" r:id="rId115"/>
    <p:sldId id="3448" r:id="rId116"/>
    <p:sldId id="3590" r:id="rId117"/>
    <p:sldId id="3450" r:id="rId118"/>
    <p:sldId id="3591" r:id="rId119"/>
    <p:sldId id="3453" r:id="rId120"/>
    <p:sldId id="3455" r:id="rId121"/>
    <p:sldId id="3573" r:id="rId122"/>
    <p:sldId id="3574" r:id="rId123"/>
    <p:sldId id="3592" r:id="rId124"/>
    <p:sldId id="3593" r:id="rId125"/>
    <p:sldId id="3580" r:id="rId126"/>
    <p:sldId id="3587" r:id="rId127"/>
    <p:sldId id="3588" r:id="rId128"/>
    <p:sldId id="3589" r:id="rId129"/>
    <p:sldId id="2495"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投资概要" id="{EEC7E662-52F3-4F48-AA75-BD6C4726F6B7}">
          <p14:sldIdLst>
            <p14:sldId id="2638"/>
            <p14:sldId id="258"/>
            <p14:sldId id="2650"/>
            <p14:sldId id="2629"/>
            <p14:sldId id="2649"/>
            <p14:sldId id="3606"/>
            <p14:sldId id="3595"/>
            <p14:sldId id="2623"/>
            <p14:sldId id="2624"/>
            <p14:sldId id="2625"/>
            <p14:sldId id="2626"/>
            <p14:sldId id="2627"/>
            <p14:sldId id="2628"/>
            <p14:sldId id="2075"/>
            <p14:sldId id="2651"/>
          </p14:sldIdLst>
        </p14:section>
        <p14:section name="2.  尽调工作及前期重点问题回顾" id="{F72E4EF2-7DD2-4D8D-BEC7-1094DCB0C6AF}">
          <p14:sldIdLst>
            <p14:sldId id="2463"/>
            <p14:sldId id="3617"/>
            <p14:sldId id="2444"/>
            <p14:sldId id="3618"/>
            <p14:sldId id="3620"/>
            <p14:sldId id="3621"/>
            <p14:sldId id="3622"/>
            <p14:sldId id="3625"/>
            <p14:sldId id="3627"/>
            <p14:sldId id="3628"/>
            <p14:sldId id="3623"/>
            <p14:sldId id="3630"/>
            <p14:sldId id="3631"/>
            <p14:sldId id="3632"/>
          </p14:sldIdLst>
        </p14:section>
        <p14:section name="3. 行业研究" id="{B58870C5-0CCD-4D4C-B019-B20A836521BD}">
          <p14:sldIdLst>
            <p14:sldId id="2323"/>
            <p14:sldId id="2618"/>
            <p14:sldId id="2576"/>
            <p14:sldId id="2577"/>
            <p14:sldId id="2605"/>
            <p14:sldId id="2604"/>
            <p14:sldId id="2635"/>
            <p14:sldId id="2621"/>
            <p14:sldId id="2574"/>
            <p14:sldId id="2562"/>
            <p14:sldId id="2535"/>
            <p14:sldId id="2616"/>
            <p14:sldId id="2568"/>
            <p14:sldId id="2617"/>
            <p14:sldId id="2653"/>
            <p14:sldId id="2654"/>
            <p14:sldId id="3607"/>
            <p14:sldId id="3609"/>
            <p14:sldId id="3610"/>
            <p14:sldId id="3611"/>
            <p14:sldId id="3614"/>
            <p14:sldId id="3615"/>
            <p14:sldId id="3616"/>
            <p14:sldId id="3612"/>
            <p14:sldId id="2612"/>
            <p14:sldId id="2580"/>
            <p14:sldId id="2573"/>
            <p14:sldId id="2599"/>
            <p14:sldId id="2583"/>
            <p14:sldId id="2360"/>
            <p14:sldId id="2582"/>
            <p14:sldId id="2461"/>
            <p14:sldId id="3635"/>
          </p14:sldIdLst>
        </p14:section>
        <p14:section name="4. 公司基本情况" id="{8810AF78-70FE-428B-B791-EDCD50F52C94}">
          <p14:sldIdLst>
            <p14:sldId id="2298"/>
            <p14:sldId id="2301"/>
            <p14:sldId id="2421"/>
            <p14:sldId id="2422"/>
            <p14:sldId id="2423"/>
            <p14:sldId id="2523"/>
            <p14:sldId id="2528"/>
            <p14:sldId id="2534"/>
            <p14:sldId id="2533"/>
            <p14:sldId id="2536"/>
            <p14:sldId id="2526"/>
            <p14:sldId id="2630"/>
            <p14:sldId id="2527"/>
            <p14:sldId id="2652"/>
            <p14:sldId id="749"/>
            <p14:sldId id="3604"/>
            <p14:sldId id="3605"/>
          </p14:sldIdLst>
        </p14:section>
        <p14:section name="5. 公司业务模式与主营产品" id="{F4EFDD26-6DC4-4403-99E0-8DDFEFAAB05C}">
          <p14:sldIdLst>
            <p14:sldId id="2589"/>
            <p14:sldId id="2530"/>
            <p14:sldId id="2531"/>
            <p14:sldId id="2532"/>
            <p14:sldId id="2598"/>
            <p14:sldId id="3552"/>
            <p14:sldId id="2641"/>
            <p14:sldId id="2642"/>
            <p14:sldId id="2643"/>
            <p14:sldId id="2644"/>
            <p14:sldId id="2645"/>
            <p14:sldId id="2646"/>
            <p14:sldId id="3596"/>
            <p14:sldId id="2648"/>
            <p14:sldId id="3594"/>
            <p14:sldId id="2633"/>
            <p14:sldId id="2634"/>
            <p14:sldId id="2602"/>
            <p14:sldId id="2631"/>
            <p14:sldId id="2632"/>
            <p14:sldId id="3613"/>
            <p14:sldId id="2591"/>
            <p14:sldId id="2592"/>
            <p14:sldId id="2593"/>
            <p14:sldId id="2537"/>
            <p14:sldId id="3597"/>
            <p14:sldId id="3598"/>
            <p14:sldId id="3601"/>
            <p14:sldId id="3602"/>
            <p14:sldId id="3603"/>
          </p14:sldIdLst>
        </p14:section>
        <p14:section name="6. 公司财务情况" id="{2A32E8EA-DFC0-43F9-8A42-C192C491588D}">
          <p14:sldIdLst>
            <p14:sldId id="3562"/>
            <p14:sldId id="3444"/>
            <p14:sldId id="3445"/>
            <p14:sldId id="3446"/>
            <p14:sldId id="3447"/>
            <p14:sldId id="3448"/>
            <p14:sldId id="3590"/>
            <p14:sldId id="3450"/>
            <p14:sldId id="3591"/>
            <p14:sldId id="3453"/>
            <p14:sldId id="3455"/>
          </p14:sldIdLst>
        </p14:section>
        <p14:section name="7. 盈利预测" id="{73FDB0AE-CB10-4AF2-9D1A-D2B720AA28CF}">
          <p14:sldIdLst>
            <p14:sldId id="3573"/>
            <p14:sldId id="3574"/>
            <p14:sldId id="3592"/>
            <p14:sldId id="3593"/>
            <p14:sldId id="3580"/>
            <p14:sldId id="3587"/>
            <p14:sldId id="3588"/>
            <p14:sldId id="3589"/>
            <p14:sldId id="249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7A"/>
    <a:srgbClr val="EAEAEA"/>
    <a:srgbClr val="007A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92" autoAdjust="0"/>
    <p:restoredTop sz="94695" autoAdjust="0"/>
  </p:normalViewPr>
  <p:slideViewPr>
    <p:cSldViewPr snapToGrid="0">
      <p:cViewPr varScale="1">
        <p:scale>
          <a:sx n="74" d="100"/>
          <a:sy n="74" d="100"/>
        </p:scale>
        <p:origin x="1278"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3" d="100"/>
          <a:sy n="83" d="100"/>
        </p:scale>
        <p:origin x="2010" y="7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86186\Desktop\&#20013;&#20449;&#24314;&#25237;&#36164;&#26412;\&#36164;&#31119;&#21307;&#30103;\&#36164;&#31119;-&#31435;&#39033;&#25253;&#21578;\&#36164;&#31119;&#38144;&#21806;.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86186\Documents\WeChat%20Files\zdl330755274\FileStorage\File\2020-03\&#37325;&#24198;&#37329;&#23665;.xlsx" TargetMode="External"/><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86186\Documents\WeChat%20Files\zdl330755274\FileStorage\File\2020-03\&#37325;&#24198;&#37329;&#23665;.xlsx" TargetMode="External"/><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86186\Documents\WeChat%20Files\zdl330755274\FileStorage\File\2020-03\&#37325;&#24198;&#37329;&#23665;.xlsx" TargetMode="External"/><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86186\Documents\WeChat%20Files\zdl330755274\FileStorage\File\2020-03\&#37325;&#24198;&#37329;&#23665;.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86186\Documents\WeChat%20Files\zdl330755274\FileStorage\File\2020-03\&#37325;&#24198;&#37329;&#23665;.xlsx" TargetMode="External"/><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86186\Documents\WeChat%20Files\zdl330755274\FileStorage\File\2020-03\&#37325;&#24198;&#37329;&#23665;.xlsx" TargetMode="External"/><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86186\Documents\WeChat%20Files\zdl330755274\FileStorage\File\2020-03\&#37325;&#24198;&#37329;&#23665;.xlsx" TargetMode="External"/><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86186\Documents\WeChat%20Files\zdl330755274\FileStorage\File\2020-03\&#37325;&#24198;&#37329;&#23665;.xlsx" TargetMode="External"/><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86186\Documents\WeChat%20Files\zdl330755274\FileStorage\File\2020-03\&#37325;&#24198;&#37329;&#23665;.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0.xml.rels><?xml version="1.0" encoding="UTF-8" standalone="yes"?>
<Relationships xmlns="http://schemas.openxmlformats.org/package/2006/relationships"><Relationship Id="rId3" Type="http://schemas.openxmlformats.org/officeDocument/2006/relationships/oleObject" Target="file:///C:\Users\86186\Documents\WeChat%20Files\zdl330755274\FileStorage\File\2020-03\&#37325;&#24198;&#37329;&#23665;.xlsx" TargetMode="External"/><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86186\Documents\WeChat%20Files\zdl330755274\FileStorage\File\2020-02\&#21830;&#19994;&#20998;&#26512;&#35838;&#31243;&#23433;&#25490;.xlsx" TargetMode="External"/><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___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___9.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___10.xlsx"/></Relationships>
</file>

<file path=ppt/charts/_rels/chart27.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28.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1.xml"/><Relationship Id="rId1" Type="http://schemas.microsoft.com/office/2011/relationships/chartStyle" Target="style21.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86186\Desktop\&#20013;&#20449;&#24314;&#25237;&#36164;&#26412;\&#36164;&#31119;&#21307;&#30103;\&#36164;&#31119;-&#25512;&#20171;&#26448;&#26009;\2020E&#38144;&#21806;&#30446;&#26631;.xlsx" TargetMode="External"/><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3" Type="http://schemas.openxmlformats.org/officeDocument/2006/relationships/oleObject" Target="&#24037;&#20316;&#31807;2" TargetMode="External"/><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86186\Desktop\&#20013;&#20449;&#24314;&#25237;&#36164;&#26412;\&#36164;&#31119;&#21307;&#30103;\&#36164;&#31119;-&#25512;&#20171;&#26448;&#26009;\2020E&#38144;&#21806;&#30446;&#26631;.xlsx" TargetMode="External"/><Relationship Id="rId2" Type="http://schemas.microsoft.com/office/2011/relationships/chartColorStyle" Target="colors23.xml"/><Relationship Id="rId1" Type="http://schemas.microsoft.com/office/2011/relationships/chartStyle" Target="style23.xml"/></Relationships>
</file>

<file path=ppt/charts/_rels/chart3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4.xml"/><Relationship Id="rId1" Type="http://schemas.microsoft.com/office/2011/relationships/chartStyle" Target="style24.xml"/></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___1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___1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___1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___15.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86186\Desktop\&#20013;&#20449;&#24314;&#25237;&#36164;&#26412;\&#36164;&#31119;&#21307;&#30103;\&#36164;&#31119;-&#31435;&#39033;&#25253;&#21578;\&#36164;&#31119;&#38144;&#21806;.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C:\Users\86186\Desktop\&#20013;&#20449;&#24314;&#25237;&#36164;&#26412;\&#36164;&#31119;&#21307;&#30103;\&#36164;&#31119;-&#31435;&#39033;&#25253;&#21578;\&#36164;&#31119;&#38144;&#21806;.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13457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肺癌</c:v>
                </c:pt>
                <c:pt idx="1">
                  <c:v>胃癌</c:v>
                </c:pt>
                <c:pt idx="2">
                  <c:v>结直肠癌</c:v>
                </c:pt>
                <c:pt idx="3">
                  <c:v>肝癌</c:v>
                </c:pt>
                <c:pt idx="4">
                  <c:v>乳腺癌</c:v>
                </c:pt>
                <c:pt idx="5">
                  <c:v>食管癌</c:v>
                </c:pt>
                <c:pt idx="6">
                  <c:v>甲状腺癌</c:v>
                </c:pt>
                <c:pt idx="7">
                  <c:v>宫颈癌</c:v>
                </c:pt>
                <c:pt idx="8">
                  <c:v>脑癌</c:v>
                </c:pt>
                <c:pt idx="9">
                  <c:v>胰腺癌</c:v>
                </c:pt>
              </c:strCache>
            </c:strRef>
          </c:cat>
          <c:val>
            <c:numRef>
              <c:f>Sheet1!$B$2:$B$11</c:f>
              <c:numCache>
                <c:formatCode>General</c:formatCode>
                <c:ptCount val="10"/>
                <c:pt idx="0">
                  <c:v>78.7</c:v>
                </c:pt>
                <c:pt idx="1">
                  <c:v>40.299999999999997</c:v>
                </c:pt>
                <c:pt idx="2">
                  <c:v>28.8</c:v>
                </c:pt>
                <c:pt idx="3">
                  <c:v>37</c:v>
                </c:pt>
                <c:pt idx="4">
                  <c:v>30.4</c:v>
                </c:pt>
                <c:pt idx="5">
                  <c:v>24.6</c:v>
                </c:pt>
                <c:pt idx="6">
                  <c:v>20.100000000000001</c:v>
                </c:pt>
                <c:pt idx="7">
                  <c:v>11.1</c:v>
                </c:pt>
                <c:pt idx="8">
                  <c:v>10.6</c:v>
                </c:pt>
                <c:pt idx="9">
                  <c:v>9.5</c:v>
                </c:pt>
              </c:numCache>
            </c:numRef>
          </c:val>
          <c:extLst xmlns:c16r2="http://schemas.microsoft.com/office/drawing/2015/06/chart">
            <c:ext xmlns:c16="http://schemas.microsoft.com/office/drawing/2014/chart" uri="{C3380CC4-5D6E-409C-BE32-E72D297353CC}">
              <c16:uniqueId val="{00000000-BDB5-494B-AA52-C0739439E0CC}"/>
            </c:ext>
          </c:extLst>
        </c:ser>
        <c:dLbls>
          <c:showLegendKey val="0"/>
          <c:showVal val="1"/>
          <c:showCatName val="0"/>
          <c:showSerName val="0"/>
          <c:showPercent val="0"/>
          <c:showBubbleSize val="0"/>
        </c:dLbls>
        <c:gapWidth val="75"/>
        <c:axId val="269291968"/>
        <c:axId val="269292528"/>
      </c:barChart>
      <c:catAx>
        <c:axId val="269291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wordArtVert"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269292528"/>
        <c:crosses val="autoZero"/>
        <c:auto val="1"/>
        <c:lblAlgn val="ctr"/>
        <c:lblOffset val="100"/>
        <c:noMultiLvlLbl val="0"/>
      </c:catAx>
      <c:valAx>
        <c:axId val="2692925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69291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2442141457310474"/>
          <c:y val="0.11019786859885497"/>
        </c:manualLayout>
      </c:layout>
      <c:overlay val="0"/>
      <c:spPr>
        <a:noFill/>
        <a:ln>
          <a:noFill/>
        </a:ln>
        <a:effectLst/>
      </c:spPr>
      <c:txPr>
        <a:bodyPr rot="0" spcFirstLastPara="1" vertOverflow="ellipsis" vert="horz" wrap="square" anchor="ctr" anchorCtr="1"/>
        <a:lstStyle/>
        <a:p>
          <a:pPr>
            <a:defRPr sz="1300" b="1"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竞争格局!$T$1</c:f>
              <c:strCache>
                <c:ptCount val="1"/>
                <c:pt idx="0">
                  <c:v>中国硬式内镜市场竞争格局</c:v>
                </c:pt>
              </c:strCache>
            </c:strRef>
          </c:tx>
          <c:dPt>
            <c:idx val="0"/>
            <c:bubble3D val="0"/>
            <c:explosion val="2"/>
            <c:spPr>
              <a:solidFill>
                <a:schemeClr val="accent1"/>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1-516E-40A9-BA72-057A6E81418A}"/>
              </c:ext>
            </c:extLst>
          </c:dPt>
          <c:dPt>
            <c:idx val="1"/>
            <c:bubble3D val="0"/>
            <c:spPr>
              <a:solidFill>
                <a:schemeClr val="accent2"/>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3-516E-40A9-BA72-057A6E81418A}"/>
              </c:ext>
            </c:extLst>
          </c:dPt>
          <c:dPt>
            <c:idx val="2"/>
            <c:bubble3D val="0"/>
            <c:spPr>
              <a:solidFill>
                <a:schemeClr val="accent3"/>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5-516E-40A9-BA72-057A6E81418A}"/>
              </c:ext>
            </c:extLst>
          </c:dPt>
          <c:dPt>
            <c:idx val="3"/>
            <c:bubble3D val="0"/>
            <c:spPr>
              <a:solidFill>
                <a:schemeClr val="accent4"/>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7-516E-40A9-BA72-057A6E81418A}"/>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showLegendKey val="0"/>
              <c:showVal val="0"/>
              <c:showCatName val="0"/>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竞争格局!$S$2:$S$5</c:f>
              <c:strCache>
                <c:ptCount val="4"/>
                <c:pt idx="0">
                  <c:v>卡尔史托斯</c:v>
                </c:pt>
                <c:pt idx="1">
                  <c:v>奥林巴斯</c:v>
                </c:pt>
                <c:pt idx="2">
                  <c:v>史赛克</c:v>
                </c:pt>
                <c:pt idx="3">
                  <c:v>其他</c:v>
                </c:pt>
              </c:strCache>
            </c:strRef>
          </c:cat>
          <c:val>
            <c:numRef>
              <c:f>竞争格局!$T$2:$T$5</c:f>
              <c:numCache>
                <c:formatCode>0%</c:formatCode>
                <c:ptCount val="4"/>
                <c:pt idx="0">
                  <c:v>0.47</c:v>
                </c:pt>
                <c:pt idx="1">
                  <c:v>0.23</c:v>
                </c:pt>
                <c:pt idx="2">
                  <c:v>0.13</c:v>
                </c:pt>
                <c:pt idx="3">
                  <c:v>0.17</c:v>
                </c:pt>
              </c:numCache>
            </c:numRef>
          </c:val>
          <c:extLst xmlns:c16r2="http://schemas.microsoft.com/office/drawing/2015/06/chart">
            <c:ext xmlns:c16="http://schemas.microsoft.com/office/drawing/2014/chart" uri="{C3380CC4-5D6E-409C-BE32-E72D297353CC}">
              <c16:uniqueId val="{00000008-516E-40A9-BA72-057A6E81418A}"/>
            </c:ext>
          </c:extLst>
        </c:ser>
        <c:dLbls>
          <c:showLegendKey val="0"/>
          <c:showVal val="0"/>
          <c:showCatName val="0"/>
          <c:showSerName val="0"/>
          <c:showPercent val="1"/>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r>
              <a:rPr lang="zh-CN" altLang="en-US" sz="1100" b="1" dirty="0"/>
              <a:t>安翰科技主营业务收入（万元）构成</a:t>
            </a:r>
          </a:p>
        </c:rich>
      </c:tx>
      <c:overlay val="0"/>
      <c:spPr>
        <a:noFill/>
        <a:ln>
          <a:noFill/>
        </a:ln>
        <a:effectLst/>
      </c:spPr>
      <c:txPr>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安翰利润!$C$30</c:f>
              <c:strCache>
                <c:ptCount val="1"/>
                <c:pt idx="0">
                  <c:v>胶囊</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安翰利润!$D$29:$F$29</c:f>
              <c:numCache>
                <c:formatCode>General</c:formatCode>
                <c:ptCount val="3"/>
                <c:pt idx="0">
                  <c:v>2016</c:v>
                </c:pt>
                <c:pt idx="1">
                  <c:v>2017</c:v>
                </c:pt>
                <c:pt idx="2">
                  <c:v>2018</c:v>
                </c:pt>
              </c:numCache>
            </c:numRef>
          </c:cat>
          <c:val>
            <c:numRef>
              <c:f>安翰利润!$D$30:$F$30</c:f>
              <c:numCache>
                <c:formatCode>_ * #,##0_ ;_ * \-#,##0_ ;_ * "-"??_ ;_ @_ </c:formatCode>
                <c:ptCount val="3"/>
                <c:pt idx="0">
                  <c:v>3834</c:v>
                </c:pt>
                <c:pt idx="1">
                  <c:v>9003</c:v>
                </c:pt>
                <c:pt idx="2">
                  <c:v>18580</c:v>
                </c:pt>
              </c:numCache>
            </c:numRef>
          </c:val>
          <c:extLst xmlns:c16r2="http://schemas.microsoft.com/office/drawing/2015/06/chart">
            <c:ext xmlns:c16="http://schemas.microsoft.com/office/drawing/2014/chart" uri="{C3380CC4-5D6E-409C-BE32-E72D297353CC}">
              <c16:uniqueId val="{00000000-E96B-4BEA-87B6-BCF5571893C7}"/>
            </c:ext>
          </c:extLst>
        </c:ser>
        <c:ser>
          <c:idx val="1"/>
          <c:order val="1"/>
          <c:tx>
            <c:strRef>
              <c:f>安翰利润!$C$31</c:f>
              <c:strCache>
                <c:ptCount val="1"/>
                <c:pt idx="0">
                  <c:v>设备</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安翰利润!$D$29:$F$29</c:f>
              <c:numCache>
                <c:formatCode>General</c:formatCode>
                <c:ptCount val="3"/>
                <c:pt idx="0">
                  <c:v>2016</c:v>
                </c:pt>
                <c:pt idx="1">
                  <c:v>2017</c:v>
                </c:pt>
                <c:pt idx="2">
                  <c:v>2018</c:v>
                </c:pt>
              </c:numCache>
            </c:numRef>
          </c:cat>
          <c:val>
            <c:numRef>
              <c:f>安翰利润!$D$31:$F$31</c:f>
              <c:numCache>
                <c:formatCode>_ * #,##0_ ;_ * \-#,##0_ ;_ * "-"??_ ;_ @_ </c:formatCode>
                <c:ptCount val="3"/>
                <c:pt idx="0">
                  <c:v>7634</c:v>
                </c:pt>
                <c:pt idx="1">
                  <c:v>7951</c:v>
                </c:pt>
                <c:pt idx="2">
                  <c:v>12845</c:v>
                </c:pt>
              </c:numCache>
            </c:numRef>
          </c:val>
          <c:extLst xmlns:c16r2="http://schemas.microsoft.com/office/drawing/2015/06/chart">
            <c:ext xmlns:c16="http://schemas.microsoft.com/office/drawing/2014/chart" uri="{C3380CC4-5D6E-409C-BE32-E72D297353CC}">
              <c16:uniqueId val="{00000001-E96B-4BEA-87B6-BCF5571893C7}"/>
            </c:ext>
          </c:extLst>
        </c:ser>
        <c:dLbls>
          <c:showLegendKey val="0"/>
          <c:showVal val="0"/>
          <c:showCatName val="0"/>
          <c:showSerName val="0"/>
          <c:showPercent val="0"/>
          <c:showBubbleSize val="0"/>
        </c:dLbls>
        <c:gapWidth val="150"/>
        <c:overlap val="100"/>
        <c:axId val="270217856"/>
        <c:axId val="270218416"/>
      </c:barChart>
      <c:catAx>
        <c:axId val="270217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0218416"/>
        <c:crosses val="autoZero"/>
        <c:auto val="1"/>
        <c:lblAlgn val="ctr"/>
        <c:lblOffset val="100"/>
        <c:noMultiLvlLbl val="0"/>
      </c:catAx>
      <c:valAx>
        <c:axId val="270218416"/>
        <c:scaling>
          <c:orientation val="minMax"/>
        </c:scaling>
        <c:delete val="0"/>
        <c:axPos val="l"/>
        <c:majorGridlines>
          <c:spPr>
            <a:ln w="9525" cap="flat" cmpd="sng" algn="ctr">
              <a:solidFill>
                <a:schemeClr val="tx1">
                  <a:lumMod val="15000"/>
                  <a:lumOff val="85000"/>
                </a:schemeClr>
              </a:solidFill>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0217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lt"/>
                <a:ea typeface="+mn-ea"/>
                <a:cs typeface="+mn-cs"/>
              </a:defRPr>
            </a:pPr>
            <a:r>
              <a:rPr lang="zh-CN" altLang="en-US" sz="1050" b="1" dirty="0"/>
              <a:t>安翰科技营收、归母净利润、扣非净利润</a:t>
            </a:r>
          </a:p>
        </c:rich>
      </c:tx>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安翰利润!$M$6</c:f>
              <c:strCache>
                <c:ptCount val="1"/>
                <c:pt idx="0">
                  <c:v>营业收入（万元）</c:v>
                </c:pt>
              </c:strCache>
            </c:strRef>
          </c:tx>
          <c:spPr>
            <a:solidFill>
              <a:schemeClr val="accent1"/>
            </a:solidFill>
            <a:ln>
              <a:noFill/>
            </a:ln>
            <a:effectLst/>
          </c:spPr>
          <c:invertIfNegative val="0"/>
          <c:cat>
            <c:numRef>
              <c:f>安翰利润!$N$5:$P$5</c:f>
              <c:numCache>
                <c:formatCode>General</c:formatCode>
                <c:ptCount val="3"/>
                <c:pt idx="0">
                  <c:v>2016</c:v>
                </c:pt>
                <c:pt idx="1">
                  <c:v>2017</c:v>
                </c:pt>
                <c:pt idx="2">
                  <c:v>2018</c:v>
                </c:pt>
              </c:numCache>
            </c:numRef>
          </c:cat>
          <c:val>
            <c:numRef>
              <c:f>安翰利润!$N$6:$P$6</c:f>
              <c:numCache>
                <c:formatCode>_ * #,##0_ ;_ * \-#,##0_ ;_ * "-"??_ ;_ @_ </c:formatCode>
                <c:ptCount val="3"/>
                <c:pt idx="0">
                  <c:v>11502</c:v>
                </c:pt>
                <c:pt idx="1">
                  <c:v>17217</c:v>
                </c:pt>
                <c:pt idx="2">
                  <c:v>32247</c:v>
                </c:pt>
              </c:numCache>
            </c:numRef>
          </c:val>
          <c:extLst xmlns:c16r2="http://schemas.microsoft.com/office/drawing/2015/06/chart">
            <c:ext xmlns:c16="http://schemas.microsoft.com/office/drawing/2014/chart" uri="{C3380CC4-5D6E-409C-BE32-E72D297353CC}">
              <c16:uniqueId val="{00000000-46D7-408D-9A51-DF03FDFEC87A}"/>
            </c:ext>
          </c:extLst>
        </c:ser>
        <c:ser>
          <c:idx val="1"/>
          <c:order val="1"/>
          <c:tx>
            <c:strRef>
              <c:f>安翰利润!$M$7</c:f>
              <c:strCache>
                <c:ptCount val="1"/>
                <c:pt idx="0">
                  <c:v>归母净利润（万元）</c:v>
                </c:pt>
              </c:strCache>
            </c:strRef>
          </c:tx>
          <c:spPr>
            <a:solidFill>
              <a:schemeClr val="accent2"/>
            </a:solidFill>
            <a:ln>
              <a:noFill/>
            </a:ln>
            <a:effectLst/>
          </c:spPr>
          <c:invertIfNegative val="0"/>
          <c:cat>
            <c:numRef>
              <c:f>安翰利润!$N$5:$P$5</c:f>
              <c:numCache>
                <c:formatCode>General</c:formatCode>
                <c:ptCount val="3"/>
                <c:pt idx="0">
                  <c:v>2016</c:v>
                </c:pt>
                <c:pt idx="1">
                  <c:v>2017</c:v>
                </c:pt>
                <c:pt idx="2">
                  <c:v>2018</c:v>
                </c:pt>
              </c:numCache>
            </c:numRef>
          </c:cat>
          <c:val>
            <c:numRef>
              <c:f>安翰利润!$N$7:$P$7</c:f>
              <c:numCache>
                <c:formatCode>_ * #,##0_ ;_ * \-#,##0_ ;_ * "-"??_ ;_ @_ </c:formatCode>
                <c:ptCount val="3"/>
                <c:pt idx="0">
                  <c:v>2862</c:v>
                </c:pt>
                <c:pt idx="1">
                  <c:v>-1034</c:v>
                </c:pt>
                <c:pt idx="2">
                  <c:v>6594</c:v>
                </c:pt>
              </c:numCache>
            </c:numRef>
          </c:val>
          <c:extLst xmlns:c16r2="http://schemas.microsoft.com/office/drawing/2015/06/chart">
            <c:ext xmlns:c16="http://schemas.microsoft.com/office/drawing/2014/chart" uri="{C3380CC4-5D6E-409C-BE32-E72D297353CC}">
              <c16:uniqueId val="{00000001-46D7-408D-9A51-DF03FDFEC87A}"/>
            </c:ext>
          </c:extLst>
        </c:ser>
        <c:ser>
          <c:idx val="2"/>
          <c:order val="2"/>
          <c:tx>
            <c:strRef>
              <c:f>安翰利润!$M$8</c:f>
              <c:strCache>
                <c:ptCount val="1"/>
                <c:pt idx="0">
                  <c:v>扣非净利润（万元）</c:v>
                </c:pt>
              </c:strCache>
            </c:strRef>
          </c:tx>
          <c:spPr>
            <a:solidFill>
              <a:schemeClr val="accent3"/>
            </a:solidFill>
            <a:ln>
              <a:noFill/>
            </a:ln>
            <a:effectLst/>
          </c:spPr>
          <c:invertIfNegative val="0"/>
          <c:cat>
            <c:numRef>
              <c:f>安翰利润!$N$5:$P$5</c:f>
              <c:numCache>
                <c:formatCode>General</c:formatCode>
                <c:ptCount val="3"/>
                <c:pt idx="0">
                  <c:v>2016</c:v>
                </c:pt>
                <c:pt idx="1">
                  <c:v>2017</c:v>
                </c:pt>
                <c:pt idx="2">
                  <c:v>2018</c:v>
                </c:pt>
              </c:numCache>
            </c:numRef>
          </c:cat>
          <c:val>
            <c:numRef>
              <c:f>安翰利润!$N$8:$P$8</c:f>
              <c:numCache>
                <c:formatCode>_ * #,##0_ ;_ * \-#,##0_ ;_ * "-"??_ ;_ @_ </c:formatCode>
                <c:ptCount val="3"/>
                <c:pt idx="0">
                  <c:v>-3768</c:v>
                </c:pt>
                <c:pt idx="1">
                  <c:v>-3671</c:v>
                </c:pt>
                <c:pt idx="2">
                  <c:v>2541</c:v>
                </c:pt>
              </c:numCache>
            </c:numRef>
          </c:val>
          <c:extLst xmlns:c16r2="http://schemas.microsoft.com/office/drawing/2015/06/chart">
            <c:ext xmlns:c16="http://schemas.microsoft.com/office/drawing/2014/chart" uri="{C3380CC4-5D6E-409C-BE32-E72D297353CC}">
              <c16:uniqueId val="{00000002-46D7-408D-9A51-DF03FDFEC87A}"/>
            </c:ext>
          </c:extLst>
        </c:ser>
        <c:dLbls>
          <c:showLegendKey val="0"/>
          <c:showVal val="0"/>
          <c:showCatName val="0"/>
          <c:showSerName val="0"/>
          <c:showPercent val="0"/>
          <c:showBubbleSize val="0"/>
        </c:dLbls>
        <c:gapWidth val="219"/>
        <c:overlap val="-27"/>
        <c:axId val="270221776"/>
        <c:axId val="270222336"/>
      </c:barChart>
      <c:catAx>
        <c:axId val="270221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0222336"/>
        <c:crosses val="autoZero"/>
        <c:auto val="1"/>
        <c:lblAlgn val="ctr"/>
        <c:lblOffset val="100"/>
        <c:noMultiLvlLbl val="0"/>
      </c:catAx>
      <c:valAx>
        <c:axId val="270222336"/>
        <c:scaling>
          <c:orientation val="minMax"/>
        </c:scaling>
        <c:delete val="0"/>
        <c:axPos val="l"/>
        <c:majorGridlines>
          <c:spPr>
            <a:ln w="9525" cap="flat" cmpd="sng" algn="ctr">
              <a:solidFill>
                <a:schemeClr val="tx1">
                  <a:lumMod val="15000"/>
                  <a:lumOff val="85000"/>
                </a:schemeClr>
              </a:solidFill>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0221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r>
              <a:rPr lang="zh-CN" altLang="en-US" sz="1100" b="1" dirty="0"/>
              <a:t>安翰科技各产品业务毛利率情况</a:t>
            </a:r>
          </a:p>
        </c:rich>
      </c:tx>
      <c:overlay val="0"/>
      <c:spPr>
        <a:noFill/>
        <a:ln>
          <a:noFill/>
        </a:ln>
        <a:effectLst/>
      </c:spPr>
      <c:txPr>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安翰利润!$J$48</c:f>
              <c:strCache>
                <c:ptCount val="1"/>
                <c:pt idx="0">
                  <c:v>胶囊</c:v>
                </c:pt>
              </c:strCache>
            </c:strRef>
          </c:tx>
          <c:spPr>
            <a:ln w="28575" cap="rnd">
              <a:solidFill>
                <a:schemeClr val="accent1"/>
              </a:solidFill>
              <a:round/>
            </a:ln>
            <a:effectLst/>
          </c:spPr>
          <c:marker>
            <c:symbol val="none"/>
          </c:marker>
          <c:cat>
            <c:strRef>
              <c:f>安翰利润!$K$46:$M$47</c:f>
              <c:strCache>
                <c:ptCount val="3"/>
                <c:pt idx="0">
                  <c:v>2016</c:v>
                </c:pt>
                <c:pt idx="1">
                  <c:v>2017</c:v>
                </c:pt>
                <c:pt idx="2">
                  <c:v>2018</c:v>
                </c:pt>
              </c:strCache>
            </c:strRef>
          </c:cat>
          <c:val>
            <c:numRef>
              <c:f>安翰利润!$K$48:$M$48</c:f>
              <c:numCache>
                <c:formatCode>0.00%</c:formatCode>
                <c:ptCount val="3"/>
                <c:pt idx="0">
                  <c:v>0.60970000000000002</c:v>
                </c:pt>
                <c:pt idx="1">
                  <c:v>0.76719999999999999</c:v>
                </c:pt>
                <c:pt idx="2">
                  <c:v>0.80859999999999999</c:v>
                </c:pt>
              </c:numCache>
            </c:numRef>
          </c:val>
          <c:smooth val="0"/>
          <c:extLst xmlns:c16r2="http://schemas.microsoft.com/office/drawing/2015/06/chart">
            <c:ext xmlns:c16="http://schemas.microsoft.com/office/drawing/2014/chart" uri="{C3380CC4-5D6E-409C-BE32-E72D297353CC}">
              <c16:uniqueId val="{00000000-7506-486D-9AC0-61CFA36F7798}"/>
            </c:ext>
          </c:extLst>
        </c:ser>
        <c:ser>
          <c:idx val="1"/>
          <c:order val="1"/>
          <c:tx>
            <c:strRef>
              <c:f>安翰利润!$J$49</c:f>
              <c:strCache>
                <c:ptCount val="1"/>
                <c:pt idx="0">
                  <c:v>设备</c:v>
                </c:pt>
              </c:strCache>
            </c:strRef>
          </c:tx>
          <c:spPr>
            <a:ln w="28575" cap="rnd">
              <a:solidFill>
                <a:schemeClr val="accent3"/>
              </a:solidFill>
              <a:round/>
            </a:ln>
            <a:effectLst/>
          </c:spPr>
          <c:marker>
            <c:symbol val="none"/>
          </c:marker>
          <c:cat>
            <c:strRef>
              <c:f>安翰利润!$K$46:$M$47</c:f>
              <c:strCache>
                <c:ptCount val="3"/>
                <c:pt idx="0">
                  <c:v>2016</c:v>
                </c:pt>
                <c:pt idx="1">
                  <c:v>2017</c:v>
                </c:pt>
                <c:pt idx="2">
                  <c:v>2018</c:v>
                </c:pt>
              </c:strCache>
            </c:strRef>
          </c:cat>
          <c:val>
            <c:numRef>
              <c:f>安翰利润!$K$49:$M$49</c:f>
              <c:numCache>
                <c:formatCode>0.00%</c:formatCode>
                <c:ptCount val="3"/>
                <c:pt idx="0">
                  <c:v>0.70440000000000003</c:v>
                </c:pt>
                <c:pt idx="1">
                  <c:v>0.71560000000000001</c:v>
                </c:pt>
                <c:pt idx="2">
                  <c:v>0.70889999999999997</c:v>
                </c:pt>
              </c:numCache>
            </c:numRef>
          </c:val>
          <c:smooth val="0"/>
          <c:extLst xmlns:c16r2="http://schemas.microsoft.com/office/drawing/2015/06/chart">
            <c:ext xmlns:c16="http://schemas.microsoft.com/office/drawing/2014/chart" uri="{C3380CC4-5D6E-409C-BE32-E72D297353CC}">
              <c16:uniqueId val="{00000001-7506-486D-9AC0-61CFA36F7798}"/>
            </c:ext>
          </c:extLst>
        </c:ser>
        <c:dLbls>
          <c:showLegendKey val="0"/>
          <c:showVal val="0"/>
          <c:showCatName val="0"/>
          <c:showSerName val="0"/>
          <c:showPercent val="0"/>
          <c:showBubbleSize val="0"/>
        </c:dLbls>
        <c:smooth val="0"/>
        <c:axId val="270225136"/>
        <c:axId val="272576192"/>
      </c:lineChart>
      <c:catAx>
        <c:axId val="270225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576192"/>
        <c:crosses val="autoZero"/>
        <c:auto val="1"/>
        <c:lblAlgn val="ctr"/>
        <c:lblOffset val="100"/>
        <c:noMultiLvlLbl val="0"/>
      </c:catAx>
      <c:valAx>
        <c:axId val="2725761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0225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200" b="0" i="0" u="none" strike="noStrike" kern="1200" spc="0" baseline="0">
                <a:solidFill>
                  <a:sysClr val="windowText" lastClr="000000">
                    <a:lumMod val="65000"/>
                    <a:lumOff val="35000"/>
                  </a:sysClr>
                </a:solidFill>
                <a:latin typeface="+mn-lt"/>
                <a:ea typeface="+mn-ea"/>
                <a:cs typeface="+mn-cs"/>
              </a:defRPr>
            </a:pPr>
            <a:r>
              <a:rPr lang="zh-CN" altLang="zh-CN" sz="1200" b="1" i="0" baseline="0" dirty="0">
                <a:effectLst/>
              </a:rPr>
              <a:t>安翰科技费用率</a:t>
            </a:r>
            <a:endParaRPr lang="zh-CN" altLang="zh-CN" sz="1200" dirty="0">
              <a:effectLst/>
            </a:endParaRPr>
          </a:p>
        </c:rich>
      </c:tx>
      <c:layout>
        <c:manualLayout>
          <c:xMode val="edge"/>
          <c:yMode val="edge"/>
          <c:x val="0.34140147494647188"/>
          <c:y val="8.0452635105392203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200" b="0" i="0" u="none" strike="noStrike" kern="1200" spc="0" baseline="0">
              <a:solidFill>
                <a:sysClr val="windowText" lastClr="000000">
                  <a:lumMod val="65000"/>
                  <a:lumOff val="35000"/>
                </a:sysClr>
              </a:solidFill>
              <a:latin typeface="+mn-lt"/>
              <a:ea typeface="+mn-ea"/>
              <a:cs typeface="+mn-cs"/>
            </a:defRPr>
          </a:pPr>
          <a:endParaRPr lang="zh-CN"/>
        </a:p>
      </c:txPr>
    </c:title>
    <c:autoTitleDeleted val="0"/>
    <c:plotArea>
      <c:layout/>
      <c:lineChart>
        <c:grouping val="standard"/>
        <c:varyColors val="0"/>
        <c:ser>
          <c:idx val="0"/>
          <c:order val="0"/>
          <c:tx>
            <c:strRef>
              <c:f>安翰利润!$C$71</c:f>
              <c:strCache>
                <c:ptCount val="1"/>
                <c:pt idx="0">
                  <c:v>销售费用率</c:v>
                </c:pt>
              </c:strCache>
            </c:strRef>
          </c:tx>
          <c:spPr>
            <a:ln w="28575" cap="rnd">
              <a:solidFill>
                <a:schemeClr val="accent1"/>
              </a:solidFill>
              <a:round/>
            </a:ln>
            <a:effectLst/>
          </c:spPr>
          <c:marker>
            <c:symbol val="none"/>
          </c:marker>
          <c:cat>
            <c:numRef>
              <c:f>安翰利润!$D$70:$F$70</c:f>
              <c:numCache>
                <c:formatCode>General</c:formatCode>
                <c:ptCount val="3"/>
                <c:pt idx="0">
                  <c:v>2016</c:v>
                </c:pt>
                <c:pt idx="1">
                  <c:v>2017</c:v>
                </c:pt>
                <c:pt idx="2">
                  <c:v>2018</c:v>
                </c:pt>
              </c:numCache>
            </c:numRef>
          </c:cat>
          <c:val>
            <c:numRef>
              <c:f>安翰利润!$D$71:$F$71</c:f>
              <c:numCache>
                <c:formatCode>0.00%</c:formatCode>
                <c:ptCount val="3"/>
                <c:pt idx="0">
                  <c:v>0.23089999999999999</c:v>
                </c:pt>
                <c:pt idx="1">
                  <c:v>0.20810000000000001</c:v>
                </c:pt>
                <c:pt idx="2">
                  <c:v>0.1643</c:v>
                </c:pt>
              </c:numCache>
            </c:numRef>
          </c:val>
          <c:smooth val="0"/>
          <c:extLst xmlns:c16r2="http://schemas.microsoft.com/office/drawing/2015/06/chart">
            <c:ext xmlns:c16="http://schemas.microsoft.com/office/drawing/2014/chart" uri="{C3380CC4-5D6E-409C-BE32-E72D297353CC}">
              <c16:uniqueId val="{00000000-6FC9-4729-9309-683D91512A3A}"/>
            </c:ext>
          </c:extLst>
        </c:ser>
        <c:ser>
          <c:idx val="1"/>
          <c:order val="1"/>
          <c:tx>
            <c:strRef>
              <c:f>安翰利润!$C$72</c:f>
              <c:strCache>
                <c:ptCount val="1"/>
                <c:pt idx="0">
                  <c:v>管理费用率</c:v>
                </c:pt>
              </c:strCache>
            </c:strRef>
          </c:tx>
          <c:spPr>
            <a:ln w="28575" cap="rnd">
              <a:solidFill>
                <a:schemeClr val="accent2"/>
              </a:solidFill>
              <a:round/>
            </a:ln>
            <a:effectLst/>
          </c:spPr>
          <c:marker>
            <c:symbol val="none"/>
          </c:marker>
          <c:cat>
            <c:numRef>
              <c:f>安翰利润!$D$70:$F$70</c:f>
              <c:numCache>
                <c:formatCode>General</c:formatCode>
                <c:ptCount val="3"/>
                <c:pt idx="0">
                  <c:v>2016</c:v>
                </c:pt>
                <c:pt idx="1">
                  <c:v>2017</c:v>
                </c:pt>
                <c:pt idx="2">
                  <c:v>2018</c:v>
                </c:pt>
              </c:numCache>
            </c:numRef>
          </c:cat>
          <c:val>
            <c:numRef>
              <c:f>安翰利润!$D$72:$F$72</c:f>
              <c:numCache>
                <c:formatCode>0.00%</c:formatCode>
                <c:ptCount val="3"/>
                <c:pt idx="0">
                  <c:v>0.76100000000000001</c:v>
                </c:pt>
                <c:pt idx="1">
                  <c:v>0.67600000000000005</c:v>
                </c:pt>
                <c:pt idx="2">
                  <c:v>0.48099999999999998</c:v>
                </c:pt>
              </c:numCache>
            </c:numRef>
          </c:val>
          <c:smooth val="0"/>
          <c:extLst xmlns:c16r2="http://schemas.microsoft.com/office/drawing/2015/06/chart">
            <c:ext xmlns:c16="http://schemas.microsoft.com/office/drawing/2014/chart" uri="{C3380CC4-5D6E-409C-BE32-E72D297353CC}">
              <c16:uniqueId val="{00000001-6FC9-4729-9309-683D91512A3A}"/>
            </c:ext>
          </c:extLst>
        </c:ser>
        <c:ser>
          <c:idx val="2"/>
          <c:order val="2"/>
          <c:tx>
            <c:strRef>
              <c:f>安翰利润!$C$73</c:f>
              <c:strCache>
                <c:ptCount val="1"/>
                <c:pt idx="0">
                  <c:v>研发费用率</c:v>
                </c:pt>
              </c:strCache>
            </c:strRef>
          </c:tx>
          <c:spPr>
            <a:ln w="28575" cap="rnd">
              <a:solidFill>
                <a:schemeClr val="accent3"/>
              </a:solidFill>
              <a:round/>
            </a:ln>
            <a:effectLst/>
          </c:spPr>
          <c:marker>
            <c:symbol val="none"/>
          </c:marker>
          <c:cat>
            <c:numRef>
              <c:f>安翰利润!$D$70:$F$70</c:f>
              <c:numCache>
                <c:formatCode>General</c:formatCode>
                <c:ptCount val="3"/>
                <c:pt idx="0">
                  <c:v>2016</c:v>
                </c:pt>
                <c:pt idx="1">
                  <c:v>2017</c:v>
                </c:pt>
                <c:pt idx="2">
                  <c:v>2018</c:v>
                </c:pt>
              </c:numCache>
            </c:numRef>
          </c:cat>
          <c:val>
            <c:numRef>
              <c:f>安翰利润!$D$73:$F$73</c:f>
              <c:numCache>
                <c:formatCode>0.00%</c:formatCode>
                <c:ptCount val="3"/>
                <c:pt idx="0">
                  <c:v>0.29449999999999998</c:v>
                </c:pt>
                <c:pt idx="1">
                  <c:v>0.28560000000000002</c:v>
                </c:pt>
                <c:pt idx="2">
                  <c:v>0.24329999999999999</c:v>
                </c:pt>
              </c:numCache>
            </c:numRef>
          </c:val>
          <c:smooth val="0"/>
          <c:extLst xmlns:c16r2="http://schemas.microsoft.com/office/drawing/2015/06/chart">
            <c:ext xmlns:c16="http://schemas.microsoft.com/office/drawing/2014/chart" uri="{C3380CC4-5D6E-409C-BE32-E72D297353CC}">
              <c16:uniqueId val="{00000002-6FC9-4729-9309-683D91512A3A}"/>
            </c:ext>
          </c:extLst>
        </c:ser>
        <c:ser>
          <c:idx val="3"/>
          <c:order val="3"/>
          <c:tx>
            <c:strRef>
              <c:f>安翰利润!$C$74</c:f>
              <c:strCache>
                <c:ptCount val="1"/>
                <c:pt idx="0">
                  <c:v>财务费用率</c:v>
                </c:pt>
              </c:strCache>
            </c:strRef>
          </c:tx>
          <c:spPr>
            <a:ln w="28575" cap="rnd">
              <a:solidFill>
                <a:schemeClr val="accent4"/>
              </a:solidFill>
              <a:round/>
            </a:ln>
            <a:effectLst/>
          </c:spPr>
          <c:marker>
            <c:symbol val="none"/>
          </c:marker>
          <c:cat>
            <c:numRef>
              <c:f>安翰利润!$D$70:$F$70</c:f>
              <c:numCache>
                <c:formatCode>General</c:formatCode>
                <c:ptCount val="3"/>
                <c:pt idx="0">
                  <c:v>2016</c:v>
                </c:pt>
                <c:pt idx="1">
                  <c:v>2017</c:v>
                </c:pt>
                <c:pt idx="2">
                  <c:v>2018</c:v>
                </c:pt>
              </c:numCache>
            </c:numRef>
          </c:cat>
          <c:val>
            <c:numRef>
              <c:f>安翰利润!$D$74:$F$74</c:f>
              <c:numCache>
                <c:formatCode>0.00%</c:formatCode>
                <c:ptCount val="3"/>
                <c:pt idx="0">
                  <c:v>-5.3E-3</c:v>
                </c:pt>
                <c:pt idx="1">
                  <c:v>-1.52E-2</c:v>
                </c:pt>
                <c:pt idx="2">
                  <c:v>-4.4900000000000002E-2</c:v>
                </c:pt>
              </c:numCache>
            </c:numRef>
          </c:val>
          <c:smooth val="0"/>
          <c:extLst xmlns:c16r2="http://schemas.microsoft.com/office/drawing/2015/06/chart">
            <c:ext xmlns:c16="http://schemas.microsoft.com/office/drawing/2014/chart" uri="{C3380CC4-5D6E-409C-BE32-E72D297353CC}">
              <c16:uniqueId val="{00000003-6FC9-4729-9309-683D91512A3A}"/>
            </c:ext>
          </c:extLst>
        </c:ser>
        <c:dLbls>
          <c:showLegendKey val="0"/>
          <c:showVal val="0"/>
          <c:showCatName val="0"/>
          <c:showSerName val="0"/>
          <c:showPercent val="0"/>
          <c:showBubbleSize val="0"/>
        </c:dLbls>
        <c:smooth val="0"/>
        <c:axId val="272580112"/>
        <c:axId val="272580672"/>
      </c:lineChart>
      <c:catAx>
        <c:axId val="27258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580672"/>
        <c:crosses val="autoZero"/>
        <c:auto val="1"/>
        <c:lblAlgn val="ctr"/>
        <c:lblOffset val="100"/>
        <c:noMultiLvlLbl val="0"/>
      </c:catAx>
      <c:valAx>
        <c:axId val="27258067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580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r>
              <a:rPr lang="zh-CN" altLang="en-US" sz="1100" b="1"/>
              <a:t>安翰科技设备销量、产销比及增速</a:t>
            </a:r>
          </a:p>
        </c:rich>
      </c:tx>
      <c:overlay val="0"/>
      <c:spPr>
        <a:noFill/>
        <a:ln>
          <a:noFill/>
        </a:ln>
        <a:effectLst/>
      </c:spPr>
      <c:txPr>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Sheet3!$A$3</c:f>
              <c:strCache>
                <c:ptCount val="1"/>
                <c:pt idx="0">
                  <c:v>销量（台）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Sheet3!$B$2:$D$2</c:f>
              <c:numCache>
                <c:formatCode>General</c:formatCode>
                <c:ptCount val="3"/>
                <c:pt idx="0">
                  <c:v>2016</c:v>
                </c:pt>
                <c:pt idx="1">
                  <c:v>2017</c:v>
                </c:pt>
                <c:pt idx="2">
                  <c:v>2018</c:v>
                </c:pt>
              </c:numCache>
            </c:numRef>
          </c:cat>
          <c:val>
            <c:numRef>
              <c:f>Sheet3!$B$3:$D$3</c:f>
              <c:numCache>
                <c:formatCode>General</c:formatCode>
                <c:ptCount val="3"/>
                <c:pt idx="0">
                  <c:v>147</c:v>
                </c:pt>
                <c:pt idx="1">
                  <c:v>148</c:v>
                </c:pt>
                <c:pt idx="2">
                  <c:v>233</c:v>
                </c:pt>
              </c:numCache>
            </c:numRef>
          </c:val>
          <c:extLst xmlns:c16r2="http://schemas.microsoft.com/office/drawing/2015/06/chart">
            <c:ext xmlns:c16="http://schemas.microsoft.com/office/drawing/2014/chart" uri="{C3380CC4-5D6E-409C-BE32-E72D297353CC}">
              <c16:uniqueId val="{00000000-3C57-4CC2-A3DB-EC092D77C7DE}"/>
            </c:ext>
          </c:extLst>
        </c:ser>
        <c:dLbls>
          <c:showLegendKey val="0"/>
          <c:showVal val="0"/>
          <c:showCatName val="0"/>
          <c:showSerName val="0"/>
          <c:showPercent val="0"/>
          <c:showBubbleSize val="0"/>
        </c:dLbls>
        <c:gapWidth val="219"/>
        <c:overlap val="-27"/>
        <c:axId val="272583472"/>
        <c:axId val="272584032"/>
      </c:barChart>
      <c:lineChart>
        <c:grouping val="standard"/>
        <c:varyColors val="0"/>
        <c:ser>
          <c:idx val="1"/>
          <c:order val="1"/>
          <c:tx>
            <c:strRef>
              <c:f>Sheet3!$A$4</c:f>
              <c:strCache>
                <c:ptCount val="1"/>
                <c:pt idx="0">
                  <c:v>产销率</c:v>
                </c:pt>
              </c:strCache>
            </c:strRef>
          </c:tx>
          <c:spPr>
            <a:ln w="28575" cap="rnd">
              <a:solidFill>
                <a:schemeClr val="accent3"/>
              </a:solidFill>
              <a:round/>
            </a:ln>
            <a:effectLst/>
          </c:spPr>
          <c:marker>
            <c:symbol val="none"/>
          </c:marker>
          <c:cat>
            <c:numRef>
              <c:f>Sheet3!$B$2:$D$2</c:f>
              <c:numCache>
                <c:formatCode>General</c:formatCode>
                <c:ptCount val="3"/>
                <c:pt idx="0">
                  <c:v>2016</c:v>
                </c:pt>
                <c:pt idx="1">
                  <c:v>2017</c:v>
                </c:pt>
                <c:pt idx="2">
                  <c:v>2018</c:v>
                </c:pt>
              </c:numCache>
            </c:numRef>
          </c:cat>
          <c:val>
            <c:numRef>
              <c:f>Sheet3!$B$4:$D$4</c:f>
              <c:numCache>
                <c:formatCode>0.00%</c:formatCode>
                <c:ptCount val="3"/>
                <c:pt idx="0">
                  <c:v>0.7903</c:v>
                </c:pt>
                <c:pt idx="1">
                  <c:v>0.78310000000000002</c:v>
                </c:pt>
                <c:pt idx="2">
                  <c:v>0.57430000000000003</c:v>
                </c:pt>
              </c:numCache>
            </c:numRef>
          </c:val>
          <c:smooth val="0"/>
          <c:extLst xmlns:c16r2="http://schemas.microsoft.com/office/drawing/2015/06/chart">
            <c:ext xmlns:c16="http://schemas.microsoft.com/office/drawing/2014/chart" uri="{C3380CC4-5D6E-409C-BE32-E72D297353CC}">
              <c16:uniqueId val="{00000001-3C57-4CC2-A3DB-EC092D77C7DE}"/>
            </c:ext>
          </c:extLst>
        </c:ser>
        <c:dLbls>
          <c:showLegendKey val="0"/>
          <c:showVal val="0"/>
          <c:showCatName val="0"/>
          <c:showSerName val="0"/>
          <c:showPercent val="0"/>
          <c:showBubbleSize val="0"/>
        </c:dLbls>
        <c:marker val="1"/>
        <c:smooth val="0"/>
        <c:axId val="272585152"/>
        <c:axId val="272584592"/>
      </c:lineChart>
      <c:catAx>
        <c:axId val="27258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584032"/>
        <c:crosses val="autoZero"/>
        <c:auto val="1"/>
        <c:lblAlgn val="ctr"/>
        <c:lblOffset val="100"/>
        <c:noMultiLvlLbl val="0"/>
      </c:catAx>
      <c:valAx>
        <c:axId val="272584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583472"/>
        <c:crosses val="autoZero"/>
        <c:crossBetween val="between"/>
      </c:valAx>
      <c:valAx>
        <c:axId val="272584592"/>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585152"/>
        <c:crosses val="max"/>
        <c:crossBetween val="between"/>
      </c:valAx>
      <c:catAx>
        <c:axId val="272585152"/>
        <c:scaling>
          <c:orientation val="minMax"/>
        </c:scaling>
        <c:delete val="1"/>
        <c:axPos val="b"/>
        <c:numFmt formatCode="General" sourceLinked="1"/>
        <c:majorTickMark val="none"/>
        <c:minorTickMark val="none"/>
        <c:tickLblPos val="nextTo"/>
        <c:crossAx val="2725845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r>
              <a:rPr lang="zh-CN" altLang="en-US" sz="1100" b="1" dirty="0"/>
              <a:t>安翰科技胶囊销量、产销比</a:t>
            </a:r>
          </a:p>
        </c:rich>
      </c:tx>
      <c:layout>
        <c:manualLayout>
          <c:xMode val="edge"/>
          <c:yMode val="edge"/>
          <c:x val="0.25833333333333336"/>
          <c:y val="3.1715218976522415E-2"/>
        </c:manualLayout>
      </c:layout>
      <c:overlay val="0"/>
      <c:spPr>
        <a:noFill/>
        <a:ln>
          <a:noFill/>
        </a:ln>
        <a:effectLst/>
      </c:spPr>
      <c:txPr>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Sheet3!$G$3</c:f>
              <c:strCache>
                <c:ptCount val="1"/>
                <c:pt idx="0">
                  <c:v>销量（颗）</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Sheet3!$H$1:$J$2</c:f>
              <c:strCache>
                <c:ptCount val="3"/>
                <c:pt idx="0">
                  <c:v>2016</c:v>
                </c:pt>
                <c:pt idx="1">
                  <c:v>2017</c:v>
                </c:pt>
                <c:pt idx="2">
                  <c:v>2018</c:v>
                </c:pt>
              </c:strCache>
            </c:strRef>
          </c:cat>
          <c:val>
            <c:numRef>
              <c:f>Sheet3!$H$3:$J$3</c:f>
              <c:numCache>
                <c:formatCode>_ * #,##0_ ;_ * \-#,##0_ ;_ * "-"??_ ;_ @_ </c:formatCode>
                <c:ptCount val="3"/>
                <c:pt idx="0">
                  <c:v>35817</c:v>
                </c:pt>
                <c:pt idx="1">
                  <c:v>85383</c:v>
                </c:pt>
                <c:pt idx="2">
                  <c:v>169497</c:v>
                </c:pt>
              </c:numCache>
            </c:numRef>
          </c:val>
          <c:extLst xmlns:c16r2="http://schemas.microsoft.com/office/drawing/2015/06/chart">
            <c:ext xmlns:c16="http://schemas.microsoft.com/office/drawing/2014/chart" uri="{C3380CC4-5D6E-409C-BE32-E72D297353CC}">
              <c16:uniqueId val="{00000000-DD82-4487-A871-F877BB7F7146}"/>
            </c:ext>
          </c:extLst>
        </c:ser>
        <c:dLbls>
          <c:showLegendKey val="0"/>
          <c:showVal val="0"/>
          <c:showCatName val="0"/>
          <c:showSerName val="0"/>
          <c:showPercent val="0"/>
          <c:showBubbleSize val="0"/>
        </c:dLbls>
        <c:gapWidth val="219"/>
        <c:overlap val="-27"/>
        <c:axId val="272587952"/>
        <c:axId val="272588512"/>
      </c:barChart>
      <c:lineChart>
        <c:grouping val="standard"/>
        <c:varyColors val="0"/>
        <c:ser>
          <c:idx val="1"/>
          <c:order val="1"/>
          <c:tx>
            <c:strRef>
              <c:f>Sheet3!$G$4</c:f>
              <c:strCache>
                <c:ptCount val="1"/>
                <c:pt idx="0">
                  <c:v>产销比</c:v>
                </c:pt>
              </c:strCache>
            </c:strRef>
          </c:tx>
          <c:spPr>
            <a:ln w="28575" cap="rnd">
              <a:solidFill>
                <a:schemeClr val="accent3"/>
              </a:solidFill>
              <a:round/>
            </a:ln>
            <a:effectLst/>
          </c:spPr>
          <c:marker>
            <c:symbol val="none"/>
          </c:marker>
          <c:cat>
            <c:strRef>
              <c:f>Sheet3!$H$1:$J$2</c:f>
              <c:strCache>
                <c:ptCount val="3"/>
                <c:pt idx="0">
                  <c:v>2016</c:v>
                </c:pt>
                <c:pt idx="1">
                  <c:v>2017</c:v>
                </c:pt>
                <c:pt idx="2">
                  <c:v>2018</c:v>
                </c:pt>
              </c:strCache>
            </c:strRef>
          </c:cat>
          <c:val>
            <c:numRef>
              <c:f>Sheet3!$H$4:$J$4</c:f>
              <c:numCache>
                <c:formatCode>0.00%</c:formatCode>
                <c:ptCount val="3"/>
                <c:pt idx="0">
                  <c:v>0.99790000000000001</c:v>
                </c:pt>
                <c:pt idx="1">
                  <c:v>0.85250000000000004</c:v>
                </c:pt>
                <c:pt idx="2">
                  <c:v>0.85870000000000002</c:v>
                </c:pt>
              </c:numCache>
            </c:numRef>
          </c:val>
          <c:smooth val="0"/>
          <c:extLst xmlns:c16r2="http://schemas.microsoft.com/office/drawing/2015/06/chart">
            <c:ext xmlns:c16="http://schemas.microsoft.com/office/drawing/2014/chart" uri="{C3380CC4-5D6E-409C-BE32-E72D297353CC}">
              <c16:uniqueId val="{00000001-DD82-4487-A871-F877BB7F7146}"/>
            </c:ext>
          </c:extLst>
        </c:ser>
        <c:dLbls>
          <c:showLegendKey val="0"/>
          <c:showVal val="0"/>
          <c:showCatName val="0"/>
          <c:showSerName val="0"/>
          <c:showPercent val="0"/>
          <c:showBubbleSize val="0"/>
        </c:dLbls>
        <c:marker val="1"/>
        <c:smooth val="0"/>
        <c:axId val="272589632"/>
        <c:axId val="272589072"/>
      </c:lineChart>
      <c:catAx>
        <c:axId val="27258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588512"/>
        <c:crosses val="autoZero"/>
        <c:auto val="1"/>
        <c:lblAlgn val="ctr"/>
        <c:lblOffset val="100"/>
        <c:noMultiLvlLbl val="0"/>
      </c:catAx>
      <c:valAx>
        <c:axId val="272588512"/>
        <c:scaling>
          <c:orientation val="minMax"/>
        </c:scaling>
        <c:delete val="0"/>
        <c:axPos val="l"/>
        <c:majorGridlines>
          <c:spPr>
            <a:ln w="9525" cap="flat" cmpd="sng" algn="ctr">
              <a:solidFill>
                <a:schemeClr val="tx1">
                  <a:lumMod val="15000"/>
                  <a:lumOff val="85000"/>
                </a:schemeClr>
              </a:solidFill>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587952"/>
        <c:crosses val="autoZero"/>
        <c:crossBetween val="between"/>
      </c:valAx>
      <c:valAx>
        <c:axId val="272589072"/>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589632"/>
        <c:crosses val="max"/>
        <c:crossBetween val="between"/>
      </c:valAx>
      <c:catAx>
        <c:axId val="272589632"/>
        <c:scaling>
          <c:orientation val="minMax"/>
        </c:scaling>
        <c:delete val="1"/>
        <c:axPos val="b"/>
        <c:numFmt formatCode="General" sourceLinked="1"/>
        <c:majorTickMark val="none"/>
        <c:minorTickMark val="none"/>
        <c:tickLblPos val="nextTo"/>
        <c:crossAx val="2725890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r>
              <a:rPr lang="zh-CN" altLang="en-US" sz="1100" b="1"/>
              <a:t>安翰科技主营业务按地区构成</a:t>
            </a:r>
          </a:p>
        </c:rich>
      </c:tx>
      <c:overlay val="0"/>
      <c:spPr>
        <a:noFill/>
        <a:ln>
          <a:noFill/>
        </a:ln>
        <a:effectLst/>
      </c:spPr>
      <c:txPr>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percentStacked"/>
        <c:varyColors val="0"/>
        <c:ser>
          <c:idx val="0"/>
          <c:order val="0"/>
          <c:tx>
            <c:strRef>
              <c:f>Sheet3!$I$25</c:f>
              <c:strCache>
                <c:ptCount val="1"/>
                <c:pt idx="0">
                  <c:v>东北地区</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Sheet3!$J$24:$L$24</c:f>
              <c:numCache>
                <c:formatCode>General</c:formatCode>
                <c:ptCount val="3"/>
                <c:pt idx="0">
                  <c:v>2016</c:v>
                </c:pt>
                <c:pt idx="1">
                  <c:v>2017</c:v>
                </c:pt>
                <c:pt idx="2">
                  <c:v>2018</c:v>
                </c:pt>
              </c:numCache>
            </c:numRef>
          </c:cat>
          <c:val>
            <c:numRef>
              <c:f>Sheet3!$J$25:$L$25</c:f>
              <c:numCache>
                <c:formatCode>0.00%</c:formatCode>
                <c:ptCount val="3"/>
                <c:pt idx="0">
                  <c:v>4.5600000000000002E-2</c:v>
                </c:pt>
                <c:pt idx="1">
                  <c:v>3.7400000000000003E-2</c:v>
                </c:pt>
                <c:pt idx="2">
                  <c:v>3.8899999999999997E-2</c:v>
                </c:pt>
              </c:numCache>
            </c:numRef>
          </c:val>
          <c:extLst xmlns:c16r2="http://schemas.microsoft.com/office/drawing/2015/06/chart">
            <c:ext xmlns:c16="http://schemas.microsoft.com/office/drawing/2014/chart" uri="{C3380CC4-5D6E-409C-BE32-E72D297353CC}">
              <c16:uniqueId val="{00000000-A536-4E3A-8F8B-39F0258D4773}"/>
            </c:ext>
          </c:extLst>
        </c:ser>
        <c:ser>
          <c:idx val="1"/>
          <c:order val="1"/>
          <c:tx>
            <c:strRef>
              <c:f>Sheet3!$I$26</c:f>
              <c:strCache>
                <c:ptCount val="1"/>
                <c:pt idx="0">
                  <c:v>华北地区</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Sheet3!$J$24:$L$24</c:f>
              <c:numCache>
                <c:formatCode>General</c:formatCode>
                <c:ptCount val="3"/>
                <c:pt idx="0">
                  <c:v>2016</c:v>
                </c:pt>
                <c:pt idx="1">
                  <c:v>2017</c:v>
                </c:pt>
                <c:pt idx="2">
                  <c:v>2018</c:v>
                </c:pt>
              </c:numCache>
            </c:numRef>
          </c:cat>
          <c:val>
            <c:numRef>
              <c:f>Sheet3!$J$26:$L$26</c:f>
              <c:numCache>
                <c:formatCode>0.00%</c:formatCode>
                <c:ptCount val="3"/>
                <c:pt idx="0">
                  <c:v>9.5000000000000001E-2</c:v>
                </c:pt>
                <c:pt idx="1">
                  <c:v>0.1439</c:v>
                </c:pt>
                <c:pt idx="2">
                  <c:v>0.1249</c:v>
                </c:pt>
              </c:numCache>
            </c:numRef>
          </c:val>
          <c:extLst xmlns:c16r2="http://schemas.microsoft.com/office/drawing/2015/06/chart">
            <c:ext xmlns:c16="http://schemas.microsoft.com/office/drawing/2014/chart" uri="{C3380CC4-5D6E-409C-BE32-E72D297353CC}">
              <c16:uniqueId val="{00000001-A536-4E3A-8F8B-39F0258D4773}"/>
            </c:ext>
          </c:extLst>
        </c:ser>
        <c:ser>
          <c:idx val="2"/>
          <c:order val="2"/>
          <c:tx>
            <c:strRef>
              <c:f>Sheet3!$I$27</c:f>
              <c:strCache>
                <c:ptCount val="1"/>
                <c:pt idx="0">
                  <c:v>华东地区</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Sheet3!$J$24:$L$24</c:f>
              <c:numCache>
                <c:formatCode>General</c:formatCode>
                <c:ptCount val="3"/>
                <c:pt idx="0">
                  <c:v>2016</c:v>
                </c:pt>
                <c:pt idx="1">
                  <c:v>2017</c:v>
                </c:pt>
                <c:pt idx="2">
                  <c:v>2018</c:v>
                </c:pt>
              </c:numCache>
            </c:numRef>
          </c:cat>
          <c:val>
            <c:numRef>
              <c:f>Sheet3!$J$27:$L$27</c:f>
              <c:numCache>
                <c:formatCode>0.00%</c:formatCode>
                <c:ptCount val="3"/>
                <c:pt idx="0">
                  <c:v>0.5625</c:v>
                </c:pt>
                <c:pt idx="1">
                  <c:v>0.49569999999999997</c:v>
                </c:pt>
                <c:pt idx="2">
                  <c:v>0.54790000000000005</c:v>
                </c:pt>
              </c:numCache>
            </c:numRef>
          </c:val>
          <c:extLst xmlns:c16r2="http://schemas.microsoft.com/office/drawing/2015/06/chart">
            <c:ext xmlns:c16="http://schemas.microsoft.com/office/drawing/2014/chart" uri="{C3380CC4-5D6E-409C-BE32-E72D297353CC}">
              <c16:uniqueId val="{00000002-A536-4E3A-8F8B-39F0258D4773}"/>
            </c:ext>
          </c:extLst>
        </c:ser>
        <c:ser>
          <c:idx val="3"/>
          <c:order val="3"/>
          <c:tx>
            <c:strRef>
              <c:f>Sheet3!$I$28</c:f>
              <c:strCache>
                <c:ptCount val="1"/>
                <c:pt idx="0">
                  <c:v>华南地区</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Sheet3!$J$24:$L$24</c:f>
              <c:numCache>
                <c:formatCode>General</c:formatCode>
                <c:ptCount val="3"/>
                <c:pt idx="0">
                  <c:v>2016</c:v>
                </c:pt>
                <c:pt idx="1">
                  <c:v>2017</c:v>
                </c:pt>
                <c:pt idx="2">
                  <c:v>2018</c:v>
                </c:pt>
              </c:numCache>
            </c:numRef>
          </c:cat>
          <c:val>
            <c:numRef>
              <c:f>Sheet3!$J$28:$L$28</c:f>
              <c:numCache>
                <c:formatCode>0.00%</c:formatCode>
                <c:ptCount val="3"/>
                <c:pt idx="0">
                  <c:v>0.1055</c:v>
                </c:pt>
                <c:pt idx="1">
                  <c:v>9.1700000000000004E-2</c:v>
                </c:pt>
                <c:pt idx="2">
                  <c:v>9.7299999999999998E-2</c:v>
                </c:pt>
              </c:numCache>
            </c:numRef>
          </c:val>
          <c:extLst xmlns:c16r2="http://schemas.microsoft.com/office/drawing/2015/06/chart">
            <c:ext xmlns:c16="http://schemas.microsoft.com/office/drawing/2014/chart" uri="{C3380CC4-5D6E-409C-BE32-E72D297353CC}">
              <c16:uniqueId val="{00000003-A536-4E3A-8F8B-39F0258D4773}"/>
            </c:ext>
          </c:extLst>
        </c:ser>
        <c:ser>
          <c:idx val="4"/>
          <c:order val="4"/>
          <c:tx>
            <c:strRef>
              <c:f>Sheet3!$I$29</c:f>
              <c:strCache>
                <c:ptCount val="1"/>
                <c:pt idx="0">
                  <c:v>华中地区</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Sheet3!$J$24:$L$24</c:f>
              <c:numCache>
                <c:formatCode>General</c:formatCode>
                <c:ptCount val="3"/>
                <c:pt idx="0">
                  <c:v>2016</c:v>
                </c:pt>
                <c:pt idx="1">
                  <c:v>2017</c:v>
                </c:pt>
                <c:pt idx="2">
                  <c:v>2018</c:v>
                </c:pt>
              </c:numCache>
            </c:numRef>
          </c:cat>
          <c:val>
            <c:numRef>
              <c:f>Sheet3!$J$29:$L$29</c:f>
              <c:numCache>
                <c:formatCode>0.00%</c:formatCode>
                <c:ptCount val="3"/>
                <c:pt idx="0">
                  <c:v>8.4199999999999997E-2</c:v>
                </c:pt>
                <c:pt idx="1">
                  <c:v>9.6600000000000005E-2</c:v>
                </c:pt>
                <c:pt idx="2">
                  <c:v>7.6600000000000001E-2</c:v>
                </c:pt>
              </c:numCache>
            </c:numRef>
          </c:val>
          <c:extLst xmlns:c16r2="http://schemas.microsoft.com/office/drawing/2015/06/chart">
            <c:ext xmlns:c16="http://schemas.microsoft.com/office/drawing/2014/chart" uri="{C3380CC4-5D6E-409C-BE32-E72D297353CC}">
              <c16:uniqueId val="{00000004-A536-4E3A-8F8B-39F0258D4773}"/>
            </c:ext>
          </c:extLst>
        </c:ser>
        <c:ser>
          <c:idx val="5"/>
          <c:order val="5"/>
          <c:tx>
            <c:strRef>
              <c:f>Sheet3!$I$30</c:f>
              <c:strCache>
                <c:ptCount val="1"/>
                <c:pt idx="0">
                  <c:v>西北地区</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Sheet3!$J$24:$L$24</c:f>
              <c:numCache>
                <c:formatCode>General</c:formatCode>
                <c:ptCount val="3"/>
                <c:pt idx="0">
                  <c:v>2016</c:v>
                </c:pt>
                <c:pt idx="1">
                  <c:v>2017</c:v>
                </c:pt>
                <c:pt idx="2">
                  <c:v>2018</c:v>
                </c:pt>
              </c:numCache>
            </c:numRef>
          </c:cat>
          <c:val>
            <c:numRef>
              <c:f>Sheet3!$J$30:$L$30</c:f>
              <c:numCache>
                <c:formatCode>0.00%</c:formatCode>
                <c:ptCount val="3"/>
                <c:pt idx="0">
                  <c:v>4.4999999999999998E-2</c:v>
                </c:pt>
                <c:pt idx="1">
                  <c:v>3.8300000000000001E-2</c:v>
                </c:pt>
                <c:pt idx="2">
                  <c:v>3.4700000000000002E-2</c:v>
                </c:pt>
              </c:numCache>
            </c:numRef>
          </c:val>
          <c:extLst xmlns:c16r2="http://schemas.microsoft.com/office/drawing/2015/06/chart">
            <c:ext xmlns:c16="http://schemas.microsoft.com/office/drawing/2014/chart" uri="{C3380CC4-5D6E-409C-BE32-E72D297353CC}">
              <c16:uniqueId val="{00000005-A536-4E3A-8F8B-39F0258D4773}"/>
            </c:ext>
          </c:extLst>
        </c:ser>
        <c:ser>
          <c:idx val="6"/>
          <c:order val="6"/>
          <c:tx>
            <c:strRef>
              <c:f>Sheet3!$I$31</c:f>
              <c:strCache>
                <c:ptCount val="1"/>
                <c:pt idx="0">
                  <c:v>西南地区</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Sheet3!$J$24:$L$24</c:f>
              <c:numCache>
                <c:formatCode>General</c:formatCode>
                <c:ptCount val="3"/>
                <c:pt idx="0">
                  <c:v>2016</c:v>
                </c:pt>
                <c:pt idx="1">
                  <c:v>2017</c:v>
                </c:pt>
                <c:pt idx="2">
                  <c:v>2018</c:v>
                </c:pt>
              </c:numCache>
            </c:numRef>
          </c:cat>
          <c:val>
            <c:numRef>
              <c:f>Sheet3!$J$31:$L$31</c:f>
              <c:numCache>
                <c:formatCode>0.00%</c:formatCode>
                <c:ptCount val="3"/>
                <c:pt idx="0">
                  <c:v>6.2100000000000002E-2</c:v>
                </c:pt>
                <c:pt idx="1">
                  <c:v>9.2600000000000002E-2</c:v>
                </c:pt>
                <c:pt idx="2">
                  <c:v>7.5999999999999998E-2</c:v>
                </c:pt>
              </c:numCache>
            </c:numRef>
          </c:val>
          <c:extLst xmlns:c16r2="http://schemas.microsoft.com/office/drawing/2015/06/chart">
            <c:ext xmlns:c16="http://schemas.microsoft.com/office/drawing/2014/chart" uri="{C3380CC4-5D6E-409C-BE32-E72D297353CC}">
              <c16:uniqueId val="{00000006-A536-4E3A-8F8B-39F0258D4773}"/>
            </c:ext>
          </c:extLst>
        </c:ser>
        <c:ser>
          <c:idx val="7"/>
          <c:order val="7"/>
          <c:tx>
            <c:strRef>
              <c:f>Sheet3!$I$32</c:f>
              <c:strCache>
                <c:ptCount val="1"/>
                <c:pt idx="0">
                  <c:v>出口销售</c:v>
                </c:pt>
              </c:strCache>
            </c:strRef>
          </c:tx>
          <c:spPr>
            <a:solidFill>
              <a:schemeClr val="accent2">
                <a:lumMod val="60000"/>
              </a:schemeClr>
            </a:solidFill>
            <a:ln>
              <a:noFill/>
            </a:ln>
            <a:effectLst/>
          </c:spPr>
          <c:invertIfNegative val="0"/>
          <c:cat>
            <c:numRef>
              <c:f>Sheet3!$J$24:$L$24</c:f>
              <c:numCache>
                <c:formatCode>General</c:formatCode>
                <c:ptCount val="3"/>
                <c:pt idx="0">
                  <c:v>2016</c:v>
                </c:pt>
                <c:pt idx="1">
                  <c:v>2017</c:v>
                </c:pt>
                <c:pt idx="2">
                  <c:v>2018</c:v>
                </c:pt>
              </c:numCache>
            </c:numRef>
          </c:cat>
          <c:val>
            <c:numRef>
              <c:f>Sheet3!$J$32:$L$32</c:f>
              <c:numCache>
                <c:formatCode>0.00%</c:formatCode>
                <c:ptCount val="3"/>
                <c:pt idx="0">
                  <c:v>9.9999999999877964E-5</c:v>
                </c:pt>
                <c:pt idx="1">
                  <c:v>3.7999999999999146E-3</c:v>
                </c:pt>
                <c:pt idx="2">
                  <c:v>3.7000000000001476E-3</c:v>
                </c:pt>
              </c:numCache>
            </c:numRef>
          </c:val>
          <c:extLst xmlns:c16r2="http://schemas.microsoft.com/office/drawing/2015/06/chart">
            <c:ext xmlns:c16="http://schemas.microsoft.com/office/drawing/2014/chart" uri="{C3380CC4-5D6E-409C-BE32-E72D297353CC}">
              <c16:uniqueId val="{00000007-A536-4E3A-8F8B-39F0258D4773}"/>
            </c:ext>
          </c:extLst>
        </c:ser>
        <c:dLbls>
          <c:showLegendKey val="0"/>
          <c:showVal val="0"/>
          <c:showCatName val="0"/>
          <c:showSerName val="0"/>
          <c:showPercent val="0"/>
          <c:showBubbleSize val="0"/>
        </c:dLbls>
        <c:gapWidth val="150"/>
        <c:overlap val="100"/>
        <c:axId val="272775216"/>
        <c:axId val="272775776"/>
      </c:barChart>
      <c:catAx>
        <c:axId val="27277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775776"/>
        <c:crosses val="autoZero"/>
        <c:auto val="1"/>
        <c:lblAlgn val="ctr"/>
        <c:lblOffset val="100"/>
        <c:noMultiLvlLbl val="0"/>
      </c:catAx>
      <c:valAx>
        <c:axId val="2727757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775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a:t>安翰科技直销、经销金额</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Sheet4!$B$20</c:f>
              <c:strCache>
                <c:ptCount val="1"/>
                <c:pt idx="0">
                  <c:v>直销</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Sheet4!$C$19:$E$19</c:f>
              <c:numCache>
                <c:formatCode>General</c:formatCode>
                <c:ptCount val="3"/>
                <c:pt idx="0">
                  <c:v>2016</c:v>
                </c:pt>
                <c:pt idx="1">
                  <c:v>2017</c:v>
                </c:pt>
                <c:pt idx="2">
                  <c:v>2018</c:v>
                </c:pt>
              </c:numCache>
            </c:numRef>
          </c:cat>
          <c:val>
            <c:numRef>
              <c:f>Sheet4!$C$20:$E$20</c:f>
              <c:numCache>
                <c:formatCode>_ * #,##0_ ;_ * \-#,##0_ ;_ * "-"??_ ;_ @_ </c:formatCode>
                <c:ptCount val="3"/>
                <c:pt idx="0">
                  <c:v>9738</c:v>
                </c:pt>
                <c:pt idx="1">
                  <c:v>14318</c:v>
                </c:pt>
                <c:pt idx="2">
                  <c:v>26208</c:v>
                </c:pt>
              </c:numCache>
            </c:numRef>
          </c:val>
          <c:extLst xmlns:c16r2="http://schemas.microsoft.com/office/drawing/2015/06/chart">
            <c:ext xmlns:c16="http://schemas.microsoft.com/office/drawing/2014/chart" uri="{C3380CC4-5D6E-409C-BE32-E72D297353CC}">
              <c16:uniqueId val="{00000000-EAE3-4E02-ABDA-88C3EBDCE6CF}"/>
            </c:ext>
          </c:extLst>
        </c:ser>
        <c:ser>
          <c:idx val="1"/>
          <c:order val="1"/>
          <c:tx>
            <c:strRef>
              <c:f>Sheet4!$B$21</c:f>
              <c:strCache>
                <c:ptCount val="1"/>
                <c:pt idx="0">
                  <c:v>经销</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Sheet4!$C$19:$E$19</c:f>
              <c:numCache>
                <c:formatCode>General</c:formatCode>
                <c:ptCount val="3"/>
                <c:pt idx="0">
                  <c:v>2016</c:v>
                </c:pt>
                <c:pt idx="1">
                  <c:v>2017</c:v>
                </c:pt>
                <c:pt idx="2">
                  <c:v>2018</c:v>
                </c:pt>
              </c:numCache>
            </c:numRef>
          </c:cat>
          <c:val>
            <c:numRef>
              <c:f>Sheet4!$C$21:$E$21</c:f>
              <c:numCache>
                <c:formatCode>_ * #,##0_ ;_ * \-#,##0_ ;_ * "-"??_ ;_ @_ </c:formatCode>
                <c:ptCount val="3"/>
                <c:pt idx="0">
                  <c:v>1729</c:v>
                </c:pt>
                <c:pt idx="1">
                  <c:v>2637</c:v>
                </c:pt>
                <c:pt idx="2">
                  <c:v>5217</c:v>
                </c:pt>
              </c:numCache>
            </c:numRef>
          </c:val>
          <c:extLst xmlns:c16r2="http://schemas.microsoft.com/office/drawing/2015/06/chart">
            <c:ext xmlns:c16="http://schemas.microsoft.com/office/drawing/2014/chart" uri="{C3380CC4-5D6E-409C-BE32-E72D297353CC}">
              <c16:uniqueId val="{00000001-EAE3-4E02-ABDA-88C3EBDCE6CF}"/>
            </c:ext>
          </c:extLst>
        </c:ser>
        <c:dLbls>
          <c:showLegendKey val="0"/>
          <c:showVal val="0"/>
          <c:showCatName val="0"/>
          <c:showSerName val="0"/>
          <c:showPercent val="0"/>
          <c:showBubbleSize val="0"/>
        </c:dLbls>
        <c:gapWidth val="219"/>
        <c:overlap val="-27"/>
        <c:axId val="272778576"/>
        <c:axId val="272779136"/>
      </c:barChart>
      <c:catAx>
        <c:axId val="27277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779136"/>
        <c:crosses val="autoZero"/>
        <c:auto val="1"/>
        <c:lblAlgn val="ctr"/>
        <c:lblOffset val="100"/>
        <c:noMultiLvlLbl val="0"/>
      </c:catAx>
      <c:valAx>
        <c:axId val="272779136"/>
        <c:scaling>
          <c:orientation val="minMax"/>
        </c:scaling>
        <c:delete val="0"/>
        <c:axPos val="l"/>
        <c:majorGridlines>
          <c:spPr>
            <a:ln w="9525" cap="flat" cmpd="sng" algn="ctr">
              <a:solidFill>
                <a:schemeClr val="tx1">
                  <a:lumMod val="15000"/>
                  <a:lumOff val="85000"/>
                </a:schemeClr>
              </a:solidFill>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778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a:effectLst/>
              </a:rPr>
              <a:t>安翰科技胶囊销售单价</a:t>
            </a:r>
            <a:r>
              <a:rPr lang="zh-CN" altLang="en-US" sz="1200" b="1" i="0" u="none" strike="noStrike" baseline="0"/>
              <a:t> </a:t>
            </a:r>
            <a:endParaRPr lang="zh-CN" altLang="en-US" sz="1200" b="1"/>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Sheet3!$A$40</c:f>
              <c:strCache>
                <c:ptCount val="1"/>
                <c:pt idx="0">
                  <c:v>胶囊单价（元）</c:v>
                </c:pt>
              </c:strCache>
            </c:strRef>
          </c:tx>
          <c:spPr>
            <a:solidFill>
              <a:schemeClr val="accent1"/>
            </a:solidFill>
            <a:ln>
              <a:noFill/>
            </a:ln>
            <a:effectLst/>
          </c:spPr>
          <c:invertIfNegative val="0"/>
          <c:cat>
            <c:numRef>
              <c:f>Sheet3!$B$39:$D$39</c:f>
              <c:numCache>
                <c:formatCode>General</c:formatCode>
                <c:ptCount val="3"/>
                <c:pt idx="0">
                  <c:v>2016</c:v>
                </c:pt>
                <c:pt idx="1">
                  <c:v>2017</c:v>
                </c:pt>
                <c:pt idx="2">
                  <c:v>2018</c:v>
                </c:pt>
              </c:numCache>
            </c:numRef>
          </c:cat>
          <c:val>
            <c:numRef>
              <c:f>Sheet3!$B$40:$D$40</c:f>
              <c:numCache>
                <c:formatCode>_ * #,##0_ ;_ * \-#,##0_ ;_ * "-"??_ ;_ @_ </c:formatCode>
                <c:ptCount val="3"/>
                <c:pt idx="0">
                  <c:v>1070</c:v>
                </c:pt>
                <c:pt idx="1">
                  <c:v>1054</c:v>
                </c:pt>
                <c:pt idx="2">
                  <c:v>1096</c:v>
                </c:pt>
              </c:numCache>
            </c:numRef>
          </c:val>
          <c:extLst xmlns:c16r2="http://schemas.microsoft.com/office/drawing/2015/06/chart">
            <c:ext xmlns:c16="http://schemas.microsoft.com/office/drawing/2014/chart" uri="{C3380CC4-5D6E-409C-BE32-E72D297353CC}">
              <c16:uniqueId val="{00000000-A696-412D-8934-E4347508D8FD}"/>
            </c:ext>
          </c:extLst>
        </c:ser>
        <c:dLbls>
          <c:showLegendKey val="0"/>
          <c:showVal val="0"/>
          <c:showCatName val="0"/>
          <c:showSerName val="0"/>
          <c:showPercent val="0"/>
          <c:showBubbleSize val="0"/>
        </c:dLbls>
        <c:gapWidth val="219"/>
        <c:overlap val="-27"/>
        <c:axId val="272782496"/>
        <c:axId val="272783056"/>
      </c:barChart>
      <c:lineChart>
        <c:grouping val="standard"/>
        <c:varyColors val="0"/>
        <c:ser>
          <c:idx val="1"/>
          <c:order val="1"/>
          <c:tx>
            <c:strRef>
              <c:f>Sheet3!$A$41</c:f>
              <c:strCache>
                <c:ptCount val="1"/>
                <c:pt idx="0">
                  <c:v>增速</c:v>
                </c:pt>
              </c:strCache>
            </c:strRef>
          </c:tx>
          <c:spPr>
            <a:ln w="28575" cap="rnd">
              <a:solidFill>
                <a:schemeClr val="accent3"/>
              </a:solidFill>
              <a:round/>
            </a:ln>
            <a:effectLst/>
          </c:spPr>
          <c:marker>
            <c:symbol val="none"/>
          </c:marker>
          <c:cat>
            <c:numRef>
              <c:f>Sheet3!$B$39:$D$39</c:f>
              <c:numCache>
                <c:formatCode>General</c:formatCode>
                <c:ptCount val="3"/>
                <c:pt idx="0">
                  <c:v>2016</c:v>
                </c:pt>
                <c:pt idx="1">
                  <c:v>2017</c:v>
                </c:pt>
                <c:pt idx="2">
                  <c:v>2018</c:v>
                </c:pt>
              </c:numCache>
            </c:numRef>
          </c:cat>
          <c:val>
            <c:numRef>
              <c:f>Sheet3!$B$41:$D$41</c:f>
              <c:numCache>
                <c:formatCode>0.00%</c:formatCode>
                <c:ptCount val="3"/>
                <c:pt idx="1">
                  <c:v>-1.4953271028037384E-2</c:v>
                </c:pt>
                <c:pt idx="2">
                  <c:v>3.9848197343453511E-2</c:v>
                </c:pt>
              </c:numCache>
            </c:numRef>
          </c:val>
          <c:smooth val="0"/>
          <c:extLst xmlns:c16r2="http://schemas.microsoft.com/office/drawing/2015/06/chart">
            <c:ext xmlns:c16="http://schemas.microsoft.com/office/drawing/2014/chart" uri="{C3380CC4-5D6E-409C-BE32-E72D297353CC}">
              <c16:uniqueId val="{00000001-A696-412D-8934-E4347508D8FD}"/>
            </c:ext>
          </c:extLst>
        </c:ser>
        <c:dLbls>
          <c:showLegendKey val="0"/>
          <c:showVal val="0"/>
          <c:showCatName val="0"/>
          <c:showSerName val="0"/>
          <c:showPercent val="0"/>
          <c:showBubbleSize val="0"/>
        </c:dLbls>
        <c:marker val="1"/>
        <c:smooth val="0"/>
        <c:axId val="272784176"/>
        <c:axId val="272783616"/>
      </c:lineChart>
      <c:catAx>
        <c:axId val="272782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783056"/>
        <c:crosses val="autoZero"/>
        <c:auto val="1"/>
        <c:lblAlgn val="ctr"/>
        <c:lblOffset val="100"/>
        <c:noMultiLvlLbl val="0"/>
      </c:catAx>
      <c:valAx>
        <c:axId val="272783056"/>
        <c:scaling>
          <c:orientation val="minMax"/>
        </c:scaling>
        <c:delete val="0"/>
        <c:axPos val="l"/>
        <c:majorGridlines>
          <c:spPr>
            <a:ln w="9525" cap="flat" cmpd="sng" algn="ctr">
              <a:solidFill>
                <a:schemeClr val="tx1">
                  <a:lumMod val="15000"/>
                  <a:lumOff val="85000"/>
                </a:schemeClr>
              </a:solidFill>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782496"/>
        <c:crosses val="autoZero"/>
        <c:crossBetween val="between"/>
      </c:valAx>
      <c:valAx>
        <c:axId val="272783616"/>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784176"/>
        <c:crosses val="max"/>
        <c:crossBetween val="between"/>
      </c:valAx>
      <c:catAx>
        <c:axId val="272784176"/>
        <c:scaling>
          <c:orientation val="minMax"/>
        </c:scaling>
        <c:delete val="1"/>
        <c:axPos val="b"/>
        <c:numFmt formatCode="General" sourceLinked="1"/>
        <c:majorTickMark val="none"/>
        <c:minorTickMark val="none"/>
        <c:tickLblPos val="nextTo"/>
        <c:crossAx val="27278361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4C5D-A245-A2A8-8D645DB6C48B}"/>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4C5D-A245-A2A8-8D645DB6C48B}"/>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4C5D-A245-A2A8-8D645DB6C48B}"/>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4C5D-A245-A2A8-8D645DB6C48B}"/>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4C5D-A245-A2A8-8D645DB6C48B}"/>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4C5D-A245-A2A8-8D645DB6C48B}"/>
              </c:ext>
            </c:extLst>
          </c:dPt>
          <c:dPt>
            <c:idx val="6"/>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4C5D-A245-A2A8-8D645DB6C48B}"/>
              </c:ext>
            </c:extLst>
          </c:dPt>
          <c:dPt>
            <c:idx val="7"/>
            <c:bubble3D val="0"/>
            <c:spPr>
              <a:solidFill>
                <a:schemeClr val="accent2">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F-4C5D-A245-A2A8-8D645DB6C48B}"/>
              </c:ext>
            </c:extLst>
          </c:dPt>
          <c:dPt>
            <c:idx val="8"/>
            <c:bubble3D val="0"/>
            <c:spPr>
              <a:solidFill>
                <a:schemeClr val="accent3">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11-4C5D-A245-A2A8-8D645DB6C48B}"/>
              </c:ext>
            </c:extLst>
          </c:dPt>
          <c:dPt>
            <c:idx val="9"/>
            <c:bubble3D val="0"/>
            <c:spPr>
              <a:solidFill>
                <a:schemeClr val="accent4">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13-4C5D-A245-A2A8-8D645DB6C48B}"/>
              </c:ext>
            </c:extLst>
          </c:dPt>
          <c:dPt>
            <c:idx val="10"/>
            <c:bubble3D val="0"/>
            <c:spPr>
              <a:solidFill>
                <a:schemeClr val="accent5">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15-4C5D-A245-A2A8-8D645DB6C48B}"/>
              </c:ext>
            </c:extLst>
          </c:dPt>
          <c:dLbls>
            <c:numFmt formatCode="0.00%"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600" b="0" i="0" u="none" strike="noStrike" kern="1200" baseline="0">
                    <a:solidFill>
                      <a:schemeClr val="dk1">
                        <a:lumMod val="65000"/>
                        <a:lumOff val="35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wedgeRectCallout">
                    <a:avLst/>
                  </a:prstGeom>
                </c15:spPr>
              </c:ext>
            </c:extLst>
          </c:dLbls>
          <c:cat>
            <c:strRef>
              <c:f>Sheet1!$H$1:$H$11</c:f>
              <c:strCache>
                <c:ptCount val="11"/>
                <c:pt idx="0">
                  <c:v>肺癌</c:v>
                </c:pt>
                <c:pt idx="1">
                  <c:v>乳腺癌</c:v>
                </c:pt>
                <c:pt idx="2">
                  <c:v>脑癌</c:v>
                </c:pt>
                <c:pt idx="3">
                  <c:v>胃癌</c:v>
                </c:pt>
                <c:pt idx="4">
                  <c:v>食管癌</c:v>
                </c:pt>
                <c:pt idx="5">
                  <c:v>胰腺癌</c:v>
                </c:pt>
                <c:pt idx="6">
                  <c:v>结直肠癌</c:v>
                </c:pt>
                <c:pt idx="7">
                  <c:v>甲状腺癌</c:v>
                </c:pt>
                <c:pt idx="8">
                  <c:v>肝癌</c:v>
                </c:pt>
                <c:pt idx="9">
                  <c:v>宫颈癌</c:v>
                </c:pt>
                <c:pt idx="10">
                  <c:v>其他</c:v>
                </c:pt>
              </c:strCache>
            </c:strRef>
          </c:cat>
          <c:val>
            <c:numRef>
              <c:f>Sheet1!$I$1:$I$11</c:f>
              <c:numCache>
                <c:formatCode>0.00%</c:formatCode>
                <c:ptCount val="11"/>
                <c:pt idx="0">
                  <c:v>0.20030000000000001</c:v>
                </c:pt>
                <c:pt idx="1">
                  <c:v>7.7399999999999997E-2</c:v>
                </c:pt>
                <c:pt idx="2">
                  <c:v>2.7E-2</c:v>
                </c:pt>
                <c:pt idx="3">
                  <c:v>0.1026</c:v>
                </c:pt>
                <c:pt idx="4">
                  <c:v>6.2600000000000003E-2</c:v>
                </c:pt>
                <c:pt idx="5">
                  <c:v>2.4199999999999999E-2</c:v>
                </c:pt>
                <c:pt idx="6">
                  <c:v>9.8799999999999999E-2</c:v>
                </c:pt>
                <c:pt idx="7">
                  <c:v>5.1200000000000002E-2</c:v>
                </c:pt>
                <c:pt idx="8">
                  <c:v>9.4200000000000006E-2</c:v>
                </c:pt>
                <c:pt idx="9">
                  <c:v>2.8299999999999999E-2</c:v>
                </c:pt>
                <c:pt idx="10">
                  <c:v>0.2334</c:v>
                </c:pt>
              </c:numCache>
            </c:numRef>
          </c:val>
          <c:extLst xmlns:c16r2="http://schemas.microsoft.com/office/drawing/2015/06/chart">
            <c:ext xmlns:c16="http://schemas.microsoft.com/office/drawing/2014/chart" uri="{C3380CC4-5D6E-409C-BE32-E72D297353CC}">
              <c16:uniqueId val="{00000016-4C5D-A245-A2A8-8D645DB6C48B}"/>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16265456452611238"/>
          <c:y val="0.82809820647419075"/>
          <c:w val="0.61768426075986449"/>
          <c:h val="0.17190179352580928"/>
        </c:manualLayout>
      </c:layout>
      <c:overlay val="0"/>
      <c:spPr>
        <a:noFill/>
        <a:ln>
          <a:noFill/>
        </a:ln>
        <a:effectLst/>
      </c:spPr>
      <c:txPr>
        <a:bodyPr rot="0" spcFirstLastPara="1" vertOverflow="ellipsis" vert="horz" wrap="square" anchor="ctr" anchorCtr="1"/>
        <a:lstStyle/>
        <a:p>
          <a:pPr algn="just">
            <a:defRPr sz="7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a:effectLst/>
              </a:rPr>
              <a:t>安翰科技设备销售单价</a:t>
            </a:r>
            <a:r>
              <a:rPr lang="zh-CN" altLang="en-US" sz="1200" b="1" i="0" u="none" strike="noStrike" baseline="0"/>
              <a:t> </a:t>
            </a:r>
            <a:endParaRPr lang="zh-CN" altLang="en-US" sz="1200" b="1"/>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Sheet3!$H$40</c:f>
              <c:strCache>
                <c:ptCount val="1"/>
                <c:pt idx="0">
                  <c:v>设备单价（元）</c:v>
                </c:pt>
              </c:strCache>
            </c:strRef>
          </c:tx>
          <c:spPr>
            <a:solidFill>
              <a:schemeClr val="accent1"/>
            </a:solidFill>
            <a:ln>
              <a:noFill/>
            </a:ln>
            <a:effectLst/>
          </c:spPr>
          <c:invertIfNegative val="0"/>
          <c:cat>
            <c:numRef>
              <c:f>Sheet3!$I$39:$K$39</c:f>
              <c:numCache>
                <c:formatCode>General</c:formatCode>
                <c:ptCount val="3"/>
                <c:pt idx="0">
                  <c:v>2016</c:v>
                </c:pt>
                <c:pt idx="1">
                  <c:v>2017</c:v>
                </c:pt>
                <c:pt idx="2">
                  <c:v>2018</c:v>
                </c:pt>
              </c:numCache>
            </c:numRef>
          </c:cat>
          <c:val>
            <c:numRef>
              <c:f>Sheet3!$I$40:$K$40</c:f>
              <c:numCache>
                <c:formatCode>_ * #,##0_ ;_ * \-#,##0_ ;_ * "-"??_ ;_ @_ </c:formatCode>
                <c:ptCount val="3"/>
                <c:pt idx="0">
                  <c:v>519290</c:v>
                </c:pt>
                <c:pt idx="1">
                  <c:v>537288</c:v>
                </c:pt>
                <c:pt idx="2">
                  <c:v>551294</c:v>
                </c:pt>
              </c:numCache>
            </c:numRef>
          </c:val>
          <c:extLst xmlns:c16r2="http://schemas.microsoft.com/office/drawing/2015/06/chart">
            <c:ext xmlns:c16="http://schemas.microsoft.com/office/drawing/2014/chart" uri="{C3380CC4-5D6E-409C-BE32-E72D297353CC}">
              <c16:uniqueId val="{00000000-4820-4FED-BB40-700AB94363B4}"/>
            </c:ext>
          </c:extLst>
        </c:ser>
        <c:dLbls>
          <c:showLegendKey val="0"/>
          <c:showVal val="0"/>
          <c:showCatName val="0"/>
          <c:showSerName val="0"/>
          <c:showPercent val="0"/>
          <c:showBubbleSize val="0"/>
        </c:dLbls>
        <c:gapWidth val="219"/>
        <c:overlap val="-27"/>
        <c:axId val="272786976"/>
        <c:axId val="272787536"/>
      </c:barChart>
      <c:lineChart>
        <c:grouping val="standard"/>
        <c:varyColors val="0"/>
        <c:ser>
          <c:idx val="1"/>
          <c:order val="1"/>
          <c:tx>
            <c:strRef>
              <c:f>Sheet3!$H$41</c:f>
              <c:strCache>
                <c:ptCount val="1"/>
                <c:pt idx="0">
                  <c:v>增速</c:v>
                </c:pt>
              </c:strCache>
            </c:strRef>
          </c:tx>
          <c:spPr>
            <a:ln w="28575" cap="rnd">
              <a:solidFill>
                <a:schemeClr val="accent3"/>
              </a:solidFill>
              <a:round/>
            </a:ln>
            <a:effectLst/>
          </c:spPr>
          <c:marker>
            <c:symbol val="none"/>
          </c:marker>
          <c:cat>
            <c:numRef>
              <c:f>Sheet3!$I$39:$K$39</c:f>
              <c:numCache>
                <c:formatCode>General</c:formatCode>
                <c:ptCount val="3"/>
                <c:pt idx="0">
                  <c:v>2016</c:v>
                </c:pt>
                <c:pt idx="1">
                  <c:v>2017</c:v>
                </c:pt>
                <c:pt idx="2">
                  <c:v>2018</c:v>
                </c:pt>
              </c:numCache>
            </c:numRef>
          </c:cat>
          <c:val>
            <c:numRef>
              <c:f>Sheet3!$I$41:$K$41</c:f>
              <c:numCache>
                <c:formatCode>0.00%</c:formatCode>
                <c:ptCount val="3"/>
                <c:pt idx="1">
                  <c:v>3.4658861137322111E-2</c:v>
                </c:pt>
                <c:pt idx="2">
                  <c:v>2.6067956105477883E-2</c:v>
                </c:pt>
              </c:numCache>
            </c:numRef>
          </c:val>
          <c:smooth val="0"/>
          <c:extLst xmlns:c16r2="http://schemas.microsoft.com/office/drawing/2015/06/chart">
            <c:ext xmlns:c16="http://schemas.microsoft.com/office/drawing/2014/chart" uri="{C3380CC4-5D6E-409C-BE32-E72D297353CC}">
              <c16:uniqueId val="{00000001-4820-4FED-BB40-700AB94363B4}"/>
            </c:ext>
          </c:extLst>
        </c:ser>
        <c:dLbls>
          <c:showLegendKey val="0"/>
          <c:showVal val="0"/>
          <c:showCatName val="0"/>
          <c:showSerName val="0"/>
          <c:showPercent val="0"/>
          <c:showBubbleSize val="0"/>
        </c:dLbls>
        <c:marker val="1"/>
        <c:smooth val="0"/>
        <c:axId val="273436800"/>
        <c:axId val="273436240"/>
      </c:lineChart>
      <c:catAx>
        <c:axId val="272786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787536"/>
        <c:crosses val="autoZero"/>
        <c:auto val="1"/>
        <c:lblAlgn val="ctr"/>
        <c:lblOffset val="100"/>
        <c:noMultiLvlLbl val="0"/>
      </c:catAx>
      <c:valAx>
        <c:axId val="272787536"/>
        <c:scaling>
          <c:orientation val="minMax"/>
        </c:scaling>
        <c:delete val="0"/>
        <c:axPos val="l"/>
        <c:majorGridlines>
          <c:spPr>
            <a:ln w="9525" cap="flat" cmpd="sng" algn="ctr">
              <a:solidFill>
                <a:schemeClr val="tx1">
                  <a:lumMod val="15000"/>
                  <a:lumOff val="85000"/>
                </a:schemeClr>
              </a:solidFill>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2786976"/>
        <c:crosses val="autoZero"/>
        <c:crossBetween val="between"/>
      </c:valAx>
      <c:valAx>
        <c:axId val="27343624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3436800"/>
        <c:crosses val="max"/>
        <c:crossBetween val="between"/>
      </c:valAx>
      <c:catAx>
        <c:axId val="273436800"/>
        <c:scaling>
          <c:orientation val="minMax"/>
        </c:scaling>
        <c:delete val="1"/>
        <c:axPos val="b"/>
        <c:numFmt formatCode="General" sourceLinked="1"/>
        <c:majorTickMark val="none"/>
        <c:minorTickMark val="none"/>
        <c:tickLblPos val="nextTo"/>
        <c:crossAx val="27343624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发病人数（万例）</c:v>
                </c:pt>
              </c:strCache>
            </c:strRef>
          </c:tx>
          <c:spPr>
            <a:solidFill>
              <a:schemeClr val="accent1"/>
            </a:solidFill>
            <a:ln>
              <a:solidFill>
                <a:schemeClr val="accent1">
                  <a:alpha val="93000"/>
                </a:schemeClr>
              </a:solid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肺癌</c:v>
                </c:pt>
                <c:pt idx="1">
                  <c:v>胃癌</c:v>
                </c:pt>
                <c:pt idx="2">
                  <c:v>结直肠癌</c:v>
                </c:pt>
                <c:pt idx="3">
                  <c:v>肝癌</c:v>
                </c:pt>
                <c:pt idx="4">
                  <c:v>乳腺癌</c:v>
                </c:pt>
                <c:pt idx="5">
                  <c:v>食管癌</c:v>
                </c:pt>
                <c:pt idx="6">
                  <c:v>甲状腺癌</c:v>
                </c:pt>
                <c:pt idx="7">
                  <c:v>宫颈癌</c:v>
                </c:pt>
                <c:pt idx="8">
                  <c:v>脑癌</c:v>
                </c:pt>
                <c:pt idx="9">
                  <c:v>胰腺癌</c:v>
                </c:pt>
              </c:strCache>
            </c:strRef>
          </c:cat>
          <c:val>
            <c:numRef>
              <c:f>Sheet1!$B$2:$B$11</c:f>
              <c:numCache>
                <c:formatCode>General</c:formatCode>
                <c:ptCount val="10"/>
                <c:pt idx="0">
                  <c:v>78.7</c:v>
                </c:pt>
                <c:pt idx="1">
                  <c:v>40.299999999999997</c:v>
                </c:pt>
                <c:pt idx="2">
                  <c:v>38.799999999999997</c:v>
                </c:pt>
                <c:pt idx="3">
                  <c:v>37</c:v>
                </c:pt>
                <c:pt idx="4">
                  <c:v>30.4</c:v>
                </c:pt>
                <c:pt idx="5">
                  <c:v>24.6</c:v>
                </c:pt>
                <c:pt idx="6">
                  <c:v>20.100000000000001</c:v>
                </c:pt>
                <c:pt idx="7">
                  <c:v>11.1</c:v>
                </c:pt>
                <c:pt idx="8">
                  <c:v>10.6</c:v>
                </c:pt>
                <c:pt idx="9">
                  <c:v>9.5</c:v>
                </c:pt>
              </c:numCache>
            </c:numRef>
          </c:val>
          <c:extLst xmlns:c16r2="http://schemas.microsoft.com/office/drawing/2015/06/chart">
            <c:ext xmlns:c16="http://schemas.microsoft.com/office/drawing/2014/chart" uri="{C3380CC4-5D6E-409C-BE32-E72D297353CC}">
              <c16:uniqueId val="{00000000-4FC2-4AAC-BEAA-E60B7BC6E28E}"/>
            </c:ext>
          </c:extLst>
        </c:ser>
        <c:dLbls>
          <c:dLblPos val="outEnd"/>
          <c:showLegendKey val="0"/>
          <c:showVal val="1"/>
          <c:showCatName val="0"/>
          <c:showSerName val="0"/>
          <c:showPercent val="0"/>
          <c:showBubbleSize val="0"/>
        </c:dLbls>
        <c:gapWidth val="230"/>
        <c:overlap val="-11"/>
        <c:axId val="273439040"/>
        <c:axId val="273439600"/>
      </c:barChart>
      <c:catAx>
        <c:axId val="273439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73439600"/>
        <c:crosses val="autoZero"/>
        <c:auto val="1"/>
        <c:lblAlgn val="ctr"/>
        <c:lblOffset val="100"/>
        <c:noMultiLvlLbl val="0"/>
      </c:catAx>
      <c:valAx>
        <c:axId val="2734396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73439040"/>
        <c:crosses val="autoZero"/>
        <c:crossBetween val="between"/>
      </c:valAx>
      <c:spPr>
        <a:noFill/>
        <a:ln>
          <a:noFill/>
        </a:ln>
        <a:effectLst/>
      </c:spPr>
    </c:plotArea>
    <c:legend>
      <c:legendPos val="b"/>
      <c:layout>
        <c:manualLayout>
          <c:xMode val="edge"/>
          <c:yMode val="edge"/>
          <c:x val="0.36638746024720698"/>
          <c:y val="0.86632315030736617"/>
          <c:w val="0.33089617920997072"/>
          <c:h val="7.510895012812687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Sheet2!$B$2</c:f>
              <c:strCache>
                <c:ptCount val="1"/>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Sheet2!$A$3:$A$13</c:f>
              <c:strCache>
                <c:ptCount val="11"/>
                <c:pt idx="0">
                  <c:v>肺癌</c:v>
                </c:pt>
                <c:pt idx="1">
                  <c:v>肝癌</c:v>
                </c:pt>
                <c:pt idx="2">
                  <c:v>胃癌</c:v>
                </c:pt>
                <c:pt idx="3">
                  <c:v>食管癌</c:v>
                </c:pt>
                <c:pt idx="4">
                  <c:v>结直肠癌</c:v>
                </c:pt>
                <c:pt idx="5">
                  <c:v>胰腺癌</c:v>
                </c:pt>
                <c:pt idx="6">
                  <c:v>乳腺癌</c:v>
                </c:pt>
                <c:pt idx="7">
                  <c:v>脑瘤</c:v>
                </c:pt>
                <c:pt idx="8">
                  <c:v>白血病</c:v>
                </c:pt>
                <c:pt idx="9">
                  <c:v>淋巴癌</c:v>
                </c:pt>
                <c:pt idx="10">
                  <c:v>其他</c:v>
                </c:pt>
              </c:strCache>
            </c:strRef>
          </c:cat>
          <c:val>
            <c:numRef>
              <c:f>Sheet2!$B$3:$B$13</c:f>
              <c:numCache>
                <c:formatCode>0.00%</c:formatCode>
                <c:ptCount val="11"/>
                <c:pt idx="0">
                  <c:v>0.26989999999999997</c:v>
                </c:pt>
                <c:pt idx="1">
                  <c:v>0.1394</c:v>
                </c:pt>
                <c:pt idx="2">
                  <c:v>0.1245</c:v>
                </c:pt>
                <c:pt idx="3">
                  <c:v>8.0399999999999999E-2</c:v>
                </c:pt>
                <c:pt idx="4">
                  <c:v>0.08</c:v>
                </c:pt>
                <c:pt idx="5">
                  <c:v>3.6400000000000002E-2</c:v>
                </c:pt>
                <c:pt idx="6">
                  <c:v>2.9899999999999999E-2</c:v>
                </c:pt>
                <c:pt idx="7">
                  <c:v>2.4E-2</c:v>
                </c:pt>
                <c:pt idx="8">
                  <c:v>2.3099999999999999E-2</c:v>
                </c:pt>
                <c:pt idx="9">
                  <c:v>2.1399999999999999E-2</c:v>
                </c:pt>
                <c:pt idx="10">
                  <c:v>0.1711</c:v>
                </c:pt>
              </c:numCache>
            </c:numRef>
          </c:val>
          <c:extLst xmlns:c16r2="http://schemas.microsoft.com/office/drawing/2015/06/chart">
            <c:ext xmlns:c16="http://schemas.microsoft.com/office/drawing/2014/chart" uri="{C3380CC4-5D6E-409C-BE32-E72D297353CC}">
              <c16:uniqueId val="{00000000-6277-40FD-9CB2-F33A5AAC4E56}"/>
            </c:ext>
          </c:extLst>
        </c:ser>
        <c:dLbls>
          <c:showLegendKey val="0"/>
          <c:showVal val="0"/>
          <c:showCatName val="0"/>
          <c:showSerName val="0"/>
          <c:showPercent val="0"/>
          <c:showBubbleSize val="0"/>
        </c:dLbls>
        <c:gapWidth val="150"/>
        <c:axId val="273441840"/>
        <c:axId val="273442400"/>
      </c:barChart>
      <c:catAx>
        <c:axId val="273441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73442400"/>
        <c:crosses val="autoZero"/>
        <c:auto val="1"/>
        <c:lblAlgn val="ctr"/>
        <c:lblOffset val="100"/>
        <c:noMultiLvlLbl val="0"/>
      </c:catAx>
      <c:valAx>
        <c:axId val="2734424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3441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肠胶囊</c:v>
                </c:pt>
              </c:strCache>
            </c:strRef>
          </c:tx>
          <c:invertIfNegative val="0"/>
          <c:cat>
            <c:numRef>
              <c:f>Sheet1!$A$2:$A$4</c:f>
              <c:numCache>
                <c:formatCode>General</c:formatCode>
                <c:ptCount val="3"/>
                <c:pt idx="0">
                  <c:v>2017</c:v>
                </c:pt>
                <c:pt idx="1">
                  <c:v>2018</c:v>
                </c:pt>
                <c:pt idx="2">
                  <c:v>2019</c:v>
                </c:pt>
              </c:numCache>
            </c:numRef>
          </c:cat>
          <c:val>
            <c:numRef>
              <c:f>Sheet1!$B$2:$B$4</c:f>
              <c:numCache>
                <c:formatCode>_ * #,##0_ ;_ * \-#,##0_ ;_ * "-"??_ ;_ @_ </c:formatCode>
                <c:ptCount val="3"/>
                <c:pt idx="0">
                  <c:v>4</c:v>
                </c:pt>
                <c:pt idx="1">
                  <c:v>122</c:v>
                </c:pt>
                <c:pt idx="2">
                  <c:v>340.34</c:v>
                </c:pt>
              </c:numCache>
            </c:numRef>
          </c:val>
          <c:extLst xmlns:c16r2="http://schemas.microsoft.com/office/drawing/2015/06/chart">
            <c:ext xmlns:c16="http://schemas.microsoft.com/office/drawing/2014/chart" uri="{C3380CC4-5D6E-409C-BE32-E72D297353CC}">
              <c16:uniqueId val="{00000000-5E53-44E5-89C8-4F6077DF86E8}"/>
            </c:ext>
          </c:extLst>
        </c:ser>
        <c:ser>
          <c:idx val="1"/>
          <c:order val="1"/>
          <c:tx>
            <c:strRef>
              <c:f>Sheet1!$C$1</c:f>
              <c:strCache>
                <c:ptCount val="1"/>
                <c:pt idx="0">
                  <c:v>肠胶囊系统</c:v>
                </c:pt>
              </c:strCache>
            </c:strRef>
          </c:tx>
          <c:invertIfNegative val="0"/>
          <c:cat>
            <c:numRef>
              <c:f>Sheet1!$A$2:$A$4</c:f>
              <c:numCache>
                <c:formatCode>General</c:formatCode>
                <c:ptCount val="3"/>
                <c:pt idx="0">
                  <c:v>2017</c:v>
                </c:pt>
                <c:pt idx="1">
                  <c:v>2018</c:v>
                </c:pt>
                <c:pt idx="2">
                  <c:v>2019</c:v>
                </c:pt>
              </c:numCache>
            </c:numRef>
          </c:cat>
          <c:val>
            <c:numRef>
              <c:f>Sheet1!$C$2:$C$4</c:f>
              <c:numCache>
                <c:formatCode>_ * #,##0_ ;_ * \-#,##0_ ;_ * "-"??_ ;_ @_ </c:formatCode>
                <c:ptCount val="3"/>
                <c:pt idx="0">
                  <c:v>0</c:v>
                </c:pt>
                <c:pt idx="1">
                  <c:v>4.7300000000000004</c:v>
                </c:pt>
                <c:pt idx="2">
                  <c:v>26.9</c:v>
                </c:pt>
              </c:numCache>
            </c:numRef>
          </c:val>
          <c:extLst xmlns:c16r2="http://schemas.microsoft.com/office/drawing/2015/06/chart">
            <c:ext xmlns:c16="http://schemas.microsoft.com/office/drawing/2014/chart" uri="{C3380CC4-5D6E-409C-BE32-E72D297353CC}">
              <c16:uniqueId val="{00000001-5E53-44E5-89C8-4F6077DF86E8}"/>
            </c:ext>
          </c:extLst>
        </c:ser>
        <c:ser>
          <c:idx val="2"/>
          <c:order val="2"/>
          <c:tx>
            <c:strRef>
              <c:f>Sheet1!$D$1</c:f>
              <c:strCache>
                <c:ptCount val="1"/>
                <c:pt idx="0">
                  <c:v>医疗服务</c:v>
                </c:pt>
              </c:strCache>
            </c:strRef>
          </c:tx>
          <c:invertIfNegative val="0"/>
          <c:cat>
            <c:numRef>
              <c:f>Sheet1!$A$2:$A$4</c:f>
              <c:numCache>
                <c:formatCode>General</c:formatCode>
                <c:ptCount val="3"/>
                <c:pt idx="0">
                  <c:v>2017</c:v>
                </c:pt>
                <c:pt idx="1">
                  <c:v>2018</c:v>
                </c:pt>
                <c:pt idx="2">
                  <c:v>2019</c:v>
                </c:pt>
              </c:numCache>
            </c:numRef>
          </c:cat>
          <c:val>
            <c:numRef>
              <c:f>Sheet1!$D$2:$D$4</c:f>
              <c:numCache>
                <c:formatCode>_ * #,##0_ ;_ * \-#,##0_ ;_ * "-"??_ ;_ @_ </c:formatCode>
                <c:ptCount val="3"/>
                <c:pt idx="0">
                  <c:v>0</c:v>
                </c:pt>
                <c:pt idx="1">
                  <c:v>19.579999999999998</c:v>
                </c:pt>
                <c:pt idx="2">
                  <c:v>7.11</c:v>
                </c:pt>
              </c:numCache>
            </c:numRef>
          </c:val>
          <c:extLst xmlns:c16r2="http://schemas.microsoft.com/office/drawing/2015/06/chart">
            <c:ext xmlns:c16="http://schemas.microsoft.com/office/drawing/2014/chart" uri="{C3380CC4-5D6E-409C-BE32-E72D297353CC}">
              <c16:uniqueId val="{00000002-5E53-44E5-89C8-4F6077DF86E8}"/>
            </c:ext>
          </c:extLst>
        </c:ser>
        <c:dLbls>
          <c:showLegendKey val="0"/>
          <c:showVal val="0"/>
          <c:showCatName val="0"/>
          <c:showSerName val="0"/>
          <c:showPercent val="0"/>
          <c:showBubbleSize val="0"/>
        </c:dLbls>
        <c:gapWidth val="150"/>
        <c:axId val="372336192"/>
        <c:axId val="372325552"/>
      </c:barChart>
      <c:catAx>
        <c:axId val="372336192"/>
        <c:scaling>
          <c:orientation val="minMax"/>
        </c:scaling>
        <c:delete val="0"/>
        <c:axPos val="b"/>
        <c:numFmt formatCode="General" sourceLinked="1"/>
        <c:majorTickMark val="out"/>
        <c:minorTickMark val="none"/>
        <c:tickLblPos val="nextTo"/>
        <c:crossAx val="372325552"/>
        <c:crosses val="autoZero"/>
        <c:auto val="1"/>
        <c:lblAlgn val="ctr"/>
        <c:lblOffset val="100"/>
        <c:noMultiLvlLbl val="0"/>
      </c:catAx>
      <c:valAx>
        <c:axId val="372325552"/>
        <c:scaling>
          <c:orientation val="minMax"/>
        </c:scaling>
        <c:delete val="0"/>
        <c:axPos val="l"/>
        <c:majorGridlines/>
        <c:numFmt formatCode="#,##0_);[Red]\(#,##0\)" sourceLinked="0"/>
        <c:majorTickMark val="out"/>
        <c:minorTickMark val="none"/>
        <c:tickLblPos val="nextTo"/>
        <c:crossAx val="372336192"/>
        <c:crosses val="autoZero"/>
        <c:crossBetween val="between"/>
      </c:valAx>
    </c:plotArea>
    <c:legend>
      <c:legendPos val="b"/>
      <c:overlay val="0"/>
    </c:legend>
    <c:plotVisOnly val="1"/>
    <c:dispBlanksAs val="gap"/>
    <c:showDLblsOverMax val="0"/>
  </c:chart>
  <c:txPr>
    <a:bodyPr/>
    <a:lstStyle/>
    <a:p>
      <a:pPr>
        <a:defRPr sz="1300">
          <a:latin typeface="Times New Roman" panose="02020603050405020304" pitchFamily="18" charset="0"/>
          <a:cs typeface="Times New Roman" panose="02020603050405020304" pitchFamily="18" charset="0"/>
        </a:defRPr>
      </a:pPr>
      <a:endParaRPr lang="zh-CN"/>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pPr>
            <a:r>
              <a:rPr lang="zh-CN" altLang="en-US" sz="1200" dirty="0"/>
              <a:t>肠胶囊</a:t>
            </a:r>
          </a:p>
        </c:rich>
      </c:tx>
      <c:layout>
        <c:manualLayout>
          <c:xMode val="edge"/>
          <c:yMode val="edge"/>
          <c:x val="0.43189885124012456"/>
          <c:y val="2.1942517515139474E-2"/>
        </c:manualLayout>
      </c:layout>
      <c:overlay val="0"/>
    </c:title>
    <c:autoTitleDeleted val="0"/>
    <c:plotArea>
      <c:layout/>
      <c:pieChart>
        <c:varyColors val="1"/>
        <c:ser>
          <c:idx val="0"/>
          <c:order val="0"/>
          <c:tx>
            <c:strRef>
              <c:f>Sheet1!$B$1</c:f>
              <c:strCache>
                <c:ptCount val="1"/>
                <c:pt idx="0">
                  <c:v>肠胶囊区域销售结构</c:v>
                </c:pt>
              </c:strCache>
            </c:strRef>
          </c:tx>
          <c:dLbls>
            <c:dLbl>
              <c:idx val="0"/>
              <c:tx>
                <c:rich>
                  <a:bodyPr/>
                  <a:lstStyle/>
                  <a:p>
                    <a:r>
                      <a:rPr lang="zh-CN" altLang="en-US" dirty="0">
                        <a:solidFill>
                          <a:schemeClr val="bg1"/>
                        </a:solidFill>
                      </a:rPr>
                      <a:t>华北区
</a:t>
                    </a:r>
                    <a:r>
                      <a:rPr lang="en-US" altLang="zh-CN" dirty="0">
                        <a:solidFill>
                          <a:schemeClr val="bg1"/>
                        </a:solidFill>
                      </a:rPr>
                      <a:t>26%</a:t>
                    </a: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0-6B66-4DBC-A9C5-94B69CBFA1DC}"/>
                </c:ext>
                <c:ext xmlns:c15="http://schemas.microsoft.com/office/drawing/2012/chart" uri="{CE6537A1-D6FC-4f65-9D91-7224C49458BB}"/>
              </c:extLst>
            </c:dLbl>
            <c:dLbl>
              <c:idx val="1"/>
              <c:tx>
                <c:rich>
                  <a:bodyPr/>
                  <a:lstStyle/>
                  <a:p>
                    <a:r>
                      <a:rPr lang="zh-CN" altLang="en-US" dirty="0">
                        <a:solidFill>
                          <a:schemeClr val="bg1"/>
                        </a:solidFill>
                      </a:rPr>
                      <a:t>华南区
</a:t>
                    </a:r>
                    <a:r>
                      <a:rPr lang="en-US" altLang="zh-CN" dirty="0">
                        <a:solidFill>
                          <a:schemeClr val="bg1"/>
                        </a:solidFill>
                      </a:rPr>
                      <a:t>24%</a:t>
                    </a: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6B66-4DBC-A9C5-94B69CBFA1DC}"/>
                </c:ext>
                <c:ext xmlns:c15="http://schemas.microsoft.com/office/drawing/2012/chart" uri="{CE6537A1-D6FC-4f65-9D91-7224C49458BB}"/>
              </c:extLst>
            </c:dLbl>
            <c:dLbl>
              <c:idx val="2"/>
              <c:tx>
                <c:rich>
                  <a:bodyPr/>
                  <a:lstStyle/>
                  <a:p>
                    <a:r>
                      <a:rPr lang="zh-CN" altLang="en-US" dirty="0">
                        <a:solidFill>
                          <a:schemeClr val="bg1"/>
                        </a:solidFill>
                      </a:rPr>
                      <a:t>华东区
</a:t>
                    </a:r>
                    <a:r>
                      <a:rPr lang="en-US" altLang="zh-CN" dirty="0">
                        <a:solidFill>
                          <a:schemeClr val="bg1"/>
                        </a:solidFill>
                      </a:rPr>
                      <a:t>22%</a:t>
                    </a: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2-6B66-4DBC-A9C5-94B69CBFA1DC}"/>
                </c:ext>
                <c:ext xmlns:c15="http://schemas.microsoft.com/office/drawing/2012/chart" uri="{CE6537A1-D6FC-4f65-9D91-7224C49458BB}"/>
              </c:extLst>
            </c:dLbl>
            <c:dLbl>
              <c:idx val="6"/>
              <c:layout>
                <c:manualLayout>
                  <c:x val="0.26482950634519603"/>
                  <c:y val="3.3131992160361674E-2"/>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6B66-4DBC-A9C5-94B69CBFA1DC}"/>
                </c:ext>
                <c:ext xmlns:c15="http://schemas.microsoft.com/office/drawing/2012/chart" uri="{CE6537A1-D6FC-4f65-9D91-7224C49458BB}"/>
              </c:extLst>
            </c:dLbl>
            <c:spPr>
              <a:noFill/>
              <a:ln>
                <a:noFill/>
              </a:ln>
              <a:effectLst/>
            </c:spPr>
            <c:txPr>
              <a:bodyPr/>
              <a:lstStyle/>
              <a:p>
                <a:pPr>
                  <a:defRPr sz="1000"/>
                </a:pPr>
                <a:endParaRPr lang="zh-CN"/>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Sheet1!$A$2:$A$8</c:f>
              <c:strCache>
                <c:ptCount val="7"/>
                <c:pt idx="0">
                  <c:v>华北区</c:v>
                </c:pt>
                <c:pt idx="1">
                  <c:v>华南区</c:v>
                </c:pt>
                <c:pt idx="2">
                  <c:v>华东区</c:v>
                </c:pt>
                <c:pt idx="3">
                  <c:v>华中区</c:v>
                </c:pt>
                <c:pt idx="4">
                  <c:v>西北区</c:v>
                </c:pt>
                <c:pt idx="5">
                  <c:v>西南区</c:v>
                </c:pt>
                <c:pt idx="6">
                  <c:v>东北区</c:v>
                </c:pt>
              </c:strCache>
            </c:strRef>
          </c:cat>
          <c:val>
            <c:numRef>
              <c:f>Sheet1!$B$2:$B$8</c:f>
              <c:numCache>
                <c:formatCode>_ * #,##0_ ;_ * \-#,##0_ ;_ * "-"??_ ;_ @_ </c:formatCode>
                <c:ptCount val="7"/>
                <c:pt idx="0">
                  <c:v>979500</c:v>
                </c:pt>
                <c:pt idx="1">
                  <c:v>924300</c:v>
                </c:pt>
                <c:pt idx="2">
                  <c:v>855500</c:v>
                </c:pt>
                <c:pt idx="3">
                  <c:v>548000</c:v>
                </c:pt>
                <c:pt idx="4">
                  <c:v>281700</c:v>
                </c:pt>
                <c:pt idx="5">
                  <c:v>196000</c:v>
                </c:pt>
                <c:pt idx="6">
                  <c:v>81000</c:v>
                </c:pt>
              </c:numCache>
            </c:numRef>
          </c:val>
          <c:extLst xmlns:c16r2="http://schemas.microsoft.com/office/drawing/2015/06/chart">
            <c:ext xmlns:c16="http://schemas.microsoft.com/office/drawing/2014/chart" uri="{C3380CC4-5D6E-409C-BE32-E72D297353CC}">
              <c16:uniqueId val="{00000004-6B66-4DBC-A9C5-94B69CBFA1D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pPr>
            <a:r>
              <a:rPr lang="zh-CN" altLang="en-US" sz="1200" dirty="0"/>
              <a:t>肠胶囊系统</a:t>
            </a:r>
          </a:p>
        </c:rich>
      </c:tx>
      <c:overlay val="0"/>
    </c:title>
    <c:autoTitleDeleted val="0"/>
    <c:plotArea>
      <c:layout/>
      <c:pieChart>
        <c:varyColors val="1"/>
        <c:ser>
          <c:idx val="0"/>
          <c:order val="0"/>
          <c:tx>
            <c:strRef>
              <c:f>Sheet1!$B$1</c:f>
              <c:strCache>
                <c:ptCount val="1"/>
                <c:pt idx="0">
                  <c:v>肠胶囊系统</c:v>
                </c:pt>
              </c:strCache>
            </c:strRef>
          </c:tx>
          <c:dLbls>
            <c:dLbl>
              <c:idx val="0"/>
              <c:layout>
                <c:manualLayout>
                  <c:x val="-0.12931554278656029"/>
                  <c:y val="-0.14568154870337569"/>
                </c:manualLayout>
              </c:layout>
              <c:tx>
                <c:rich>
                  <a:bodyPr/>
                  <a:lstStyle/>
                  <a:p>
                    <a:r>
                      <a:rPr lang="zh-CN" altLang="en-US" dirty="0">
                        <a:solidFill>
                          <a:schemeClr val="bg1"/>
                        </a:solidFill>
                      </a:rPr>
                      <a:t>西北区
</a:t>
                    </a:r>
                    <a:r>
                      <a:rPr lang="en-US" altLang="zh-CN" dirty="0">
                        <a:solidFill>
                          <a:schemeClr val="bg1"/>
                        </a:solidFill>
                      </a:rPr>
                      <a:t>70%</a:t>
                    </a: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0-9FD6-46BA-BBF5-E3EDA0A70B96}"/>
                </c:ext>
                <c:ext xmlns:c15="http://schemas.microsoft.com/office/drawing/2012/chart" uri="{CE6537A1-D6FC-4f65-9D91-7224C49458BB}"/>
              </c:extLst>
            </c:dLbl>
            <c:dLbl>
              <c:idx val="1"/>
              <c:spPr/>
              <c:txPr>
                <a:bodyPr/>
                <a:lstStyle/>
                <a:p>
                  <a:pPr>
                    <a:defRPr sz="1050">
                      <a:solidFill>
                        <a:schemeClr val="tx1"/>
                      </a:solidFill>
                    </a:defRPr>
                  </a:pPr>
                  <a:endParaRPr lang="zh-CN"/>
                </a:p>
              </c:txPr>
              <c:showLegendKey val="0"/>
              <c:showVal val="0"/>
              <c:showCatName val="1"/>
              <c:showSerName val="0"/>
              <c:showPercent val="1"/>
              <c:showBubbleSize val="0"/>
            </c:dLbl>
            <c:dLbl>
              <c:idx val="2"/>
              <c:layout>
                <c:manualLayout>
                  <c:x val="3.2521254503684524E-2"/>
                  <c:y val="3.137330149186178E-2"/>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2-9FD6-46BA-BBF5-E3EDA0A70B96}"/>
                </c:ext>
                <c:ext xmlns:c15="http://schemas.microsoft.com/office/drawing/2012/chart" uri="{CE6537A1-D6FC-4f65-9D91-7224C49458BB}"/>
              </c:extLst>
            </c:dLbl>
            <c:dLbl>
              <c:idx val="3"/>
              <c:layout>
                <c:manualLayout>
                  <c:x val="0.22207260753223501"/>
                  <c:y val="3.5374161716004021E-2"/>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9FD6-46BA-BBF5-E3EDA0A70B96}"/>
                </c:ext>
                <c:ext xmlns:c15="http://schemas.microsoft.com/office/drawing/2012/chart" uri="{CE6537A1-D6FC-4f65-9D91-7224C49458BB}"/>
              </c:extLst>
            </c:dLbl>
            <c:spPr>
              <a:noFill/>
              <a:ln>
                <a:noFill/>
              </a:ln>
              <a:effectLst/>
            </c:spPr>
            <c:txPr>
              <a:bodyPr/>
              <a:lstStyle/>
              <a:p>
                <a:pPr>
                  <a:defRPr sz="1050"/>
                </a:pPr>
                <a:endParaRPr lang="zh-CN"/>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Sheet1!$A$2:$A$5</c:f>
              <c:strCache>
                <c:ptCount val="4"/>
                <c:pt idx="0">
                  <c:v>西北区</c:v>
                </c:pt>
                <c:pt idx="1">
                  <c:v>华中区</c:v>
                </c:pt>
                <c:pt idx="2">
                  <c:v>西南区</c:v>
                </c:pt>
                <c:pt idx="3">
                  <c:v>华北区</c:v>
                </c:pt>
              </c:strCache>
            </c:strRef>
          </c:cat>
          <c:val>
            <c:numRef>
              <c:f>Sheet1!$B$2:$B$5</c:f>
              <c:numCache>
                <c:formatCode>General</c:formatCode>
                <c:ptCount val="4"/>
                <c:pt idx="0">
                  <c:v>213000</c:v>
                </c:pt>
                <c:pt idx="1">
                  <c:v>44000</c:v>
                </c:pt>
                <c:pt idx="2">
                  <c:v>30000</c:v>
                </c:pt>
                <c:pt idx="3">
                  <c:v>15000</c:v>
                </c:pt>
              </c:numCache>
            </c:numRef>
          </c:val>
          <c:extLst xmlns:c16r2="http://schemas.microsoft.com/office/drawing/2015/06/chart">
            <c:ext xmlns:c16="http://schemas.microsoft.com/office/drawing/2014/chart" uri="{C3380CC4-5D6E-409C-BE32-E72D297353CC}">
              <c16:uniqueId val="{00000004-9FD6-46BA-BBF5-E3EDA0A70B96}"/>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pPr>
            <a:r>
              <a:rPr lang="zh-CN" altLang="en-US" sz="1200" dirty="0"/>
              <a:t>医疗服务</a:t>
            </a:r>
          </a:p>
        </c:rich>
      </c:tx>
      <c:overlay val="0"/>
    </c:title>
    <c:autoTitleDeleted val="0"/>
    <c:plotArea>
      <c:layout/>
      <c:pieChart>
        <c:varyColors val="1"/>
        <c:ser>
          <c:idx val="0"/>
          <c:order val="0"/>
          <c:tx>
            <c:strRef>
              <c:f>Sheet1!$B$1</c:f>
              <c:strCache>
                <c:ptCount val="1"/>
                <c:pt idx="0">
                  <c:v>销售额</c:v>
                </c:pt>
              </c:strCache>
            </c:strRef>
          </c:tx>
          <c:dLbls>
            <c:dLbl>
              <c:idx val="0"/>
              <c:tx>
                <c:rich>
                  <a:bodyPr/>
                  <a:lstStyle/>
                  <a:p>
                    <a:r>
                      <a:rPr lang="zh-CN" altLang="en-US" dirty="0">
                        <a:solidFill>
                          <a:schemeClr val="bg1"/>
                        </a:solidFill>
                      </a:rPr>
                      <a:t>华东区
</a:t>
                    </a:r>
                    <a:r>
                      <a:rPr lang="en-US" altLang="zh-CN" dirty="0">
                        <a:solidFill>
                          <a:schemeClr val="bg1"/>
                        </a:solidFill>
                      </a:rPr>
                      <a:t>46%</a:t>
                    </a: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0-0851-429A-B573-AE7490B12218}"/>
                </c:ext>
                <c:ext xmlns:c15="http://schemas.microsoft.com/office/drawing/2012/chart" uri="{CE6537A1-D6FC-4f65-9D91-7224C49458BB}"/>
              </c:extLst>
            </c:dLbl>
            <c:dLbl>
              <c:idx val="1"/>
              <c:tx>
                <c:rich>
                  <a:bodyPr/>
                  <a:lstStyle/>
                  <a:p>
                    <a:r>
                      <a:rPr lang="zh-CN" altLang="en-US" dirty="0">
                        <a:solidFill>
                          <a:schemeClr val="bg1"/>
                        </a:solidFill>
                      </a:rPr>
                      <a:t>西南区
</a:t>
                    </a:r>
                    <a:r>
                      <a:rPr lang="en-US" altLang="zh-CN" dirty="0">
                        <a:solidFill>
                          <a:schemeClr val="bg1"/>
                        </a:solidFill>
                      </a:rPr>
                      <a:t>29%</a:t>
                    </a: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0851-429A-B573-AE7490B12218}"/>
                </c:ext>
                <c:ext xmlns:c15="http://schemas.microsoft.com/office/drawing/2012/chart" uri="{CE6537A1-D6FC-4f65-9D91-7224C49458BB}"/>
              </c:extLst>
            </c:dLbl>
            <c:dLbl>
              <c:idx val="3"/>
              <c:layout>
                <c:manualLayout>
                  <c:x val="-0.12287200393617768"/>
                  <c:y val="4.9999746125451265E-2"/>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2-0851-429A-B573-AE7490B12218}"/>
                </c:ext>
                <c:ext xmlns:c15="http://schemas.microsoft.com/office/drawing/2012/chart" uri="{CE6537A1-D6FC-4f65-9D91-7224C49458BB}"/>
              </c:extLst>
            </c:dLbl>
            <c:spPr>
              <a:noFill/>
              <a:ln>
                <a:noFill/>
              </a:ln>
              <a:effectLst/>
            </c:spPr>
            <c:txPr>
              <a:bodyPr/>
              <a:lstStyle/>
              <a:p>
                <a:pPr>
                  <a:defRPr sz="1050"/>
                </a:pPr>
                <a:endParaRPr lang="zh-CN"/>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Sheet1!$A$2:$A$5</c:f>
              <c:strCache>
                <c:ptCount val="4"/>
                <c:pt idx="0">
                  <c:v>华东区</c:v>
                </c:pt>
                <c:pt idx="1">
                  <c:v>西南区</c:v>
                </c:pt>
                <c:pt idx="2">
                  <c:v>华南区</c:v>
                </c:pt>
                <c:pt idx="3">
                  <c:v>华北区</c:v>
                </c:pt>
              </c:strCache>
            </c:strRef>
          </c:cat>
          <c:val>
            <c:numRef>
              <c:f>Sheet1!$B$2:$B$5</c:f>
              <c:numCache>
                <c:formatCode>General</c:formatCode>
                <c:ptCount val="4"/>
                <c:pt idx="0">
                  <c:v>33700</c:v>
                </c:pt>
                <c:pt idx="1">
                  <c:v>21500</c:v>
                </c:pt>
                <c:pt idx="2">
                  <c:v>16040</c:v>
                </c:pt>
                <c:pt idx="3">
                  <c:v>2300</c:v>
                </c:pt>
              </c:numCache>
            </c:numRef>
          </c:val>
          <c:extLst xmlns:c16r2="http://schemas.microsoft.com/office/drawing/2015/06/chart">
            <c:ext xmlns:c16="http://schemas.microsoft.com/office/drawing/2014/chart" uri="{C3380CC4-5D6E-409C-BE32-E72D297353CC}">
              <c16:uniqueId val="{00000003-0851-429A-B573-AE7490B1221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sz="1200" dirty="0">
                <a:latin typeface="Times New Roman" panose="02020603050405020304" pitchFamily="18" charset="0"/>
                <a:cs typeface="Times New Roman" panose="02020603050405020304" pitchFamily="18" charset="0"/>
              </a:rPr>
              <a:t>2017-2019</a:t>
            </a:r>
            <a:r>
              <a:rPr lang="zh-CN" altLang="en-US" sz="1200" dirty="0">
                <a:latin typeface="Times New Roman" panose="02020603050405020304" pitchFamily="18" charset="0"/>
                <a:cs typeface="Times New Roman" panose="02020603050405020304" pitchFamily="18" charset="0"/>
              </a:rPr>
              <a:t>年肠胶囊收入按区域划分</a:t>
            </a:r>
          </a:p>
        </c:rich>
      </c:tx>
      <c:overlay val="0"/>
      <c:spPr>
        <a:noFill/>
        <a:ln>
          <a:noFill/>
        </a:ln>
        <a:effectLst/>
      </c:spPr>
    </c:title>
    <c:autoTitleDeleted val="0"/>
    <c:plotArea>
      <c:layout/>
      <c:barChart>
        <c:barDir val="col"/>
        <c:grouping val="clustered"/>
        <c:varyColors val="0"/>
        <c:ser>
          <c:idx val="0"/>
          <c:order val="0"/>
          <c:tx>
            <c:strRef>
              <c:f>肠胶囊!$C$1:$C$2</c:f>
              <c:strCache>
                <c:ptCount val="2"/>
                <c:pt idx="0">
                  <c:v>2019年</c:v>
                </c:pt>
                <c:pt idx="1">
                  <c:v>销售额</c:v>
                </c:pt>
              </c:strCache>
            </c:strRef>
          </c:tx>
          <c:spPr>
            <a:solidFill>
              <a:schemeClr val="accent1"/>
            </a:solidFill>
            <a:ln>
              <a:noFill/>
            </a:ln>
            <a:effectLst/>
          </c:spPr>
          <c:invertIfNegative val="0"/>
          <c:cat>
            <c:strRef>
              <c:f>肠胶囊!$B$3:$B$9</c:f>
              <c:strCache>
                <c:ptCount val="7"/>
                <c:pt idx="0">
                  <c:v>华南区</c:v>
                </c:pt>
                <c:pt idx="1">
                  <c:v>西南区</c:v>
                </c:pt>
                <c:pt idx="2">
                  <c:v>西北区</c:v>
                </c:pt>
                <c:pt idx="3">
                  <c:v>华北区</c:v>
                </c:pt>
                <c:pt idx="4">
                  <c:v>华东区</c:v>
                </c:pt>
                <c:pt idx="5">
                  <c:v>华中区</c:v>
                </c:pt>
                <c:pt idx="6">
                  <c:v>东北区</c:v>
                </c:pt>
              </c:strCache>
            </c:strRef>
          </c:cat>
          <c:val>
            <c:numRef>
              <c:f>肠胶囊!$C$3:$C$9</c:f>
              <c:numCache>
                <c:formatCode>_ * #,##0_ ;_ * \-#,##0_ ;_ * "-"??_ ;_ @_ </c:formatCode>
                <c:ptCount val="7"/>
                <c:pt idx="0">
                  <c:v>924300</c:v>
                </c:pt>
                <c:pt idx="1">
                  <c:v>196000</c:v>
                </c:pt>
                <c:pt idx="2">
                  <c:v>281700</c:v>
                </c:pt>
                <c:pt idx="3">
                  <c:v>979500</c:v>
                </c:pt>
                <c:pt idx="4">
                  <c:v>855500</c:v>
                </c:pt>
                <c:pt idx="5">
                  <c:v>548000</c:v>
                </c:pt>
                <c:pt idx="6">
                  <c:v>81000</c:v>
                </c:pt>
              </c:numCache>
            </c:numRef>
          </c:val>
          <c:extLst xmlns:c16r2="http://schemas.microsoft.com/office/drawing/2015/06/chart">
            <c:ext xmlns:c16="http://schemas.microsoft.com/office/drawing/2014/chart" uri="{C3380CC4-5D6E-409C-BE32-E72D297353CC}">
              <c16:uniqueId val="{00000000-A667-4DDB-A3B8-3984AD4AC547}"/>
            </c:ext>
          </c:extLst>
        </c:ser>
        <c:ser>
          <c:idx val="1"/>
          <c:order val="1"/>
          <c:tx>
            <c:strRef>
              <c:f>肠胶囊!$D$1:$D$2</c:f>
              <c:strCache>
                <c:ptCount val="2"/>
                <c:pt idx="0">
                  <c:v>2019年</c:v>
                </c:pt>
                <c:pt idx="1">
                  <c:v>数量</c:v>
                </c:pt>
              </c:strCache>
            </c:strRef>
          </c:tx>
          <c:spPr>
            <a:solidFill>
              <a:schemeClr val="accent2"/>
            </a:solidFill>
            <a:ln>
              <a:noFill/>
            </a:ln>
            <a:effectLst/>
          </c:spPr>
          <c:invertIfNegative val="0"/>
          <c:cat>
            <c:strRef>
              <c:f>肠胶囊!$B$3:$B$9</c:f>
              <c:strCache>
                <c:ptCount val="7"/>
                <c:pt idx="0">
                  <c:v>华南区</c:v>
                </c:pt>
                <c:pt idx="1">
                  <c:v>西南区</c:v>
                </c:pt>
                <c:pt idx="2">
                  <c:v>西北区</c:v>
                </c:pt>
                <c:pt idx="3">
                  <c:v>华北区</c:v>
                </c:pt>
                <c:pt idx="4">
                  <c:v>华东区</c:v>
                </c:pt>
                <c:pt idx="5">
                  <c:v>华中区</c:v>
                </c:pt>
                <c:pt idx="6">
                  <c:v>东北区</c:v>
                </c:pt>
              </c:strCache>
            </c:strRef>
          </c:cat>
          <c:val>
            <c:numRef>
              <c:f>肠胶囊!$D$3:$D$9</c:f>
            </c:numRef>
          </c:val>
          <c:extLst xmlns:c16r2="http://schemas.microsoft.com/office/drawing/2015/06/chart">
            <c:ext xmlns:c16="http://schemas.microsoft.com/office/drawing/2014/chart" uri="{C3380CC4-5D6E-409C-BE32-E72D297353CC}">
              <c16:uniqueId val="{00000001-A667-4DDB-A3B8-3984AD4AC547}"/>
            </c:ext>
          </c:extLst>
        </c:ser>
        <c:ser>
          <c:idx val="2"/>
          <c:order val="2"/>
          <c:tx>
            <c:strRef>
              <c:f>肠胶囊!$E$1:$E$2</c:f>
              <c:strCache>
                <c:ptCount val="2"/>
                <c:pt idx="0">
                  <c:v>2019年</c:v>
                </c:pt>
                <c:pt idx="1">
                  <c:v>销售额占比</c:v>
                </c:pt>
              </c:strCache>
            </c:strRef>
          </c:tx>
          <c:spPr>
            <a:solidFill>
              <a:schemeClr val="accent3"/>
            </a:solidFill>
            <a:ln>
              <a:noFill/>
            </a:ln>
            <a:effectLst/>
          </c:spPr>
          <c:invertIfNegative val="0"/>
          <c:cat>
            <c:strRef>
              <c:f>肠胶囊!$B$3:$B$9</c:f>
              <c:strCache>
                <c:ptCount val="7"/>
                <c:pt idx="0">
                  <c:v>华南区</c:v>
                </c:pt>
                <c:pt idx="1">
                  <c:v>西南区</c:v>
                </c:pt>
                <c:pt idx="2">
                  <c:v>西北区</c:v>
                </c:pt>
                <c:pt idx="3">
                  <c:v>华北区</c:v>
                </c:pt>
                <c:pt idx="4">
                  <c:v>华东区</c:v>
                </c:pt>
                <c:pt idx="5">
                  <c:v>华中区</c:v>
                </c:pt>
                <c:pt idx="6">
                  <c:v>东北区</c:v>
                </c:pt>
              </c:strCache>
            </c:strRef>
          </c:cat>
          <c:val>
            <c:numRef>
              <c:f>肠胶囊!$E$3:$E$9</c:f>
            </c:numRef>
          </c:val>
          <c:extLst xmlns:c16r2="http://schemas.microsoft.com/office/drawing/2015/06/chart">
            <c:ext xmlns:c16="http://schemas.microsoft.com/office/drawing/2014/chart" uri="{C3380CC4-5D6E-409C-BE32-E72D297353CC}">
              <c16:uniqueId val="{00000002-A667-4DDB-A3B8-3984AD4AC547}"/>
            </c:ext>
          </c:extLst>
        </c:ser>
        <c:ser>
          <c:idx val="3"/>
          <c:order val="3"/>
          <c:tx>
            <c:strRef>
              <c:f>肠胶囊!$F$1:$F$2</c:f>
              <c:strCache>
                <c:ptCount val="2"/>
                <c:pt idx="0">
                  <c:v>2018年</c:v>
                </c:pt>
                <c:pt idx="1">
                  <c:v>销售额</c:v>
                </c:pt>
              </c:strCache>
            </c:strRef>
          </c:tx>
          <c:spPr>
            <a:solidFill>
              <a:schemeClr val="accent3"/>
            </a:solidFill>
            <a:ln>
              <a:noFill/>
            </a:ln>
            <a:effectLst/>
          </c:spPr>
          <c:invertIfNegative val="0"/>
          <c:cat>
            <c:strRef>
              <c:f>肠胶囊!$B$3:$B$9</c:f>
              <c:strCache>
                <c:ptCount val="7"/>
                <c:pt idx="0">
                  <c:v>华南区</c:v>
                </c:pt>
                <c:pt idx="1">
                  <c:v>西南区</c:v>
                </c:pt>
                <c:pt idx="2">
                  <c:v>西北区</c:v>
                </c:pt>
                <c:pt idx="3">
                  <c:v>华北区</c:v>
                </c:pt>
                <c:pt idx="4">
                  <c:v>华东区</c:v>
                </c:pt>
                <c:pt idx="5">
                  <c:v>华中区</c:v>
                </c:pt>
                <c:pt idx="6">
                  <c:v>东北区</c:v>
                </c:pt>
              </c:strCache>
            </c:strRef>
          </c:cat>
          <c:val>
            <c:numRef>
              <c:f>肠胶囊!$F$3:$F$9</c:f>
              <c:numCache>
                <c:formatCode>_ * #,##0_ ;_ * \-#,##0_ ;_ * "-"??_ ;_ @_ </c:formatCode>
                <c:ptCount val="7"/>
                <c:pt idx="0">
                  <c:v>669200</c:v>
                </c:pt>
                <c:pt idx="1">
                  <c:v>40000</c:v>
                </c:pt>
                <c:pt idx="2">
                  <c:v>72000</c:v>
                </c:pt>
                <c:pt idx="3">
                  <c:v>254000</c:v>
                </c:pt>
                <c:pt idx="4">
                  <c:v>39000</c:v>
                </c:pt>
                <c:pt idx="5">
                  <c:v>64000</c:v>
                </c:pt>
                <c:pt idx="6">
                  <c:v>280200</c:v>
                </c:pt>
              </c:numCache>
            </c:numRef>
          </c:val>
          <c:extLst xmlns:c16r2="http://schemas.microsoft.com/office/drawing/2015/06/chart">
            <c:ext xmlns:c16="http://schemas.microsoft.com/office/drawing/2014/chart" uri="{C3380CC4-5D6E-409C-BE32-E72D297353CC}">
              <c16:uniqueId val="{00000003-A667-4DDB-A3B8-3984AD4AC547}"/>
            </c:ext>
          </c:extLst>
        </c:ser>
        <c:ser>
          <c:idx val="4"/>
          <c:order val="4"/>
          <c:tx>
            <c:strRef>
              <c:f>肠胶囊!$G$1:$G$2</c:f>
              <c:strCache>
                <c:ptCount val="2"/>
                <c:pt idx="0">
                  <c:v>2018年</c:v>
                </c:pt>
                <c:pt idx="1">
                  <c:v>数量</c:v>
                </c:pt>
              </c:strCache>
            </c:strRef>
          </c:tx>
          <c:spPr>
            <a:solidFill>
              <a:schemeClr val="accent5"/>
            </a:solidFill>
            <a:ln>
              <a:noFill/>
            </a:ln>
            <a:effectLst/>
          </c:spPr>
          <c:invertIfNegative val="0"/>
          <c:cat>
            <c:strRef>
              <c:f>肠胶囊!$B$3:$B$9</c:f>
              <c:strCache>
                <c:ptCount val="7"/>
                <c:pt idx="0">
                  <c:v>华南区</c:v>
                </c:pt>
                <c:pt idx="1">
                  <c:v>西南区</c:v>
                </c:pt>
                <c:pt idx="2">
                  <c:v>西北区</c:v>
                </c:pt>
                <c:pt idx="3">
                  <c:v>华北区</c:v>
                </c:pt>
                <c:pt idx="4">
                  <c:v>华东区</c:v>
                </c:pt>
                <c:pt idx="5">
                  <c:v>华中区</c:v>
                </c:pt>
                <c:pt idx="6">
                  <c:v>东北区</c:v>
                </c:pt>
              </c:strCache>
            </c:strRef>
          </c:cat>
          <c:val>
            <c:numRef>
              <c:f>肠胶囊!$G$3:$G$9</c:f>
            </c:numRef>
          </c:val>
          <c:extLst xmlns:c16r2="http://schemas.microsoft.com/office/drawing/2015/06/chart">
            <c:ext xmlns:c16="http://schemas.microsoft.com/office/drawing/2014/chart" uri="{C3380CC4-5D6E-409C-BE32-E72D297353CC}">
              <c16:uniqueId val="{00000004-A667-4DDB-A3B8-3984AD4AC547}"/>
            </c:ext>
          </c:extLst>
        </c:ser>
        <c:ser>
          <c:idx val="5"/>
          <c:order val="5"/>
          <c:tx>
            <c:strRef>
              <c:f>肠胶囊!$H$1:$H$2</c:f>
              <c:strCache>
                <c:ptCount val="2"/>
                <c:pt idx="0">
                  <c:v>2018年</c:v>
                </c:pt>
                <c:pt idx="1">
                  <c:v>销售额占比</c:v>
                </c:pt>
              </c:strCache>
            </c:strRef>
          </c:tx>
          <c:spPr>
            <a:solidFill>
              <a:schemeClr val="accent6"/>
            </a:solidFill>
            <a:ln>
              <a:noFill/>
            </a:ln>
            <a:effectLst/>
          </c:spPr>
          <c:invertIfNegative val="0"/>
          <c:cat>
            <c:strRef>
              <c:f>肠胶囊!$B$3:$B$9</c:f>
              <c:strCache>
                <c:ptCount val="7"/>
                <c:pt idx="0">
                  <c:v>华南区</c:v>
                </c:pt>
                <c:pt idx="1">
                  <c:v>西南区</c:v>
                </c:pt>
                <c:pt idx="2">
                  <c:v>西北区</c:v>
                </c:pt>
                <c:pt idx="3">
                  <c:v>华北区</c:v>
                </c:pt>
                <c:pt idx="4">
                  <c:v>华东区</c:v>
                </c:pt>
                <c:pt idx="5">
                  <c:v>华中区</c:v>
                </c:pt>
                <c:pt idx="6">
                  <c:v>东北区</c:v>
                </c:pt>
              </c:strCache>
            </c:strRef>
          </c:cat>
          <c:val>
            <c:numRef>
              <c:f>肠胶囊!$H$3:$H$9</c:f>
            </c:numRef>
          </c:val>
          <c:extLst xmlns:c16r2="http://schemas.microsoft.com/office/drawing/2015/06/chart">
            <c:ext xmlns:c16="http://schemas.microsoft.com/office/drawing/2014/chart" uri="{C3380CC4-5D6E-409C-BE32-E72D297353CC}">
              <c16:uniqueId val="{00000005-A667-4DDB-A3B8-3984AD4AC547}"/>
            </c:ext>
          </c:extLst>
        </c:ser>
        <c:ser>
          <c:idx val="6"/>
          <c:order val="6"/>
          <c:tx>
            <c:strRef>
              <c:f>肠胶囊!$I$1:$I$2</c:f>
              <c:strCache>
                <c:ptCount val="2"/>
                <c:pt idx="0">
                  <c:v>2017年</c:v>
                </c:pt>
                <c:pt idx="1">
                  <c:v>销售额</c:v>
                </c:pt>
              </c:strCache>
            </c:strRef>
          </c:tx>
          <c:spPr>
            <a:solidFill>
              <a:schemeClr val="bg1">
                <a:lumMod val="65000"/>
              </a:schemeClr>
            </a:solidFill>
            <a:ln>
              <a:noFill/>
            </a:ln>
            <a:effectLst/>
          </c:spPr>
          <c:invertIfNegative val="0"/>
          <c:cat>
            <c:strRef>
              <c:f>肠胶囊!$B$3:$B$9</c:f>
              <c:strCache>
                <c:ptCount val="7"/>
                <c:pt idx="0">
                  <c:v>华南区</c:v>
                </c:pt>
                <c:pt idx="1">
                  <c:v>西南区</c:v>
                </c:pt>
                <c:pt idx="2">
                  <c:v>西北区</c:v>
                </c:pt>
                <c:pt idx="3">
                  <c:v>华北区</c:v>
                </c:pt>
                <c:pt idx="4">
                  <c:v>华东区</c:v>
                </c:pt>
                <c:pt idx="5">
                  <c:v>华中区</c:v>
                </c:pt>
                <c:pt idx="6">
                  <c:v>东北区</c:v>
                </c:pt>
              </c:strCache>
            </c:strRef>
          </c:cat>
          <c:val>
            <c:numRef>
              <c:f>肠胶囊!$I$3:$I$9</c:f>
              <c:numCache>
                <c:formatCode>General</c:formatCode>
                <c:ptCount val="7"/>
                <c:pt idx="0" formatCode="_ * #,##0_ ;_ * \-#,##0_ ;_ * &quot;-&quot;??_ ;_ @_ ">
                  <c:v>47500</c:v>
                </c:pt>
              </c:numCache>
            </c:numRef>
          </c:val>
          <c:extLst xmlns:c16r2="http://schemas.microsoft.com/office/drawing/2015/06/chart">
            <c:ext xmlns:c16="http://schemas.microsoft.com/office/drawing/2014/chart" uri="{C3380CC4-5D6E-409C-BE32-E72D297353CC}">
              <c16:uniqueId val="{00000006-A667-4DDB-A3B8-3984AD4AC547}"/>
            </c:ext>
          </c:extLst>
        </c:ser>
        <c:ser>
          <c:idx val="7"/>
          <c:order val="7"/>
          <c:tx>
            <c:strRef>
              <c:f>肠胶囊!$J$1:$J$2</c:f>
              <c:strCache>
                <c:ptCount val="2"/>
                <c:pt idx="0">
                  <c:v>2017年</c:v>
                </c:pt>
                <c:pt idx="1">
                  <c:v>数量</c:v>
                </c:pt>
              </c:strCache>
            </c:strRef>
          </c:tx>
          <c:spPr>
            <a:solidFill>
              <a:schemeClr val="accent2">
                <a:lumMod val="60000"/>
              </a:schemeClr>
            </a:solidFill>
            <a:ln>
              <a:noFill/>
            </a:ln>
            <a:effectLst/>
          </c:spPr>
          <c:invertIfNegative val="0"/>
          <c:cat>
            <c:strRef>
              <c:f>肠胶囊!$B$3:$B$9</c:f>
              <c:strCache>
                <c:ptCount val="7"/>
                <c:pt idx="0">
                  <c:v>华南区</c:v>
                </c:pt>
                <c:pt idx="1">
                  <c:v>西南区</c:v>
                </c:pt>
                <c:pt idx="2">
                  <c:v>西北区</c:v>
                </c:pt>
                <c:pt idx="3">
                  <c:v>华北区</c:v>
                </c:pt>
                <c:pt idx="4">
                  <c:v>华东区</c:v>
                </c:pt>
                <c:pt idx="5">
                  <c:v>华中区</c:v>
                </c:pt>
                <c:pt idx="6">
                  <c:v>东北区</c:v>
                </c:pt>
              </c:strCache>
            </c:strRef>
          </c:cat>
          <c:val>
            <c:numRef>
              <c:f>肠胶囊!$J$3:$J$9</c:f>
            </c:numRef>
          </c:val>
          <c:extLst xmlns:c16r2="http://schemas.microsoft.com/office/drawing/2015/06/chart">
            <c:ext xmlns:c16="http://schemas.microsoft.com/office/drawing/2014/chart" uri="{C3380CC4-5D6E-409C-BE32-E72D297353CC}">
              <c16:uniqueId val="{00000007-A667-4DDB-A3B8-3984AD4AC547}"/>
            </c:ext>
          </c:extLst>
        </c:ser>
        <c:dLbls>
          <c:showLegendKey val="0"/>
          <c:showVal val="0"/>
          <c:showCatName val="0"/>
          <c:showSerName val="0"/>
          <c:showPercent val="0"/>
          <c:showBubbleSize val="0"/>
        </c:dLbls>
        <c:gapWidth val="219"/>
        <c:overlap val="-27"/>
        <c:axId val="273449120"/>
        <c:axId val="273449680"/>
      </c:barChart>
      <c:lineChart>
        <c:grouping val="standard"/>
        <c:varyColors val="0"/>
        <c:ser>
          <c:idx val="8"/>
          <c:order val="8"/>
          <c:tx>
            <c:strRef>
              <c:f>肠胶囊!$K$1:$K$2</c:f>
              <c:strCache>
                <c:ptCount val="2"/>
                <c:pt idx="0">
                  <c:v>2017年</c:v>
                </c:pt>
                <c:pt idx="1">
                  <c:v>销售额占比</c:v>
                </c:pt>
              </c:strCache>
            </c:strRef>
          </c:tx>
          <c:spPr>
            <a:ln w="28575" cap="rnd">
              <a:solidFill>
                <a:schemeClr val="accent3">
                  <a:lumMod val="60000"/>
                </a:schemeClr>
              </a:solidFill>
              <a:round/>
            </a:ln>
            <a:effectLst/>
          </c:spPr>
          <c:marker>
            <c:symbol val="none"/>
          </c:marker>
          <c:cat>
            <c:strRef>
              <c:f>肠胶囊!$B$3:$B$9</c:f>
              <c:strCache>
                <c:ptCount val="7"/>
                <c:pt idx="0">
                  <c:v>华南区</c:v>
                </c:pt>
                <c:pt idx="1">
                  <c:v>西南区</c:v>
                </c:pt>
                <c:pt idx="2">
                  <c:v>西北区</c:v>
                </c:pt>
                <c:pt idx="3">
                  <c:v>华北区</c:v>
                </c:pt>
                <c:pt idx="4">
                  <c:v>华东区</c:v>
                </c:pt>
                <c:pt idx="5">
                  <c:v>华中区</c:v>
                </c:pt>
                <c:pt idx="6">
                  <c:v>东北区</c:v>
                </c:pt>
              </c:strCache>
            </c:strRef>
          </c:cat>
          <c:val>
            <c:numRef>
              <c:f>肠胶囊!$K$3:$K$9</c:f>
            </c:numRef>
          </c:val>
          <c:smooth val="0"/>
          <c:extLst xmlns:c16r2="http://schemas.microsoft.com/office/drawing/2015/06/chart">
            <c:ext xmlns:c16="http://schemas.microsoft.com/office/drawing/2014/chart" uri="{C3380CC4-5D6E-409C-BE32-E72D297353CC}">
              <c16:uniqueId val="{00000008-A667-4DDB-A3B8-3984AD4AC547}"/>
            </c:ext>
          </c:extLst>
        </c:ser>
        <c:dLbls>
          <c:showLegendKey val="0"/>
          <c:showVal val="0"/>
          <c:showCatName val="0"/>
          <c:showSerName val="0"/>
          <c:showPercent val="0"/>
          <c:showBubbleSize val="0"/>
        </c:dLbls>
        <c:marker val="1"/>
        <c:smooth val="0"/>
        <c:axId val="273450800"/>
        <c:axId val="273450240"/>
      </c:lineChart>
      <c:catAx>
        <c:axId val="273449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3449680"/>
        <c:crosses val="autoZero"/>
        <c:auto val="1"/>
        <c:lblAlgn val="ctr"/>
        <c:lblOffset val="100"/>
        <c:noMultiLvlLbl val="0"/>
      </c:catAx>
      <c:valAx>
        <c:axId val="273449680"/>
        <c:scaling>
          <c:orientation val="minMax"/>
        </c:scaling>
        <c:delete val="0"/>
        <c:axPos val="l"/>
        <c:majorGridlines>
          <c:spPr>
            <a:ln w="9525" cap="flat" cmpd="sng" algn="ctr">
              <a:solidFill>
                <a:schemeClr val="tx1">
                  <a:lumMod val="15000"/>
                  <a:lumOff val="85000"/>
                </a:schemeClr>
              </a:solidFill>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3449120"/>
        <c:crosses val="autoZero"/>
        <c:crossBetween val="between"/>
      </c:valAx>
      <c:valAx>
        <c:axId val="273450240"/>
        <c:scaling>
          <c:orientation val="minMax"/>
        </c:scaling>
        <c:delete val="1"/>
        <c:axPos val="r"/>
        <c:numFmt formatCode="0%" sourceLinked="1"/>
        <c:majorTickMark val="none"/>
        <c:minorTickMark val="none"/>
        <c:tickLblPos val="nextTo"/>
        <c:crossAx val="273450800"/>
        <c:crosses val="max"/>
        <c:crossBetween val="between"/>
      </c:valAx>
      <c:catAx>
        <c:axId val="273450800"/>
        <c:scaling>
          <c:orientation val="minMax"/>
        </c:scaling>
        <c:delete val="1"/>
        <c:axPos val="b"/>
        <c:numFmt formatCode="General" sourceLinked="1"/>
        <c:majorTickMark val="none"/>
        <c:minorTickMark val="none"/>
        <c:tickLblPos val="nextTo"/>
        <c:crossAx val="27345024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净利率及毛利率!$D$10</c:f>
              <c:strCache>
                <c:ptCount val="1"/>
                <c:pt idx="0">
                  <c:v>毛利率</c:v>
                </c:pt>
              </c:strCache>
            </c:strRef>
          </c:tx>
          <c:spPr>
            <a:ln w="28575" cap="rnd">
              <a:solidFill>
                <a:schemeClr val="accent3"/>
              </a:solidFill>
              <a:round/>
            </a:ln>
            <a:effectLst/>
          </c:spPr>
          <c:marker>
            <c:symbol val="none"/>
          </c:marker>
          <c:dLbls>
            <c:dLbl>
              <c:idx val="5"/>
              <c:layout>
                <c:manualLayout>
                  <c:x val="-5.1526200907185883E-2"/>
                  <c:y val="-7.8785547743278408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7FDB-4957-8859-D2DDE82C243F}"/>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净利率及毛利率!$E$9:$J$9</c:f>
              <c:strCache>
                <c:ptCount val="6"/>
                <c:pt idx="0">
                  <c:v>2020E</c:v>
                </c:pt>
                <c:pt idx="1">
                  <c:v>2021E</c:v>
                </c:pt>
                <c:pt idx="2">
                  <c:v>2022E</c:v>
                </c:pt>
                <c:pt idx="3">
                  <c:v>2023E</c:v>
                </c:pt>
                <c:pt idx="4">
                  <c:v>2024E</c:v>
                </c:pt>
                <c:pt idx="5">
                  <c:v>2025E</c:v>
                </c:pt>
              </c:strCache>
            </c:strRef>
          </c:cat>
          <c:val>
            <c:numRef>
              <c:f>净利率及毛利率!$E$10:$J$10</c:f>
              <c:numCache>
                <c:formatCode>0%</c:formatCode>
                <c:ptCount val="6"/>
                <c:pt idx="0">
                  <c:v>0.69047384437038106</c:v>
                </c:pt>
                <c:pt idx="1">
                  <c:v>0.7350712518095105</c:v>
                </c:pt>
                <c:pt idx="2">
                  <c:v>0.76637284385445104</c:v>
                </c:pt>
                <c:pt idx="3">
                  <c:v>0.77610837307409963</c:v>
                </c:pt>
                <c:pt idx="4">
                  <c:v>0.78432000448070571</c:v>
                </c:pt>
                <c:pt idx="5">
                  <c:v>0.79031113294838262</c:v>
                </c:pt>
              </c:numCache>
            </c:numRef>
          </c:val>
          <c:smooth val="0"/>
          <c:extLst xmlns:c16r2="http://schemas.microsoft.com/office/drawing/2015/06/chart">
            <c:ext xmlns:c16="http://schemas.microsoft.com/office/drawing/2014/chart" uri="{C3380CC4-5D6E-409C-BE32-E72D297353CC}">
              <c16:uniqueId val="{00000001-7FDB-4957-8859-D2DDE82C243F}"/>
            </c:ext>
          </c:extLst>
        </c:ser>
        <c:ser>
          <c:idx val="1"/>
          <c:order val="1"/>
          <c:tx>
            <c:strRef>
              <c:f>净利率及毛利率!$D$11</c:f>
              <c:strCache>
                <c:ptCount val="1"/>
                <c:pt idx="0">
                  <c:v>净利润率</c:v>
                </c:pt>
              </c:strCache>
            </c:strRef>
          </c:tx>
          <c:spPr>
            <a:ln w="28575" cap="rnd">
              <a:solidFill>
                <a:schemeClr val="accent2"/>
              </a:solidFill>
              <a:round/>
            </a:ln>
            <a:effectLst/>
          </c:spPr>
          <c:marker>
            <c:symbol val="none"/>
          </c:marker>
          <c:dLbls>
            <c:dLbl>
              <c:idx val="5"/>
              <c:layout>
                <c:manualLayout>
                  <c:x val="-5.6210400989657308E-2"/>
                  <c:y val="-5.454384074534664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7FDB-4957-8859-D2DDE82C243F}"/>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净利率及毛利率!$E$9:$J$9</c:f>
              <c:strCache>
                <c:ptCount val="6"/>
                <c:pt idx="0">
                  <c:v>2020E</c:v>
                </c:pt>
                <c:pt idx="1">
                  <c:v>2021E</c:v>
                </c:pt>
                <c:pt idx="2">
                  <c:v>2022E</c:v>
                </c:pt>
                <c:pt idx="3">
                  <c:v>2023E</c:v>
                </c:pt>
                <c:pt idx="4">
                  <c:v>2024E</c:v>
                </c:pt>
                <c:pt idx="5">
                  <c:v>2025E</c:v>
                </c:pt>
              </c:strCache>
            </c:strRef>
          </c:cat>
          <c:val>
            <c:numRef>
              <c:f>净利率及毛利率!$E$11:$J$11</c:f>
              <c:numCache>
                <c:formatCode>0%</c:formatCode>
                <c:ptCount val="6"/>
                <c:pt idx="0">
                  <c:v>6.0493074087588014E-2</c:v>
                </c:pt>
                <c:pt idx="1">
                  <c:v>0.24708282139172047</c:v>
                </c:pt>
                <c:pt idx="2">
                  <c:v>0.26247977503234998</c:v>
                </c:pt>
                <c:pt idx="3">
                  <c:v>0.24060381844856013</c:v>
                </c:pt>
                <c:pt idx="4">
                  <c:v>0.23836289530981394</c:v>
                </c:pt>
                <c:pt idx="5">
                  <c:v>0.24345535450733943</c:v>
                </c:pt>
              </c:numCache>
            </c:numRef>
          </c:val>
          <c:smooth val="0"/>
          <c:extLst xmlns:c16r2="http://schemas.microsoft.com/office/drawing/2015/06/chart">
            <c:ext xmlns:c16="http://schemas.microsoft.com/office/drawing/2014/chart" uri="{C3380CC4-5D6E-409C-BE32-E72D297353CC}">
              <c16:uniqueId val="{00000003-7FDB-4957-8859-D2DDE82C243F}"/>
            </c:ext>
          </c:extLst>
        </c:ser>
        <c:dLbls>
          <c:showLegendKey val="0"/>
          <c:showVal val="0"/>
          <c:showCatName val="0"/>
          <c:showSerName val="0"/>
          <c:showPercent val="0"/>
          <c:showBubbleSize val="0"/>
        </c:dLbls>
        <c:smooth val="0"/>
        <c:axId val="275048752"/>
        <c:axId val="275049312"/>
      </c:lineChart>
      <c:catAx>
        <c:axId val="275048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5049312"/>
        <c:crosses val="autoZero"/>
        <c:auto val="1"/>
        <c:lblAlgn val="ctr"/>
        <c:lblOffset val="100"/>
        <c:noMultiLvlLbl val="0"/>
      </c:catAx>
      <c:valAx>
        <c:axId val="2750493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50487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营收!$A$8</c:f>
              <c:strCache>
                <c:ptCount val="1"/>
                <c:pt idx="0">
                  <c:v>营业收入（万元）</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营收!$B$7:$G$7</c:f>
              <c:strCache>
                <c:ptCount val="6"/>
                <c:pt idx="0">
                  <c:v>2020E</c:v>
                </c:pt>
                <c:pt idx="1">
                  <c:v>2021E</c:v>
                </c:pt>
                <c:pt idx="2">
                  <c:v>2022E</c:v>
                </c:pt>
                <c:pt idx="3">
                  <c:v>2023E</c:v>
                </c:pt>
                <c:pt idx="4">
                  <c:v>2024E</c:v>
                </c:pt>
                <c:pt idx="5">
                  <c:v>2025E</c:v>
                </c:pt>
              </c:strCache>
            </c:strRef>
          </c:cat>
          <c:val>
            <c:numRef>
              <c:f>营收!$B$8:$G$8</c:f>
              <c:numCache>
                <c:formatCode>_ * #,##0_ ;_ * \-#,##0_ ;_ * "-"??_ ;_ @_ </c:formatCode>
                <c:ptCount val="6"/>
                <c:pt idx="0">
                  <c:v>6901</c:v>
                </c:pt>
                <c:pt idx="1">
                  <c:v>13529.902</c:v>
                </c:pt>
                <c:pt idx="2">
                  <c:v>23776.687999999998</c:v>
                </c:pt>
                <c:pt idx="3">
                  <c:v>33463.957999999999</c:v>
                </c:pt>
                <c:pt idx="4">
                  <c:v>41707.716</c:v>
                </c:pt>
                <c:pt idx="5">
                  <c:v>48439.1</c:v>
                </c:pt>
              </c:numCache>
            </c:numRef>
          </c:val>
          <c:extLst xmlns:c16r2="http://schemas.microsoft.com/office/drawing/2015/06/chart">
            <c:ext xmlns:c16="http://schemas.microsoft.com/office/drawing/2014/chart" uri="{C3380CC4-5D6E-409C-BE32-E72D297353CC}">
              <c16:uniqueId val="{00000000-C442-4FC4-BB0E-00D4671BD7B9}"/>
            </c:ext>
          </c:extLst>
        </c:ser>
        <c:dLbls>
          <c:showLegendKey val="0"/>
          <c:showVal val="0"/>
          <c:showCatName val="0"/>
          <c:showSerName val="0"/>
          <c:showPercent val="0"/>
          <c:showBubbleSize val="0"/>
        </c:dLbls>
        <c:gapWidth val="219"/>
        <c:overlap val="-27"/>
        <c:axId val="275051552"/>
        <c:axId val="275052112"/>
      </c:barChart>
      <c:catAx>
        <c:axId val="275051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5052112"/>
        <c:crosses val="autoZero"/>
        <c:auto val="1"/>
        <c:lblAlgn val="ctr"/>
        <c:lblOffset val="100"/>
        <c:noMultiLvlLbl val="0"/>
      </c:catAx>
      <c:valAx>
        <c:axId val="275052112"/>
        <c:scaling>
          <c:orientation val="minMax"/>
        </c:scaling>
        <c:delete val="0"/>
        <c:axPos val="l"/>
        <c:majorGridlines>
          <c:spPr>
            <a:ln w="9525" cap="flat" cmpd="sng" algn="ctr">
              <a:solidFill>
                <a:schemeClr val="tx1">
                  <a:lumMod val="15000"/>
                  <a:lumOff val="85000"/>
                </a:schemeClr>
              </a:solidFill>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5051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Sheet1!$O$11</c:f>
              <c:strCache>
                <c:ptCount val="1"/>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B835-4E9F-9093-A39BF1F146FC}"/>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B835-4E9F-9093-A39BF1F146FC}"/>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B835-4E9F-9093-A39BF1F146FC}"/>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B835-4E9F-9093-A39BF1F146FC}"/>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B835-4E9F-9093-A39BF1F146FC}"/>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B835-4E9F-9093-A39BF1F146FC}"/>
              </c:ext>
            </c:extLst>
          </c:dPt>
          <c:dPt>
            <c:idx val="6"/>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B835-4E9F-9093-A39BF1F146FC}"/>
              </c:ext>
            </c:extLst>
          </c:dPt>
          <c:dLbls>
            <c:dLbl>
              <c:idx val="0"/>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zh-CN"/>
                </a:p>
              </c:txPr>
              <c:showLegendKey val="0"/>
              <c:showVal val="0"/>
              <c:showCatName val="1"/>
              <c:showSerName val="0"/>
              <c:showPercent val="1"/>
              <c:showBubbleSize val="0"/>
            </c:dLbl>
            <c:dLbl>
              <c:idx val="6"/>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zh-CN"/>
                </a:p>
              </c:txPr>
              <c:showLegendKey val="0"/>
              <c:showVal val="0"/>
              <c:showCatName val="1"/>
              <c:showSerName val="0"/>
              <c:showPercent val="1"/>
              <c:showBubbleSize val="0"/>
            </c:dLbl>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Sheet1!$N$12:$N$18</c:f>
              <c:strCache>
                <c:ptCount val="7"/>
                <c:pt idx="0">
                  <c:v>普外</c:v>
                </c:pt>
                <c:pt idx="1">
                  <c:v>泌尿</c:v>
                </c:pt>
                <c:pt idx="2">
                  <c:v>消化</c:v>
                </c:pt>
                <c:pt idx="3">
                  <c:v>关节</c:v>
                </c:pt>
                <c:pt idx="4">
                  <c:v>耳鼻喉</c:v>
                </c:pt>
                <c:pt idx="5">
                  <c:v>妇产</c:v>
                </c:pt>
                <c:pt idx="6">
                  <c:v>其他</c:v>
                </c:pt>
              </c:strCache>
            </c:strRef>
          </c:cat>
          <c:val>
            <c:numRef>
              <c:f>Sheet1!$O$12:$O$18</c:f>
              <c:numCache>
                <c:formatCode>0.0%</c:formatCode>
                <c:ptCount val="7"/>
                <c:pt idx="0" formatCode="0%">
                  <c:v>0.308</c:v>
                </c:pt>
                <c:pt idx="1">
                  <c:v>0.14899999999999999</c:v>
                </c:pt>
                <c:pt idx="2">
                  <c:v>0.14599999999999999</c:v>
                </c:pt>
                <c:pt idx="3">
                  <c:v>0.14099999999999999</c:v>
                </c:pt>
                <c:pt idx="4">
                  <c:v>0.10100000000000001</c:v>
                </c:pt>
                <c:pt idx="5">
                  <c:v>4.9000000000000002E-2</c:v>
                </c:pt>
                <c:pt idx="6">
                  <c:v>0.106</c:v>
                </c:pt>
              </c:numCache>
            </c:numRef>
          </c:val>
          <c:extLst xmlns:c16r2="http://schemas.microsoft.com/office/drawing/2015/06/chart">
            <c:ext xmlns:c16="http://schemas.microsoft.com/office/drawing/2014/chart" uri="{C3380CC4-5D6E-409C-BE32-E72D297353CC}">
              <c16:uniqueId val="{0000000E-B835-4E9F-9093-A39BF1F146FC}"/>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b="1"/>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营收!$A$51</c:f>
              <c:strCache>
                <c:ptCount val="1"/>
                <c:pt idx="0">
                  <c:v>净利润（万元）</c:v>
                </c:pt>
              </c:strCache>
            </c:strRef>
          </c:tx>
          <c:spPr>
            <a:solidFill>
              <a:schemeClr val="accent1"/>
            </a:solidFill>
            <a:ln>
              <a:noFill/>
            </a:ln>
            <a:effectLst/>
          </c:spPr>
          <c:invertIfNegative val="0"/>
          <c:cat>
            <c:strRef>
              <c:f>营收!$B$50:$G$50</c:f>
              <c:strCache>
                <c:ptCount val="6"/>
                <c:pt idx="0">
                  <c:v>2020E</c:v>
                </c:pt>
                <c:pt idx="1">
                  <c:v>2021E</c:v>
                </c:pt>
                <c:pt idx="2">
                  <c:v>2022E</c:v>
                </c:pt>
                <c:pt idx="3">
                  <c:v>2023E</c:v>
                </c:pt>
                <c:pt idx="4">
                  <c:v>2024E</c:v>
                </c:pt>
                <c:pt idx="5">
                  <c:v>2025E</c:v>
                </c:pt>
              </c:strCache>
            </c:strRef>
          </c:cat>
          <c:val>
            <c:numRef>
              <c:f>营收!$B$51:$G$51</c:f>
              <c:numCache>
                <c:formatCode>_ * #,##0_ ;_ * \-#,##0_ ;_ * "-"??_ ;_ @_ </c:formatCode>
                <c:ptCount val="6"/>
                <c:pt idx="0">
                  <c:v>417.46270427844485</c:v>
                </c:pt>
                <c:pt idx="1">
                  <c:v>3343.0063593134819</c:v>
                </c:pt>
                <c:pt idx="2">
                  <c:v>6240.899717254375</c:v>
                </c:pt>
                <c:pt idx="3">
                  <c:v>8051.5560752022411</c:v>
                </c:pt>
                <c:pt idx="4">
                  <c:v>9941.5719425194511</c:v>
                </c:pt>
                <c:pt idx="5">
                  <c:v>11792.758262516465</c:v>
                </c:pt>
              </c:numCache>
            </c:numRef>
          </c:val>
          <c:extLst xmlns:c16r2="http://schemas.microsoft.com/office/drawing/2015/06/chart">
            <c:ext xmlns:c16="http://schemas.microsoft.com/office/drawing/2014/chart" uri="{C3380CC4-5D6E-409C-BE32-E72D297353CC}">
              <c16:uniqueId val="{00000000-8564-4948-A068-0CE1AD0A9224}"/>
            </c:ext>
          </c:extLst>
        </c:ser>
        <c:dLbls>
          <c:showLegendKey val="0"/>
          <c:showVal val="0"/>
          <c:showCatName val="0"/>
          <c:showSerName val="0"/>
          <c:showPercent val="0"/>
          <c:showBubbleSize val="0"/>
        </c:dLbls>
        <c:gapWidth val="219"/>
        <c:overlap val="-27"/>
        <c:axId val="275054352"/>
        <c:axId val="275054912"/>
      </c:barChart>
      <c:catAx>
        <c:axId val="275054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5054912"/>
        <c:crosses val="autoZero"/>
        <c:auto val="1"/>
        <c:lblAlgn val="ctr"/>
        <c:lblOffset val="100"/>
        <c:noMultiLvlLbl val="0"/>
      </c:catAx>
      <c:valAx>
        <c:axId val="275054912"/>
        <c:scaling>
          <c:orientation val="minMax"/>
        </c:scaling>
        <c:delete val="0"/>
        <c:axPos val="l"/>
        <c:majorGridlines>
          <c:spPr>
            <a:ln w="9525" cap="flat" cmpd="sng" algn="ctr">
              <a:solidFill>
                <a:schemeClr val="tx1">
                  <a:lumMod val="15000"/>
                  <a:lumOff val="85000"/>
                </a:schemeClr>
              </a:solidFill>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75054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305269917366806"/>
          <c:y val="1.9095882527485206E-2"/>
          <c:w val="0.45440696426565008"/>
          <c:h val="0.75165385595107814"/>
        </c:manualLayout>
      </c:layout>
      <c:pie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8634-4AD6-9F0C-ADDC0BAF4AA8}"/>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8634-4AD6-9F0C-ADDC0BAF4AA8}"/>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8634-4AD6-9F0C-ADDC0BAF4AA8}"/>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8634-4AD6-9F0C-ADDC0BAF4AA8}"/>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zh-CN"/>
                </a:p>
              </c:txPr>
              <c:showLegendKey val="0"/>
              <c:showVal val="1"/>
              <c:showCatName val="1"/>
              <c:showSerName val="0"/>
              <c:showPercent val="0"/>
              <c:showBubbleSize val="0"/>
            </c:dLbl>
            <c:dLbl>
              <c:idx val="2"/>
              <c:layout>
                <c:manualLayout>
                  <c:x val="1.401625608890323E-2"/>
                  <c:y val="5.7691797970214051E-2"/>
                </c:manualLayout>
              </c:layou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5-8634-4AD6-9F0C-ADDC0BAF4AA8}"/>
                </c:ext>
                <c:ext xmlns:c15="http://schemas.microsoft.com/office/drawing/2012/chart" uri="{CE6537A1-D6FC-4f65-9D91-7224C49458BB}"/>
              </c:extLst>
            </c:dLbl>
            <c:dLbl>
              <c:idx val="3"/>
              <c:layout>
                <c:manualLayout>
                  <c:x val="0.12087044368570145"/>
                  <c:y val="0.1611784456876595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zh-CN"/>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7-8634-4AD6-9F0C-ADDC0BAF4AA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Sheet1!$L$3:$O$3</c:f>
              <c:strCache>
                <c:ptCount val="4"/>
                <c:pt idx="0">
                  <c:v>磁控胶囊设备</c:v>
                </c:pt>
                <c:pt idx="1">
                  <c:v>磁控胶囊</c:v>
                </c:pt>
                <c:pt idx="2">
                  <c:v>磁控内镜设备（肠镜）</c:v>
                </c:pt>
                <c:pt idx="3">
                  <c:v>内镜胶囊（肠镜）</c:v>
                </c:pt>
              </c:strCache>
            </c:strRef>
          </c:cat>
          <c:val>
            <c:numRef>
              <c:f>Sheet1!$L$4:$O$4</c:f>
              <c:numCache>
                <c:formatCode>0%</c:formatCode>
                <c:ptCount val="4"/>
                <c:pt idx="0">
                  <c:v>0.51441820026083174</c:v>
                </c:pt>
                <c:pt idx="1">
                  <c:v>0.30647732212722795</c:v>
                </c:pt>
                <c:pt idx="2">
                  <c:v>3.4632661933053178E-2</c:v>
                </c:pt>
                <c:pt idx="3">
                  <c:v>0.14447181567888712</c:v>
                </c:pt>
              </c:numCache>
            </c:numRef>
          </c:val>
          <c:extLst xmlns:c16r2="http://schemas.microsoft.com/office/drawing/2015/06/chart">
            <c:ext xmlns:c16="http://schemas.microsoft.com/office/drawing/2014/chart" uri="{C3380CC4-5D6E-409C-BE32-E72D297353CC}">
              <c16:uniqueId val="{00000008-8634-4AD6-9F0C-ADDC0BAF4AA8}"/>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0.13763643082520849"/>
          <c:y val="5.5482172217536409E-2"/>
          <c:w val="0.525612666647716"/>
          <c:h val="0.78515230917237555"/>
        </c:manualLayout>
      </c:layout>
      <c:barChart>
        <c:barDir val="col"/>
        <c:grouping val="clustered"/>
        <c:varyColors val="0"/>
        <c:ser>
          <c:idx val="0"/>
          <c:order val="0"/>
          <c:tx>
            <c:strRef>
              <c:f>Sheet1!$B$1</c:f>
              <c:strCache>
                <c:ptCount val="1"/>
                <c:pt idx="0">
                  <c:v>整体一致率</c:v>
                </c:pt>
              </c:strCache>
            </c:strRef>
          </c:tx>
          <c:invertIfNegative val="0"/>
          <c:dLbls>
            <c:spPr>
              <a:noFill/>
              <a:ln>
                <a:noFill/>
              </a:ln>
              <a:effectLst/>
            </c:spPr>
            <c:txPr>
              <a:bodyPr wrap="square" lIns="38100" tIns="19050" rIns="38100" bIns="19050" anchor="ctr">
                <a:spAutoFit/>
              </a:bodyPr>
              <a:lstStyle/>
              <a:p>
                <a:pPr>
                  <a:defRPr sz="1200"/>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c:f>
              <c:strCache>
                <c:ptCount val="1"/>
                <c:pt idx="0">
                  <c:v>一致率%</c:v>
                </c:pt>
              </c:strCache>
            </c:strRef>
          </c:cat>
          <c:val>
            <c:numRef>
              <c:f>Sheet1!$B$2</c:f>
              <c:numCache>
                <c:formatCode>General</c:formatCode>
                <c:ptCount val="1"/>
                <c:pt idx="0">
                  <c:v>94.410000000000025</c:v>
                </c:pt>
              </c:numCache>
            </c:numRef>
          </c:val>
          <c:extLst xmlns:c16r2="http://schemas.microsoft.com/office/drawing/2015/06/chart">
            <c:ext xmlns:c16="http://schemas.microsoft.com/office/drawing/2014/chart" uri="{C3380CC4-5D6E-409C-BE32-E72D297353CC}">
              <c16:uniqueId val="{00000000-F7B3-4021-A202-92FE778AA7C8}"/>
            </c:ext>
          </c:extLst>
        </c:ser>
        <c:ser>
          <c:idx val="1"/>
          <c:order val="1"/>
          <c:tx>
            <c:strRef>
              <c:f>Sheet1!$C$1</c:f>
              <c:strCache>
                <c:ptCount val="1"/>
                <c:pt idx="0">
                  <c:v>阳性一致率</c:v>
                </c:pt>
              </c:strCache>
            </c:strRef>
          </c:tx>
          <c:spPr>
            <a:solidFill>
              <a:srgbClr val="00B050"/>
            </a:solidFill>
          </c:spPr>
          <c:invertIfNegative val="0"/>
          <c:dLbls>
            <c:spPr>
              <a:noFill/>
              <a:ln>
                <a:noFill/>
              </a:ln>
              <a:effectLst/>
            </c:spPr>
            <c:txPr>
              <a:bodyPr wrap="square" lIns="38100" tIns="19050" rIns="38100" bIns="19050" anchor="ctr">
                <a:spAutoFit/>
              </a:bodyPr>
              <a:lstStyle/>
              <a:p>
                <a:pPr>
                  <a:defRPr sz="1200"/>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c:f>
              <c:strCache>
                <c:ptCount val="1"/>
                <c:pt idx="0">
                  <c:v>一致率%</c:v>
                </c:pt>
              </c:strCache>
            </c:strRef>
          </c:cat>
          <c:val>
            <c:numRef>
              <c:f>Sheet1!$C$2</c:f>
              <c:numCache>
                <c:formatCode>General</c:formatCode>
                <c:ptCount val="1"/>
                <c:pt idx="0">
                  <c:v>92</c:v>
                </c:pt>
              </c:numCache>
            </c:numRef>
          </c:val>
          <c:extLst xmlns:c16r2="http://schemas.microsoft.com/office/drawing/2015/06/chart">
            <c:ext xmlns:c16="http://schemas.microsoft.com/office/drawing/2014/chart" uri="{C3380CC4-5D6E-409C-BE32-E72D297353CC}">
              <c16:uniqueId val="{00000001-F7B3-4021-A202-92FE778AA7C8}"/>
            </c:ext>
          </c:extLst>
        </c:ser>
        <c:ser>
          <c:idx val="2"/>
          <c:order val="2"/>
          <c:tx>
            <c:strRef>
              <c:f>Sheet1!$D$1</c:f>
              <c:strCache>
                <c:ptCount val="1"/>
                <c:pt idx="0">
                  <c:v>阴性一致率</c:v>
                </c:pt>
              </c:strCache>
            </c:strRef>
          </c:tx>
          <c:spPr>
            <a:solidFill>
              <a:srgbClr val="92D050"/>
            </a:solidFill>
          </c:spPr>
          <c:invertIfNegative val="0"/>
          <c:dLbls>
            <c:spPr>
              <a:noFill/>
              <a:ln>
                <a:noFill/>
              </a:ln>
              <a:effectLst/>
            </c:spPr>
            <c:txPr>
              <a:bodyPr wrap="square" lIns="38100" tIns="19050" rIns="38100" bIns="19050" anchor="ctr">
                <a:spAutoFit/>
              </a:bodyPr>
              <a:lstStyle/>
              <a:p>
                <a:pPr>
                  <a:defRPr sz="1200"/>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c:f>
              <c:strCache>
                <c:ptCount val="1"/>
                <c:pt idx="0">
                  <c:v>一致率%</c:v>
                </c:pt>
              </c:strCache>
            </c:strRef>
          </c:cat>
          <c:val>
            <c:numRef>
              <c:f>Sheet1!$D$2</c:f>
              <c:numCache>
                <c:formatCode>General</c:formatCode>
                <c:ptCount val="1"/>
                <c:pt idx="0">
                  <c:v>95.5</c:v>
                </c:pt>
              </c:numCache>
            </c:numRef>
          </c:val>
          <c:extLst xmlns:c16r2="http://schemas.microsoft.com/office/drawing/2015/06/chart">
            <c:ext xmlns:c16="http://schemas.microsoft.com/office/drawing/2014/chart" uri="{C3380CC4-5D6E-409C-BE32-E72D297353CC}">
              <c16:uniqueId val="{00000002-F7B3-4021-A202-92FE778AA7C8}"/>
            </c:ext>
          </c:extLst>
        </c:ser>
        <c:dLbls>
          <c:showLegendKey val="0"/>
          <c:showVal val="0"/>
          <c:showCatName val="0"/>
          <c:showSerName val="0"/>
          <c:showPercent val="0"/>
          <c:showBubbleSize val="0"/>
        </c:dLbls>
        <c:gapWidth val="150"/>
        <c:axId val="363707200"/>
        <c:axId val="363699920"/>
      </c:barChart>
      <c:catAx>
        <c:axId val="363707200"/>
        <c:scaling>
          <c:orientation val="minMax"/>
        </c:scaling>
        <c:delete val="0"/>
        <c:axPos val="b"/>
        <c:numFmt formatCode="General" sourceLinked="0"/>
        <c:majorTickMark val="out"/>
        <c:minorTickMark val="none"/>
        <c:tickLblPos val="nextTo"/>
        <c:txPr>
          <a:bodyPr/>
          <a:lstStyle/>
          <a:p>
            <a:pPr>
              <a:defRPr sz="1400"/>
            </a:pPr>
            <a:endParaRPr lang="zh-CN"/>
          </a:p>
        </c:txPr>
        <c:crossAx val="363699920"/>
        <c:crosses val="autoZero"/>
        <c:auto val="1"/>
        <c:lblAlgn val="ctr"/>
        <c:lblOffset val="100"/>
        <c:noMultiLvlLbl val="0"/>
      </c:catAx>
      <c:valAx>
        <c:axId val="363699920"/>
        <c:scaling>
          <c:orientation val="minMax"/>
          <c:max val="100"/>
          <c:min val="0"/>
        </c:scaling>
        <c:delete val="0"/>
        <c:axPos val="l"/>
        <c:numFmt formatCode="General" sourceLinked="0"/>
        <c:majorTickMark val="out"/>
        <c:minorTickMark val="none"/>
        <c:tickLblPos val="nextTo"/>
        <c:txPr>
          <a:bodyPr/>
          <a:lstStyle/>
          <a:p>
            <a:pPr>
              <a:defRPr sz="1200"/>
            </a:pPr>
            <a:endParaRPr lang="zh-CN"/>
          </a:p>
        </c:txPr>
        <c:crossAx val="363707200"/>
        <c:crosses val="autoZero"/>
        <c:crossBetween val="between"/>
      </c:valAx>
    </c:plotArea>
    <c:legend>
      <c:legendPos val="r"/>
      <c:layout>
        <c:manualLayout>
          <c:xMode val="edge"/>
          <c:yMode val="edge"/>
          <c:x val="0.70020364421956272"/>
          <c:y val="0.39764584587377128"/>
          <c:w val="0.29801507024766916"/>
          <c:h val="0.21263402080675073"/>
        </c:manualLayout>
      </c:layout>
      <c:overlay val="0"/>
      <c:txPr>
        <a:bodyPr/>
        <a:lstStyle/>
        <a:p>
          <a:pPr>
            <a:defRPr sz="1200" baseline="0"/>
          </a:pPr>
          <a:endParaRPr lang="zh-CN"/>
        </a:p>
      </c:txPr>
    </c:legend>
    <c:plotVisOnly val="1"/>
    <c:dispBlanksAs val="gap"/>
    <c:showDLblsOverMax val="0"/>
  </c:chart>
  <c:txPr>
    <a:bodyPr/>
    <a:lstStyle/>
    <a:p>
      <a:pPr>
        <a:defRPr sz="1800" baseline="0">
          <a:ea typeface="黑体" panose="02010609060101010101" pitchFamily="49" charset="-122"/>
        </a:defRPr>
      </a:pPr>
      <a:endParaRPr lang="zh-CN"/>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dirty="0"/>
              <a:t>资产结构（元）</a:t>
            </a:r>
            <a:endParaRPr lang="en-US" dirty="0"/>
          </a:p>
        </c:rich>
      </c:tx>
      <c:overlay val="0"/>
      <c:spPr>
        <a:noFill/>
        <a:ln>
          <a:noFill/>
        </a:ln>
        <a:effectLst/>
      </c:spPr>
    </c:title>
    <c:autoTitleDeleted val="0"/>
    <c:plotArea>
      <c:layout/>
      <c:barChart>
        <c:barDir val="col"/>
        <c:grouping val="stacked"/>
        <c:varyColors val="0"/>
        <c:ser>
          <c:idx val="0"/>
          <c:order val="0"/>
          <c:tx>
            <c:strRef>
              <c:f>Sheet1!$B$1</c:f>
              <c:strCache>
                <c:ptCount val="1"/>
                <c:pt idx="0">
                  <c:v>流动资产</c:v>
                </c:pt>
              </c:strCache>
            </c:strRef>
          </c:tx>
          <c:spPr>
            <a:solidFill>
              <a:schemeClr val="accent1"/>
            </a:solidFill>
            <a:ln>
              <a:noFill/>
            </a:ln>
            <a:effectLst/>
          </c:spPr>
          <c:invertIfNegative val="0"/>
          <c:cat>
            <c:strRef>
              <c:f>Sheet1!$A$2:$A$4</c:f>
              <c:strCache>
                <c:ptCount val="3"/>
                <c:pt idx="0">
                  <c:v>2017</c:v>
                </c:pt>
                <c:pt idx="1">
                  <c:v>2018</c:v>
                </c:pt>
                <c:pt idx="2">
                  <c:v>2019</c:v>
                </c:pt>
              </c:strCache>
            </c:strRef>
          </c:cat>
          <c:val>
            <c:numRef>
              <c:f>Sheet1!$B$2:$B$4</c:f>
              <c:numCache>
                <c:formatCode>_(* #,##0.00_);_(* \(#,##0.00\);_(* "-"??_);_(@_)</c:formatCode>
                <c:ptCount val="3"/>
                <c:pt idx="0">
                  <c:v>40444794.019999996</c:v>
                </c:pt>
                <c:pt idx="1">
                  <c:v>8110242.2199999997</c:v>
                </c:pt>
                <c:pt idx="2">
                  <c:v>20049256.73</c:v>
                </c:pt>
              </c:numCache>
            </c:numRef>
          </c:val>
          <c:extLst xmlns:c16r2="http://schemas.microsoft.com/office/drawing/2015/06/chart">
            <c:ext xmlns:c16="http://schemas.microsoft.com/office/drawing/2014/chart" uri="{C3380CC4-5D6E-409C-BE32-E72D297353CC}">
              <c16:uniqueId val="{00000000-50EC-B147-945F-92826FC8A27C}"/>
            </c:ext>
          </c:extLst>
        </c:ser>
        <c:ser>
          <c:idx val="1"/>
          <c:order val="1"/>
          <c:tx>
            <c:strRef>
              <c:f>Sheet1!$C$1</c:f>
              <c:strCache>
                <c:ptCount val="1"/>
                <c:pt idx="0">
                  <c:v>固定资产</c:v>
                </c:pt>
              </c:strCache>
            </c:strRef>
          </c:tx>
          <c:spPr>
            <a:solidFill>
              <a:schemeClr val="accent2"/>
            </a:solidFill>
            <a:ln>
              <a:noFill/>
            </a:ln>
            <a:effectLst/>
          </c:spPr>
          <c:invertIfNegative val="0"/>
          <c:cat>
            <c:strRef>
              <c:f>Sheet1!$A$2:$A$4</c:f>
              <c:strCache>
                <c:ptCount val="3"/>
                <c:pt idx="0">
                  <c:v>2017</c:v>
                </c:pt>
                <c:pt idx="1">
                  <c:v>2018</c:v>
                </c:pt>
                <c:pt idx="2">
                  <c:v>2019</c:v>
                </c:pt>
              </c:strCache>
            </c:strRef>
          </c:cat>
          <c:val>
            <c:numRef>
              <c:f>Sheet1!$C$2:$C$4</c:f>
              <c:numCache>
                <c:formatCode>_(* #,##0.00_);_(* \(#,##0.00\);_(* "-"??_);_(@_)</c:formatCode>
                <c:ptCount val="3"/>
                <c:pt idx="0">
                  <c:v>3481024.27</c:v>
                </c:pt>
                <c:pt idx="1">
                  <c:v>2753567.44</c:v>
                </c:pt>
                <c:pt idx="2">
                  <c:v>3143307.47</c:v>
                </c:pt>
              </c:numCache>
            </c:numRef>
          </c:val>
          <c:extLst xmlns:c16r2="http://schemas.microsoft.com/office/drawing/2015/06/chart">
            <c:ext xmlns:c16="http://schemas.microsoft.com/office/drawing/2014/chart" uri="{C3380CC4-5D6E-409C-BE32-E72D297353CC}">
              <c16:uniqueId val="{00000001-50EC-B147-945F-92826FC8A27C}"/>
            </c:ext>
          </c:extLst>
        </c:ser>
        <c:ser>
          <c:idx val="2"/>
          <c:order val="2"/>
          <c:tx>
            <c:strRef>
              <c:f>Sheet1!$D$1</c:f>
              <c:strCache>
                <c:ptCount val="1"/>
                <c:pt idx="0">
                  <c:v>无形资产</c:v>
                </c:pt>
              </c:strCache>
            </c:strRef>
          </c:tx>
          <c:spPr>
            <a:solidFill>
              <a:schemeClr val="accent3"/>
            </a:solidFill>
            <a:ln>
              <a:noFill/>
            </a:ln>
            <a:effectLst/>
          </c:spPr>
          <c:invertIfNegative val="0"/>
          <c:cat>
            <c:strRef>
              <c:f>Sheet1!$A$2:$A$4</c:f>
              <c:strCache>
                <c:ptCount val="3"/>
                <c:pt idx="0">
                  <c:v>2017</c:v>
                </c:pt>
                <c:pt idx="1">
                  <c:v>2018</c:v>
                </c:pt>
                <c:pt idx="2">
                  <c:v>2019</c:v>
                </c:pt>
              </c:strCache>
            </c:strRef>
          </c:cat>
          <c:val>
            <c:numRef>
              <c:f>Sheet1!$D$2:$D$4</c:f>
              <c:numCache>
                <c:formatCode>_(* #,##0.00_);_(* \(#,##0.00\);_(* "-"??_);_(@_)</c:formatCode>
                <c:ptCount val="3"/>
                <c:pt idx="0">
                  <c:v>141250</c:v>
                </c:pt>
                <c:pt idx="1">
                  <c:v>126250</c:v>
                </c:pt>
                <c:pt idx="2">
                  <c:v>177719.03</c:v>
                </c:pt>
              </c:numCache>
            </c:numRef>
          </c:val>
          <c:extLst xmlns:c16r2="http://schemas.microsoft.com/office/drawing/2015/06/chart">
            <c:ext xmlns:c16="http://schemas.microsoft.com/office/drawing/2014/chart" uri="{C3380CC4-5D6E-409C-BE32-E72D297353CC}">
              <c16:uniqueId val="{00000002-50EC-B147-945F-92826FC8A27C}"/>
            </c:ext>
          </c:extLst>
        </c:ser>
        <c:ser>
          <c:idx val="3"/>
          <c:order val="3"/>
          <c:tx>
            <c:strRef>
              <c:f>Sheet1!$E$1</c:f>
              <c:strCache>
                <c:ptCount val="1"/>
                <c:pt idx="0">
                  <c:v>长期待摊费用</c:v>
                </c:pt>
              </c:strCache>
            </c:strRef>
          </c:tx>
          <c:spPr>
            <a:solidFill>
              <a:schemeClr val="accent4"/>
            </a:solidFill>
            <a:ln>
              <a:noFill/>
            </a:ln>
            <a:effectLst/>
          </c:spPr>
          <c:invertIfNegative val="0"/>
          <c:cat>
            <c:strRef>
              <c:f>Sheet1!$A$2:$A$4</c:f>
              <c:strCache>
                <c:ptCount val="3"/>
                <c:pt idx="0">
                  <c:v>2017</c:v>
                </c:pt>
                <c:pt idx="1">
                  <c:v>2018</c:v>
                </c:pt>
                <c:pt idx="2">
                  <c:v>2019</c:v>
                </c:pt>
              </c:strCache>
            </c:strRef>
          </c:cat>
          <c:val>
            <c:numRef>
              <c:f>Sheet1!$E$2:$E$4</c:f>
              <c:numCache>
                <c:formatCode>_(* #,##0.00_);_(* \(#,##0.00\);_(* "-"??_);_(@_)</c:formatCode>
                <c:ptCount val="3"/>
                <c:pt idx="0">
                  <c:v>2328469.31</c:v>
                </c:pt>
                <c:pt idx="1">
                  <c:v>1623427.4</c:v>
                </c:pt>
                <c:pt idx="2">
                  <c:v>2920620.48</c:v>
                </c:pt>
              </c:numCache>
            </c:numRef>
          </c:val>
          <c:extLst xmlns:c16r2="http://schemas.microsoft.com/office/drawing/2015/06/chart">
            <c:ext xmlns:c16="http://schemas.microsoft.com/office/drawing/2014/chart" uri="{C3380CC4-5D6E-409C-BE32-E72D297353CC}">
              <c16:uniqueId val="{00000003-50EC-B147-945F-92826FC8A27C}"/>
            </c:ext>
          </c:extLst>
        </c:ser>
        <c:dLbls>
          <c:showLegendKey val="0"/>
          <c:showVal val="0"/>
          <c:showCatName val="0"/>
          <c:showSerName val="0"/>
          <c:showPercent val="0"/>
          <c:showBubbleSize val="0"/>
        </c:dLbls>
        <c:gapWidth val="150"/>
        <c:overlap val="100"/>
        <c:axId val="302780544"/>
        <c:axId val="302778304"/>
      </c:barChart>
      <c:catAx>
        <c:axId val="30278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302778304"/>
        <c:crosses val="autoZero"/>
        <c:auto val="1"/>
        <c:lblAlgn val="ctr"/>
        <c:lblOffset val="100"/>
        <c:noMultiLvlLbl val="0"/>
      </c:catAx>
      <c:valAx>
        <c:axId val="3027783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vert="horz"/>
          <a:lstStyle/>
          <a:p>
            <a:pPr>
              <a:defRPr/>
            </a:pPr>
            <a:endParaRPr lang="zh-CN"/>
          </a:p>
        </c:txPr>
        <c:crossAx val="302780544"/>
        <c:crosses val="autoZero"/>
        <c:crossBetween val="between"/>
      </c:valAx>
      <c:spPr>
        <a:noFill/>
        <a:ln>
          <a:noFill/>
        </a:ln>
        <a:effectLst/>
      </c:spPr>
    </c:plotArea>
    <c:legend>
      <c:legendPos val="b"/>
      <c:overlay val="0"/>
      <c:spPr>
        <a:noFill/>
        <a:ln>
          <a:noFill/>
        </a:ln>
        <a:effectLst/>
      </c:spPr>
      <c:txPr>
        <a:bodyPr rot="0" vert="horz"/>
        <a:lstStyle/>
        <a:p>
          <a:pPr>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accent1"/>
      </a:solidFill>
    </a:ln>
    <a:effectLst/>
  </c:spPr>
  <c:txPr>
    <a:bodyPr/>
    <a:lstStyle/>
    <a:p>
      <a:pPr>
        <a:defRPr>
          <a:latin typeface="STKaiti" panose="02010600040101010101" pitchFamily="2" charset="-122"/>
          <a:ea typeface="STKaiti" panose="02010600040101010101" pitchFamily="2" charset="-122"/>
          <a:sym typeface="STKaiti" panose="02010600040101010101" pitchFamily="2" charset="-122"/>
        </a:defRPr>
      </a:pPr>
      <a:endParaRPr lang="zh-CN"/>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dirty="0" err="1"/>
              <a:t>流动资产构成</a:t>
            </a:r>
            <a:r>
              <a:rPr lang="zh-CN" dirty="0"/>
              <a:t>（元）</a:t>
            </a:r>
            <a:endParaRPr lang="en-US" dirty="0"/>
          </a:p>
        </c:rich>
      </c:tx>
      <c:overlay val="0"/>
      <c:spPr>
        <a:noFill/>
        <a:ln>
          <a:noFill/>
        </a:ln>
        <a:effectLst/>
      </c:spPr>
    </c:title>
    <c:autoTitleDeleted val="0"/>
    <c:plotArea>
      <c:layout/>
      <c:barChart>
        <c:barDir val="col"/>
        <c:grouping val="clustered"/>
        <c:varyColors val="0"/>
        <c:ser>
          <c:idx val="0"/>
          <c:order val="0"/>
          <c:tx>
            <c:strRef>
              <c:f>Sheet1!$B$1</c:f>
              <c:strCache>
                <c:ptCount val="1"/>
                <c:pt idx="0">
                  <c:v>  货币资金</c:v>
                </c:pt>
              </c:strCache>
            </c:strRef>
          </c:tx>
          <c:spPr>
            <a:solidFill>
              <a:schemeClr val="accent1"/>
            </a:solidFill>
            <a:ln>
              <a:noFill/>
            </a:ln>
            <a:effectLst/>
          </c:spPr>
          <c:invertIfNegative val="0"/>
          <c:cat>
            <c:strRef>
              <c:f>Sheet1!$A$2:$A$4</c:f>
              <c:strCache>
                <c:ptCount val="3"/>
                <c:pt idx="0">
                  <c:v>2017</c:v>
                </c:pt>
                <c:pt idx="1">
                  <c:v>2018</c:v>
                </c:pt>
                <c:pt idx="2">
                  <c:v>2019</c:v>
                </c:pt>
              </c:strCache>
            </c:strRef>
          </c:cat>
          <c:val>
            <c:numRef>
              <c:f>Sheet1!$B$2:$B$4</c:f>
              <c:numCache>
                <c:formatCode>_(* #,##0.00_);_(* \(#,##0.00\);_(* "-"??_);_(@_)</c:formatCode>
                <c:ptCount val="3"/>
                <c:pt idx="0">
                  <c:v>28437041.359999999</c:v>
                </c:pt>
                <c:pt idx="1">
                  <c:v>1312104.78</c:v>
                </c:pt>
                <c:pt idx="2">
                  <c:v>9766359.0899999999</c:v>
                </c:pt>
              </c:numCache>
            </c:numRef>
          </c:val>
          <c:extLst xmlns:c16r2="http://schemas.microsoft.com/office/drawing/2015/06/chart">
            <c:ext xmlns:c16="http://schemas.microsoft.com/office/drawing/2014/chart" uri="{C3380CC4-5D6E-409C-BE32-E72D297353CC}">
              <c16:uniqueId val="{00000000-A658-D947-8F7B-5292A633A3B4}"/>
            </c:ext>
          </c:extLst>
        </c:ser>
        <c:ser>
          <c:idx val="1"/>
          <c:order val="1"/>
          <c:tx>
            <c:strRef>
              <c:f>Sheet1!$C$1</c:f>
              <c:strCache>
                <c:ptCount val="1"/>
                <c:pt idx="0">
                  <c:v>  其它应收款</c:v>
                </c:pt>
              </c:strCache>
            </c:strRef>
          </c:tx>
          <c:spPr>
            <a:solidFill>
              <a:schemeClr val="accent2"/>
            </a:solidFill>
            <a:ln>
              <a:noFill/>
            </a:ln>
            <a:effectLst/>
          </c:spPr>
          <c:invertIfNegative val="0"/>
          <c:cat>
            <c:strRef>
              <c:f>Sheet1!$A$2:$A$4</c:f>
              <c:strCache>
                <c:ptCount val="3"/>
                <c:pt idx="0">
                  <c:v>2017</c:v>
                </c:pt>
                <c:pt idx="1">
                  <c:v>2018</c:v>
                </c:pt>
                <c:pt idx="2">
                  <c:v>2019</c:v>
                </c:pt>
              </c:strCache>
            </c:strRef>
          </c:cat>
          <c:val>
            <c:numRef>
              <c:f>Sheet1!$C$2:$C$4</c:f>
              <c:numCache>
                <c:formatCode>_(* #,##0.00_);_(* \(#,##0.00\);_(* "-"??_);_(@_)</c:formatCode>
                <c:ptCount val="3"/>
                <c:pt idx="0">
                  <c:v>8295717.1900000004</c:v>
                </c:pt>
                <c:pt idx="1">
                  <c:v>1439026.9</c:v>
                </c:pt>
                <c:pt idx="2">
                  <c:v>2215360.0600000005</c:v>
                </c:pt>
              </c:numCache>
            </c:numRef>
          </c:val>
          <c:extLst xmlns:c16r2="http://schemas.microsoft.com/office/drawing/2015/06/chart">
            <c:ext xmlns:c16="http://schemas.microsoft.com/office/drawing/2014/chart" uri="{C3380CC4-5D6E-409C-BE32-E72D297353CC}">
              <c16:uniqueId val="{00000001-A658-D947-8F7B-5292A633A3B4}"/>
            </c:ext>
          </c:extLst>
        </c:ser>
        <c:ser>
          <c:idx val="2"/>
          <c:order val="2"/>
          <c:tx>
            <c:strRef>
              <c:f>Sheet1!$D$1</c:f>
              <c:strCache>
                <c:ptCount val="1"/>
                <c:pt idx="0">
                  <c:v>  存货</c:v>
                </c:pt>
              </c:strCache>
            </c:strRef>
          </c:tx>
          <c:spPr>
            <a:solidFill>
              <a:schemeClr val="accent3"/>
            </a:solidFill>
            <a:ln>
              <a:noFill/>
            </a:ln>
            <a:effectLst/>
          </c:spPr>
          <c:invertIfNegative val="0"/>
          <c:cat>
            <c:strRef>
              <c:f>Sheet1!$A$2:$A$4</c:f>
              <c:strCache>
                <c:ptCount val="3"/>
                <c:pt idx="0">
                  <c:v>2017</c:v>
                </c:pt>
                <c:pt idx="1">
                  <c:v>2018</c:v>
                </c:pt>
                <c:pt idx="2">
                  <c:v>2019</c:v>
                </c:pt>
              </c:strCache>
            </c:strRef>
          </c:cat>
          <c:val>
            <c:numRef>
              <c:f>Sheet1!$D$2:$D$4</c:f>
              <c:numCache>
                <c:formatCode>_(* #,##0.00_);_(* \(#,##0.00\);_(* "-"??_);_(@_)</c:formatCode>
                <c:ptCount val="3"/>
                <c:pt idx="0">
                  <c:v>3463429.26</c:v>
                </c:pt>
                <c:pt idx="1">
                  <c:v>4437802.92</c:v>
                </c:pt>
                <c:pt idx="2">
                  <c:v>10597937.58</c:v>
                </c:pt>
              </c:numCache>
            </c:numRef>
          </c:val>
          <c:extLst xmlns:c16r2="http://schemas.microsoft.com/office/drawing/2015/06/chart">
            <c:ext xmlns:c16="http://schemas.microsoft.com/office/drawing/2014/chart" uri="{C3380CC4-5D6E-409C-BE32-E72D297353CC}">
              <c16:uniqueId val="{00000002-A658-D947-8F7B-5292A633A3B4}"/>
            </c:ext>
          </c:extLst>
        </c:ser>
        <c:dLbls>
          <c:showLegendKey val="0"/>
          <c:showVal val="0"/>
          <c:showCatName val="0"/>
          <c:showSerName val="0"/>
          <c:showPercent val="0"/>
          <c:showBubbleSize val="0"/>
        </c:dLbls>
        <c:gapWidth val="219"/>
        <c:overlap val="-27"/>
        <c:axId val="372339552"/>
        <c:axId val="372338992"/>
      </c:barChart>
      <c:catAx>
        <c:axId val="3723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372338992"/>
        <c:crosses val="autoZero"/>
        <c:auto val="1"/>
        <c:lblAlgn val="ctr"/>
        <c:lblOffset val="100"/>
        <c:noMultiLvlLbl val="0"/>
      </c:catAx>
      <c:valAx>
        <c:axId val="3723389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vert="horz"/>
          <a:lstStyle/>
          <a:p>
            <a:pPr>
              <a:defRPr/>
            </a:pPr>
            <a:endParaRPr lang="zh-CN"/>
          </a:p>
        </c:txPr>
        <c:crossAx val="372339552"/>
        <c:crosses val="autoZero"/>
        <c:crossBetween val="between"/>
      </c:valAx>
      <c:spPr>
        <a:noFill/>
        <a:ln>
          <a:noFill/>
        </a:ln>
        <a:effectLst/>
      </c:spPr>
    </c:plotArea>
    <c:legend>
      <c:legendPos val="b"/>
      <c:layout>
        <c:manualLayout>
          <c:xMode val="edge"/>
          <c:yMode val="edge"/>
          <c:x val="7.3272064127130804E-2"/>
          <c:y val="0.84827869543610745"/>
          <c:w val="0.87939651661711304"/>
          <c:h val="0.11976711990436499"/>
        </c:manualLayout>
      </c:layout>
      <c:overlay val="0"/>
      <c:spPr>
        <a:noFill/>
        <a:ln>
          <a:noFill/>
        </a:ln>
        <a:effectLst/>
      </c:spPr>
      <c:txPr>
        <a:bodyPr rot="0" vert="horz"/>
        <a:lstStyle/>
        <a:p>
          <a:pPr>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accent1"/>
      </a:solidFill>
    </a:ln>
    <a:effectLst/>
  </c:spPr>
  <c:txPr>
    <a:bodyPr/>
    <a:lstStyle/>
    <a:p>
      <a:pPr>
        <a:defRPr>
          <a:latin typeface="STKaiti" panose="02010600040101010101" pitchFamily="2" charset="-122"/>
          <a:ea typeface="STKaiti" panose="02010600040101010101" pitchFamily="2" charset="-122"/>
          <a:sym typeface="STKaiti" panose="02010600040101010101" pitchFamily="2" charset="-122"/>
        </a:defRPr>
      </a:pPr>
      <a:endParaRPr lang="zh-CN"/>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clustered"/>
        <c:varyColors val="0"/>
        <c:ser>
          <c:idx val="0"/>
          <c:order val="0"/>
          <c:tx>
            <c:strRef>
              <c:f>Sheet1!$B$1</c:f>
              <c:strCache>
                <c:ptCount val="1"/>
                <c:pt idx="0">
                  <c:v>公司固定资产</c:v>
                </c:pt>
              </c:strCache>
            </c:strRef>
          </c:tx>
          <c:spPr>
            <a:solidFill>
              <a:schemeClr val="tx2">
                <a:lumMod val="75000"/>
              </a:schemeClr>
            </a:solidFill>
          </c:spPr>
          <c:invertIfNegative val="0"/>
          <c:cat>
            <c:numRef>
              <c:f>Sheet1!$A$2:$A$4</c:f>
              <c:numCache>
                <c:formatCode>General</c:formatCode>
                <c:ptCount val="3"/>
                <c:pt idx="0">
                  <c:v>2017</c:v>
                </c:pt>
                <c:pt idx="1">
                  <c:v>2018</c:v>
                </c:pt>
                <c:pt idx="2">
                  <c:v>2019</c:v>
                </c:pt>
              </c:numCache>
            </c:numRef>
          </c:cat>
          <c:val>
            <c:numRef>
              <c:f>Sheet1!$B$2:$B$4</c:f>
              <c:numCache>
                <c:formatCode>General</c:formatCode>
                <c:ptCount val="3"/>
                <c:pt idx="0">
                  <c:v>3481024.27</c:v>
                </c:pt>
                <c:pt idx="1">
                  <c:v>2753567.44</c:v>
                </c:pt>
                <c:pt idx="2">
                  <c:v>3143307.47</c:v>
                </c:pt>
              </c:numCache>
            </c:numRef>
          </c:val>
          <c:extLst xmlns:c16r2="http://schemas.microsoft.com/office/drawing/2015/06/chart">
            <c:ext xmlns:c16="http://schemas.microsoft.com/office/drawing/2014/chart" uri="{C3380CC4-5D6E-409C-BE32-E72D297353CC}">
              <c16:uniqueId val="{00000000-2103-4AF7-A280-C6F4435FB261}"/>
            </c:ext>
          </c:extLst>
        </c:ser>
        <c:dLbls>
          <c:showLegendKey val="0"/>
          <c:showVal val="0"/>
          <c:showCatName val="0"/>
          <c:showSerName val="0"/>
          <c:showPercent val="0"/>
          <c:showBubbleSize val="0"/>
        </c:dLbls>
        <c:gapWidth val="150"/>
        <c:axId val="296402608"/>
        <c:axId val="296401488"/>
      </c:barChart>
      <c:catAx>
        <c:axId val="296402608"/>
        <c:scaling>
          <c:orientation val="minMax"/>
        </c:scaling>
        <c:delete val="0"/>
        <c:axPos val="b"/>
        <c:numFmt formatCode="General" sourceLinked="1"/>
        <c:majorTickMark val="out"/>
        <c:minorTickMark val="none"/>
        <c:tickLblPos val="nextTo"/>
        <c:crossAx val="296401488"/>
        <c:crosses val="autoZero"/>
        <c:auto val="1"/>
        <c:lblAlgn val="ctr"/>
        <c:lblOffset val="100"/>
        <c:noMultiLvlLbl val="0"/>
      </c:catAx>
      <c:valAx>
        <c:axId val="296401488"/>
        <c:scaling>
          <c:orientation val="minMax"/>
        </c:scaling>
        <c:delete val="0"/>
        <c:axPos val="l"/>
        <c:majorGridlines/>
        <c:numFmt formatCode="General" sourceLinked="1"/>
        <c:majorTickMark val="out"/>
        <c:minorTickMark val="none"/>
        <c:tickLblPos val="nextTo"/>
        <c:crossAx val="296402608"/>
        <c:crosses val="autoZero"/>
        <c:crossBetween val="between"/>
      </c:valAx>
    </c:plotArea>
    <c:plotVisOnly val="1"/>
    <c:dispBlanksAs val="gap"/>
    <c:showDLblsOverMax val="0"/>
  </c:chart>
  <c:txPr>
    <a:bodyPr/>
    <a:lstStyle/>
    <a:p>
      <a:pPr>
        <a:defRPr sz="1050"/>
      </a:pPr>
      <a:endParaRPr lang="zh-CN"/>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t>公司</a:t>
            </a:r>
            <a:r>
              <a:rPr lang="en-US"/>
              <a:t>2017-2019</a:t>
            </a:r>
            <a:r>
              <a:rPr lang="zh-CN"/>
              <a:t>年负债结构</a:t>
            </a:r>
            <a:endParaRPr lang="en-US"/>
          </a:p>
        </c:rich>
      </c:tx>
      <c:overlay val="0"/>
      <c:spPr>
        <a:noFill/>
        <a:ln>
          <a:noFill/>
        </a:ln>
        <a:effectLst/>
      </c:spPr>
    </c:title>
    <c:autoTitleDeleted val="0"/>
    <c:plotArea>
      <c:layout/>
      <c:barChart>
        <c:barDir val="col"/>
        <c:grouping val="stacked"/>
        <c:varyColors val="0"/>
        <c:ser>
          <c:idx val="0"/>
          <c:order val="0"/>
          <c:tx>
            <c:strRef>
              <c:f>Sheet1!$B$1</c:f>
              <c:strCache>
                <c:ptCount val="1"/>
                <c:pt idx="0">
                  <c:v>短期借款</c:v>
                </c:pt>
              </c:strCache>
            </c:strRef>
          </c:tx>
          <c:spPr>
            <a:solidFill>
              <a:schemeClr val="accent1"/>
            </a:solidFill>
            <a:ln>
              <a:noFill/>
            </a:ln>
            <a:effectLst/>
          </c:spPr>
          <c:invertIfNegative val="0"/>
          <c:cat>
            <c:numRef>
              <c:f>Sheet1!$A$2:$A$4</c:f>
              <c:numCache>
                <c:formatCode>General</c:formatCode>
                <c:ptCount val="3"/>
                <c:pt idx="0">
                  <c:v>2017</c:v>
                </c:pt>
                <c:pt idx="1">
                  <c:v>2018</c:v>
                </c:pt>
                <c:pt idx="2">
                  <c:v>2019</c:v>
                </c:pt>
              </c:numCache>
            </c:numRef>
          </c:cat>
          <c:val>
            <c:numRef>
              <c:f>Sheet1!$B$2:$B$4</c:f>
              <c:numCache>
                <c:formatCode>_(* #,##0.00_);_(* \(#,##0.00\);_(* "-"??_);_(@_)</c:formatCode>
                <c:ptCount val="3"/>
                <c:pt idx="1">
                  <c:v>4400000</c:v>
                </c:pt>
                <c:pt idx="2">
                  <c:v>6550000</c:v>
                </c:pt>
              </c:numCache>
            </c:numRef>
          </c:val>
          <c:extLst xmlns:c16r2="http://schemas.microsoft.com/office/drawing/2015/06/chart">
            <c:ext xmlns:c16="http://schemas.microsoft.com/office/drawing/2014/chart" uri="{C3380CC4-5D6E-409C-BE32-E72D297353CC}">
              <c16:uniqueId val="{00000000-A6DE-CA44-B83B-865319A03AB6}"/>
            </c:ext>
          </c:extLst>
        </c:ser>
        <c:ser>
          <c:idx val="1"/>
          <c:order val="1"/>
          <c:tx>
            <c:strRef>
              <c:f>Sheet1!$C$1</c:f>
              <c:strCache>
                <c:ptCount val="1"/>
                <c:pt idx="0">
                  <c:v>  应付工资</c:v>
                </c:pt>
              </c:strCache>
            </c:strRef>
          </c:tx>
          <c:spPr>
            <a:solidFill>
              <a:schemeClr val="accent2"/>
            </a:solidFill>
            <a:ln>
              <a:noFill/>
            </a:ln>
            <a:effectLst/>
          </c:spPr>
          <c:invertIfNegative val="0"/>
          <c:cat>
            <c:numRef>
              <c:f>Sheet1!$A$2:$A$4</c:f>
              <c:numCache>
                <c:formatCode>General</c:formatCode>
                <c:ptCount val="3"/>
                <c:pt idx="0">
                  <c:v>2017</c:v>
                </c:pt>
                <c:pt idx="1">
                  <c:v>2018</c:v>
                </c:pt>
                <c:pt idx="2">
                  <c:v>2019</c:v>
                </c:pt>
              </c:numCache>
            </c:numRef>
          </c:cat>
          <c:val>
            <c:numRef>
              <c:f>Sheet1!$C$2:$C$4</c:f>
              <c:numCache>
                <c:formatCode>_(* #,##0.00_);_(* \(#,##0.00\);_(* "-"??_);_(@_)</c:formatCode>
                <c:ptCount val="3"/>
                <c:pt idx="0">
                  <c:v>2864736.06</c:v>
                </c:pt>
                <c:pt idx="1">
                  <c:v>2956941.94</c:v>
                </c:pt>
                <c:pt idx="2">
                  <c:v>4320879.63</c:v>
                </c:pt>
              </c:numCache>
            </c:numRef>
          </c:val>
          <c:extLst xmlns:c16r2="http://schemas.microsoft.com/office/drawing/2015/06/chart">
            <c:ext xmlns:c16="http://schemas.microsoft.com/office/drawing/2014/chart" uri="{C3380CC4-5D6E-409C-BE32-E72D297353CC}">
              <c16:uniqueId val="{00000001-A6DE-CA44-B83B-865319A03AB6}"/>
            </c:ext>
          </c:extLst>
        </c:ser>
        <c:ser>
          <c:idx val="2"/>
          <c:order val="2"/>
          <c:tx>
            <c:strRef>
              <c:f>Sheet1!$D$1</c:f>
              <c:strCache>
                <c:ptCount val="1"/>
                <c:pt idx="0">
                  <c:v>  应交税金</c:v>
                </c:pt>
              </c:strCache>
            </c:strRef>
          </c:tx>
          <c:spPr>
            <a:solidFill>
              <a:schemeClr val="accent3"/>
            </a:solidFill>
            <a:ln>
              <a:noFill/>
            </a:ln>
            <a:effectLst/>
          </c:spPr>
          <c:invertIfNegative val="0"/>
          <c:cat>
            <c:numRef>
              <c:f>Sheet1!$A$2:$A$4</c:f>
              <c:numCache>
                <c:formatCode>General</c:formatCode>
                <c:ptCount val="3"/>
                <c:pt idx="0">
                  <c:v>2017</c:v>
                </c:pt>
                <c:pt idx="1">
                  <c:v>2018</c:v>
                </c:pt>
                <c:pt idx="2">
                  <c:v>2019</c:v>
                </c:pt>
              </c:numCache>
            </c:numRef>
          </c:cat>
          <c:val>
            <c:numRef>
              <c:f>Sheet1!$D$2:$D$4</c:f>
              <c:numCache>
                <c:formatCode>_(* #,##0.00_);_(* \(#,##0.00\);_(* "-"??_);_(@_)</c:formatCode>
                <c:ptCount val="3"/>
                <c:pt idx="0">
                  <c:v>-1582764.13</c:v>
                </c:pt>
                <c:pt idx="1">
                  <c:v>-2186912.23</c:v>
                </c:pt>
                <c:pt idx="2">
                  <c:v>-3177701.14</c:v>
                </c:pt>
              </c:numCache>
            </c:numRef>
          </c:val>
          <c:extLst xmlns:c16r2="http://schemas.microsoft.com/office/drawing/2015/06/chart">
            <c:ext xmlns:c16="http://schemas.microsoft.com/office/drawing/2014/chart" uri="{C3380CC4-5D6E-409C-BE32-E72D297353CC}">
              <c16:uniqueId val="{00000002-A6DE-CA44-B83B-865319A03AB6}"/>
            </c:ext>
          </c:extLst>
        </c:ser>
        <c:ser>
          <c:idx val="3"/>
          <c:order val="3"/>
          <c:tx>
            <c:strRef>
              <c:f>Sheet1!$E$1</c:f>
              <c:strCache>
                <c:ptCount val="1"/>
                <c:pt idx="0">
                  <c:v>  其它应付款</c:v>
                </c:pt>
              </c:strCache>
            </c:strRef>
          </c:tx>
          <c:spPr>
            <a:solidFill>
              <a:schemeClr val="accent4"/>
            </a:solidFill>
            <a:ln>
              <a:noFill/>
            </a:ln>
            <a:effectLst/>
          </c:spPr>
          <c:invertIfNegative val="0"/>
          <c:cat>
            <c:numRef>
              <c:f>Sheet1!$A$2:$A$4</c:f>
              <c:numCache>
                <c:formatCode>General</c:formatCode>
                <c:ptCount val="3"/>
                <c:pt idx="0">
                  <c:v>2017</c:v>
                </c:pt>
                <c:pt idx="1">
                  <c:v>2018</c:v>
                </c:pt>
                <c:pt idx="2">
                  <c:v>2019</c:v>
                </c:pt>
              </c:numCache>
            </c:numRef>
          </c:cat>
          <c:val>
            <c:numRef>
              <c:f>Sheet1!$E$2:$E$4</c:f>
              <c:numCache>
                <c:formatCode>_(* #,##0.00_);_(* \(#,##0.00\);_(* "-"??_);_(@_)</c:formatCode>
                <c:ptCount val="3"/>
                <c:pt idx="0">
                  <c:v>7247698.4699999997</c:v>
                </c:pt>
                <c:pt idx="1">
                  <c:v>120345.03</c:v>
                </c:pt>
                <c:pt idx="2">
                  <c:v>0</c:v>
                </c:pt>
              </c:numCache>
            </c:numRef>
          </c:val>
          <c:extLst xmlns:c16r2="http://schemas.microsoft.com/office/drawing/2015/06/chart">
            <c:ext xmlns:c16="http://schemas.microsoft.com/office/drawing/2014/chart" uri="{C3380CC4-5D6E-409C-BE32-E72D297353CC}">
              <c16:uniqueId val="{0000000E-A6DE-CA44-B83B-865319A03AB6}"/>
            </c:ext>
          </c:extLst>
        </c:ser>
        <c:dLbls>
          <c:showLegendKey val="0"/>
          <c:showVal val="0"/>
          <c:showCatName val="0"/>
          <c:showSerName val="0"/>
          <c:showPercent val="0"/>
          <c:showBubbleSize val="0"/>
        </c:dLbls>
        <c:gapWidth val="150"/>
        <c:overlap val="100"/>
        <c:axId val="371014688"/>
        <c:axId val="371015248"/>
      </c:barChart>
      <c:catAx>
        <c:axId val="371014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371015248"/>
        <c:crosses val="autoZero"/>
        <c:auto val="1"/>
        <c:lblAlgn val="ctr"/>
        <c:lblOffset val="100"/>
        <c:noMultiLvlLbl val="0"/>
      </c:catAx>
      <c:valAx>
        <c:axId val="371015248"/>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vert="horz"/>
          <a:lstStyle/>
          <a:p>
            <a:pPr>
              <a:defRPr/>
            </a:pPr>
            <a:endParaRPr lang="zh-CN"/>
          </a:p>
        </c:txPr>
        <c:crossAx val="371014688"/>
        <c:crosses val="autoZero"/>
        <c:crossBetween val="between"/>
      </c:valAx>
      <c:spPr>
        <a:noFill/>
        <a:ln>
          <a:noFill/>
        </a:ln>
        <a:effectLst/>
      </c:spPr>
    </c:plotArea>
    <c:legend>
      <c:legendPos val="b"/>
      <c:layout>
        <c:manualLayout>
          <c:xMode val="edge"/>
          <c:yMode val="edge"/>
          <c:x val="0.13978928180357017"/>
          <c:y val="0.9073634393261818"/>
          <c:w val="0.80625772423494058"/>
          <c:h val="6.34031111964663E-2"/>
        </c:manualLayout>
      </c:layout>
      <c:overlay val="0"/>
      <c:spPr>
        <a:noFill/>
        <a:ln>
          <a:noFill/>
        </a:ln>
        <a:effectLst/>
      </c:spPr>
      <c:txPr>
        <a:bodyPr rot="0" vert="horz"/>
        <a:lstStyle/>
        <a:p>
          <a:pPr>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accent1"/>
      </a:solidFill>
    </a:ln>
    <a:effectLst/>
  </c:spPr>
  <c:txPr>
    <a:bodyPr/>
    <a:lstStyle/>
    <a:p>
      <a:pPr>
        <a:defRPr sz="1100">
          <a:latin typeface="STKaiti" panose="02010600040101010101" pitchFamily="2" charset="-122"/>
          <a:ea typeface="STKaiti" panose="02010600040101010101" pitchFamily="2" charset="-122"/>
          <a:sym typeface="STKaiti" panose="02010600040101010101" pitchFamily="2" charset="-122"/>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zh-CN" altLang="zh-CN" sz="1100" b="0" i="0" u="none" strike="noStrike" baseline="0" dirty="0">
                <a:effectLst/>
                <a:latin typeface="Times New Roman" panose="02020603050405020304" pitchFamily="18" charset="0"/>
                <a:cs typeface="Times New Roman" panose="02020603050405020304" pitchFamily="18" charset="0"/>
              </a:rPr>
              <a:t> </a:t>
            </a:r>
            <a:r>
              <a:rPr lang="en-US" altLang="zh-CN" sz="1100" b="0" i="0" u="none" strike="noStrike" baseline="0" dirty="0">
                <a:effectLst/>
                <a:latin typeface="Times New Roman" panose="02020603050405020304" pitchFamily="18" charset="0"/>
                <a:cs typeface="Times New Roman" panose="02020603050405020304" pitchFamily="18" charset="0"/>
              </a:rPr>
              <a:t>2012-2019</a:t>
            </a:r>
            <a:r>
              <a:rPr lang="zh-CN" altLang="zh-CN" sz="1100" b="0" i="0" u="none" strike="noStrike" baseline="0" dirty="0">
                <a:effectLst/>
                <a:latin typeface="Times New Roman" panose="02020603050405020304" pitchFamily="18" charset="0"/>
                <a:cs typeface="Times New Roman" panose="02020603050405020304" pitchFamily="18" charset="0"/>
              </a:rPr>
              <a:t>年</a:t>
            </a:r>
            <a:r>
              <a:rPr lang="zh-CN" altLang="en-US" sz="1100" dirty="0">
                <a:latin typeface="Times New Roman" panose="02020603050405020304" pitchFamily="18" charset="0"/>
                <a:cs typeface="Times New Roman" panose="02020603050405020304" pitchFamily="18" charset="0"/>
              </a:rPr>
              <a:t>全球医用内窥镜市场规模（亿美元）</a:t>
            </a:r>
          </a:p>
        </c:rich>
      </c:tx>
      <c:layout>
        <c:manualLayout>
          <c:xMode val="edge"/>
          <c:yMode val="edge"/>
          <c:x val="9.6683548620859289E-2"/>
          <c:y val="9.089830971997459E-2"/>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autoTitleDeleted val="0"/>
    <c:plotArea>
      <c:layout>
        <c:manualLayout>
          <c:layoutTarget val="inner"/>
          <c:xMode val="edge"/>
          <c:yMode val="edge"/>
          <c:x val="0.11657766188470403"/>
          <c:y val="0.22895037122491793"/>
          <c:w val="0.71937212987981292"/>
          <c:h val="0.50653905098673724"/>
        </c:manualLayout>
      </c:layout>
      <c:barChart>
        <c:barDir val="col"/>
        <c:grouping val="clustered"/>
        <c:varyColors val="0"/>
        <c:ser>
          <c:idx val="0"/>
          <c:order val="0"/>
          <c:tx>
            <c:strRef>
              <c:f>Sheet1!$B$1</c:f>
              <c:strCache>
                <c:ptCount val="1"/>
                <c:pt idx="0">
                  <c:v>市场规模（亿美元）</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2012</c:v>
                </c:pt>
                <c:pt idx="1">
                  <c:v>2013</c:v>
                </c:pt>
                <c:pt idx="2">
                  <c:v>2014</c:v>
                </c:pt>
                <c:pt idx="3">
                  <c:v>2015</c:v>
                </c:pt>
                <c:pt idx="4">
                  <c:v>2016</c:v>
                </c:pt>
                <c:pt idx="5">
                  <c:v>2017</c:v>
                </c:pt>
                <c:pt idx="6">
                  <c:v>2018</c:v>
                </c:pt>
                <c:pt idx="7">
                  <c:v>2019E</c:v>
                </c:pt>
              </c:strCache>
            </c:strRef>
          </c:cat>
          <c:val>
            <c:numRef>
              <c:f>Sheet1!$B$2:$B$9</c:f>
              <c:numCache>
                <c:formatCode>General</c:formatCode>
                <c:ptCount val="8"/>
                <c:pt idx="0">
                  <c:v>244</c:v>
                </c:pt>
                <c:pt idx="1">
                  <c:v>262</c:v>
                </c:pt>
                <c:pt idx="2">
                  <c:v>280</c:v>
                </c:pt>
                <c:pt idx="3">
                  <c:v>302</c:v>
                </c:pt>
                <c:pt idx="4">
                  <c:v>325</c:v>
                </c:pt>
                <c:pt idx="5">
                  <c:v>351</c:v>
                </c:pt>
                <c:pt idx="6">
                  <c:v>379</c:v>
                </c:pt>
                <c:pt idx="7">
                  <c:v>407</c:v>
                </c:pt>
              </c:numCache>
            </c:numRef>
          </c:val>
          <c:extLst xmlns:c16r2="http://schemas.microsoft.com/office/drawing/2015/06/chart">
            <c:ext xmlns:c16="http://schemas.microsoft.com/office/drawing/2014/chart" uri="{C3380CC4-5D6E-409C-BE32-E72D297353CC}">
              <c16:uniqueId val="{00000000-585F-224B-BEB2-FB4454CFACEC}"/>
            </c:ext>
          </c:extLst>
        </c:ser>
        <c:dLbls>
          <c:showLegendKey val="0"/>
          <c:showVal val="0"/>
          <c:showCatName val="0"/>
          <c:showSerName val="0"/>
          <c:showPercent val="0"/>
          <c:showBubbleSize val="0"/>
        </c:dLbls>
        <c:gapWidth val="150"/>
        <c:axId val="297793520"/>
        <c:axId val="297794080"/>
      </c:barChart>
      <c:lineChart>
        <c:grouping val="standard"/>
        <c:varyColors val="0"/>
        <c:ser>
          <c:idx val="1"/>
          <c:order val="1"/>
          <c:tx>
            <c:strRef>
              <c:f>Sheet1!$C$1</c:f>
              <c:strCache>
                <c:ptCount val="1"/>
                <c:pt idx="0">
                  <c:v>同比增长%</c:v>
                </c:pt>
              </c:strCache>
            </c:strRef>
          </c:tx>
          <c:spPr>
            <a:ln w="28575" cap="rnd">
              <a:solidFill>
                <a:schemeClr val="accent3"/>
              </a:solidFill>
              <a:round/>
            </a:ln>
            <a:effectLst/>
          </c:spPr>
          <c:marker>
            <c:symbol val="none"/>
          </c:marker>
          <c:cat>
            <c:strRef>
              <c:f>Sheet1!$A$2:$A$9</c:f>
              <c:strCache>
                <c:ptCount val="8"/>
                <c:pt idx="0">
                  <c:v>2012</c:v>
                </c:pt>
                <c:pt idx="1">
                  <c:v>2013</c:v>
                </c:pt>
                <c:pt idx="2">
                  <c:v>2014</c:v>
                </c:pt>
                <c:pt idx="3">
                  <c:v>2015</c:v>
                </c:pt>
                <c:pt idx="4">
                  <c:v>2016</c:v>
                </c:pt>
                <c:pt idx="5">
                  <c:v>2017</c:v>
                </c:pt>
                <c:pt idx="6">
                  <c:v>2018</c:v>
                </c:pt>
                <c:pt idx="7">
                  <c:v>2019E</c:v>
                </c:pt>
              </c:strCache>
            </c:strRef>
          </c:cat>
          <c:val>
            <c:numRef>
              <c:f>Sheet1!$C$2:$C$9</c:f>
              <c:numCache>
                <c:formatCode>0.00%</c:formatCode>
                <c:ptCount val="8"/>
                <c:pt idx="1">
                  <c:v>7.3770491803278687E-2</c:v>
                </c:pt>
                <c:pt idx="2">
                  <c:v>6.8702290076335881E-2</c:v>
                </c:pt>
                <c:pt idx="3">
                  <c:v>7.857142857142857E-2</c:v>
                </c:pt>
                <c:pt idx="4">
                  <c:v>7.6158940397350994E-2</c:v>
                </c:pt>
                <c:pt idx="5">
                  <c:v>0.08</c:v>
                </c:pt>
                <c:pt idx="6">
                  <c:v>7.9772079772079771E-2</c:v>
                </c:pt>
                <c:pt idx="7">
                  <c:v>7.3878627968337732E-2</c:v>
                </c:pt>
              </c:numCache>
            </c:numRef>
          </c:val>
          <c:smooth val="0"/>
          <c:extLst xmlns:c16r2="http://schemas.microsoft.com/office/drawing/2015/06/chart">
            <c:ext xmlns:c16="http://schemas.microsoft.com/office/drawing/2014/chart" uri="{C3380CC4-5D6E-409C-BE32-E72D297353CC}">
              <c16:uniqueId val="{00000005-585F-224B-BEB2-FB4454CFACEC}"/>
            </c:ext>
          </c:extLst>
        </c:ser>
        <c:dLbls>
          <c:showLegendKey val="0"/>
          <c:showVal val="0"/>
          <c:showCatName val="0"/>
          <c:showSerName val="0"/>
          <c:showPercent val="0"/>
          <c:showBubbleSize val="0"/>
        </c:dLbls>
        <c:marker val="1"/>
        <c:smooth val="0"/>
        <c:axId val="297795200"/>
        <c:axId val="297794640"/>
      </c:lineChart>
      <c:catAx>
        <c:axId val="297793520"/>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97794080"/>
        <c:crosses val="autoZero"/>
        <c:auto val="1"/>
        <c:lblAlgn val="ctr"/>
        <c:lblOffset val="100"/>
        <c:noMultiLvlLbl val="0"/>
      </c:catAx>
      <c:valAx>
        <c:axId val="297794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97793520"/>
        <c:crosses val="autoZero"/>
        <c:crossBetween val="between"/>
      </c:valAx>
      <c:valAx>
        <c:axId val="29779464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97795200"/>
        <c:crosses val="max"/>
        <c:crossBetween val="between"/>
      </c:valAx>
      <c:catAx>
        <c:axId val="297795200"/>
        <c:scaling>
          <c:orientation val="minMax"/>
        </c:scaling>
        <c:delete val="1"/>
        <c:axPos val="b"/>
        <c:numFmt formatCode="General" sourceLinked="1"/>
        <c:majorTickMark val="out"/>
        <c:minorTickMark val="none"/>
        <c:tickLblPos val="nextTo"/>
        <c:crossAx val="297794640"/>
        <c:crosses val="autoZero"/>
        <c:auto val="1"/>
        <c:lblAlgn val="ctr"/>
        <c:lblOffset val="100"/>
        <c:noMultiLvlLbl val="0"/>
      </c:catAx>
      <c:spPr>
        <a:noFill/>
        <a:ln>
          <a:noFill/>
        </a:ln>
        <a:effectLst/>
      </c:spPr>
    </c:plotArea>
    <c:legend>
      <c:legendPos val="b"/>
      <c:layout>
        <c:manualLayout>
          <c:xMode val="edge"/>
          <c:yMode val="edge"/>
          <c:x val="8.8771942993115818E-2"/>
          <c:y val="0.83219736403303346"/>
          <c:w val="0.82245586213202282"/>
          <c:h val="6.981331734565253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zh-CN" altLang="en-US" sz="1100" b="0" i="0" u="none" strike="noStrike" baseline="0" dirty="0">
                <a:effectLst/>
                <a:latin typeface="Times New Roman" panose="02020603050405020304" pitchFamily="18" charset="0"/>
                <a:cs typeface="Times New Roman" panose="02020603050405020304" pitchFamily="18" charset="0"/>
              </a:rPr>
              <a:t> </a:t>
            </a:r>
            <a:r>
              <a:rPr lang="en-US" altLang="zh-CN" sz="1100" b="0" i="0" u="none" strike="noStrike" baseline="0" dirty="0">
                <a:effectLst/>
                <a:latin typeface="Times New Roman" panose="02020603050405020304" pitchFamily="18" charset="0"/>
                <a:cs typeface="Times New Roman" panose="02020603050405020304" pitchFamily="18" charset="0"/>
              </a:rPr>
              <a:t>2012-2019</a:t>
            </a:r>
            <a:r>
              <a:rPr lang="zh-CN" altLang="en-US" sz="1100" b="0" i="0" u="none" strike="noStrike" baseline="0" dirty="0">
                <a:effectLst/>
                <a:latin typeface="Times New Roman" panose="02020603050405020304" pitchFamily="18" charset="0"/>
                <a:cs typeface="Times New Roman" panose="02020603050405020304" pitchFamily="18" charset="0"/>
              </a:rPr>
              <a:t>年中国内窥镜市场规模（亿人民币）</a:t>
            </a:r>
            <a:endParaRPr lang="zh-CN" altLang="en-US" sz="1100"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autoTitleDeleted val="0"/>
    <c:plotArea>
      <c:layout/>
      <c:barChart>
        <c:barDir val="col"/>
        <c:grouping val="clustered"/>
        <c:varyColors val="0"/>
        <c:ser>
          <c:idx val="0"/>
          <c:order val="0"/>
          <c:tx>
            <c:strRef>
              <c:f>Sheet1!$B$1</c:f>
              <c:strCache>
                <c:ptCount val="1"/>
                <c:pt idx="0">
                  <c:v>内窥镜市场规模（亿人民币）</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2012</c:v>
                </c:pt>
                <c:pt idx="1">
                  <c:v>2013</c:v>
                </c:pt>
                <c:pt idx="2">
                  <c:v>2014</c:v>
                </c:pt>
                <c:pt idx="3">
                  <c:v>2015</c:v>
                </c:pt>
                <c:pt idx="4">
                  <c:v>2016</c:v>
                </c:pt>
                <c:pt idx="5">
                  <c:v>2017</c:v>
                </c:pt>
                <c:pt idx="6">
                  <c:v>2018</c:v>
                </c:pt>
                <c:pt idx="7">
                  <c:v>2019E</c:v>
                </c:pt>
              </c:strCache>
            </c:strRef>
          </c:cat>
          <c:val>
            <c:numRef>
              <c:f>Sheet1!$B$2:$B$9</c:f>
              <c:numCache>
                <c:formatCode>General</c:formatCode>
                <c:ptCount val="8"/>
                <c:pt idx="0">
                  <c:v>83</c:v>
                </c:pt>
                <c:pt idx="1">
                  <c:v>102</c:v>
                </c:pt>
                <c:pt idx="2">
                  <c:v>126</c:v>
                </c:pt>
                <c:pt idx="3">
                  <c:v>156</c:v>
                </c:pt>
                <c:pt idx="4">
                  <c:v>186</c:v>
                </c:pt>
                <c:pt idx="5">
                  <c:v>199</c:v>
                </c:pt>
                <c:pt idx="6">
                  <c:v>221</c:v>
                </c:pt>
                <c:pt idx="7">
                  <c:v>240</c:v>
                </c:pt>
              </c:numCache>
            </c:numRef>
          </c:val>
          <c:extLst xmlns:c16r2="http://schemas.microsoft.com/office/drawing/2015/06/chart">
            <c:ext xmlns:c16="http://schemas.microsoft.com/office/drawing/2014/chart" uri="{C3380CC4-5D6E-409C-BE32-E72D297353CC}">
              <c16:uniqueId val="{00000000-E246-6241-878B-AC84FBE03424}"/>
            </c:ext>
          </c:extLst>
        </c:ser>
        <c:dLbls>
          <c:showLegendKey val="0"/>
          <c:showVal val="0"/>
          <c:showCatName val="0"/>
          <c:showSerName val="0"/>
          <c:showPercent val="0"/>
          <c:showBubbleSize val="0"/>
        </c:dLbls>
        <c:gapWidth val="150"/>
        <c:axId val="297798000"/>
        <c:axId val="297798560"/>
      </c:barChart>
      <c:lineChart>
        <c:grouping val="standard"/>
        <c:varyColors val="0"/>
        <c:ser>
          <c:idx val="2"/>
          <c:order val="1"/>
          <c:tx>
            <c:strRef>
              <c:f>Sheet1!$C$1</c:f>
              <c:strCache>
                <c:ptCount val="1"/>
                <c:pt idx="0">
                  <c:v>同比增长%</c:v>
                </c:pt>
              </c:strCache>
            </c:strRef>
          </c:tx>
          <c:spPr>
            <a:ln w="28575" cap="rnd">
              <a:solidFill>
                <a:schemeClr val="accent3"/>
              </a:solidFill>
              <a:round/>
            </a:ln>
            <a:effectLst/>
          </c:spPr>
          <c:marker>
            <c:symbol val="none"/>
          </c:marker>
          <c:cat>
            <c:strRef>
              <c:f>Sheet1!$A$2:$A$9</c:f>
              <c:strCache>
                <c:ptCount val="8"/>
                <c:pt idx="0">
                  <c:v>2012</c:v>
                </c:pt>
                <c:pt idx="1">
                  <c:v>2013</c:v>
                </c:pt>
                <c:pt idx="2">
                  <c:v>2014</c:v>
                </c:pt>
                <c:pt idx="3">
                  <c:v>2015</c:v>
                </c:pt>
                <c:pt idx="4">
                  <c:v>2016</c:v>
                </c:pt>
                <c:pt idx="5">
                  <c:v>2017</c:v>
                </c:pt>
                <c:pt idx="6">
                  <c:v>2018</c:v>
                </c:pt>
                <c:pt idx="7">
                  <c:v>2019E</c:v>
                </c:pt>
              </c:strCache>
            </c:strRef>
          </c:cat>
          <c:val>
            <c:numRef>
              <c:f>Sheet1!$C$2:$C$9</c:f>
              <c:numCache>
                <c:formatCode>0.00%</c:formatCode>
                <c:ptCount val="8"/>
                <c:pt idx="1">
                  <c:v>0.2289156626506024</c:v>
                </c:pt>
                <c:pt idx="2">
                  <c:v>0.23529411764705882</c:v>
                </c:pt>
                <c:pt idx="3">
                  <c:v>0.23809523809523808</c:v>
                </c:pt>
                <c:pt idx="4">
                  <c:v>0.19230769230769232</c:v>
                </c:pt>
                <c:pt idx="5">
                  <c:v>6.9892473118279563E-2</c:v>
                </c:pt>
                <c:pt idx="6">
                  <c:v>0.11055276381909548</c:v>
                </c:pt>
                <c:pt idx="7">
                  <c:v>8.5972850678733032E-2</c:v>
                </c:pt>
              </c:numCache>
            </c:numRef>
          </c:val>
          <c:smooth val="0"/>
          <c:extLst xmlns:c16r2="http://schemas.microsoft.com/office/drawing/2015/06/chart">
            <c:ext xmlns:c16="http://schemas.microsoft.com/office/drawing/2014/chart" uri="{C3380CC4-5D6E-409C-BE32-E72D297353CC}">
              <c16:uniqueId val="{00000002-E246-6241-878B-AC84FBE03424}"/>
            </c:ext>
          </c:extLst>
        </c:ser>
        <c:dLbls>
          <c:showLegendKey val="0"/>
          <c:showVal val="0"/>
          <c:showCatName val="0"/>
          <c:showSerName val="0"/>
          <c:showPercent val="0"/>
          <c:showBubbleSize val="0"/>
        </c:dLbls>
        <c:marker val="1"/>
        <c:smooth val="0"/>
        <c:axId val="297799680"/>
        <c:axId val="297799120"/>
      </c:lineChart>
      <c:catAx>
        <c:axId val="297798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97798560"/>
        <c:crosses val="autoZero"/>
        <c:auto val="1"/>
        <c:lblAlgn val="ctr"/>
        <c:lblOffset val="100"/>
        <c:noMultiLvlLbl val="0"/>
      </c:catAx>
      <c:valAx>
        <c:axId val="297798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97798000"/>
        <c:crosses val="autoZero"/>
        <c:crossBetween val="between"/>
      </c:valAx>
      <c:valAx>
        <c:axId val="29779912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97799680"/>
        <c:crosses val="max"/>
        <c:crossBetween val="between"/>
      </c:valAx>
      <c:catAx>
        <c:axId val="297799680"/>
        <c:scaling>
          <c:orientation val="minMax"/>
        </c:scaling>
        <c:delete val="1"/>
        <c:axPos val="b"/>
        <c:numFmt formatCode="General" sourceLinked="1"/>
        <c:majorTickMark val="out"/>
        <c:minorTickMark val="none"/>
        <c:tickLblPos val="nextTo"/>
        <c:crossAx val="29779912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zh-CN" dirty="0"/>
              <a:t>中国医用内窥镜设备进口及对外依存度</a:t>
            </a:r>
          </a:p>
        </c:rich>
      </c:tx>
      <c:layout>
        <c:manualLayout>
          <c:xMode val="edge"/>
          <c:yMode val="edge"/>
          <c:x val="0.10562889803779646"/>
          <c:y val="2.6019500091516948E-2"/>
        </c:manualLayout>
      </c:layout>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autoTitleDeleted val="0"/>
    <c:plotArea>
      <c:layout>
        <c:manualLayout>
          <c:layoutTarget val="inner"/>
          <c:xMode val="edge"/>
          <c:yMode val="edge"/>
          <c:x val="0.12034362018354867"/>
          <c:y val="0.15632008948098339"/>
          <c:w val="0.70161509837825131"/>
          <c:h val="0.48403962163516545"/>
        </c:manualLayout>
      </c:layout>
      <c:barChart>
        <c:barDir val="col"/>
        <c:grouping val="stacked"/>
        <c:varyColors val="0"/>
        <c:ser>
          <c:idx val="0"/>
          <c:order val="0"/>
          <c:tx>
            <c:strRef>
              <c:f>Sheet1!$B$1</c:f>
              <c:strCache>
                <c:ptCount val="1"/>
                <c:pt idx="0">
                  <c:v>医用内窥镜规模（亿元）</c:v>
                </c:pt>
              </c:strCache>
            </c:strRef>
          </c:tx>
          <c:spPr>
            <a:solidFill>
              <a:schemeClr val="accent1"/>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Sheet1!$B$2:$B$9</c:f>
              <c:numCache>
                <c:formatCode>General</c:formatCode>
                <c:ptCount val="8"/>
                <c:pt idx="0">
                  <c:v>53</c:v>
                </c:pt>
                <c:pt idx="1">
                  <c:v>67</c:v>
                </c:pt>
                <c:pt idx="2">
                  <c:v>83</c:v>
                </c:pt>
                <c:pt idx="3">
                  <c:v>102</c:v>
                </c:pt>
                <c:pt idx="4">
                  <c:v>126</c:v>
                </c:pt>
                <c:pt idx="5">
                  <c:v>156</c:v>
                </c:pt>
                <c:pt idx="6">
                  <c:v>198</c:v>
                </c:pt>
                <c:pt idx="7">
                  <c:v>252</c:v>
                </c:pt>
              </c:numCache>
            </c:numRef>
          </c:val>
          <c:extLst xmlns:c16r2="http://schemas.microsoft.com/office/drawing/2015/06/chart">
            <c:ext xmlns:c16="http://schemas.microsoft.com/office/drawing/2014/chart" uri="{C3380CC4-5D6E-409C-BE32-E72D297353CC}">
              <c16:uniqueId val="{00000000-2731-6249-9B29-C43AA25417B2}"/>
            </c:ext>
          </c:extLst>
        </c:ser>
        <c:ser>
          <c:idx val="1"/>
          <c:order val="1"/>
          <c:tx>
            <c:strRef>
              <c:f>Sheet1!$C$1</c:f>
              <c:strCache>
                <c:ptCount val="1"/>
                <c:pt idx="0">
                  <c:v>进口金额（亿元）</c:v>
                </c:pt>
              </c:strCache>
            </c:strRef>
          </c:tx>
          <c:spPr>
            <a:solidFill>
              <a:schemeClr val="accent2"/>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Sheet1!$C$2:$C$9</c:f>
              <c:numCache>
                <c:formatCode>General</c:formatCode>
                <c:ptCount val="8"/>
                <c:pt idx="0">
                  <c:v>15.1</c:v>
                </c:pt>
                <c:pt idx="1">
                  <c:v>18.399999999999999</c:v>
                </c:pt>
                <c:pt idx="2">
                  <c:v>22.5</c:v>
                </c:pt>
                <c:pt idx="3">
                  <c:v>24.2</c:v>
                </c:pt>
                <c:pt idx="4">
                  <c:v>30.3</c:v>
                </c:pt>
                <c:pt idx="5">
                  <c:v>32</c:v>
                </c:pt>
                <c:pt idx="6">
                  <c:v>40.6</c:v>
                </c:pt>
                <c:pt idx="7">
                  <c:v>42.4</c:v>
                </c:pt>
              </c:numCache>
            </c:numRef>
          </c:val>
          <c:extLst xmlns:c16r2="http://schemas.microsoft.com/office/drawing/2015/06/chart">
            <c:ext xmlns:c16="http://schemas.microsoft.com/office/drawing/2014/chart" uri="{C3380CC4-5D6E-409C-BE32-E72D297353CC}">
              <c16:uniqueId val="{00000001-2731-6249-9B29-C43AA25417B2}"/>
            </c:ext>
          </c:extLst>
        </c:ser>
        <c:dLbls>
          <c:showLegendKey val="0"/>
          <c:showVal val="0"/>
          <c:showCatName val="0"/>
          <c:showSerName val="0"/>
          <c:showPercent val="0"/>
          <c:showBubbleSize val="0"/>
        </c:dLbls>
        <c:gapWidth val="150"/>
        <c:overlap val="100"/>
        <c:axId val="297806400"/>
        <c:axId val="297806960"/>
      </c:barChart>
      <c:lineChart>
        <c:grouping val="standard"/>
        <c:varyColors val="0"/>
        <c:ser>
          <c:idx val="2"/>
          <c:order val="2"/>
          <c:tx>
            <c:strRef>
              <c:f>Sheet1!$D$1</c:f>
              <c:strCache>
                <c:ptCount val="1"/>
                <c:pt idx="0">
                  <c:v>进口依存度%</c:v>
                </c:pt>
              </c:strCache>
            </c:strRef>
          </c:tx>
          <c:spPr>
            <a:ln w="28575" cap="rnd">
              <a:solidFill>
                <a:schemeClr val="accent3"/>
              </a:solidFill>
              <a:round/>
            </a:ln>
            <a:effectLst/>
          </c:spPr>
          <c:marker>
            <c:symbol val="none"/>
          </c:marker>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Sheet1!$D$2:$D$9</c:f>
              <c:numCache>
                <c:formatCode>0.00%</c:formatCode>
                <c:ptCount val="8"/>
                <c:pt idx="0">
                  <c:v>0.28490566037735848</c:v>
                </c:pt>
                <c:pt idx="1">
                  <c:v>0.2746268656716418</c:v>
                </c:pt>
                <c:pt idx="2">
                  <c:v>0.27108433734939757</c:v>
                </c:pt>
                <c:pt idx="3">
                  <c:v>0.2372549019607843</c:v>
                </c:pt>
                <c:pt idx="4">
                  <c:v>0.24047619047619048</c:v>
                </c:pt>
                <c:pt idx="5">
                  <c:v>0.20512820512820512</c:v>
                </c:pt>
                <c:pt idx="6">
                  <c:v>0.20505050505050507</c:v>
                </c:pt>
                <c:pt idx="7">
                  <c:v>0.16825396825396824</c:v>
                </c:pt>
              </c:numCache>
            </c:numRef>
          </c:val>
          <c:smooth val="0"/>
          <c:extLst xmlns:c16r2="http://schemas.microsoft.com/office/drawing/2015/06/chart">
            <c:ext xmlns:c16="http://schemas.microsoft.com/office/drawing/2014/chart" uri="{C3380CC4-5D6E-409C-BE32-E72D297353CC}">
              <c16:uniqueId val="{00000002-2731-6249-9B29-C43AA25417B2}"/>
            </c:ext>
          </c:extLst>
        </c:ser>
        <c:dLbls>
          <c:showLegendKey val="0"/>
          <c:showVal val="0"/>
          <c:showCatName val="0"/>
          <c:showSerName val="0"/>
          <c:showPercent val="0"/>
          <c:showBubbleSize val="0"/>
        </c:dLbls>
        <c:marker val="1"/>
        <c:smooth val="0"/>
        <c:axId val="297808080"/>
        <c:axId val="297807520"/>
      </c:lineChart>
      <c:catAx>
        <c:axId val="29780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97806960"/>
        <c:crosses val="autoZero"/>
        <c:auto val="1"/>
        <c:lblAlgn val="ctr"/>
        <c:lblOffset val="100"/>
        <c:noMultiLvlLbl val="0"/>
      </c:catAx>
      <c:valAx>
        <c:axId val="297806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97806400"/>
        <c:crosses val="autoZero"/>
        <c:crossBetween val="between"/>
      </c:valAx>
      <c:valAx>
        <c:axId val="29780752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97808080"/>
        <c:crosses val="max"/>
        <c:crossBetween val="between"/>
      </c:valAx>
      <c:catAx>
        <c:axId val="297808080"/>
        <c:scaling>
          <c:orientation val="minMax"/>
        </c:scaling>
        <c:delete val="1"/>
        <c:axPos val="b"/>
        <c:numFmt formatCode="General" sourceLinked="1"/>
        <c:majorTickMark val="out"/>
        <c:minorTickMark val="none"/>
        <c:tickLblPos val="nextTo"/>
        <c:crossAx val="29780752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2009-2018</a:t>
            </a:r>
            <a:r>
              <a:rPr lang="zh-CN"/>
              <a:t>年中国内窥镜市场出口贸易额</a:t>
            </a:r>
            <a:endParaRPr lang="en-US"/>
          </a:p>
          <a:p>
            <a:pPr>
              <a:defRPr/>
            </a:pPr>
            <a:r>
              <a:rPr lang="zh-CN"/>
              <a:t>（万美元）</a:t>
            </a:r>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autoTitleDeleted val="0"/>
    <c:plotArea>
      <c:layout>
        <c:manualLayout>
          <c:layoutTarget val="inner"/>
          <c:xMode val="edge"/>
          <c:yMode val="edge"/>
          <c:x val="0.14643924334899863"/>
          <c:y val="0.20325496036270366"/>
          <c:w val="0.78921999841566048"/>
          <c:h val="0.58771927893302467"/>
        </c:manualLayout>
      </c:layout>
      <c:barChart>
        <c:barDir val="col"/>
        <c:grouping val="clustered"/>
        <c:varyColors val="0"/>
        <c:ser>
          <c:idx val="0"/>
          <c:order val="0"/>
          <c:tx>
            <c:strRef>
              <c:f>Sheet1!$B$1</c:f>
              <c:strCache>
                <c:ptCount val="1"/>
                <c:pt idx="0">
                  <c:v>出口金额：万美元</c:v>
                </c:pt>
              </c:strCache>
            </c:strRef>
          </c:tx>
          <c:spPr>
            <a:solidFill>
              <a:schemeClr val="accent1"/>
            </a:solidFill>
            <a:ln>
              <a:noFill/>
            </a:ln>
            <a:effectLst/>
          </c:spPr>
          <c:invertIfNegative val="0"/>
          <c:trendline>
            <c:name>趋势</c:name>
            <c:spPr>
              <a:ln w="19050" cap="rnd">
                <a:solidFill>
                  <a:schemeClr val="accent3"/>
                </a:solidFill>
                <a:prstDash val="solid"/>
              </a:ln>
              <a:effectLst/>
            </c:spPr>
            <c:trendlineType val="linear"/>
            <c:dispRSqr val="0"/>
            <c:dispEq val="0"/>
          </c:trendline>
          <c:cat>
            <c:numRef>
              <c:f>Sheet1!$A$2:$A$11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Sheet1!$B$2:$B$11</c:f>
              <c:numCache>
                <c:formatCode>General</c:formatCode>
                <c:ptCount val="10"/>
                <c:pt idx="0">
                  <c:v>1574.1</c:v>
                </c:pt>
                <c:pt idx="1">
                  <c:v>2261.6999999999998</c:v>
                </c:pt>
                <c:pt idx="2">
                  <c:v>3039.7</c:v>
                </c:pt>
                <c:pt idx="3">
                  <c:v>3343.9</c:v>
                </c:pt>
                <c:pt idx="4">
                  <c:v>3856.5</c:v>
                </c:pt>
                <c:pt idx="5">
                  <c:v>4515.2</c:v>
                </c:pt>
                <c:pt idx="6">
                  <c:v>6137.9</c:v>
                </c:pt>
                <c:pt idx="7">
                  <c:v>7933.6</c:v>
                </c:pt>
                <c:pt idx="8">
                  <c:v>8609.6</c:v>
                </c:pt>
                <c:pt idx="9">
                  <c:v>10428.4</c:v>
                </c:pt>
              </c:numCache>
            </c:numRef>
          </c:val>
          <c:extLst xmlns:c16r2="http://schemas.microsoft.com/office/drawing/2015/06/chart">
            <c:ext xmlns:c16="http://schemas.microsoft.com/office/drawing/2014/chart" uri="{C3380CC4-5D6E-409C-BE32-E72D297353CC}">
              <c16:uniqueId val="{00000000-A466-DE4A-8B90-5CE48D27F245}"/>
            </c:ext>
          </c:extLst>
        </c:ser>
        <c:dLbls>
          <c:showLegendKey val="0"/>
          <c:showVal val="0"/>
          <c:showCatName val="0"/>
          <c:showSerName val="0"/>
          <c:showPercent val="0"/>
          <c:showBubbleSize val="0"/>
        </c:dLbls>
        <c:gapWidth val="219"/>
        <c:overlap val="-27"/>
        <c:axId val="302775504"/>
        <c:axId val="302776064"/>
      </c:barChart>
      <c:catAx>
        <c:axId val="30277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02776064"/>
        <c:crosses val="autoZero"/>
        <c:auto val="1"/>
        <c:lblAlgn val="ctr"/>
        <c:lblOffset val="100"/>
        <c:noMultiLvlLbl val="0"/>
      </c:catAx>
      <c:valAx>
        <c:axId val="302776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02775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7477077865266836"/>
          <c:y val="8.3333333333333329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竞争格局!$B$1</c:f>
              <c:strCache>
                <c:ptCount val="1"/>
                <c:pt idx="0">
                  <c:v>全球软性内窥镜竞争格局</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6BFB-485F-9F8F-EA765C123970}"/>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6BFB-485F-9F8F-EA765C123970}"/>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6BFB-485F-9F8F-EA765C123970}"/>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6BFB-485F-9F8F-EA765C123970}"/>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6BFB-485F-9F8F-EA765C123970}"/>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showLegendKey val="0"/>
              <c:showVal val="0"/>
              <c:showCatName val="1"/>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竞争格局!$A$2:$A$6</c:f>
              <c:strCache>
                <c:ptCount val="4"/>
                <c:pt idx="0">
                  <c:v>奥林巴斯</c:v>
                </c:pt>
                <c:pt idx="1">
                  <c:v>宾得</c:v>
                </c:pt>
                <c:pt idx="2">
                  <c:v>富士</c:v>
                </c:pt>
                <c:pt idx="3">
                  <c:v>其他</c:v>
                </c:pt>
              </c:strCache>
            </c:strRef>
          </c:cat>
          <c:val>
            <c:numRef>
              <c:f>竞争格局!$B$2:$B$6</c:f>
              <c:numCache>
                <c:formatCode>0%</c:formatCode>
                <c:ptCount val="5"/>
                <c:pt idx="0">
                  <c:v>0.65</c:v>
                </c:pt>
                <c:pt idx="1">
                  <c:v>0.14000000000000001</c:v>
                </c:pt>
                <c:pt idx="2">
                  <c:v>0.14000000000000001</c:v>
                </c:pt>
                <c:pt idx="3">
                  <c:v>7.0000000000000007E-2</c:v>
                </c:pt>
              </c:numCache>
            </c:numRef>
          </c:val>
          <c:extLst xmlns:c16r2="http://schemas.microsoft.com/office/drawing/2015/06/chart">
            <c:ext xmlns:c16="http://schemas.microsoft.com/office/drawing/2014/chart" uri="{C3380CC4-5D6E-409C-BE32-E72D297353CC}">
              <c16:uniqueId val="{0000000A-6BFB-485F-9F8F-EA765C123970}"/>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00" b="1" i="0" u="none" strike="noStrike" kern="1200" spc="0" baseline="0">
                <a:solidFill>
                  <a:schemeClr val="tx1">
                    <a:lumMod val="65000"/>
                    <a:lumOff val="35000"/>
                  </a:schemeClr>
                </a:solidFill>
                <a:latin typeface="+mn-lt"/>
                <a:ea typeface="+mn-ea"/>
                <a:cs typeface="+mn-cs"/>
              </a:defRPr>
            </a:pPr>
            <a:r>
              <a:rPr lang="zh-CN" altLang="en-US" sz="1300" b="1"/>
              <a:t>中国软式内镜市场竞争格局</a:t>
            </a:r>
          </a:p>
        </c:rich>
      </c:tx>
      <c:overlay val="0"/>
      <c:spPr>
        <a:noFill/>
        <a:ln>
          <a:noFill/>
        </a:ln>
        <a:effectLst/>
      </c:spPr>
      <c:txPr>
        <a:bodyPr rot="0" spcFirstLastPara="1" vertOverflow="ellipsis" vert="horz" wrap="square" anchor="ctr" anchorCtr="1"/>
        <a:lstStyle/>
        <a:p>
          <a:pPr>
            <a:defRPr sz="1300" b="1"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1-F009-4535-885C-3F3C8C7B35FB}"/>
              </c:ext>
            </c:extLst>
          </c:dPt>
          <c:dPt>
            <c:idx val="1"/>
            <c:bubble3D val="0"/>
            <c:spPr>
              <a:solidFill>
                <a:schemeClr val="accent2"/>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3-F009-4535-885C-3F3C8C7B35FB}"/>
              </c:ext>
            </c:extLst>
          </c:dPt>
          <c:dPt>
            <c:idx val="2"/>
            <c:bubble3D val="0"/>
            <c:spPr>
              <a:solidFill>
                <a:schemeClr val="accent3"/>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5-F009-4535-885C-3F3C8C7B35FB}"/>
              </c:ext>
            </c:extLst>
          </c:dPt>
          <c:dPt>
            <c:idx val="3"/>
            <c:bubble3D val="0"/>
            <c:spPr>
              <a:solidFill>
                <a:schemeClr val="accent4"/>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7-F009-4535-885C-3F3C8C7B35FB}"/>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showLegendKey val="0"/>
              <c:showVal val="0"/>
              <c:showCatName val="0"/>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竞争格局!$K$2:$K$5</c:f>
              <c:strCache>
                <c:ptCount val="4"/>
                <c:pt idx="0">
                  <c:v>奥林巴斯</c:v>
                </c:pt>
                <c:pt idx="1">
                  <c:v>宾得</c:v>
                </c:pt>
                <c:pt idx="2">
                  <c:v>富士</c:v>
                </c:pt>
                <c:pt idx="3">
                  <c:v>其他</c:v>
                </c:pt>
              </c:strCache>
            </c:strRef>
          </c:cat>
          <c:val>
            <c:numRef>
              <c:f>竞争格局!$L$2:$L$5</c:f>
              <c:numCache>
                <c:formatCode>0%</c:formatCode>
                <c:ptCount val="4"/>
                <c:pt idx="0">
                  <c:v>0.87</c:v>
                </c:pt>
                <c:pt idx="1">
                  <c:v>0.09</c:v>
                </c:pt>
                <c:pt idx="2">
                  <c:v>0.03</c:v>
                </c:pt>
                <c:pt idx="3">
                  <c:v>0.01</c:v>
                </c:pt>
              </c:numCache>
            </c:numRef>
          </c:val>
          <c:extLst xmlns:c16r2="http://schemas.microsoft.com/office/drawing/2015/06/chart">
            <c:ext xmlns:c16="http://schemas.microsoft.com/office/drawing/2014/chart" uri="{C3380CC4-5D6E-409C-BE32-E72D297353CC}">
              <c16:uniqueId val="{00000008-F009-4535-885C-3F3C8C7B35FB}"/>
            </c:ext>
          </c:extLst>
        </c:ser>
        <c:dLbls>
          <c:showLegendKey val="0"/>
          <c:showVal val="0"/>
          <c:showCatName val="0"/>
          <c:showSerName val="0"/>
          <c:showPercent val="1"/>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6E672C-9DF6-1446-B876-7F82AF632998}" type="doc">
      <dgm:prSet loTypeId="urn:microsoft.com/office/officeart/2005/8/layout/vList6" loCatId="" qsTypeId="urn:microsoft.com/office/officeart/2005/8/quickstyle/simple1" qsCatId="simple" csTypeId="urn:microsoft.com/office/officeart/2005/8/colors/accent1_2" csCatId="accent1" phldr="1"/>
      <dgm:spPr/>
      <dgm:t>
        <a:bodyPr/>
        <a:lstStyle/>
        <a:p>
          <a:endParaRPr lang="zh-CN" altLang="en-US"/>
        </a:p>
      </dgm:t>
    </dgm:pt>
    <dgm:pt modelId="{A94CFAC6-23CF-4147-B619-8680B3C0AB70}">
      <dgm:prSet phldrT="[文本]" custT="1"/>
      <dgm:spPr/>
      <dgm:t>
        <a:bodyPr/>
        <a:lstStyle/>
        <a:p>
          <a:r>
            <a:rPr lang="zh-CN" altLang="en-US" sz="1400" b="1" dirty="0"/>
            <a:t>医疗改革拉动基层医疗机构产品需求</a:t>
          </a:r>
        </a:p>
      </dgm:t>
    </dgm:pt>
    <dgm:pt modelId="{8117416A-487D-1345-BD75-34D2C515EDDA}" type="parTrans" cxnId="{E21BB042-08BA-E048-8C50-DED55C7ACBE9}">
      <dgm:prSet/>
      <dgm:spPr/>
      <dgm:t>
        <a:bodyPr/>
        <a:lstStyle/>
        <a:p>
          <a:endParaRPr lang="zh-CN" altLang="en-US" sz="1600"/>
        </a:p>
      </dgm:t>
    </dgm:pt>
    <dgm:pt modelId="{BAF8A0E9-8A0B-CC4F-8976-419A6CE74D2B}" type="sibTrans" cxnId="{E21BB042-08BA-E048-8C50-DED55C7ACBE9}">
      <dgm:prSet/>
      <dgm:spPr/>
      <dgm:t>
        <a:bodyPr/>
        <a:lstStyle/>
        <a:p>
          <a:endParaRPr lang="zh-CN" altLang="en-US" sz="1600"/>
        </a:p>
      </dgm:t>
    </dgm:pt>
    <dgm:pt modelId="{121D0264-1AE2-FF45-B1EF-41B7DC66520A}">
      <dgm:prSet custT="1"/>
      <dgm:spPr>
        <a:solidFill>
          <a:srgbClr val="00447A">
            <a:hueOff val="0"/>
            <a:satOff val="0"/>
            <a:lumOff val="0"/>
            <a:alphaOff val="0"/>
          </a:srgbClr>
        </a:solidFill>
        <a:ln w="25400" cap="flat" cmpd="sng" algn="ctr">
          <a:solidFill>
            <a:prstClr val="white">
              <a:hueOff val="0"/>
              <a:satOff val="0"/>
              <a:lumOff val="0"/>
              <a:alphaOff val="0"/>
            </a:prstClr>
          </a:solidFill>
          <a:prstDash val="solid"/>
        </a:ln>
        <a:effectLst/>
      </dgm:spPr>
      <dgm:t>
        <a:bodyPr spcFirstLastPara="0" vert="horz" wrap="square" lIns="68580" tIns="34290" rIns="68580" bIns="34290" numCol="1" spcCol="1270" anchor="ctr" anchorCtr="0"/>
        <a:lstStyle/>
        <a:p>
          <a:pPr marL="0" lvl="0" indent="0" algn="ctr" defTabSz="800100">
            <a:lnSpc>
              <a:spcPct val="90000"/>
            </a:lnSpc>
            <a:spcBef>
              <a:spcPct val="0"/>
            </a:spcBef>
            <a:spcAft>
              <a:spcPct val="35000"/>
            </a:spcAft>
            <a:buNone/>
          </a:pPr>
          <a:r>
            <a:rPr lang="zh-CN" altLang="en-US" sz="1400" b="1" kern="1200" dirty="0">
              <a:solidFill>
                <a:prstClr val="white"/>
              </a:solidFill>
              <a:latin typeface="Arial"/>
              <a:ea typeface="华文楷体"/>
              <a:cs typeface="+mn-cs"/>
            </a:rPr>
            <a:t>进口代替产品比例不断提高</a:t>
          </a:r>
        </a:p>
      </dgm:t>
    </dgm:pt>
    <dgm:pt modelId="{6BE01AAB-E8A9-F744-8EB7-6386E64563AE}" type="parTrans" cxnId="{85874BB5-8D0A-CF44-87F6-03AF3DFD03CB}">
      <dgm:prSet/>
      <dgm:spPr/>
      <dgm:t>
        <a:bodyPr/>
        <a:lstStyle/>
        <a:p>
          <a:endParaRPr lang="zh-CN" altLang="en-US" sz="1600"/>
        </a:p>
      </dgm:t>
    </dgm:pt>
    <dgm:pt modelId="{432DA703-78F9-1D4A-9BD3-B6649A023768}" type="sibTrans" cxnId="{85874BB5-8D0A-CF44-87F6-03AF3DFD03CB}">
      <dgm:prSet/>
      <dgm:spPr/>
      <dgm:t>
        <a:bodyPr/>
        <a:lstStyle/>
        <a:p>
          <a:endParaRPr lang="zh-CN" altLang="en-US" sz="1600"/>
        </a:p>
      </dgm:t>
    </dgm:pt>
    <dgm:pt modelId="{0036A5BA-2572-9542-B356-81D267F9F2D7}">
      <dgm:prSet custT="1"/>
      <dgm:spPr>
        <a:solidFill>
          <a:srgbClr val="00447A">
            <a:hueOff val="0"/>
            <a:satOff val="0"/>
            <a:lumOff val="0"/>
            <a:alphaOff val="0"/>
          </a:srgbClr>
        </a:solidFill>
        <a:ln w="25400" cap="flat" cmpd="sng" algn="ctr">
          <a:solidFill>
            <a:prstClr val="white">
              <a:hueOff val="0"/>
              <a:satOff val="0"/>
              <a:lumOff val="0"/>
              <a:alphaOff val="0"/>
            </a:prstClr>
          </a:solidFill>
          <a:prstDash val="solid"/>
        </a:ln>
        <a:effectLst/>
      </dgm:spPr>
      <dgm:t>
        <a:bodyPr spcFirstLastPara="0" vert="horz" wrap="square" lIns="68580" tIns="34290" rIns="68580" bIns="34290" numCol="1" spcCol="1270" anchor="ctr" anchorCtr="0"/>
        <a:lstStyle/>
        <a:p>
          <a:pPr marL="0" lvl="0" indent="0" algn="ctr" defTabSz="800100">
            <a:lnSpc>
              <a:spcPct val="90000"/>
            </a:lnSpc>
            <a:spcBef>
              <a:spcPct val="0"/>
            </a:spcBef>
            <a:spcAft>
              <a:spcPct val="35000"/>
            </a:spcAft>
            <a:buNone/>
          </a:pPr>
          <a:r>
            <a:rPr lang="zh-CN" altLang="en-US" sz="1400" b="1" kern="1200" dirty="0">
              <a:solidFill>
                <a:prstClr val="white"/>
              </a:solidFill>
              <a:latin typeface="Arial"/>
              <a:ea typeface="华文楷体"/>
              <a:cs typeface="+mn-cs"/>
            </a:rPr>
            <a:t>出口规模不断扩大</a:t>
          </a:r>
        </a:p>
      </dgm:t>
    </dgm:pt>
    <dgm:pt modelId="{254D94F6-B732-4748-9C42-B4AA23910B90}" type="parTrans" cxnId="{EF5AE3DD-5157-494E-A008-80E41C7FC5ED}">
      <dgm:prSet/>
      <dgm:spPr/>
      <dgm:t>
        <a:bodyPr/>
        <a:lstStyle/>
        <a:p>
          <a:endParaRPr lang="zh-CN" altLang="en-US" sz="1600"/>
        </a:p>
      </dgm:t>
    </dgm:pt>
    <dgm:pt modelId="{557260D2-FBE6-4143-B11D-3F4D5E6BB493}" type="sibTrans" cxnId="{EF5AE3DD-5157-494E-A008-80E41C7FC5ED}">
      <dgm:prSet/>
      <dgm:spPr/>
      <dgm:t>
        <a:bodyPr/>
        <a:lstStyle/>
        <a:p>
          <a:endParaRPr lang="zh-CN" altLang="en-US" sz="1600"/>
        </a:p>
      </dgm:t>
    </dgm:pt>
    <dgm:pt modelId="{A26C89E9-240F-204C-99C6-1DBA728C28CE}">
      <dgm:prSet custT="1"/>
      <dgm:spPr>
        <a:solidFill>
          <a:srgbClr val="00447A">
            <a:hueOff val="0"/>
            <a:satOff val="0"/>
            <a:lumOff val="0"/>
            <a:alphaOff val="0"/>
          </a:srgbClr>
        </a:solidFill>
        <a:ln w="25400" cap="flat" cmpd="sng" algn="ctr">
          <a:solidFill>
            <a:prstClr val="white">
              <a:hueOff val="0"/>
              <a:satOff val="0"/>
              <a:lumOff val="0"/>
              <a:alphaOff val="0"/>
            </a:prstClr>
          </a:solidFill>
          <a:prstDash val="solid"/>
        </a:ln>
        <a:effectLst/>
      </dgm:spPr>
      <dgm:t>
        <a:bodyPr spcFirstLastPara="0" vert="horz" wrap="square" lIns="68580" tIns="34290" rIns="68580" bIns="34290" numCol="1" spcCol="1270" anchor="ctr" anchorCtr="0"/>
        <a:lstStyle/>
        <a:p>
          <a:pPr marL="0" lvl="0" indent="0" algn="ctr" defTabSz="800100">
            <a:lnSpc>
              <a:spcPct val="90000"/>
            </a:lnSpc>
            <a:spcBef>
              <a:spcPct val="0"/>
            </a:spcBef>
            <a:spcAft>
              <a:spcPct val="35000"/>
            </a:spcAft>
            <a:buNone/>
          </a:pPr>
          <a:r>
            <a:rPr lang="zh-CN" altLang="en-US" sz="1400" b="1" kern="1200" dirty="0">
              <a:solidFill>
                <a:prstClr val="white"/>
              </a:solidFill>
              <a:latin typeface="Arial"/>
              <a:ea typeface="华文楷体"/>
              <a:cs typeface="+mn-cs"/>
            </a:rPr>
            <a:t>科技化、智能化、规范化是未来市场</a:t>
          </a:r>
        </a:p>
      </dgm:t>
    </dgm:pt>
    <dgm:pt modelId="{985A4070-FA09-5345-8938-251A88E45A32}" type="parTrans" cxnId="{61DDDEE7-4850-3A4A-ACC0-4956075D6BAC}">
      <dgm:prSet/>
      <dgm:spPr/>
      <dgm:t>
        <a:bodyPr/>
        <a:lstStyle/>
        <a:p>
          <a:endParaRPr lang="zh-CN" altLang="en-US" sz="1600"/>
        </a:p>
      </dgm:t>
    </dgm:pt>
    <dgm:pt modelId="{22BFC561-AF4F-E643-A6C1-850478D623A7}" type="sibTrans" cxnId="{61DDDEE7-4850-3A4A-ACC0-4956075D6BAC}">
      <dgm:prSet/>
      <dgm:spPr/>
      <dgm:t>
        <a:bodyPr/>
        <a:lstStyle/>
        <a:p>
          <a:endParaRPr lang="zh-CN" altLang="en-US" sz="1600"/>
        </a:p>
      </dgm:t>
    </dgm:pt>
    <dgm:pt modelId="{1D7C303E-1EFF-3640-9436-5BF9D162E74B}">
      <dgm:prSet custT="1"/>
      <dgm:spPr/>
      <dgm:t>
        <a:bodyPr/>
        <a:lstStyle/>
        <a:p>
          <a:r>
            <a:rPr lang="zh-CN" altLang="en-US" sz="1200" b="0" i="0" u="none" dirty="0"/>
            <a:t>消费群体的不断扩大</a:t>
          </a:r>
          <a:endParaRPr lang="zh-CN" altLang="en-US" sz="1200" dirty="0"/>
        </a:p>
      </dgm:t>
    </dgm:pt>
    <dgm:pt modelId="{31DF0102-D82D-DB44-B11F-F364BEA24403}" type="parTrans" cxnId="{5EA8B199-99A6-D948-9FF8-72FD6E90264B}">
      <dgm:prSet/>
      <dgm:spPr/>
      <dgm:t>
        <a:bodyPr/>
        <a:lstStyle/>
        <a:p>
          <a:endParaRPr lang="zh-CN" altLang="en-US" sz="1600"/>
        </a:p>
      </dgm:t>
    </dgm:pt>
    <dgm:pt modelId="{FED91D1B-CEB4-BE44-BC87-6BABB7A294A9}" type="sibTrans" cxnId="{5EA8B199-99A6-D948-9FF8-72FD6E90264B}">
      <dgm:prSet/>
      <dgm:spPr/>
      <dgm:t>
        <a:bodyPr/>
        <a:lstStyle/>
        <a:p>
          <a:endParaRPr lang="zh-CN" altLang="en-US" sz="1600"/>
        </a:p>
      </dgm:t>
    </dgm:pt>
    <dgm:pt modelId="{E28AF4B5-6AA8-9543-AE9E-6D8A4B607B22}">
      <dgm:prSet custT="1"/>
      <dgm:spPr/>
      <dgm:t>
        <a:bodyPr/>
        <a:lstStyle/>
        <a:p>
          <a:r>
            <a:rPr lang="zh-CN" altLang="en-US" sz="1200" b="0" i="0" u="none" dirty="0"/>
            <a:t>政策推动使得我国医疗器械产业发展</a:t>
          </a:r>
          <a:endParaRPr lang="zh-CN" altLang="en-US" sz="1200" dirty="0"/>
        </a:p>
      </dgm:t>
    </dgm:pt>
    <dgm:pt modelId="{22EF97C6-37AB-6943-AAEA-5F81046860D6}" type="parTrans" cxnId="{B25725DC-5BA9-4047-A339-42001E1421AA}">
      <dgm:prSet/>
      <dgm:spPr/>
      <dgm:t>
        <a:bodyPr/>
        <a:lstStyle/>
        <a:p>
          <a:endParaRPr lang="zh-CN" altLang="en-US" sz="1600"/>
        </a:p>
      </dgm:t>
    </dgm:pt>
    <dgm:pt modelId="{35DF19E1-153F-B04F-AF78-0C0945C709EE}" type="sibTrans" cxnId="{B25725DC-5BA9-4047-A339-42001E1421AA}">
      <dgm:prSet/>
      <dgm:spPr/>
      <dgm:t>
        <a:bodyPr/>
        <a:lstStyle/>
        <a:p>
          <a:endParaRPr lang="zh-CN" altLang="en-US" sz="1600"/>
        </a:p>
      </dgm:t>
    </dgm:pt>
    <dgm:pt modelId="{EDD466D5-F948-8142-9251-FBF5F322EB70}">
      <dgm:prSet custT="1"/>
      <dgm:spPr/>
      <dgm:t>
        <a:bodyPr/>
        <a:lstStyle/>
        <a:p>
          <a:r>
            <a:rPr lang="zh-CN" altLang="en-US" sz="1200" b="0" i="0" u="none" dirty="0"/>
            <a:t> “十二五”期间医保覆盖率的提高，促进了内窥镜微创手术技术在基层医疗机构的普及</a:t>
          </a:r>
          <a:endParaRPr lang="zh-CN" altLang="en-US" sz="1200" dirty="0"/>
        </a:p>
      </dgm:t>
    </dgm:pt>
    <dgm:pt modelId="{8BCE3A5A-5294-7A4E-8590-9C98A5212A2B}" type="parTrans" cxnId="{BB4D4F1B-5E25-FA44-A58A-AEB355132235}">
      <dgm:prSet/>
      <dgm:spPr/>
      <dgm:t>
        <a:bodyPr/>
        <a:lstStyle/>
        <a:p>
          <a:endParaRPr lang="zh-CN" altLang="en-US" sz="1600"/>
        </a:p>
      </dgm:t>
    </dgm:pt>
    <dgm:pt modelId="{E881A8AF-1882-F947-A95C-ADD7EE5BC822}" type="sibTrans" cxnId="{BB4D4F1B-5E25-FA44-A58A-AEB355132235}">
      <dgm:prSet/>
      <dgm:spPr/>
      <dgm:t>
        <a:bodyPr/>
        <a:lstStyle/>
        <a:p>
          <a:endParaRPr lang="zh-CN" altLang="en-US" sz="1600"/>
        </a:p>
      </dgm:t>
    </dgm:pt>
    <dgm:pt modelId="{C03CD827-79CB-2246-A957-3640815808F3}">
      <dgm:prSet custT="1"/>
      <dgm:spPr/>
      <dgm:t>
        <a:bodyPr/>
        <a:lstStyle/>
        <a:p>
          <a:r>
            <a:rPr lang="zh-CN" altLang="en-US" sz="1200" b="0" i="0" u="none" dirty="0"/>
            <a:t>政府积极鼓励国产医疗器械的研究和开发</a:t>
          </a:r>
          <a:endParaRPr lang="zh-CN" altLang="en-US" sz="1200" dirty="0"/>
        </a:p>
      </dgm:t>
    </dgm:pt>
    <dgm:pt modelId="{A34C2DCE-5E61-344C-BBE1-8F8242687F06}" type="parTrans" cxnId="{73BAF131-635F-484C-9140-AA1019EC35AE}">
      <dgm:prSet/>
      <dgm:spPr/>
      <dgm:t>
        <a:bodyPr/>
        <a:lstStyle/>
        <a:p>
          <a:endParaRPr lang="zh-CN" altLang="en-US" sz="1600"/>
        </a:p>
      </dgm:t>
    </dgm:pt>
    <dgm:pt modelId="{A7BC380B-E87C-384C-A77B-382244E3F4E9}" type="sibTrans" cxnId="{73BAF131-635F-484C-9140-AA1019EC35AE}">
      <dgm:prSet/>
      <dgm:spPr/>
      <dgm:t>
        <a:bodyPr/>
        <a:lstStyle/>
        <a:p>
          <a:endParaRPr lang="zh-CN" altLang="en-US" sz="1600"/>
        </a:p>
      </dgm:t>
    </dgm:pt>
    <dgm:pt modelId="{0813F572-4857-4E4E-8D9F-B532B77AD3AD}">
      <dgm:prSet custT="1"/>
      <dgm:spPr/>
      <dgm:t>
        <a:bodyPr/>
        <a:lstStyle/>
        <a:p>
          <a:r>
            <a:rPr lang="zh-CN" altLang="en-US" sz="1200" b="0" i="0" u="none" dirty="0"/>
            <a:t>产品质量持续上升，基本功能已经接近进口产品</a:t>
          </a:r>
          <a:endParaRPr lang="zh-CN" altLang="en-US" sz="1200" dirty="0"/>
        </a:p>
      </dgm:t>
    </dgm:pt>
    <dgm:pt modelId="{F5A03F1D-42E2-8D41-8113-A13FCCE4468E}" type="parTrans" cxnId="{D2DCA9E0-317A-9248-ABBB-F402F32EC13F}">
      <dgm:prSet/>
      <dgm:spPr/>
      <dgm:t>
        <a:bodyPr/>
        <a:lstStyle/>
        <a:p>
          <a:endParaRPr lang="zh-CN" altLang="en-US" sz="1600"/>
        </a:p>
      </dgm:t>
    </dgm:pt>
    <dgm:pt modelId="{D347A0D7-3E22-FC41-A598-06BF1ABD0C31}" type="sibTrans" cxnId="{D2DCA9E0-317A-9248-ABBB-F402F32EC13F}">
      <dgm:prSet/>
      <dgm:spPr/>
      <dgm:t>
        <a:bodyPr/>
        <a:lstStyle/>
        <a:p>
          <a:endParaRPr lang="zh-CN" altLang="en-US" sz="1600"/>
        </a:p>
      </dgm:t>
    </dgm:pt>
    <dgm:pt modelId="{F99B1EC0-3A4B-9940-BAA9-FD7FD518A147}">
      <dgm:prSet custT="1"/>
      <dgm:spPr/>
      <dgm:t>
        <a:bodyPr/>
        <a:lstStyle/>
        <a:p>
          <a:r>
            <a:rPr lang="zh-CN" altLang="en-US" sz="1200" b="0" i="0" u="none" dirty="0"/>
            <a:t>国产内窥镜产品逐渐实现升级换代，从中低端市场向高端市场突破</a:t>
          </a:r>
          <a:endParaRPr lang="zh-CN" altLang="en-US" sz="1200" dirty="0"/>
        </a:p>
      </dgm:t>
    </dgm:pt>
    <dgm:pt modelId="{A2638D47-8025-CE43-83B5-EE76DB4F3E22}" type="parTrans" cxnId="{BD44CE09-923A-D344-8B1B-448233CAD096}">
      <dgm:prSet/>
      <dgm:spPr/>
      <dgm:t>
        <a:bodyPr/>
        <a:lstStyle/>
        <a:p>
          <a:endParaRPr lang="zh-CN" altLang="en-US" sz="1600"/>
        </a:p>
      </dgm:t>
    </dgm:pt>
    <dgm:pt modelId="{7A695CB2-B1E4-ED4F-B370-BEE4FBAA4FB7}" type="sibTrans" cxnId="{BD44CE09-923A-D344-8B1B-448233CAD096}">
      <dgm:prSet/>
      <dgm:spPr/>
      <dgm:t>
        <a:bodyPr/>
        <a:lstStyle/>
        <a:p>
          <a:endParaRPr lang="zh-CN" altLang="en-US" sz="1600"/>
        </a:p>
      </dgm:t>
    </dgm:pt>
    <dgm:pt modelId="{89FF1230-C96D-A34F-AB8A-5B49A4305224}">
      <dgm:prSet custT="1"/>
      <dgm:spPr/>
      <dgm:t>
        <a:bodyPr/>
        <a:lstStyle/>
        <a:p>
          <a:r>
            <a:rPr lang="zh-CN" altLang="en-US" sz="1200" b="0" i="0" u="none" dirty="0"/>
            <a:t>科技化是未来医疗器械行业发展的大趋势，众多内窥镜企业都在不遗余力地发挥技术优势，加大研发投入，加快研发成果商业化的脚步</a:t>
          </a:r>
          <a:r>
            <a:rPr lang="zh-CN" altLang="en-US" sz="1200" b="0" i="0" u="none" dirty="0">
              <a:effectLst>
                <a:outerShdw blurRad="38100" dist="38100" dir="2700000" algn="tl">
                  <a:srgbClr val="000000">
                    <a:alpha val="43137"/>
                  </a:srgbClr>
                </a:outerShdw>
              </a:effectLst>
            </a:rPr>
            <a:t>。</a:t>
          </a:r>
          <a:r>
            <a:rPr lang="zh-CN" altLang="en-US" sz="1200" b="1" i="0" u="none" dirty="0">
              <a:solidFill>
                <a:schemeClr val="tx1"/>
              </a:solidFill>
              <a:effectLst/>
            </a:rPr>
            <a:t>胶囊内镜的问世与推广即为内窥镜科技化、智能化的突出表现。</a:t>
          </a:r>
          <a:endParaRPr lang="zh-CN" altLang="en-US" sz="1200" b="1" dirty="0">
            <a:solidFill>
              <a:schemeClr val="tx1"/>
            </a:solidFill>
            <a:effectLst/>
          </a:endParaRPr>
        </a:p>
      </dgm:t>
    </dgm:pt>
    <dgm:pt modelId="{6E7A6E81-D165-6046-8823-114E1D367136}" type="parTrans" cxnId="{2EA99E44-3499-404A-A727-4A1A3E67D898}">
      <dgm:prSet/>
      <dgm:spPr/>
      <dgm:t>
        <a:bodyPr/>
        <a:lstStyle/>
        <a:p>
          <a:endParaRPr lang="zh-CN" altLang="en-US" sz="1600"/>
        </a:p>
      </dgm:t>
    </dgm:pt>
    <dgm:pt modelId="{72763AE2-4C49-4F40-A6F0-C7A1B6375B82}" type="sibTrans" cxnId="{2EA99E44-3499-404A-A727-4A1A3E67D898}">
      <dgm:prSet/>
      <dgm:spPr/>
      <dgm:t>
        <a:bodyPr/>
        <a:lstStyle/>
        <a:p>
          <a:endParaRPr lang="zh-CN" altLang="en-US" sz="1600"/>
        </a:p>
      </dgm:t>
    </dgm:pt>
    <dgm:pt modelId="{E84EE037-C4AC-744A-892D-BD8DEB77B6A0}">
      <dgm:prSet custT="1"/>
      <dgm:spPr/>
      <dgm:t>
        <a:bodyPr spcFirstLastPara="0" vert="horz" wrap="square" lIns="8255" tIns="8255" rIns="8255" bIns="8255" numCol="1" spcCol="1270" anchor="t" anchorCtr="0"/>
        <a:lstStyle/>
        <a:p>
          <a:r>
            <a:rPr lang="zh-CN" altLang="en-US" sz="1200" b="0" i="0" u="none" kern="1200" dirty="0"/>
            <a:t>国产内窥镜出口已不再局限于东南亚、非洲等发展中国家和</a:t>
          </a:r>
          <a:r>
            <a:rPr lang="zh-CN" altLang="en-US" sz="1200" b="0" i="0" u="none" kern="1200" dirty="0">
              <a:latin typeface="Arial"/>
              <a:ea typeface="华文楷体"/>
              <a:cs typeface="+mn-cs"/>
            </a:rPr>
            <a:t>地区</a:t>
          </a:r>
          <a:r>
            <a:rPr lang="zh-CN" altLang="en-US" sz="1200" b="0" i="0" u="none" kern="1200" dirty="0"/>
            <a:t>，现已进入美国、德国等发达国家</a:t>
          </a:r>
          <a:endParaRPr lang="zh-CN" altLang="en-US" sz="1200" kern="1200" dirty="0"/>
        </a:p>
      </dgm:t>
    </dgm:pt>
    <dgm:pt modelId="{729036CC-1F6F-374C-BAE8-030FB0E3B16C}" type="parTrans" cxnId="{1FCF6BEA-4BEB-E64E-B006-637B7A70F39F}">
      <dgm:prSet/>
      <dgm:spPr/>
      <dgm:t>
        <a:bodyPr/>
        <a:lstStyle/>
        <a:p>
          <a:endParaRPr lang="zh-CN" altLang="en-US" sz="1600"/>
        </a:p>
      </dgm:t>
    </dgm:pt>
    <dgm:pt modelId="{607C81D8-F5E8-E947-AEE9-1697549D5D81}" type="sibTrans" cxnId="{1FCF6BEA-4BEB-E64E-B006-637B7A70F39F}">
      <dgm:prSet/>
      <dgm:spPr/>
      <dgm:t>
        <a:bodyPr/>
        <a:lstStyle/>
        <a:p>
          <a:endParaRPr lang="zh-CN" altLang="en-US" sz="1600"/>
        </a:p>
      </dgm:t>
    </dgm:pt>
    <dgm:pt modelId="{42CB817C-DEA3-9649-8EC7-42850B92BAF4}" type="pres">
      <dgm:prSet presAssocID="{836E672C-9DF6-1446-B876-7F82AF632998}" presName="Name0" presStyleCnt="0">
        <dgm:presLayoutVars>
          <dgm:dir/>
          <dgm:animLvl val="lvl"/>
          <dgm:resizeHandles/>
        </dgm:presLayoutVars>
      </dgm:prSet>
      <dgm:spPr/>
      <dgm:t>
        <a:bodyPr/>
        <a:lstStyle/>
        <a:p>
          <a:endParaRPr lang="zh-CN" altLang="en-US"/>
        </a:p>
      </dgm:t>
    </dgm:pt>
    <dgm:pt modelId="{1B97B2EE-0A64-A444-AE15-575F3A8EE3C1}" type="pres">
      <dgm:prSet presAssocID="{A94CFAC6-23CF-4147-B619-8680B3C0AB70}" presName="linNode" presStyleCnt="0"/>
      <dgm:spPr/>
    </dgm:pt>
    <dgm:pt modelId="{E97219C6-3364-CF4E-8B2D-D4BC323B46B6}" type="pres">
      <dgm:prSet presAssocID="{A94CFAC6-23CF-4147-B619-8680B3C0AB70}" presName="parentShp" presStyleLbl="node1" presStyleIdx="0" presStyleCnt="4" custScaleY="105640">
        <dgm:presLayoutVars>
          <dgm:bulletEnabled val="1"/>
        </dgm:presLayoutVars>
      </dgm:prSet>
      <dgm:spPr/>
      <dgm:t>
        <a:bodyPr/>
        <a:lstStyle/>
        <a:p>
          <a:endParaRPr lang="zh-CN" altLang="en-US"/>
        </a:p>
      </dgm:t>
    </dgm:pt>
    <dgm:pt modelId="{96EB5208-45B9-2147-B716-6D1A44F8A814}" type="pres">
      <dgm:prSet presAssocID="{A94CFAC6-23CF-4147-B619-8680B3C0AB70}" presName="childShp" presStyleLbl="bgAccFollowNode1" presStyleIdx="0" presStyleCnt="4" custScaleY="119642" custLinFactNeighborX="10145" custLinFactNeighborY="-5078">
        <dgm:presLayoutVars>
          <dgm:bulletEnabled val="1"/>
        </dgm:presLayoutVars>
      </dgm:prSet>
      <dgm:spPr/>
      <dgm:t>
        <a:bodyPr/>
        <a:lstStyle/>
        <a:p>
          <a:endParaRPr lang="zh-CN" altLang="en-US"/>
        </a:p>
      </dgm:t>
    </dgm:pt>
    <dgm:pt modelId="{EA24159C-4E0B-F148-857F-2DD6CCE17D64}" type="pres">
      <dgm:prSet presAssocID="{BAF8A0E9-8A0B-CC4F-8976-419A6CE74D2B}" presName="spacing" presStyleCnt="0"/>
      <dgm:spPr/>
    </dgm:pt>
    <dgm:pt modelId="{DEBC0A0C-0F7D-CB45-AF91-939A39FE14E2}" type="pres">
      <dgm:prSet presAssocID="{121D0264-1AE2-FF45-B1EF-41B7DC66520A}" presName="linNode" presStyleCnt="0"/>
      <dgm:spPr/>
    </dgm:pt>
    <dgm:pt modelId="{22A098A7-6220-1E49-B7B3-5D4759DB2B09}" type="pres">
      <dgm:prSet presAssocID="{121D0264-1AE2-FF45-B1EF-41B7DC66520A}" presName="parentShp" presStyleLbl="node1" presStyleIdx="1" presStyleCnt="4" custScaleY="112161">
        <dgm:presLayoutVars>
          <dgm:bulletEnabled val="1"/>
        </dgm:presLayoutVars>
      </dgm:prSet>
      <dgm:spPr>
        <a:xfrm>
          <a:off x="3854" y="1249699"/>
          <a:ext cx="3154490" cy="1030617"/>
        </a:xfrm>
        <a:prstGeom prst="roundRect">
          <a:avLst/>
        </a:prstGeom>
      </dgm:spPr>
      <dgm:t>
        <a:bodyPr/>
        <a:lstStyle/>
        <a:p>
          <a:endParaRPr lang="zh-CN" altLang="en-US"/>
        </a:p>
      </dgm:t>
    </dgm:pt>
    <dgm:pt modelId="{B98EE229-66ED-3849-8908-33ACB4663B2A}" type="pres">
      <dgm:prSet presAssocID="{121D0264-1AE2-FF45-B1EF-41B7DC66520A}" presName="childShp" presStyleLbl="bgAccFollowNode1" presStyleIdx="1" presStyleCnt="4" custScaleY="124841">
        <dgm:presLayoutVars>
          <dgm:bulletEnabled val="1"/>
        </dgm:presLayoutVars>
      </dgm:prSet>
      <dgm:spPr/>
      <dgm:t>
        <a:bodyPr/>
        <a:lstStyle/>
        <a:p>
          <a:endParaRPr lang="zh-CN" altLang="en-US"/>
        </a:p>
      </dgm:t>
    </dgm:pt>
    <dgm:pt modelId="{48D5A32A-4D77-1348-A884-5CD2B6B1692A}" type="pres">
      <dgm:prSet presAssocID="{432DA703-78F9-1D4A-9BD3-B6649A023768}" presName="spacing" presStyleCnt="0"/>
      <dgm:spPr/>
    </dgm:pt>
    <dgm:pt modelId="{C1FC62F3-BE6B-5946-AFC5-D6F683FC4C69}" type="pres">
      <dgm:prSet presAssocID="{0036A5BA-2572-9542-B356-81D267F9F2D7}" presName="linNode" presStyleCnt="0"/>
      <dgm:spPr/>
    </dgm:pt>
    <dgm:pt modelId="{60C57F9A-7C9E-0C4B-AAF6-8B275B82B296}" type="pres">
      <dgm:prSet presAssocID="{0036A5BA-2572-9542-B356-81D267F9F2D7}" presName="parentShp" presStyleLbl="node1" presStyleIdx="2" presStyleCnt="4" custLinFactNeighborY="-6221">
        <dgm:presLayoutVars>
          <dgm:bulletEnabled val="1"/>
        </dgm:presLayoutVars>
      </dgm:prSet>
      <dgm:spPr>
        <a:xfrm>
          <a:off x="0" y="2373296"/>
          <a:ext cx="3157573" cy="918872"/>
        </a:xfrm>
        <a:prstGeom prst="roundRect">
          <a:avLst/>
        </a:prstGeom>
      </dgm:spPr>
      <dgm:t>
        <a:bodyPr/>
        <a:lstStyle/>
        <a:p>
          <a:endParaRPr lang="zh-CN" altLang="en-US"/>
        </a:p>
      </dgm:t>
    </dgm:pt>
    <dgm:pt modelId="{651FA648-ECDB-814E-A45A-8EDD7ABC369C}" type="pres">
      <dgm:prSet presAssocID="{0036A5BA-2572-9542-B356-81D267F9F2D7}" presName="childShp" presStyleLbl="bgAccFollowNode1" presStyleIdx="2" presStyleCnt="4" custLinFactNeighborY="-7465">
        <dgm:presLayoutVars>
          <dgm:bulletEnabled val="1"/>
        </dgm:presLayoutVars>
      </dgm:prSet>
      <dgm:spPr>
        <a:xfrm>
          <a:off x="3180723" y="2329372"/>
          <a:ext cx="4771084" cy="955470"/>
        </a:xfrm>
        <a:prstGeom prst="rightArrow">
          <a:avLst>
            <a:gd name="adj1" fmla="val 75000"/>
            <a:gd name="adj2" fmla="val 50000"/>
          </a:avLst>
        </a:prstGeom>
      </dgm:spPr>
      <dgm:t>
        <a:bodyPr/>
        <a:lstStyle/>
        <a:p>
          <a:endParaRPr lang="zh-CN" altLang="en-US"/>
        </a:p>
      </dgm:t>
    </dgm:pt>
    <dgm:pt modelId="{4DEA4E86-8153-5342-A64F-2B4E0B253C5F}" type="pres">
      <dgm:prSet presAssocID="{557260D2-FBE6-4143-B11D-3F4D5E6BB493}" presName="spacing" presStyleCnt="0"/>
      <dgm:spPr/>
    </dgm:pt>
    <dgm:pt modelId="{BEC27E2A-D739-5844-A81E-E2E8CCF4C70C}" type="pres">
      <dgm:prSet presAssocID="{A26C89E9-240F-204C-99C6-1DBA728C28CE}" presName="linNode" presStyleCnt="0"/>
      <dgm:spPr/>
    </dgm:pt>
    <dgm:pt modelId="{9DE81924-19C7-5D48-82A8-957F44EBDD29}" type="pres">
      <dgm:prSet presAssocID="{A26C89E9-240F-204C-99C6-1DBA728C28CE}" presName="parentShp" presStyleLbl="node1" presStyleIdx="3" presStyleCnt="4" custScaleY="107924" custLinFactNeighborX="-81" custLinFactNeighborY="7808">
        <dgm:presLayoutVars>
          <dgm:bulletEnabled val="1"/>
        </dgm:presLayoutVars>
      </dgm:prSet>
      <dgm:spPr>
        <a:xfrm>
          <a:off x="21" y="3441417"/>
          <a:ext cx="3154490" cy="991684"/>
        </a:xfrm>
        <a:prstGeom prst="roundRect">
          <a:avLst/>
        </a:prstGeom>
      </dgm:spPr>
      <dgm:t>
        <a:bodyPr/>
        <a:lstStyle/>
        <a:p>
          <a:endParaRPr lang="zh-CN" altLang="en-US"/>
        </a:p>
      </dgm:t>
    </dgm:pt>
    <dgm:pt modelId="{71CBEA30-C674-8C4B-9F89-8A39009778A6}" type="pres">
      <dgm:prSet presAssocID="{A26C89E9-240F-204C-99C6-1DBA728C28CE}" presName="childShp" presStyleLbl="bgAccFollowNode1" presStyleIdx="3" presStyleCnt="4" custLinFactNeighborX="284" custLinFactNeighborY="3008">
        <dgm:presLayoutVars>
          <dgm:bulletEnabled val="1"/>
        </dgm:presLayoutVars>
      </dgm:prSet>
      <dgm:spPr/>
      <dgm:t>
        <a:bodyPr/>
        <a:lstStyle/>
        <a:p>
          <a:endParaRPr lang="zh-CN" altLang="en-US"/>
        </a:p>
      </dgm:t>
    </dgm:pt>
  </dgm:ptLst>
  <dgm:cxnLst>
    <dgm:cxn modelId="{AEF1883B-CC97-4A02-B81C-530C4309BF61}" type="presOf" srcId="{836E672C-9DF6-1446-B876-7F82AF632998}" destId="{42CB817C-DEA3-9649-8EC7-42850B92BAF4}" srcOrd="0" destOrd="0" presId="urn:microsoft.com/office/officeart/2005/8/layout/vList6"/>
    <dgm:cxn modelId="{1BA97D0B-8B1F-4A57-B7E4-80C500E7858A}" type="presOf" srcId="{EDD466D5-F948-8142-9251-FBF5F322EB70}" destId="{96EB5208-45B9-2147-B716-6D1A44F8A814}" srcOrd="0" destOrd="2" presId="urn:microsoft.com/office/officeart/2005/8/layout/vList6"/>
    <dgm:cxn modelId="{129AAD60-056F-477D-B3F8-8BB1A29CD170}" type="presOf" srcId="{0813F572-4857-4E4E-8D9F-B532B77AD3AD}" destId="{B98EE229-66ED-3849-8908-33ACB4663B2A}" srcOrd="0" destOrd="1" presId="urn:microsoft.com/office/officeart/2005/8/layout/vList6"/>
    <dgm:cxn modelId="{0DC29773-75CF-4F18-8083-6EE2C4DA13E9}" type="presOf" srcId="{C03CD827-79CB-2246-A957-3640815808F3}" destId="{B98EE229-66ED-3849-8908-33ACB4663B2A}" srcOrd="0" destOrd="0" presId="urn:microsoft.com/office/officeart/2005/8/layout/vList6"/>
    <dgm:cxn modelId="{58923849-4F9A-4F85-9563-07FDDD58BF88}" type="presOf" srcId="{0036A5BA-2572-9542-B356-81D267F9F2D7}" destId="{60C57F9A-7C9E-0C4B-AAF6-8B275B82B296}" srcOrd="0" destOrd="0" presId="urn:microsoft.com/office/officeart/2005/8/layout/vList6"/>
    <dgm:cxn modelId="{BB4D4F1B-5E25-FA44-A58A-AEB355132235}" srcId="{A94CFAC6-23CF-4147-B619-8680B3C0AB70}" destId="{EDD466D5-F948-8142-9251-FBF5F322EB70}" srcOrd="2" destOrd="0" parTransId="{8BCE3A5A-5294-7A4E-8590-9C98A5212A2B}" sibTransId="{E881A8AF-1882-F947-A95C-ADD7EE5BC822}"/>
    <dgm:cxn modelId="{00429862-1B08-45C7-AE44-87C18F630548}" type="presOf" srcId="{E84EE037-C4AC-744A-892D-BD8DEB77B6A0}" destId="{651FA648-ECDB-814E-A45A-8EDD7ABC369C}" srcOrd="0" destOrd="0" presId="urn:microsoft.com/office/officeart/2005/8/layout/vList6"/>
    <dgm:cxn modelId="{F15E528C-8747-4BE1-986B-F5E7728281A9}" type="presOf" srcId="{A94CFAC6-23CF-4147-B619-8680B3C0AB70}" destId="{E97219C6-3364-CF4E-8B2D-D4BC323B46B6}" srcOrd="0" destOrd="0" presId="urn:microsoft.com/office/officeart/2005/8/layout/vList6"/>
    <dgm:cxn modelId="{8608BD0E-9017-4E4C-B3BA-AEFDFDBDBF6B}" type="presOf" srcId="{A26C89E9-240F-204C-99C6-1DBA728C28CE}" destId="{9DE81924-19C7-5D48-82A8-957F44EBDD29}" srcOrd="0" destOrd="0" presId="urn:microsoft.com/office/officeart/2005/8/layout/vList6"/>
    <dgm:cxn modelId="{B25725DC-5BA9-4047-A339-42001E1421AA}" srcId="{A94CFAC6-23CF-4147-B619-8680B3C0AB70}" destId="{E28AF4B5-6AA8-9543-AE9E-6D8A4B607B22}" srcOrd="1" destOrd="0" parTransId="{22EF97C6-37AB-6943-AAEA-5F81046860D6}" sibTransId="{35DF19E1-153F-B04F-AF78-0C0945C709EE}"/>
    <dgm:cxn modelId="{2EA99E44-3499-404A-A727-4A1A3E67D898}" srcId="{A26C89E9-240F-204C-99C6-1DBA728C28CE}" destId="{89FF1230-C96D-A34F-AB8A-5B49A4305224}" srcOrd="0" destOrd="0" parTransId="{6E7A6E81-D165-6046-8823-114E1D367136}" sibTransId="{72763AE2-4C49-4F40-A6F0-C7A1B6375B82}"/>
    <dgm:cxn modelId="{CA1797FE-AACE-48CC-99B8-9902412E8DBF}" type="presOf" srcId="{1D7C303E-1EFF-3640-9436-5BF9D162E74B}" destId="{96EB5208-45B9-2147-B716-6D1A44F8A814}" srcOrd="0" destOrd="0" presId="urn:microsoft.com/office/officeart/2005/8/layout/vList6"/>
    <dgm:cxn modelId="{5EA8B199-99A6-D948-9FF8-72FD6E90264B}" srcId="{A94CFAC6-23CF-4147-B619-8680B3C0AB70}" destId="{1D7C303E-1EFF-3640-9436-5BF9D162E74B}" srcOrd="0" destOrd="0" parTransId="{31DF0102-D82D-DB44-B11F-F364BEA24403}" sibTransId="{FED91D1B-CEB4-BE44-BC87-6BABB7A294A9}"/>
    <dgm:cxn modelId="{EF5AE3DD-5157-494E-A008-80E41C7FC5ED}" srcId="{836E672C-9DF6-1446-B876-7F82AF632998}" destId="{0036A5BA-2572-9542-B356-81D267F9F2D7}" srcOrd="2" destOrd="0" parTransId="{254D94F6-B732-4748-9C42-B4AA23910B90}" sibTransId="{557260D2-FBE6-4143-B11D-3F4D5E6BB493}"/>
    <dgm:cxn modelId="{85874BB5-8D0A-CF44-87F6-03AF3DFD03CB}" srcId="{836E672C-9DF6-1446-B876-7F82AF632998}" destId="{121D0264-1AE2-FF45-B1EF-41B7DC66520A}" srcOrd="1" destOrd="0" parTransId="{6BE01AAB-E8A9-F744-8EB7-6386E64563AE}" sibTransId="{432DA703-78F9-1D4A-9BD3-B6649A023768}"/>
    <dgm:cxn modelId="{9F25CDB6-22A7-4993-8FE5-FCA19E1D6C88}" type="presOf" srcId="{F99B1EC0-3A4B-9940-BAA9-FD7FD518A147}" destId="{B98EE229-66ED-3849-8908-33ACB4663B2A}" srcOrd="0" destOrd="2" presId="urn:microsoft.com/office/officeart/2005/8/layout/vList6"/>
    <dgm:cxn modelId="{61DDDEE7-4850-3A4A-ACC0-4956075D6BAC}" srcId="{836E672C-9DF6-1446-B876-7F82AF632998}" destId="{A26C89E9-240F-204C-99C6-1DBA728C28CE}" srcOrd="3" destOrd="0" parTransId="{985A4070-FA09-5345-8938-251A88E45A32}" sibTransId="{22BFC561-AF4F-E643-A6C1-850478D623A7}"/>
    <dgm:cxn modelId="{D49A4781-E12B-49B2-A130-668541CEB9EC}" type="presOf" srcId="{89FF1230-C96D-A34F-AB8A-5B49A4305224}" destId="{71CBEA30-C674-8C4B-9F89-8A39009778A6}" srcOrd="0" destOrd="0" presId="urn:microsoft.com/office/officeart/2005/8/layout/vList6"/>
    <dgm:cxn modelId="{6672D6D4-780E-40FF-9ACA-2D9A1226B692}" type="presOf" srcId="{121D0264-1AE2-FF45-B1EF-41B7DC66520A}" destId="{22A098A7-6220-1E49-B7B3-5D4759DB2B09}" srcOrd="0" destOrd="0" presId="urn:microsoft.com/office/officeart/2005/8/layout/vList6"/>
    <dgm:cxn modelId="{D2DCA9E0-317A-9248-ABBB-F402F32EC13F}" srcId="{121D0264-1AE2-FF45-B1EF-41B7DC66520A}" destId="{0813F572-4857-4E4E-8D9F-B532B77AD3AD}" srcOrd="1" destOrd="0" parTransId="{F5A03F1D-42E2-8D41-8113-A13FCCE4468E}" sibTransId="{D347A0D7-3E22-FC41-A598-06BF1ABD0C31}"/>
    <dgm:cxn modelId="{BD44CE09-923A-D344-8B1B-448233CAD096}" srcId="{121D0264-1AE2-FF45-B1EF-41B7DC66520A}" destId="{F99B1EC0-3A4B-9940-BAA9-FD7FD518A147}" srcOrd="2" destOrd="0" parTransId="{A2638D47-8025-CE43-83B5-EE76DB4F3E22}" sibTransId="{7A695CB2-B1E4-ED4F-B370-BEE4FBAA4FB7}"/>
    <dgm:cxn modelId="{E21BB042-08BA-E048-8C50-DED55C7ACBE9}" srcId="{836E672C-9DF6-1446-B876-7F82AF632998}" destId="{A94CFAC6-23CF-4147-B619-8680B3C0AB70}" srcOrd="0" destOrd="0" parTransId="{8117416A-487D-1345-BD75-34D2C515EDDA}" sibTransId="{BAF8A0E9-8A0B-CC4F-8976-419A6CE74D2B}"/>
    <dgm:cxn modelId="{73BAF131-635F-484C-9140-AA1019EC35AE}" srcId="{121D0264-1AE2-FF45-B1EF-41B7DC66520A}" destId="{C03CD827-79CB-2246-A957-3640815808F3}" srcOrd="0" destOrd="0" parTransId="{A34C2DCE-5E61-344C-BBE1-8F8242687F06}" sibTransId="{A7BC380B-E87C-384C-A77B-382244E3F4E9}"/>
    <dgm:cxn modelId="{3224DAD4-7030-4F2C-A450-E8377343F4D2}" type="presOf" srcId="{E28AF4B5-6AA8-9543-AE9E-6D8A4B607B22}" destId="{96EB5208-45B9-2147-B716-6D1A44F8A814}" srcOrd="0" destOrd="1" presId="urn:microsoft.com/office/officeart/2005/8/layout/vList6"/>
    <dgm:cxn modelId="{1FCF6BEA-4BEB-E64E-B006-637B7A70F39F}" srcId="{0036A5BA-2572-9542-B356-81D267F9F2D7}" destId="{E84EE037-C4AC-744A-892D-BD8DEB77B6A0}" srcOrd="0" destOrd="0" parTransId="{729036CC-1F6F-374C-BAE8-030FB0E3B16C}" sibTransId="{607C81D8-F5E8-E947-AEE9-1697549D5D81}"/>
    <dgm:cxn modelId="{00A42EE2-F06D-455F-B399-18429AF8593E}" type="presParOf" srcId="{42CB817C-DEA3-9649-8EC7-42850B92BAF4}" destId="{1B97B2EE-0A64-A444-AE15-575F3A8EE3C1}" srcOrd="0" destOrd="0" presId="urn:microsoft.com/office/officeart/2005/8/layout/vList6"/>
    <dgm:cxn modelId="{7F7397EE-FF13-48C0-9AB5-AF3C0083D1F2}" type="presParOf" srcId="{1B97B2EE-0A64-A444-AE15-575F3A8EE3C1}" destId="{E97219C6-3364-CF4E-8B2D-D4BC323B46B6}" srcOrd="0" destOrd="0" presId="urn:microsoft.com/office/officeart/2005/8/layout/vList6"/>
    <dgm:cxn modelId="{F7A82444-4665-47B7-852A-B5CE2DC4E24D}" type="presParOf" srcId="{1B97B2EE-0A64-A444-AE15-575F3A8EE3C1}" destId="{96EB5208-45B9-2147-B716-6D1A44F8A814}" srcOrd="1" destOrd="0" presId="urn:microsoft.com/office/officeart/2005/8/layout/vList6"/>
    <dgm:cxn modelId="{1D978DC1-759B-400F-BAFB-5983528D3299}" type="presParOf" srcId="{42CB817C-DEA3-9649-8EC7-42850B92BAF4}" destId="{EA24159C-4E0B-F148-857F-2DD6CCE17D64}" srcOrd="1" destOrd="0" presId="urn:microsoft.com/office/officeart/2005/8/layout/vList6"/>
    <dgm:cxn modelId="{88274E72-E63D-4FF5-B8B4-9DB8AF51CC60}" type="presParOf" srcId="{42CB817C-DEA3-9649-8EC7-42850B92BAF4}" destId="{DEBC0A0C-0F7D-CB45-AF91-939A39FE14E2}" srcOrd="2" destOrd="0" presId="urn:microsoft.com/office/officeart/2005/8/layout/vList6"/>
    <dgm:cxn modelId="{B7923E79-F9D1-4CC2-86CD-E8B64BB5E568}" type="presParOf" srcId="{DEBC0A0C-0F7D-CB45-AF91-939A39FE14E2}" destId="{22A098A7-6220-1E49-B7B3-5D4759DB2B09}" srcOrd="0" destOrd="0" presId="urn:microsoft.com/office/officeart/2005/8/layout/vList6"/>
    <dgm:cxn modelId="{A9ED7B24-386D-4F75-85D9-F1CDA3BF9787}" type="presParOf" srcId="{DEBC0A0C-0F7D-CB45-AF91-939A39FE14E2}" destId="{B98EE229-66ED-3849-8908-33ACB4663B2A}" srcOrd="1" destOrd="0" presId="urn:microsoft.com/office/officeart/2005/8/layout/vList6"/>
    <dgm:cxn modelId="{F19C8A2A-FF69-4924-8E0D-675275834448}" type="presParOf" srcId="{42CB817C-DEA3-9649-8EC7-42850B92BAF4}" destId="{48D5A32A-4D77-1348-A884-5CD2B6B1692A}" srcOrd="3" destOrd="0" presId="urn:microsoft.com/office/officeart/2005/8/layout/vList6"/>
    <dgm:cxn modelId="{3A028BFD-7A65-4A1B-8313-F92A4B2ED0EF}" type="presParOf" srcId="{42CB817C-DEA3-9649-8EC7-42850B92BAF4}" destId="{C1FC62F3-BE6B-5946-AFC5-D6F683FC4C69}" srcOrd="4" destOrd="0" presId="urn:microsoft.com/office/officeart/2005/8/layout/vList6"/>
    <dgm:cxn modelId="{2987E12B-12AA-4577-906F-9574EB77B81A}" type="presParOf" srcId="{C1FC62F3-BE6B-5946-AFC5-D6F683FC4C69}" destId="{60C57F9A-7C9E-0C4B-AAF6-8B275B82B296}" srcOrd="0" destOrd="0" presId="urn:microsoft.com/office/officeart/2005/8/layout/vList6"/>
    <dgm:cxn modelId="{43458E5A-7AC6-4596-9102-EF4B0FCC068F}" type="presParOf" srcId="{C1FC62F3-BE6B-5946-AFC5-D6F683FC4C69}" destId="{651FA648-ECDB-814E-A45A-8EDD7ABC369C}" srcOrd="1" destOrd="0" presId="urn:microsoft.com/office/officeart/2005/8/layout/vList6"/>
    <dgm:cxn modelId="{426864F5-95C4-4A33-B9C1-0AE555A3D9D9}" type="presParOf" srcId="{42CB817C-DEA3-9649-8EC7-42850B92BAF4}" destId="{4DEA4E86-8153-5342-A64F-2B4E0B253C5F}" srcOrd="5" destOrd="0" presId="urn:microsoft.com/office/officeart/2005/8/layout/vList6"/>
    <dgm:cxn modelId="{B0B20FB0-D06F-4D5E-8A27-B55D2E80C8FE}" type="presParOf" srcId="{42CB817C-DEA3-9649-8EC7-42850B92BAF4}" destId="{BEC27E2A-D739-5844-A81E-E2E8CCF4C70C}" srcOrd="6" destOrd="0" presId="urn:microsoft.com/office/officeart/2005/8/layout/vList6"/>
    <dgm:cxn modelId="{627353E6-674A-470D-A719-2DEF985B907A}" type="presParOf" srcId="{BEC27E2A-D739-5844-A81E-E2E8CCF4C70C}" destId="{9DE81924-19C7-5D48-82A8-957F44EBDD29}" srcOrd="0" destOrd="0" presId="urn:microsoft.com/office/officeart/2005/8/layout/vList6"/>
    <dgm:cxn modelId="{FD1EF39D-D8B7-4DCF-B7F4-B123C4BE9111}" type="presParOf" srcId="{BEC27E2A-D739-5844-A81E-E2E8CCF4C70C}" destId="{71CBEA30-C674-8C4B-9F89-8A39009778A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CEF05C-AE7E-644C-8524-113FACA96E9D}" type="doc">
      <dgm:prSet loTypeId="urn:microsoft.com/office/officeart/2009/3/layout/HorizontalOrganizationChart" loCatId="" qsTypeId="urn:microsoft.com/office/officeart/2005/8/quickstyle/simple3" qsCatId="simple" csTypeId="urn:microsoft.com/office/officeart/2005/8/colors/accent1_1" csCatId="accent1" phldr="1"/>
      <dgm:spPr/>
      <dgm:t>
        <a:bodyPr/>
        <a:lstStyle/>
        <a:p>
          <a:endParaRPr lang="zh-CN" altLang="en-US"/>
        </a:p>
      </dgm:t>
    </dgm:pt>
    <dgm:pt modelId="{E67A1647-4C0F-1349-B0EE-6D45C8E8347C}">
      <dgm:prSet phldrT="[文本]" custT="1"/>
      <dgm:spPr/>
      <dgm:t>
        <a:bodyPr/>
        <a:lstStyle/>
        <a:p>
          <a:r>
            <a:rPr lang="zh-CN" altLang="en-US" sz="1500" dirty="0"/>
            <a:t>内窥镜</a:t>
          </a:r>
        </a:p>
      </dgm:t>
    </dgm:pt>
    <dgm:pt modelId="{CAB4782A-26C8-854C-B80D-A8F0B3F46929}" type="parTrans" cxnId="{285F5DA3-90C9-1B4B-9F29-8EF8220C6527}">
      <dgm:prSet/>
      <dgm:spPr/>
      <dgm:t>
        <a:bodyPr/>
        <a:lstStyle/>
        <a:p>
          <a:endParaRPr lang="zh-CN" altLang="en-US" sz="1500"/>
        </a:p>
      </dgm:t>
    </dgm:pt>
    <dgm:pt modelId="{D1571669-A1C8-9E4A-809F-DB6CBFFB7239}" type="sibTrans" cxnId="{285F5DA3-90C9-1B4B-9F29-8EF8220C6527}">
      <dgm:prSet/>
      <dgm:spPr/>
      <dgm:t>
        <a:bodyPr/>
        <a:lstStyle/>
        <a:p>
          <a:endParaRPr lang="zh-CN" altLang="en-US" sz="1500"/>
        </a:p>
      </dgm:t>
    </dgm:pt>
    <dgm:pt modelId="{B911BA8A-4142-8D41-B50C-23F5DA9623B3}">
      <dgm:prSet phldrT="[文本]" custT="1"/>
      <dgm:spPr/>
      <dgm:t>
        <a:bodyPr/>
        <a:lstStyle/>
        <a:p>
          <a:r>
            <a:rPr lang="zh-CN" altLang="en-US" sz="1500" dirty="0"/>
            <a:t>腹腔镜</a:t>
          </a:r>
        </a:p>
      </dgm:t>
    </dgm:pt>
    <dgm:pt modelId="{4BCD2608-33B0-0C4A-B397-37075D721F9F}" type="parTrans" cxnId="{C39F221B-1572-0D41-AD12-565726C32357}">
      <dgm:prSet/>
      <dgm:spPr/>
      <dgm:t>
        <a:bodyPr/>
        <a:lstStyle/>
        <a:p>
          <a:endParaRPr lang="zh-CN" altLang="en-US" sz="1500"/>
        </a:p>
      </dgm:t>
    </dgm:pt>
    <dgm:pt modelId="{E02FC5B2-10F8-B34D-B4E0-0A545594B6AA}" type="sibTrans" cxnId="{C39F221B-1572-0D41-AD12-565726C32357}">
      <dgm:prSet/>
      <dgm:spPr/>
      <dgm:t>
        <a:bodyPr/>
        <a:lstStyle/>
        <a:p>
          <a:endParaRPr lang="zh-CN" altLang="en-US" sz="1500"/>
        </a:p>
      </dgm:t>
    </dgm:pt>
    <dgm:pt modelId="{3D8730AA-0190-2341-8DB8-43BE51A3040F}">
      <dgm:prSet custT="1"/>
      <dgm:spPr/>
      <dgm:t>
        <a:bodyPr/>
        <a:lstStyle/>
        <a:p>
          <a:r>
            <a:rPr lang="zh-CN" altLang="en-US" sz="1500" dirty="0"/>
            <a:t>泌尿内镜 </a:t>
          </a:r>
        </a:p>
      </dgm:t>
    </dgm:pt>
    <dgm:pt modelId="{A1A5BBF7-FF3A-F143-908C-269789A988C1}" type="parTrans" cxnId="{469998BD-F1AC-4C48-B49E-C863997104FE}">
      <dgm:prSet/>
      <dgm:spPr/>
      <dgm:t>
        <a:bodyPr/>
        <a:lstStyle/>
        <a:p>
          <a:endParaRPr lang="zh-CN" altLang="en-US" sz="1500"/>
        </a:p>
      </dgm:t>
    </dgm:pt>
    <dgm:pt modelId="{EDB0DED4-C52B-FB41-A296-B542A5574C62}" type="sibTrans" cxnId="{469998BD-F1AC-4C48-B49E-C863997104FE}">
      <dgm:prSet/>
      <dgm:spPr/>
      <dgm:t>
        <a:bodyPr/>
        <a:lstStyle/>
        <a:p>
          <a:endParaRPr lang="zh-CN" altLang="en-US" sz="1500"/>
        </a:p>
      </dgm:t>
    </dgm:pt>
    <dgm:pt modelId="{8EF08741-9D26-A94F-890D-03E0FA5ABB85}">
      <dgm:prSet custT="1"/>
      <dgm:spPr/>
      <dgm:t>
        <a:bodyPr/>
        <a:lstStyle/>
        <a:p>
          <a:r>
            <a:rPr lang="zh-CN" altLang="en-US" sz="1500" dirty="0"/>
            <a:t>耳鼻喉内镜 </a:t>
          </a:r>
        </a:p>
      </dgm:t>
    </dgm:pt>
    <dgm:pt modelId="{0E31E35B-FDF5-6043-B299-629F3BBAD831}" type="parTrans" cxnId="{0BE911D8-C439-B342-B462-64B0D9A60C92}">
      <dgm:prSet/>
      <dgm:spPr/>
      <dgm:t>
        <a:bodyPr/>
        <a:lstStyle/>
        <a:p>
          <a:endParaRPr lang="zh-CN" altLang="en-US" sz="1500"/>
        </a:p>
      </dgm:t>
    </dgm:pt>
    <dgm:pt modelId="{718B90F8-69F0-704F-B695-B9ED42CD20D5}" type="sibTrans" cxnId="{0BE911D8-C439-B342-B462-64B0D9A60C92}">
      <dgm:prSet/>
      <dgm:spPr/>
      <dgm:t>
        <a:bodyPr/>
        <a:lstStyle/>
        <a:p>
          <a:endParaRPr lang="zh-CN" altLang="en-US" sz="1500"/>
        </a:p>
      </dgm:t>
    </dgm:pt>
    <dgm:pt modelId="{0C50740E-F0DA-BF4F-B5A6-84443192E4FC}">
      <dgm:prSet custT="1"/>
      <dgm:spPr/>
      <dgm:t>
        <a:bodyPr/>
        <a:lstStyle/>
        <a:p>
          <a:r>
            <a:rPr lang="zh-CN" altLang="en-US" sz="1500" dirty="0"/>
            <a:t>关节镜 </a:t>
          </a:r>
        </a:p>
      </dgm:t>
    </dgm:pt>
    <dgm:pt modelId="{3FCEA67C-5BD4-FC4F-AEAB-DDEB558897A8}" type="parTrans" cxnId="{A28419A2-5F54-714A-9832-656069C3A707}">
      <dgm:prSet/>
      <dgm:spPr/>
      <dgm:t>
        <a:bodyPr/>
        <a:lstStyle/>
        <a:p>
          <a:endParaRPr lang="zh-CN" altLang="en-US" sz="1500"/>
        </a:p>
      </dgm:t>
    </dgm:pt>
    <dgm:pt modelId="{D306456A-2C7F-8A4F-AC81-5F01BF6F1B9A}" type="sibTrans" cxnId="{A28419A2-5F54-714A-9832-656069C3A707}">
      <dgm:prSet/>
      <dgm:spPr/>
      <dgm:t>
        <a:bodyPr/>
        <a:lstStyle/>
        <a:p>
          <a:endParaRPr lang="zh-CN" altLang="en-US" sz="1500"/>
        </a:p>
      </dgm:t>
    </dgm:pt>
    <dgm:pt modelId="{4D839A17-CA3A-6C4A-B2DC-679D06A32CA3}">
      <dgm:prSet custT="1"/>
      <dgm:spPr/>
      <dgm:t>
        <a:bodyPr/>
        <a:lstStyle/>
        <a:p>
          <a:r>
            <a:rPr lang="zh-CN" altLang="en-US" sz="1500" dirty="0"/>
            <a:t>呼吸内镜 </a:t>
          </a:r>
        </a:p>
      </dgm:t>
    </dgm:pt>
    <dgm:pt modelId="{14F03FDE-FE54-BC4F-8348-5F3801E4EF7F}" type="parTrans" cxnId="{D99347F5-FBA2-CD44-89EC-6663CD4AF2C8}">
      <dgm:prSet/>
      <dgm:spPr/>
      <dgm:t>
        <a:bodyPr/>
        <a:lstStyle/>
        <a:p>
          <a:endParaRPr lang="zh-CN" altLang="en-US" sz="1500"/>
        </a:p>
      </dgm:t>
    </dgm:pt>
    <dgm:pt modelId="{0DE00F24-62D9-1A46-A85E-1274553AF88A}" type="sibTrans" cxnId="{D99347F5-FBA2-CD44-89EC-6663CD4AF2C8}">
      <dgm:prSet/>
      <dgm:spPr/>
      <dgm:t>
        <a:bodyPr/>
        <a:lstStyle/>
        <a:p>
          <a:endParaRPr lang="zh-CN" altLang="en-US" sz="1500"/>
        </a:p>
      </dgm:t>
    </dgm:pt>
    <dgm:pt modelId="{1612C22C-24F5-5742-BA55-1EBA55BE7E08}">
      <dgm:prSet custT="1"/>
      <dgm:spPr>
        <a:solidFill>
          <a:schemeClr val="accent1"/>
        </a:solidFill>
      </dgm:spPr>
      <dgm:t>
        <a:bodyPr/>
        <a:lstStyle/>
        <a:p>
          <a:r>
            <a:rPr lang="zh-CN" altLang="en-US" sz="1500" dirty="0">
              <a:solidFill>
                <a:schemeClr val="bg1"/>
              </a:solidFill>
            </a:rPr>
            <a:t>胶囊内镜 </a:t>
          </a:r>
        </a:p>
      </dgm:t>
    </dgm:pt>
    <dgm:pt modelId="{CBA2C4C1-4E6E-944F-9444-4047D6A3C4CB}" type="parTrans" cxnId="{EBF36B25-2F59-1042-91F8-65696ECD680A}">
      <dgm:prSet/>
      <dgm:spPr/>
      <dgm:t>
        <a:bodyPr/>
        <a:lstStyle/>
        <a:p>
          <a:endParaRPr lang="zh-CN" altLang="en-US" sz="1500"/>
        </a:p>
      </dgm:t>
    </dgm:pt>
    <dgm:pt modelId="{98DB6C07-1B73-5443-8AAF-C7F1566C1F69}" type="sibTrans" cxnId="{EBF36B25-2F59-1042-91F8-65696ECD680A}">
      <dgm:prSet/>
      <dgm:spPr/>
      <dgm:t>
        <a:bodyPr/>
        <a:lstStyle/>
        <a:p>
          <a:endParaRPr lang="zh-CN" altLang="en-US" sz="1500"/>
        </a:p>
      </dgm:t>
    </dgm:pt>
    <dgm:pt modelId="{514C5746-5518-964F-A0B7-E1B3D55C5AF1}">
      <dgm:prSet custT="1"/>
      <dgm:spPr>
        <a:solidFill>
          <a:srgbClr val="00447A"/>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12065" tIns="12065" rIns="12065" bIns="12065" numCol="1" spcCol="1270" anchor="ctr" anchorCtr="0"/>
        <a:lstStyle/>
        <a:p>
          <a:r>
            <a:rPr lang="zh-CN" altLang="en-US" sz="1500" dirty="0">
              <a:solidFill>
                <a:schemeClr val="bg1"/>
              </a:solidFill>
            </a:rPr>
            <a:t>消化内镜 </a:t>
          </a:r>
        </a:p>
      </dgm:t>
    </dgm:pt>
    <dgm:pt modelId="{9B599660-76B0-5748-A593-83D4AE8BD8D8}" type="parTrans" cxnId="{66F3430D-B2F9-504F-A1F7-A11F8FB50280}">
      <dgm:prSet/>
      <dgm:spPr/>
      <dgm:t>
        <a:bodyPr/>
        <a:lstStyle/>
        <a:p>
          <a:endParaRPr lang="zh-CN" altLang="en-US" sz="1500"/>
        </a:p>
      </dgm:t>
    </dgm:pt>
    <dgm:pt modelId="{91A794CA-00A7-3544-8F56-C87C122BA59F}" type="sibTrans" cxnId="{66F3430D-B2F9-504F-A1F7-A11F8FB50280}">
      <dgm:prSet/>
      <dgm:spPr/>
      <dgm:t>
        <a:bodyPr/>
        <a:lstStyle/>
        <a:p>
          <a:endParaRPr lang="zh-CN" altLang="en-US" sz="1500"/>
        </a:p>
      </dgm:t>
    </dgm:pt>
    <dgm:pt modelId="{79FF8667-BBB4-8B42-971D-B7BC9A960C5D}">
      <dgm:prSet custT="1"/>
      <dgm:spPr/>
      <dgm:t>
        <a:bodyPr/>
        <a:lstStyle/>
        <a:p>
          <a:r>
            <a:rPr lang="zh-CN" altLang="en-US" sz="1500" dirty="0"/>
            <a:t>超声内镜 </a:t>
          </a:r>
        </a:p>
      </dgm:t>
    </dgm:pt>
    <dgm:pt modelId="{79062B70-E55B-6A42-B8CF-8350B95B1468}" type="parTrans" cxnId="{D9B4688B-03DC-8B44-8C81-8CCF345F8959}">
      <dgm:prSet/>
      <dgm:spPr/>
      <dgm:t>
        <a:bodyPr/>
        <a:lstStyle/>
        <a:p>
          <a:endParaRPr lang="zh-CN" altLang="en-US" sz="1500"/>
        </a:p>
      </dgm:t>
    </dgm:pt>
    <dgm:pt modelId="{0DEDAA55-87AD-B94E-BD3D-E328711E01FC}" type="sibTrans" cxnId="{D9B4688B-03DC-8B44-8C81-8CCF345F8959}">
      <dgm:prSet/>
      <dgm:spPr/>
      <dgm:t>
        <a:bodyPr/>
        <a:lstStyle/>
        <a:p>
          <a:endParaRPr lang="zh-CN" altLang="en-US" sz="1500"/>
        </a:p>
      </dgm:t>
    </dgm:pt>
    <dgm:pt modelId="{D627727E-D1B9-A940-B59F-261D7ED0C2C6}">
      <dgm:prSet custT="1"/>
      <dgm:spPr/>
      <dgm:t>
        <a:bodyPr vert="horz"/>
        <a:lstStyle/>
        <a:p>
          <a:r>
            <a:rPr lang="zh-CN" altLang="en-US" sz="1500"/>
            <a:t>十二指肠镜 </a:t>
          </a:r>
          <a:endParaRPr lang="zh-CN" altLang="en-US" sz="1500" dirty="0"/>
        </a:p>
      </dgm:t>
    </dgm:pt>
    <dgm:pt modelId="{BD11B41C-BF1F-4843-AC6E-DB33ADC34F75}" type="parTrans" cxnId="{79DED24F-EFBF-CB46-BC16-D7694BE2E85C}">
      <dgm:prSet/>
      <dgm:spPr/>
      <dgm:t>
        <a:bodyPr/>
        <a:lstStyle/>
        <a:p>
          <a:endParaRPr lang="zh-CN" altLang="en-US" sz="1500"/>
        </a:p>
      </dgm:t>
    </dgm:pt>
    <dgm:pt modelId="{9104B8CE-17A7-F647-88A8-D7EAFC52D008}" type="sibTrans" cxnId="{79DED24F-EFBF-CB46-BC16-D7694BE2E85C}">
      <dgm:prSet/>
      <dgm:spPr/>
      <dgm:t>
        <a:bodyPr/>
        <a:lstStyle/>
        <a:p>
          <a:endParaRPr lang="zh-CN" altLang="en-US" sz="1500"/>
        </a:p>
      </dgm:t>
    </dgm:pt>
    <dgm:pt modelId="{77F91787-05B2-3340-B091-203743B12414}">
      <dgm:prSet custT="1"/>
      <dgm:spPr/>
      <dgm:t>
        <a:bodyPr vert="horz"/>
        <a:lstStyle/>
        <a:p>
          <a:r>
            <a:rPr lang="zh-CN" altLang="en-US" sz="1500"/>
            <a:t>肠镜 </a:t>
          </a:r>
          <a:endParaRPr lang="zh-CN" altLang="en-US" sz="1500" dirty="0"/>
        </a:p>
      </dgm:t>
    </dgm:pt>
    <dgm:pt modelId="{48BC28DB-5A2D-524C-A013-EBC8E5740E19}" type="parTrans" cxnId="{50FD1755-44D4-B444-8F2A-56692DF48637}">
      <dgm:prSet/>
      <dgm:spPr/>
      <dgm:t>
        <a:bodyPr/>
        <a:lstStyle/>
        <a:p>
          <a:endParaRPr lang="zh-CN" altLang="en-US" sz="1500"/>
        </a:p>
      </dgm:t>
    </dgm:pt>
    <dgm:pt modelId="{872508DC-2FAA-F24F-BE76-2B2C11E3A8D3}" type="sibTrans" cxnId="{50FD1755-44D4-B444-8F2A-56692DF48637}">
      <dgm:prSet/>
      <dgm:spPr/>
      <dgm:t>
        <a:bodyPr/>
        <a:lstStyle/>
        <a:p>
          <a:endParaRPr lang="zh-CN" altLang="en-US" sz="1500"/>
        </a:p>
      </dgm:t>
    </dgm:pt>
    <dgm:pt modelId="{ED97CB8A-624D-2544-AB20-41E10DA7D78F}">
      <dgm:prSet custT="1"/>
      <dgm:spPr/>
      <dgm:t>
        <a:bodyPr/>
        <a:lstStyle/>
        <a:p>
          <a:r>
            <a:rPr lang="zh-CN" altLang="en-US" sz="1500" dirty="0"/>
            <a:t>胃镜 </a:t>
          </a:r>
        </a:p>
      </dgm:t>
    </dgm:pt>
    <dgm:pt modelId="{201B3D29-38A3-C449-8B87-9761FA357623}" type="parTrans" cxnId="{E9A30F52-BF47-9446-92DA-6CAD6824A732}">
      <dgm:prSet/>
      <dgm:spPr/>
      <dgm:t>
        <a:bodyPr/>
        <a:lstStyle/>
        <a:p>
          <a:endParaRPr lang="zh-CN" altLang="en-US" sz="1500"/>
        </a:p>
      </dgm:t>
    </dgm:pt>
    <dgm:pt modelId="{B72E7489-3BDE-4D4E-940E-983D05F3E4AF}" type="sibTrans" cxnId="{E9A30F52-BF47-9446-92DA-6CAD6824A732}">
      <dgm:prSet/>
      <dgm:spPr/>
      <dgm:t>
        <a:bodyPr/>
        <a:lstStyle/>
        <a:p>
          <a:endParaRPr lang="zh-CN" altLang="en-US" sz="1500"/>
        </a:p>
      </dgm:t>
    </dgm:pt>
    <dgm:pt modelId="{2BAEEB12-2423-6946-BE37-F4147AFEF0BB}">
      <dgm:prSet custT="1"/>
      <dgm:spPr/>
      <dgm:t>
        <a:bodyPr/>
        <a:lstStyle/>
        <a:p>
          <a:r>
            <a:rPr lang="zh-CN" altLang="en-US" sz="1500" dirty="0"/>
            <a:t>妇科内镜 </a:t>
          </a:r>
        </a:p>
      </dgm:t>
    </dgm:pt>
    <dgm:pt modelId="{40EB5D9E-1DEC-3942-B8C4-9A640AC27EA3}" type="parTrans" cxnId="{91D04327-64EF-AF45-86F3-5A19DD638DC2}">
      <dgm:prSet/>
      <dgm:spPr/>
      <dgm:t>
        <a:bodyPr/>
        <a:lstStyle/>
        <a:p>
          <a:endParaRPr lang="zh-CN" altLang="en-US" sz="1500"/>
        </a:p>
      </dgm:t>
    </dgm:pt>
    <dgm:pt modelId="{BC734F02-32F9-BB43-955F-C10212FD2211}" type="sibTrans" cxnId="{91D04327-64EF-AF45-86F3-5A19DD638DC2}">
      <dgm:prSet/>
      <dgm:spPr/>
      <dgm:t>
        <a:bodyPr/>
        <a:lstStyle/>
        <a:p>
          <a:endParaRPr lang="zh-CN" altLang="en-US" sz="1500"/>
        </a:p>
      </dgm:t>
    </dgm:pt>
    <dgm:pt modelId="{05AE94D7-E5A5-714E-9A8C-990E6C5C96FC}">
      <dgm:prSet custT="1"/>
      <dgm:spPr>
        <a:solidFill>
          <a:schemeClr val="accent1"/>
        </a:solidFill>
      </dgm:spPr>
      <dgm:t>
        <a:bodyPr/>
        <a:lstStyle/>
        <a:p>
          <a:r>
            <a:rPr lang="zh-CN" altLang="en-US" sz="1500" dirty="0">
              <a:solidFill>
                <a:schemeClr val="bg1"/>
              </a:solidFill>
            </a:rPr>
            <a:t>胶囊肠镜</a:t>
          </a:r>
        </a:p>
      </dgm:t>
    </dgm:pt>
    <dgm:pt modelId="{7C18A5B6-5FBE-3145-A8CD-4D988828EC97}" type="parTrans" cxnId="{B8034147-B142-BC4C-833D-145D45EA4F28}">
      <dgm:prSet/>
      <dgm:spPr/>
      <dgm:t>
        <a:bodyPr/>
        <a:lstStyle/>
        <a:p>
          <a:endParaRPr lang="zh-CN" altLang="en-US" sz="1500"/>
        </a:p>
      </dgm:t>
    </dgm:pt>
    <dgm:pt modelId="{AEF22CA5-D40A-974F-A171-2A14699849B3}" type="sibTrans" cxnId="{B8034147-B142-BC4C-833D-145D45EA4F28}">
      <dgm:prSet/>
      <dgm:spPr/>
      <dgm:t>
        <a:bodyPr/>
        <a:lstStyle/>
        <a:p>
          <a:endParaRPr lang="zh-CN" altLang="en-US" sz="1500"/>
        </a:p>
      </dgm:t>
    </dgm:pt>
    <dgm:pt modelId="{9C19F1AB-0941-C540-AA91-0D39F1E3A391}">
      <dgm:prSet custT="1"/>
      <dgm:spPr>
        <a:solidFill>
          <a:srgbClr val="00447A"/>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zh-CN" altLang="en-US" sz="1500" kern="1200" dirty="0">
              <a:solidFill>
                <a:prstClr val="white"/>
              </a:solidFill>
              <a:latin typeface="Arial"/>
              <a:ea typeface="华文楷体"/>
              <a:cs typeface="+mn-cs"/>
            </a:rPr>
            <a:t>胶囊胃镜</a:t>
          </a:r>
        </a:p>
      </dgm:t>
    </dgm:pt>
    <dgm:pt modelId="{292B9592-CDD4-174E-9572-976909E8BDF8}" type="parTrans" cxnId="{4EC29C4B-F502-CA49-9545-37CA9427A016}">
      <dgm:prSet/>
      <dgm:spPr/>
      <dgm:t>
        <a:bodyPr/>
        <a:lstStyle/>
        <a:p>
          <a:endParaRPr lang="zh-CN" altLang="en-US" sz="1500"/>
        </a:p>
      </dgm:t>
    </dgm:pt>
    <dgm:pt modelId="{6AB4EB81-8BB0-7C43-8A15-8E3AFE0E2767}" type="sibTrans" cxnId="{4EC29C4B-F502-CA49-9545-37CA9427A016}">
      <dgm:prSet/>
      <dgm:spPr/>
      <dgm:t>
        <a:bodyPr/>
        <a:lstStyle/>
        <a:p>
          <a:endParaRPr lang="zh-CN" altLang="en-US" sz="1500"/>
        </a:p>
      </dgm:t>
    </dgm:pt>
    <dgm:pt modelId="{CA75A15A-16B8-CE4B-9221-C7FED63FB4B3}">
      <dgm:prSet custT="1"/>
      <dgm:spPr>
        <a:solidFill>
          <a:srgbClr val="00447A"/>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zh-CN" altLang="en-US" sz="1500" kern="1200" dirty="0">
              <a:solidFill>
                <a:prstClr val="white"/>
              </a:solidFill>
              <a:latin typeface="Arial"/>
              <a:ea typeface="华文楷体"/>
              <a:cs typeface="+mn-cs"/>
            </a:rPr>
            <a:t>磁控胶囊胃镜</a:t>
          </a:r>
        </a:p>
      </dgm:t>
    </dgm:pt>
    <dgm:pt modelId="{7226200A-BCDA-A941-935D-BD62ACE9DF78}" type="parTrans" cxnId="{8053726F-1AEC-9A4A-B51B-45491A95EF6E}">
      <dgm:prSet/>
      <dgm:spPr/>
      <dgm:t>
        <a:bodyPr/>
        <a:lstStyle/>
        <a:p>
          <a:endParaRPr lang="zh-CN" altLang="en-US" sz="1500"/>
        </a:p>
      </dgm:t>
    </dgm:pt>
    <dgm:pt modelId="{38789041-D336-9C4F-BD68-85C843BD2D5F}" type="sibTrans" cxnId="{8053726F-1AEC-9A4A-B51B-45491A95EF6E}">
      <dgm:prSet/>
      <dgm:spPr/>
      <dgm:t>
        <a:bodyPr/>
        <a:lstStyle/>
        <a:p>
          <a:endParaRPr lang="zh-CN" altLang="en-US" sz="1500"/>
        </a:p>
      </dgm:t>
    </dgm:pt>
    <dgm:pt modelId="{0A004038-72E5-E048-B78D-8A59880D1A4B}">
      <dgm:prSet custT="1"/>
      <dgm:spPr/>
      <dgm:t>
        <a:bodyPr/>
        <a:lstStyle/>
        <a:p>
          <a:r>
            <a:rPr lang="zh-CN" altLang="en-US" sz="1500" dirty="0"/>
            <a:t>可控胶囊胃镜</a:t>
          </a:r>
        </a:p>
      </dgm:t>
    </dgm:pt>
    <dgm:pt modelId="{886B545F-8336-4A45-9516-DA8BEE9E44B8}" type="parTrans" cxnId="{01271544-319A-1D4C-B60C-220C59C937A7}">
      <dgm:prSet/>
      <dgm:spPr/>
      <dgm:t>
        <a:bodyPr/>
        <a:lstStyle/>
        <a:p>
          <a:endParaRPr lang="zh-CN" altLang="en-US" sz="1500"/>
        </a:p>
      </dgm:t>
    </dgm:pt>
    <dgm:pt modelId="{07686C1F-6549-2A48-9600-7839C627E78E}" type="sibTrans" cxnId="{01271544-319A-1D4C-B60C-220C59C937A7}">
      <dgm:prSet/>
      <dgm:spPr/>
      <dgm:t>
        <a:bodyPr/>
        <a:lstStyle/>
        <a:p>
          <a:endParaRPr lang="zh-CN" altLang="en-US" sz="1500"/>
        </a:p>
      </dgm:t>
    </dgm:pt>
    <dgm:pt modelId="{E79B8D3B-B030-1E4D-A9F2-6260C2F5B6BE}" type="pres">
      <dgm:prSet presAssocID="{04CEF05C-AE7E-644C-8524-113FACA96E9D}" presName="hierChild1" presStyleCnt="0">
        <dgm:presLayoutVars>
          <dgm:orgChart val="1"/>
          <dgm:chPref val="1"/>
          <dgm:dir/>
          <dgm:animOne val="branch"/>
          <dgm:animLvl val="lvl"/>
          <dgm:resizeHandles/>
        </dgm:presLayoutVars>
      </dgm:prSet>
      <dgm:spPr/>
      <dgm:t>
        <a:bodyPr/>
        <a:lstStyle/>
        <a:p>
          <a:endParaRPr lang="zh-CN" altLang="en-US"/>
        </a:p>
      </dgm:t>
    </dgm:pt>
    <dgm:pt modelId="{2E160C10-24E5-8541-A4AD-73B591E655C8}" type="pres">
      <dgm:prSet presAssocID="{E67A1647-4C0F-1349-B0EE-6D45C8E8347C}" presName="hierRoot1" presStyleCnt="0">
        <dgm:presLayoutVars>
          <dgm:hierBranch val="init"/>
        </dgm:presLayoutVars>
      </dgm:prSet>
      <dgm:spPr/>
    </dgm:pt>
    <dgm:pt modelId="{C0B68698-404C-4448-8E8B-8A4E3FA01D48}" type="pres">
      <dgm:prSet presAssocID="{E67A1647-4C0F-1349-B0EE-6D45C8E8347C}" presName="rootComposite1" presStyleCnt="0"/>
      <dgm:spPr/>
    </dgm:pt>
    <dgm:pt modelId="{80440A76-6921-6A42-9063-EF80589D851A}" type="pres">
      <dgm:prSet presAssocID="{E67A1647-4C0F-1349-B0EE-6D45C8E8347C}" presName="rootText1" presStyleLbl="node0" presStyleIdx="0" presStyleCnt="1" custLinFactNeighborX="-40222" custLinFactNeighborY="8601">
        <dgm:presLayoutVars>
          <dgm:chPref val="3"/>
        </dgm:presLayoutVars>
      </dgm:prSet>
      <dgm:spPr/>
      <dgm:t>
        <a:bodyPr/>
        <a:lstStyle/>
        <a:p>
          <a:endParaRPr lang="zh-CN" altLang="en-US"/>
        </a:p>
      </dgm:t>
    </dgm:pt>
    <dgm:pt modelId="{CB39FAF3-1D51-D744-BACD-D3C676C46CB7}" type="pres">
      <dgm:prSet presAssocID="{E67A1647-4C0F-1349-B0EE-6D45C8E8347C}" presName="rootConnector1" presStyleLbl="node1" presStyleIdx="0" presStyleCnt="0"/>
      <dgm:spPr/>
      <dgm:t>
        <a:bodyPr/>
        <a:lstStyle/>
        <a:p>
          <a:endParaRPr lang="zh-CN" altLang="en-US"/>
        </a:p>
      </dgm:t>
    </dgm:pt>
    <dgm:pt modelId="{6206A339-F06F-6A44-988D-5DF33949C2B8}" type="pres">
      <dgm:prSet presAssocID="{E67A1647-4C0F-1349-B0EE-6D45C8E8347C}" presName="hierChild2" presStyleCnt="0"/>
      <dgm:spPr/>
    </dgm:pt>
    <dgm:pt modelId="{CA561525-FC83-A04D-B240-83F9E10E84CB}" type="pres">
      <dgm:prSet presAssocID="{4BCD2608-33B0-0C4A-B397-37075D721F9F}" presName="Name64" presStyleLbl="parChTrans1D2" presStyleIdx="0" presStyleCnt="7"/>
      <dgm:spPr/>
      <dgm:t>
        <a:bodyPr/>
        <a:lstStyle/>
        <a:p>
          <a:endParaRPr lang="zh-CN" altLang="en-US"/>
        </a:p>
      </dgm:t>
    </dgm:pt>
    <dgm:pt modelId="{DCCF8009-938F-7F45-9FD4-03B74DD54B83}" type="pres">
      <dgm:prSet presAssocID="{B911BA8A-4142-8D41-B50C-23F5DA9623B3}" presName="hierRoot2" presStyleCnt="0">
        <dgm:presLayoutVars>
          <dgm:hierBranch val="init"/>
        </dgm:presLayoutVars>
      </dgm:prSet>
      <dgm:spPr/>
    </dgm:pt>
    <dgm:pt modelId="{84AE0029-5F01-AB4D-9DC0-15A901E45DD0}" type="pres">
      <dgm:prSet presAssocID="{B911BA8A-4142-8D41-B50C-23F5DA9623B3}" presName="rootComposite" presStyleCnt="0"/>
      <dgm:spPr/>
    </dgm:pt>
    <dgm:pt modelId="{D8DA7145-E29D-3249-8901-3787361863BE}" type="pres">
      <dgm:prSet presAssocID="{B911BA8A-4142-8D41-B50C-23F5DA9623B3}" presName="rootText" presStyleLbl="node2" presStyleIdx="0" presStyleCnt="7">
        <dgm:presLayoutVars>
          <dgm:chPref val="3"/>
        </dgm:presLayoutVars>
      </dgm:prSet>
      <dgm:spPr/>
      <dgm:t>
        <a:bodyPr/>
        <a:lstStyle/>
        <a:p>
          <a:endParaRPr lang="zh-CN" altLang="en-US"/>
        </a:p>
      </dgm:t>
    </dgm:pt>
    <dgm:pt modelId="{FDCF2DDE-4011-F74E-B248-4FC96697DBA8}" type="pres">
      <dgm:prSet presAssocID="{B911BA8A-4142-8D41-B50C-23F5DA9623B3}" presName="rootConnector" presStyleLbl="node2" presStyleIdx="0" presStyleCnt="7"/>
      <dgm:spPr/>
      <dgm:t>
        <a:bodyPr/>
        <a:lstStyle/>
        <a:p>
          <a:endParaRPr lang="zh-CN" altLang="en-US"/>
        </a:p>
      </dgm:t>
    </dgm:pt>
    <dgm:pt modelId="{76CBE3DF-F02F-B24F-93E2-F5A818AC624F}" type="pres">
      <dgm:prSet presAssocID="{B911BA8A-4142-8D41-B50C-23F5DA9623B3}" presName="hierChild4" presStyleCnt="0"/>
      <dgm:spPr/>
    </dgm:pt>
    <dgm:pt modelId="{E3C756D1-C62B-D742-8FD1-513E566A2250}" type="pres">
      <dgm:prSet presAssocID="{B911BA8A-4142-8D41-B50C-23F5DA9623B3}" presName="hierChild5" presStyleCnt="0"/>
      <dgm:spPr/>
    </dgm:pt>
    <dgm:pt modelId="{59D6EDAA-C8B5-184C-9329-569EF8D08636}" type="pres">
      <dgm:prSet presAssocID="{3FCEA67C-5BD4-FC4F-AEAB-DDEB558897A8}" presName="Name64" presStyleLbl="parChTrans1D2" presStyleIdx="1" presStyleCnt="7"/>
      <dgm:spPr/>
      <dgm:t>
        <a:bodyPr/>
        <a:lstStyle/>
        <a:p>
          <a:endParaRPr lang="zh-CN" altLang="en-US"/>
        </a:p>
      </dgm:t>
    </dgm:pt>
    <dgm:pt modelId="{17E6FEA6-74D8-7F4A-B9B6-490E803B0BC3}" type="pres">
      <dgm:prSet presAssocID="{0C50740E-F0DA-BF4F-B5A6-84443192E4FC}" presName="hierRoot2" presStyleCnt="0">
        <dgm:presLayoutVars>
          <dgm:hierBranch val="init"/>
        </dgm:presLayoutVars>
      </dgm:prSet>
      <dgm:spPr/>
    </dgm:pt>
    <dgm:pt modelId="{929853BF-BAAD-C74B-95D2-5BCD54731A08}" type="pres">
      <dgm:prSet presAssocID="{0C50740E-F0DA-BF4F-B5A6-84443192E4FC}" presName="rootComposite" presStyleCnt="0"/>
      <dgm:spPr/>
    </dgm:pt>
    <dgm:pt modelId="{A036EE63-9299-7C41-8DC4-4F0A147EC573}" type="pres">
      <dgm:prSet presAssocID="{0C50740E-F0DA-BF4F-B5A6-84443192E4FC}" presName="rootText" presStyleLbl="node2" presStyleIdx="1" presStyleCnt="7">
        <dgm:presLayoutVars>
          <dgm:chPref val="3"/>
        </dgm:presLayoutVars>
      </dgm:prSet>
      <dgm:spPr/>
      <dgm:t>
        <a:bodyPr/>
        <a:lstStyle/>
        <a:p>
          <a:endParaRPr lang="zh-CN" altLang="en-US"/>
        </a:p>
      </dgm:t>
    </dgm:pt>
    <dgm:pt modelId="{A1BFB1EE-FE9A-2241-8550-160C843FEBC0}" type="pres">
      <dgm:prSet presAssocID="{0C50740E-F0DA-BF4F-B5A6-84443192E4FC}" presName="rootConnector" presStyleLbl="node2" presStyleIdx="1" presStyleCnt="7"/>
      <dgm:spPr/>
      <dgm:t>
        <a:bodyPr/>
        <a:lstStyle/>
        <a:p>
          <a:endParaRPr lang="zh-CN" altLang="en-US"/>
        </a:p>
      </dgm:t>
    </dgm:pt>
    <dgm:pt modelId="{B1302B16-7850-5548-97BD-82FF1A72CAD0}" type="pres">
      <dgm:prSet presAssocID="{0C50740E-F0DA-BF4F-B5A6-84443192E4FC}" presName="hierChild4" presStyleCnt="0"/>
      <dgm:spPr/>
    </dgm:pt>
    <dgm:pt modelId="{25A87DAD-41E1-E74A-AC17-E86D01419EAE}" type="pres">
      <dgm:prSet presAssocID="{0C50740E-F0DA-BF4F-B5A6-84443192E4FC}" presName="hierChild5" presStyleCnt="0"/>
      <dgm:spPr/>
    </dgm:pt>
    <dgm:pt modelId="{59D250C9-33FC-3A4E-926A-B2A0AADEAB88}" type="pres">
      <dgm:prSet presAssocID="{14F03FDE-FE54-BC4F-8348-5F3801E4EF7F}" presName="Name64" presStyleLbl="parChTrans1D2" presStyleIdx="2" presStyleCnt="7"/>
      <dgm:spPr/>
      <dgm:t>
        <a:bodyPr/>
        <a:lstStyle/>
        <a:p>
          <a:endParaRPr lang="zh-CN" altLang="en-US"/>
        </a:p>
      </dgm:t>
    </dgm:pt>
    <dgm:pt modelId="{B1261B78-B979-734C-AE21-00C7D347831A}" type="pres">
      <dgm:prSet presAssocID="{4D839A17-CA3A-6C4A-B2DC-679D06A32CA3}" presName="hierRoot2" presStyleCnt="0">
        <dgm:presLayoutVars>
          <dgm:hierBranch val="init"/>
        </dgm:presLayoutVars>
      </dgm:prSet>
      <dgm:spPr/>
    </dgm:pt>
    <dgm:pt modelId="{07A3A636-AE0F-C546-A79C-996FA91C6D94}" type="pres">
      <dgm:prSet presAssocID="{4D839A17-CA3A-6C4A-B2DC-679D06A32CA3}" presName="rootComposite" presStyleCnt="0"/>
      <dgm:spPr/>
    </dgm:pt>
    <dgm:pt modelId="{C2AEB6B1-A07B-E147-8C1E-0DF8B133A7A4}" type="pres">
      <dgm:prSet presAssocID="{4D839A17-CA3A-6C4A-B2DC-679D06A32CA3}" presName="rootText" presStyleLbl="node2" presStyleIdx="2" presStyleCnt="7">
        <dgm:presLayoutVars>
          <dgm:chPref val="3"/>
        </dgm:presLayoutVars>
      </dgm:prSet>
      <dgm:spPr/>
      <dgm:t>
        <a:bodyPr/>
        <a:lstStyle/>
        <a:p>
          <a:endParaRPr lang="zh-CN" altLang="en-US"/>
        </a:p>
      </dgm:t>
    </dgm:pt>
    <dgm:pt modelId="{3393C5EB-B4E3-4340-AEE7-C1CBD0EEAAC2}" type="pres">
      <dgm:prSet presAssocID="{4D839A17-CA3A-6C4A-B2DC-679D06A32CA3}" presName="rootConnector" presStyleLbl="node2" presStyleIdx="2" presStyleCnt="7"/>
      <dgm:spPr/>
      <dgm:t>
        <a:bodyPr/>
        <a:lstStyle/>
        <a:p>
          <a:endParaRPr lang="zh-CN" altLang="en-US"/>
        </a:p>
      </dgm:t>
    </dgm:pt>
    <dgm:pt modelId="{DE3495F3-CD41-6E4C-AACB-8F3EDEF8819F}" type="pres">
      <dgm:prSet presAssocID="{4D839A17-CA3A-6C4A-B2DC-679D06A32CA3}" presName="hierChild4" presStyleCnt="0"/>
      <dgm:spPr/>
    </dgm:pt>
    <dgm:pt modelId="{E8FBCB5C-48E4-8342-A3B2-13A6DCAAFCDF}" type="pres">
      <dgm:prSet presAssocID="{4D839A17-CA3A-6C4A-B2DC-679D06A32CA3}" presName="hierChild5" presStyleCnt="0"/>
      <dgm:spPr/>
    </dgm:pt>
    <dgm:pt modelId="{20289AA5-E12A-6C43-94FE-C92153607437}" type="pres">
      <dgm:prSet presAssocID="{9B599660-76B0-5748-A593-83D4AE8BD8D8}" presName="Name64" presStyleLbl="parChTrans1D2" presStyleIdx="3" presStyleCnt="7"/>
      <dgm:spPr/>
      <dgm:t>
        <a:bodyPr/>
        <a:lstStyle/>
        <a:p>
          <a:endParaRPr lang="zh-CN" altLang="en-US"/>
        </a:p>
      </dgm:t>
    </dgm:pt>
    <dgm:pt modelId="{E37C2446-EAD4-C147-919D-5EB21899C71A}" type="pres">
      <dgm:prSet presAssocID="{514C5746-5518-964F-A0B7-E1B3D55C5AF1}" presName="hierRoot2" presStyleCnt="0">
        <dgm:presLayoutVars>
          <dgm:hierBranch val="init"/>
        </dgm:presLayoutVars>
      </dgm:prSet>
      <dgm:spPr/>
    </dgm:pt>
    <dgm:pt modelId="{EF448A89-97D4-A645-BD2F-4839D1A5CF20}" type="pres">
      <dgm:prSet presAssocID="{514C5746-5518-964F-A0B7-E1B3D55C5AF1}" presName="rootComposite" presStyleCnt="0"/>
      <dgm:spPr/>
    </dgm:pt>
    <dgm:pt modelId="{9254F757-DC27-0A49-AE49-D4A2CD4394B2}" type="pres">
      <dgm:prSet presAssocID="{514C5746-5518-964F-A0B7-E1B3D55C5AF1}" presName="rootText" presStyleLbl="node2" presStyleIdx="3" presStyleCnt="7">
        <dgm:presLayoutVars>
          <dgm:chPref val="3"/>
        </dgm:presLayoutVars>
      </dgm:prSet>
      <dgm:spPr>
        <a:xfrm>
          <a:off x="1533523" y="2346515"/>
          <a:ext cx="1276500" cy="389332"/>
        </a:xfrm>
        <a:prstGeom prst="rect">
          <a:avLst/>
        </a:prstGeom>
      </dgm:spPr>
      <dgm:t>
        <a:bodyPr/>
        <a:lstStyle/>
        <a:p>
          <a:endParaRPr lang="zh-CN" altLang="en-US"/>
        </a:p>
      </dgm:t>
    </dgm:pt>
    <dgm:pt modelId="{F6CAB600-1C21-AA42-B68E-C031BA649F9F}" type="pres">
      <dgm:prSet presAssocID="{514C5746-5518-964F-A0B7-E1B3D55C5AF1}" presName="rootConnector" presStyleLbl="node2" presStyleIdx="3" presStyleCnt="7"/>
      <dgm:spPr/>
      <dgm:t>
        <a:bodyPr/>
        <a:lstStyle/>
        <a:p>
          <a:endParaRPr lang="zh-CN" altLang="en-US"/>
        </a:p>
      </dgm:t>
    </dgm:pt>
    <dgm:pt modelId="{4F1DAE1B-59B5-5242-9C7E-213781F7B13C}" type="pres">
      <dgm:prSet presAssocID="{514C5746-5518-964F-A0B7-E1B3D55C5AF1}" presName="hierChild4" presStyleCnt="0"/>
      <dgm:spPr/>
    </dgm:pt>
    <dgm:pt modelId="{9A193EF6-2201-7742-A63C-7D2B92495F83}" type="pres">
      <dgm:prSet presAssocID="{201B3D29-38A3-C449-8B87-9761FA357623}" presName="Name64" presStyleLbl="parChTrans1D3" presStyleIdx="0" presStyleCnt="5"/>
      <dgm:spPr/>
      <dgm:t>
        <a:bodyPr/>
        <a:lstStyle/>
        <a:p>
          <a:endParaRPr lang="zh-CN" altLang="en-US"/>
        </a:p>
      </dgm:t>
    </dgm:pt>
    <dgm:pt modelId="{A96DA656-E4D5-1148-B363-D2DCB57ED738}" type="pres">
      <dgm:prSet presAssocID="{ED97CB8A-624D-2544-AB20-41E10DA7D78F}" presName="hierRoot2" presStyleCnt="0">
        <dgm:presLayoutVars>
          <dgm:hierBranch val="init"/>
        </dgm:presLayoutVars>
      </dgm:prSet>
      <dgm:spPr/>
    </dgm:pt>
    <dgm:pt modelId="{6FF1406F-D30E-6045-898F-803452BF480F}" type="pres">
      <dgm:prSet presAssocID="{ED97CB8A-624D-2544-AB20-41E10DA7D78F}" presName="rootComposite" presStyleCnt="0"/>
      <dgm:spPr/>
    </dgm:pt>
    <dgm:pt modelId="{57E04630-6AB1-B44F-948C-6CDCCC09BAF3}" type="pres">
      <dgm:prSet presAssocID="{ED97CB8A-624D-2544-AB20-41E10DA7D78F}" presName="rootText" presStyleLbl="node3" presStyleIdx="0" presStyleCnt="5">
        <dgm:presLayoutVars>
          <dgm:chPref val="3"/>
        </dgm:presLayoutVars>
      </dgm:prSet>
      <dgm:spPr/>
      <dgm:t>
        <a:bodyPr/>
        <a:lstStyle/>
        <a:p>
          <a:endParaRPr lang="zh-CN" altLang="en-US"/>
        </a:p>
      </dgm:t>
    </dgm:pt>
    <dgm:pt modelId="{109DCE76-B63B-BD49-8447-AF97A1A6BF25}" type="pres">
      <dgm:prSet presAssocID="{ED97CB8A-624D-2544-AB20-41E10DA7D78F}" presName="rootConnector" presStyleLbl="node3" presStyleIdx="0" presStyleCnt="5"/>
      <dgm:spPr/>
      <dgm:t>
        <a:bodyPr/>
        <a:lstStyle/>
        <a:p>
          <a:endParaRPr lang="zh-CN" altLang="en-US"/>
        </a:p>
      </dgm:t>
    </dgm:pt>
    <dgm:pt modelId="{F00E458A-9B67-3B4B-812B-203C46C66B20}" type="pres">
      <dgm:prSet presAssocID="{ED97CB8A-624D-2544-AB20-41E10DA7D78F}" presName="hierChild4" presStyleCnt="0"/>
      <dgm:spPr/>
    </dgm:pt>
    <dgm:pt modelId="{F35FBB60-74E9-9849-A589-3CD6862BF64F}" type="pres">
      <dgm:prSet presAssocID="{ED97CB8A-624D-2544-AB20-41E10DA7D78F}" presName="hierChild5" presStyleCnt="0"/>
      <dgm:spPr/>
    </dgm:pt>
    <dgm:pt modelId="{43BCEA50-A952-4C44-AA30-52B1E9E409C5}" type="pres">
      <dgm:prSet presAssocID="{48BC28DB-5A2D-524C-A013-EBC8E5740E19}" presName="Name64" presStyleLbl="parChTrans1D3" presStyleIdx="1" presStyleCnt="5"/>
      <dgm:spPr/>
      <dgm:t>
        <a:bodyPr/>
        <a:lstStyle/>
        <a:p>
          <a:endParaRPr lang="zh-CN" altLang="en-US"/>
        </a:p>
      </dgm:t>
    </dgm:pt>
    <dgm:pt modelId="{F8944EDD-8744-2D4E-B040-888F1EA19DF9}" type="pres">
      <dgm:prSet presAssocID="{77F91787-05B2-3340-B091-203743B12414}" presName="hierRoot2" presStyleCnt="0">
        <dgm:presLayoutVars>
          <dgm:hierBranch val="init"/>
        </dgm:presLayoutVars>
      </dgm:prSet>
      <dgm:spPr/>
    </dgm:pt>
    <dgm:pt modelId="{0C68D25E-8937-3747-B369-291F975BD318}" type="pres">
      <dgm:prSet presAssocID="{77F91787-05B2-3340-B091-203743B12414}" presName="rootComposite" presStyleCnt="0"/>
      <dgm:spPr/>
    </dgm:pt>
    <dgm:pt modelId="{335CBDA3-742E-3944-982A-1064E0F0B82F}" type="pres">
      <dgm:prSet presAssocID="{77F91787-05B2-3340-B091-203743B12414}" presName="rootText" presStyleLbl="node3" presStyleIdx="1" presStyleCnt="5">
        <dgm:presLayoutVars>
          <dgm:chPref val="3"/>
        </dgm:presLayoutVars>
      </dgm:prSet>
      <dgm:spPr/>
      <dgm:t>
        <a:bodyPr/>
        <a:lstStyle/>
        <a:p>
          <a:endParaRPr lang="zh-CN" altLang="en-US"/>
        </a:p>
      </dgm:t>
    </dgm:pt>
    <dgm:pt modelId="{B212BAC3-452D-B94E-9C4E-EAC30D850D5A}" type="pres">
      <dgm:prSet presAssocID="{77F91787-05B2-3340-B091-203743B12414}" presName="rootConnector" presStyleLbl="node3" presStyleIdx="1" presStyleCnt="5"/>
      <dgm:spPr/>
      <dgm:t>
        <a:bodyPr/>
        <a:lstStyle/>
        <a:p>
          <a:endParaRPr lang="zh-CN" altLang="en-US"/>
        </a:p>
      </dgm:t>
    </dgm:pt>
    <dgm:pt modelId="{3BB5CDA8-C384-504E-9750-7F5C74C4FFC4}" type="pres">
      <dgm:prSet presAssocID="{77F91787-05B2-3340-B091-203743B12414}" presName="hierChild4" presStyleCnt="0"/>
      <dgm:spPr/>
    </dgm:pt>
    <dgm:pt modelId="{0EE089CD-88AE-6F49-9E10-D8406A02E1DC}" type="pres">
      <dgm:prSet presAssocID="{77F91787-05B2-3340-B091-203743B12414}" presName="hierChild5" presStyleCnt="0"/>
      <dgm:spPr/>
    </dgm:pt>
    <dgm:pt modelId="{D074B23A-D90E-064D-8348-8776EE0F363F}" type="pres">
      <dgm:prSet presAssocID="{BD11B41C-BF1F-4843-AC6E-DB33ADC34F75}" presName="Name64" presStyleLbl="parChTrans1D3" presStyleIdx="2" presStyleCnt="5"/>
      <dgm:spPr/>
      <dgm:t>
        <a:bodyPr/>
        <a:lstStyle/>
        <a:p>
          <a:endParaRPr lang="zh-CN" altLang="en-US"/>
        </a:p>
      </dgm:t>
    </dgm:pt>
    <dgm:pt modelId="{A63B986E-879C-204B-BB9A-AC37E9C3ACAF}" type="pres">
      <dgm:prSet presAssocID="{D627727E-D1B9-A940-B59F-261D7ED0C2C6}" presName="hierRoot2" presStyleCnt="0">
        <dgm:presLayoutVars>
          <dgm:hierBranch val="init"/>
        </dgm:presLayoutVars>
      </dgm:prSet>
      <dgm:spPr/>
    </dgm:pt>
    <dgm:pt modelId="{24427FCA-3281-CD43-999F-8F2B636ABED2}" type="pres">
      <dgm:prSet presAssocID="{D627727E-D1B9-A940-B59F-261D7ED0C2C6}" presName="rootComposite" presStyleCnt="0"/>
      <dgm:spPr/>
    </dgm:pt>
    <dgm:pt modelId="{C3C79540-799C-334A-A2D0-675CAA710F88}" type="pres">
      <dgm:prSet presAssocID="{D627727E-D1B9-A940-B59F-261D7ED0C2C6}" presName="rootText" presStyleLbl="node3" presStyleIdx="2" presStyleCnt="5">
        <dgm:presLayoutVars>
          <dgm:chPref val="3"/>
        </dgm:presLayoutVars>
      </dgm:prSet>
      <dgm:spPr/>
      <dgm:t>
        <a:bodyPr/>
        <a:lstStyle/>
        <a:p>
          <a:endParaRPr lang="zh-CN" altLang="en-US"/>
        </a:p>
      </dgm:t>
    </dgm:pt>
    <dgm:pt modelId="{4167822B-2F5C-234C-8852-9544F71ECF37}" type="pres">
      <dgm:prSet presAssocID="{D627727E-D1B9-A940-B59F-261D7ED0C2C6}" presName="rootConnector" presStyleLbl="node3" presStyleIdx="2" presStyleCnt="5"/>
      <dgm:spPr/>
      <dgm:t>
        <a:bodyPr/>
        <a:lstStyle/>
        <a:p>
          <a:endParaRPr lang="zh-CN" altLang="en-US"/>
        </a:p>
      </dgm:t>
    </dgm:pt>
    <dgm:pt modelId="{A1E9A640-3FA0-124E-BA40-16F0A96E42E8}" type="pres">
      <dgm:prSet presAssocID="{D627727E-D1B9-A940-B59F-261D7ED0C2C6}" presName="hierChild4" presStyleCnt="0"/>
      <dgm:spPr/>
    </dgm:pt>
    <dgm:pt modelId="{0A8D8448-1EA0-F54D-941C-CCACDBF0888F}" type="pres">
      <dgm:prSet presAssocID="{D627727E-D1B9-A940-B59F-261D7ED0C2C6}" presName="hierChild5" presStyleCnt="0"/>
      <dgm:spPr/>
    </dgm:pt>
    <dgm:pt modelId="{50BB87AB-CFF4-3845-8BD8-F0771F637058}" type="pres">
      <dgm:prSet presAssocID="{79062B70-E55B-6A42-B8CF-8350B95B1468}" presName="Name64" presStyleLbl="parChTrans1D3" presStyleIdx="3" presStyleCnt="5"/>
      <dgm:spPr/>
      <dgm:t>
        <a:bodyPr/>
        <a:lstStyle/>
        <a:p>
          <a:endParaRPr lang="zh-CN" altLang="en-US"/>
        </a:p>
      </dgm:t>
    </dgm:pt>
    <dgm:pt modelId="{B2D557A3-5C3E-BA48-8156-1B4B1FD9135D}" type="pres">
      <dgm:prSet presAssocID="{79FF8667-BBB4-8B42-971D-B7BC9A960C5D}" presName="hierRoot2" presStyleCnt="0">
        <dgm:presLayoutVars>
          <dgm:hierBranch val="init"/>
        </dgm:presLayoutVars>
      </dgm:prSet>
      <dgm:spPr/>
    </dgm:pt>
    <dgm:pt modelId="{5AFA3316-EFC9-3349-9205-79242D90534A}" type="pres">
      <dgm:prSet presAssocID="{79FF8667-BBB4-8B42-971D-B7BC9A960C5D}" presName="rootComposite" presStyleCnt="0"/>
      <dgm:spPr/>
    </dgm:pt>
    <dgm:pt modelId="{FA24B1BC-71BA-F241-A246-5187FA8F17F4}" type="pres">
      <dgm:prSet presAssocID="{79FF8667-BBB4-8B42-971D-B7BC9A960C5D}" presName="rootText" presStyleLbl="node3" presStyleIdx="3" presStyleCnt="5">
        <dgm:presLayoutVars>
          <dgm:chPref val="3"/>
        </dgm:presLayoutVars>
      </dgm:prSet>
      <dgm:spPr/>
      <dgm:t>
        <a:bodyPr/>
        <a:lstStyle/>
        <a:p>
          <a:endParaRPr lang="zh-CN" altLang="en-US"/>
        </a:p>
      </dgm:t>
    </dgm:pt>
    <dgm:pt modelId="{39CBB8D6-B3CC-F649-A3CC-5A60EDF9F480}" type="pres">
      <dgm:prSet presAssocID="{79FF8667-BBB4-8B42-971D-B7BC9A960C5D}" presName="rootConnector" presStyleLbl="node3" presStyleIdx="3" presStyleCnt="5"/>
      <dgm:spPr/>
      <dgm:t>
        <a:bodyPr/>
        <a:lstStyle/>
        <a:p>
          <a:endParaRPr lang="zh-CN" altLang="en-US"/>
        </a:p>
      </dgm:t>
    </dgm:pt>
    <dgm:pt modelId="{63604DC7-92A4-9C4E-8B88-4CDBA3290A66}" type="pres">
      <dgm:prSet presAssocID="{79FF8667-BBB4-8B42-971D-B7BC9A960C5D}" presName="hierChild4" presStyleCnt="0"/>
      <dgm:spPr/>
    </dgm:pt>
    <dgm:pt modelId="{261A0E07-16CA-8845-A568-1D6088336FB0}" type="pres">
      <dgm:prSet presAssocID="{79FF8667-BBB4-8B42-971D-B7BC9A960C5D}" presName="hierChild5" presStyleCnt="0"/>
      <dgm:spPr/>
    </dgm:pt>
    <dgm:pt modelId="{57EB0288-2658-CD43-AB86-1DA1B9C20D77}" type="pres">
      <dgm:prSet presAssocID="{CBA2C4C1-4E6E-944F-9444-4047D6A3C4CB}" presName="Name64" presStyleLbl="parChTrans1D3" presStyleIdx="4" presStyleCnt="5"/>
      <dgm:spPr/>
      <dgm:t>
        <a:bodyPr/>
        <a:lstStyle/>
        <a:p>
          <a:endParaRPr lang="zh-CN" altLang="en-US"/>
        </a:p>
      </dgm:t>
    </dgm:pt>
    <dgm:pt modelId="{E91140FB-6C6A-3946-9F7F-E3ED4821E028}" type="pres">
      <dgm:prSet presAssocID="{1612C22C-24F5-5742-BA55-1EBA55BE7E08}" presName="hierRoot2" presStyleCnt="0">
        <dgm:presLayoutVars>
          <dgm:hierBranch val="init"/>
        </dgm:presLayoutVars>
      </dgm:prSet>
      <dgm:spPr/>
    </dgm:pt>
    <dgm:pt modelId="{23795B99-2713-5241-A115-D2B02A2248B6}" type="pres">
      <dgm:prSet presAssocID="{1612C22C-24F5-5742-BA55-1EBA55BE7E08}" presName="rootComposite" presStyleCnt="0"/>
      <dgm:spPr/>
    </dgm:pt>
    <dgm:pt modelId="{7765B5D1-92A6-4F45-8933-17606C51F99F}" type="pres">
      <dgm:prSet presAssocID="{1612C22C-24F5-5742-BA55-1EBA55BE7E08}" presName="rootText" presStyleLbl="node3" presStyleIdx="4" presStyleCnt="5">
        <dgm:presLayoutVars>
          <dgm:chPref val="3"/>
        </dgm:presLayoutVars>
      </dgm:prSet>
      <dgm:spPr/>
      <dgm:t>
        <a:bodyPr/>
        <a:lstStyle/>
        <a:p>
          <a:endParaRPr lang="zh-CN" altLang="en-US"/>
        </a:p>
      </dgm:t>
    </dgm:pt>
    <dgm:pt modelId="{A7C1D083-D7D9-A94F-B4F7-AEDBA06DF08B}" type="pres">
      <dgm:prSet presAssocID="{1612C22C-24F5-5742-BA55-1EBA55BE7E08}" presName="rootConnector" presStyleLbl="node3" presStyleIdx="4" presStyleCnt="5"/>
      <dgm:spPr/>
      <dgm:t>
        <a:bodyPr/>
        <a:lstStyle/>
        <a:p>
          <a:endParaRPr lang="zh-CN" altLang="en-US"/>
        </a:p>
      </dgm:t>
    </dgm:pt>
    <dgm:pt modelId="{71598D49-B835-744A-8992-C4F3710076FD}" type="pres">
      <dgm:prSet presAssocID="{1612C22C-24F5-5742-BA55-1EBA55BE7E08}" presName="hierChild4" presStyleCnt="0"/>
      <dgm:spPr/>
    </dgm:pt>
    <dgm:pt modelId="{F5BDF622-CBFB-6946-A480-C562AD3CFFAC}" type="pres">
      <dgm:prSet presAssocID="{7C18A5B6-5FBE-3145-A8CD-4D988828EC97}" presName="Name64" presStyleLbl="parChTrans1D4" presStyleIdx="0" presStyleCnt="4"/>
      <dgm:spPr/>
      <dgm:t>
        <a:bodyPr/>
        <a:lstStyle/>
        <a:p>
          <a:endParaRPr lang="zh-CN" altLang="en-US"/>
        </a:p>
      </dgm:t>
    </dgm:pt>
    <dgm:pt modelId="{EDA9CB93-80BB-504C-B2FF-568C811E3DBC}" type="pres">
      <dgm:prSet presAssocID="{05AE94D7-E5A5-714E-9A8C-990E6C5C96FC}" presName="hierRoot2" presStyleCnt="0">
        <dgm:presLayoutVars>
          <dgm:hierBranch val="init"/>
        </dgm:presLayoutVars>
      </dgm:prSet>
      <dgm:spPr/>
    </dgm:pt>
    <dgm:pt modelId="{6E257ACB-B1C7-874C-AFE3-117AE6D0591A}" type="pres">
      <dgm:prSet presAssocID="{05AE94D7-E5A5-714E-9A8C-990E6C5C96FC}" presName="rootComposite" presStyleCnt="0"/>
      <dgm:spPr/>
    </dgm:pt>
    <dgm:pt modelId="{5452261A-DF7F-104A-AE2B-41EAC25DE675}" type="pres">
      <dgm:prSet presAssocID="{05AE94D7-E5A5-714E-9A8C-990E6C5C96FC}" presName="rootText" presStyleLbl="node4" presStyleIdx="0" presStyleCnt="4">
        <dgm:presLayoutVars>
          <dgm:chPref val="3"/>
        </dgm:presLayoutVars>
      </dgm:prSet>
      <dgm:spPr/>
      <dgm:t>
        <a:bodyPr/>
        <a:lstStyle/>
        <a:p>
          <a:endParaRPr lang="zh-CN" altLang="en-US"/>
        </a:p>
      </dgm:t>
    </dgm:pt>
    <dgm:pt modelId="{8CDF8890-4328-1B4C-9CF2-A8902E86FF89}" type="pres">
      <dgm:prSet presAssocID="{05AE94D7-E5A5-714E-9A8C-990E6C5C96FC}" presName="rootConnector" presStyleLbl="node4" presStyleIdx="0" presStyleCnt="4"/>
      <dgm:spPr/>
      <dgm:t>
        <a:bodyPr/>
        <a:lstStyle/>
        <a:p>
          <a:endParaRPr lang="zh-CN" altLang="en-US"/>
        </a:p>
      </dgm:t>
    </dgm:pt>
    <dgm:pt modelId="{DB197529-2AA7-9544-8E0D-19E2D4DC2011}" type="pres">
      <dgm:prSet presAssocID="{05AE94D7-E5A5-714E-9A8C-990E6C5C96FC}" presName="hierChild4" presStyleCnt="0"/>
      <dgm:spPr/>
    </dgm:pt>
    <dgm:pt modelId="{3E1DEAED-55AF-FE47-BB7D-FB8E3471438C}" type="pres">
      <dgm:prSet presAssocID="{05AE94D7-E5A5-714E-9A8C-990E6C5C96FC}" presName="hierChild5" presStyleCnt="0"/>
      <dgm:spPr/>
    </dgm:pt>
    <dgm:pt modelId="{AF69B12F-2944-4C42-871F-4D2147AE8B2B}" type="pres">
      <dgm:prSet presAssocID="{292B9592-CDD4-174E-9572-976909E8BDF8}" presName="Name64" presStyleLbl="parChTrans1D4" presStyleIdx="1" presStyleCnt="4"/>
      <dgm:spPr/>
      <dgm:t>
        <a:bodyPr/>
        <a:lstStyle/>
        <a:p>
          <a:endParaRPr lang="zh-CN" altLang="en-US"/>
        </a:p>
      </dgm:t>
    </dgm:pt>
    <dgm:pt modelId="{76A811D4-1D3B-B648-A816-8EECA7FB2A80}" type="pres">
      <dgm:prSet presAssocID="{9C19F1AB-0941-C540-AA91-0D39F1E3A391}" presName="hierRoot2" presStyleCnt="0">
        <dgm:presLayoutVars>
          <dgm:hierBranch val="init"/>
        </dgm:presLayoutVars>
      </dgm:prSet>
      <dgm:spPr/>
    </dgm:pt>
    <dgm:pt modelId="{77BFBED1-4226-CF4D-8E16-62635E2C8799}" type="pres">
      <dgm:prSet presAssocID="{9C19F1AB-0941-C540-AA91-0D39F1E3A391}" presName="rootComposite" presStyleCnt="0"/>
      <dgm:spPr/>
    </dgm:pt>
    <dgm:pt modelId="{B406D4F4-DED0-6543-ADA3-0C76548E943E}" type="pres">
      <dgm:prSet presAssocID="{9C19F1AB-0941-C540-AA91-0D39F1E3A391}" presName="rootText" presStyleLbl="node4" presStyleIdx="1" presStyleCnt="4">
        <dgm:presLayoutVars>
          <dgm:chPref val="3"/>
        </dgm:presLayoutVars>
      </dgm:prSet>
      <dgm:spPr>
        <a:xfrm>
          <a:off x="5109159" y="3402919"/>
          <a:ext cx="1417256" cy="432263"/>
        </a:xfrm>
        <a:prstGeom prst="rect">
          <a:avLst/>
        </a:prstGeom>
      </dgm:spPr>
      <dgm:t>
        <a:bodyPr/>
        <a:lstStyle/>
        <a:p>
          <a:endParaRPr lang="zh-CN" altLang="en-US"/>
        </a:p>
      </dgm:t>
    </dgm:pt>
    <dgm:pt modelId="{120B8F20-11F1-D344-9E5E-CFEBFD64B294}" type="pres">
      <dgm:prSet presAssocID="{9C19F1AB-0941-C540-AA91-0D39F1E3A391}" presName="rootConnector" presStyleLbl="node4" presStyleIdx="1" presStyleCnt="4"/>
      <dgm:spPr/>
      <dgm:t>
        <a:bodyPr/>
        <a:lstStyle/>
        <a:p>
          <a:endParaRPr lang="zh-CN" altLang="en-US"/>
        </a:p>
      </dgm:t>
    </dgm:pt>
    <dgm:pt modelId="{0AB6055D-AB78-6C47-B949-5B501FE554BE}" type="pres">
      <dgm:prSet presAssocID="{9C19F1AB-0941-C540-AA91-0D39F1E3A391}" presName="hierChild4" presStyleCnt="0"/>
      <dgm:spPr/>
    </dgm:pt>
    <dgm:pt modelId="{8DF91773-28D7-4D47-9709-5EAA014A31B7}" type="pres">
      <dgm:prSet presAssocID="{7226200A-BCDA-A941-935D-BD62ACE9DF78}" presName="Name64" presStyleLbl="parChTrans1D4" presStyleIdx="2" presStyleCnt="4"/>
      <dgm:spPr/>
      <dgm:t>
        <a:bodyPr/>
        <a:lstStyle/>
        <a:p>
          <a:endParaRPr lang="zh-CN" altLang="en-US"/>
        </a:p>
      </dgm:t>
    </dgm:pt>
    <dgm:pt modelId="{55157484-AA04-634E-9D9B-F25473FDC6CD}" type="pres">
      <dgm:prSet presAssocID="{CA75A15A-16B8-CE4B-9221-C7FED63FB4B3}" presName="hierRoot2" presStyleCnt="0">
        <dgm:presLayoutVars>
          <dgm:hierBranch val="init"/>
        </dgm:presLayoutVars>
      </dgm:prSet>
      <dgm:spPr/>
    </dgm:pt>
    <dgm:pt modelId="{106B1FCF-E936-2E41-85BB-218FCBD16BFA}" type="pres">
      <dgm:prSet presAssocID="{CA75A15A-16B8-CE4B-9221-C7FED63FB4B3}" presName="rootComposite" presStyleCnt="0"/>
      <dgm:spPr/>
    </dgm:pt>
    <dgm:pt modelId="{C4850542-EA7D-9E42-A8FB-CFA77BE203C3}" type="pres">
      <dgm:prSet presAssocID="{CA75A15A-16B8-CE4B-9221-C7FED63FB4B3}" presName="rootText" presStyleLbl="node4" presStyleIdx="2" presStyleCnt="4">
        <dgm:presLayoutVars>
          <dgm:chPref val="3"/>
        </dgm:presLayoutVars>
      </dgm:prSet>
      <dgm:spPr>
        <a:xfrm>
          <a:off x="6809867" y="3098209"/>
          <a:ext cx="1417256" cy="432263"/>
        </a:xfrm>
        <a:prstGeom prst="rect">
          <a:avLst/>
        </a:prstGeom>
      </dgm:spPr>
      <dgm:t>
        <a:bodyPr/>
        <a:lstStyle/>
        <a:p>
          <a:endParaRPr lang="zh-CN" altLang="en-US"/>
        </a:p>
      </dgm:t>
    </dgm:pt>
    <dgm:pt modelId="{07DADAB4-21FA-2E44-8F5A-92C954B68459}" type="pres">
      <dgm:prSet presAssocID="{CA75A15A-16B8-CE4B-9221-C7FED63FB4B3}" presName="rootConnector" presStyleLbl="node4" presStyleIdx="2" presStyleCnt="4"/>
      <dgm:spPr/>
      <dgm:t>
        <a:bodyPr/>
        <a:lstStyle/>
        <a:p>
          <a:endParaRPr lang="zh-CN" altLang="en-US"/>
        </a:p>
      </dgm:t>
    </dgm:pt>
    <dgm:pt modelId="{247C567B-5C04-B143-A57A-039A2C94A05D}" type="pres">
      <dgm:prSet presAssocID="{CA75A15A-16B8-CE4B-9221-C7FED63FB4B3}" presName="hierChild4" presStyleCnt="0"/>
      <dgm:spPr/>
    </dgm:pt>
    <dgm:pt modelId="{DE67F3ED-4B34-0E4F-9C80-EC90A2E8303D}" type="pres">
      <dgm:prSet presAssocID="{CA75A15A-16B8-CE4B-9221-C7FED63FB4B3}" presName="hierChild5" presStyleCnt="0"/>
      <dgm:spPr/>
    </dgm:pt>
    <dgm:pt modelId="{AFD2D489-C5AD-6544-A238-1E699A1B838C}" type="pres">
      <dgm:prSet presAssocID="{886B545F-8336-4A45-9516-DA8BEE9E44B8}" presName="Name64" presStyleLbl="parChTrans1D4" presStyleIdx="3" presStyleCnt="4"/>
      <dgm:spPr/>
      <dgm:t>
        <a:bodyPr/>
        <a:lstStyle/>
        <a:p>
          <a:endParaRPr lang="zh-CN" altLang="en-US"/>
        </a:p>
      </dgm:t>
    </dgm:pt>
    <dgm:pt modelId="{94C6A24D-7ABC-C84F-99BE-0881BFED950C}" type="pres">
      <dgm:prSet presAssocID="{0A004038-72E5-E048-B78D-8A59880D1A4B}" presName="hierRoot2" presStyleCnt="0">
        <dgm:presLayoutVars>
          <dgm:hierBranch val="init"/>
        </dgm:presLayoutVars>
      </dgm:prSet>
      <dgm:spPr/>
    </dgm:pt>
    <dgm:pt modelId="{8D5B16AF-9258-2D44-B083-1CFB4B48C867}" type="pres">
      <dgm:prSet presAssocID="{0A004038-72E5-E048-B78D-8A59880D1A4B}" presName="rootComposite" presStyleCnt="0"/>
      <dgm:spPr/>
    </dgm:pt>
    <dgm:pt modelId="{CD1B42EC-FEE6-AB40-89B7-CDA6CCFE88FC}" type="pres">
      <dgm:prSet presAssocID="{0A004038-72E5-E048-B78D-8A59880D1A4B}" presName="rootText" presStyleLbl="node4" presStyleIdx="3" presStyleCnt="4">
        <dgm:presLayoutVars>
          <dgm:chPref val="3"/>
        </dgm:presLayoutVars>
      </dgm:prSet>
      <dgm:spPr/>
      <dgm:t>
        <a:bodyPr/>
        <a:lstStyle/>
        <a:p>
          <a:endParaRPr lang="zh-CN" altLang="en-US"/>
        </a:p>
      </dgm:t>
    </dgm:pt>
    <dgm:pt modelId="{34E241CD-4023-FE44-A7E5-A5454910B216}" type="pres">
      <dgm:prSet presAssocID="{0A004038-72E5-E048-B78D-8A59880D1A4B}" presName="rootConnector" presStyleLbl="node4" presStyleIdx="3" presStyleCnt="4"/>
      <dgm:spPr/>
      <dgm:t>
        <a:bodyPr/>
        <a:lstStyle/>
        <a:p>
          <a:endParaRPr lang="zh-CN" altLang="en-US"/>
        </a:p>
      </dgm:t>
    </dgm:pt>
    <dgm:pt modelId="{131DA9B4-4EC3-5E4E-808B-8B873DBC6B9A}" type="pres">
      <dgm:prSet presAssocID="{0A004038-72E5-E048-B78D-8A59880D1A4B}" presName="hierChild4" presStyleCnt="0"/>
      <dgm:spPr/>
    </dgm:pt>
    <dgm:pt modelId="{C87DAE4D-2195-164B-BB2D-21D5C1299B88}" type="pres">
      <dgm:prSet presAssocID="{0A004038-72E5-E048-B78D-8A59880D1A4B}" presName="hierChild5" presStyleCnt="0"/>
      <dgm:spPr/>
    </dgm:pt>
    <dgm:pt modelId="{C8CB2551-B2DD-0245-9555-9309FC6F42AD}" type="pres">
      <dgm:prSet presAssocID="{9C19F1AB-0941-C540-AA91-0D39F1E3A391}" presName="hierChild5" presStyleCnt="0"/>
      <dgm:spPr/>
    </dgm:pt>
    <dgm:pt modelId="{B460E768-1931-C841-8A5F-969E852CFD75}" type="pres">
      <dgm:prSet presAssocID="{1612C22C-24F5-5742-BA55-1EBA55BE7E08}" presName="hierChild5" presStyleCnt="0"/>
      <dgm:spPr/>
    </dgm:pt>
    <dgm:pt modelId="{6CCC9A2A-6E6A-064E-93C9-82AED7B4F8CA}" type="pres">
      <dgm:prSet presAssocID="{514C5746-5518-964F-A0B7-E1B3D55C5AF1}" presName="hierChild5" presStyleCnt="0"/>
      <dgm:spPr/>
    </dgm:pt>
    <dgm:pt modelId="{CF97658E-BE61-3343-8046-B98EBF841A14}" type="pres">
      <dgm:prSet presAssocID="{0E31E35B-FDF5-6043-B299-629F3BBAD831}" presName="Name64" presStyleLbl="parChTrans1D2" presStyleIdx="4" presStyleCnt="7"/>
      <dgm:spPr/>
      <dgm:t>
        <a:bodyPr/>
        <a:lstStyle/>
        <a:p>
          <a:endParaRPr lang="zh-CN" altLang="en-US"/>
        </a:p>
      </dgm:t>
    </dgm:pt>
    <dgm:pt modelId="{E97F598B-69E7-7244-A368-C8C6F45F98AE}" type="pres">
      <dgm:prSet presAssocID="{8EF08741-9D26-A94F-890D-03E0FA5ABB85}" presName="hierRoot2" presStyleCnt="0">
        <dgm:presLayoutVars>
          <dgm:hierBranch val="init"/>
        </dgm:presLayoutVars>
      </dgm:prSet>
      <dgm:spPr/>
    </dgm:pt>
    <dgm:pt modelId="{BFF34208-4227-EE4E-8129-F69A5EB71E2C}" type="pres">
      <dgm:prSet presAssocID="{8EF08741-9D26-A94F-890D-03E0FA5ABB85}" presName="rootComposite" presStyleCnt="0"/>
      <dgm:spPr/>
    </dgm:pt>
    <dgm:pt modelId="{40354706-2BEE-2A46-B9FC-F281EAF20E19}" type="pres">
      <dgm:prSet presAssocID="{8EF08741-9D26-A94F-890D-03E0FA5ABB85}" presName="rootText" presStyleLbl="node2" presStyleIdx="4" presStyleCnt="7">
        <dgm:presLayoutVars>
          <dgm:chPref val="3"/>
        </dgm:presLayoutVars>
      </dgm:prSet>
      <dgm:spPr/>
      <dgm:t>
        <a:bodyPr/>
        <a:lstStyle/>
        <a:p>
          <a:endParaRPr lang="zh-CN" altLang="en-US"/>
        </a:p>
      </dgm:t>
    </dgm:pt>
    <dgm:pt modelId="{44D281F3-735C-344D-A947-B02513C68316}" type="pres">
      <dgm:prSet presAssocID="{8EF08741-9D26-A94F-890D-03E0FA5ABB85}" presName="rootConnector" presStyleLbl="node2" presStyleIdx="4" presStyleCnt="7"/>
      <dgm:spPr/>
      <dgm:t>
        <a:bodyPr/>
        <a:lstStyle/>
        <a:p>
          <a:endParaRPr lang="zh-CN" altLang="en-US"/>
        </a:p>
      </dgm:t>
    </dgm:pt>
    <dgm:pt modelId="{EFE1F2E4-D59C-3F4B-9F9A-185C79868822}" type="pres">
      <dgm:prSet presAssocID="{8EF08741-9D26-A94F-890D-03E0FA5ABB85}" presName="hierChild4" presStyleCnt="0"/>
      <dgm:spPr/>
    </dgm:pt>
    <dgm:pt modelId="{AB37C302-8B72-324B-905D-DE3463D24AE7}" type="pres">
      <dgm:prSet presAssocID="{8EF08741-9D26-A94F-890D-03E0FA5ABB85}" presName="hierChild5" presStyleCnt="0"/>
      <dgm:spPr/>
    </dgm:pt>
    <dgm:pt modelId="{1CB4C95B-A687-674C-BE52-6DFAA4119BC0}" type="pres">
      <dgm:prSet presAssocID="{A1A5BBF7-FF3A-F143-908C-269789A988C1}" presName="Name64" presStyleLbl="parChTrans1D2" presStyleIdx="5" presStyleCnt="7"/>
      <dgm:spPr/>
      <dgm:t>
        <a:bodyPr/>
        <a:lstStyle/>
        <a:p>
          <a:endParaRPr lang="zh-CN" altLang="en-US"/>
        </a:p>
      </dgm:t>
    </dgm:pt>
    <dgm:pt modelId="{22D87C86-5699-BA48-AD21-42C269761345}" type="pres">
      <dgm:prSet presAssocID="{3D8730AA-0190-2341-8DB8-43BE51A3040F}" presName="hierRoot2" presStyleCnt="0">
        <dgm:presLayoutVars>
          <dgm:hierBranch val="init"/>
        </dgm:presLayoutVars>
      </dgm:prSet>
      <dgm:spPr/>
    </dgm:pt>
    <dgm:pt modelId="{9FBCD6A4-9A93-744D-98FF-A9DA8A6A8B39}" type="pres">
      <dgm:prSet presAssocID="{3D8730AA-0190-2341-8DB8-43BE51A3040F}" presName="rootComposite" presStyleCnt="0"/>
      <dgm:spPr/>
    </dgm:pt>
    <dgm:pt modelId="{BF4E0904-52B9-E647-BB69-2EDF716BBF11}" type="pres">
      <dgm:prSet presAssocID="{3D8730AA-0190-2341-8DB8-43BE51A3040F}" presName="rootText" presStyleLbl="node2" presStyleIdx="5" presStyleCnt="7">
        <dgm:presLayoutVars>
          <dgm:chPref val="3"/>
        </dgm:presLayoutVars>
      </dgm:prSet>
      <dgm:spPr/>
      <dgm:t>
        <a:bodyPr/>
        <a:lstStyle/>
        <a:p>
          <a:endParaRPr lang="zh-CN" altLang="en-US"/>
        </a:p>
      </dgm:t>
    </dgm:pt>
    <dgm:pt modelId="{9888AB4D-BE23-764A-A8EC-1CDF4E6423E8}" type="pres">
      <dgm:prSet presAssocID="{3D8730AA-0190-2341-8DB8-43BE51A3040F}" presName="rootConnector" presStyleLbl="node2" presStyleIdx="5" presStyleCnt="7"/>
      <dgm:spPr/>
      <dgm:t>
        <a:bodyPr/>
        <a:lstStyle/>
        <a:p>
          <a:endParaRPr lang="zh-CN" altLang="en-US"/>
        </a:p>
      </dgm:t>
    </dgm:pt>
    <dgm:pt modelId="{29F67973-5210-2F42-8B3F-40DF366E028A}" type="pres">
      <dgm:prSet presAssocID="{3D8730AA-0190-2341-8DB8-43BE51A3040F}" presName="hierChild4" presStyleCnt="0"/>
      <dgm:spPr/>
    </dgm:pt>
    <dgm:pt modelId="{C3B15454-3D80-EC49-8682-9D9BF6AE2BD2}" type="pres">
      <dgm:prSet presAssocID="{3D8730AA-0190-2341-8DB8-43BE51A3040F}" presName="hierChild5" presStyleCnt="0"/>
      <dgm:spPr/>
    </dgm:pt>
    <dgm:pt modelId="{0647B087-34C5-A648-B374-5C4F353EFFC8}" type="pres">
      <dgm:prSet presAssocID="{40EB5D9E-1DEC-3942-B8C4-9A640AC27EA3}" presName="Name64" presStyleLbl="parChTrans1D2" presStyleIdx="6" presStyleCnt="7"/>
      <dgm:spPr/>
      <dgm:t>
        <a:bodyPr/>
        <a:lstStyle/>
        <a:p>
          <a:endParaRPr lang="zh-CN" altLang="en-US"/>
        </a:p>
      </dgm:t>
    </dgm:pt>
    <dgm:pt modelId="{7D902EEC-3BFA-144C-A008-94688CE41770}" type="pres">
      <dgm:prSet presAssocID="{2BAEEB12-2423-6946-BE37-F4147AFEF0BB}" presName="hierRoot2" presStyleCnt="0">
        <dgm:presLayoutVars>
          <dgm:hierBranch val="init"/>
        </dgm:presLayoutVars>
      </dgm:prSet>
      <dgm:spPr/>
    </dgm:pt>
    <dgm:pt modelId="{A9C9783A-4F99-8B44-8018-4D00DD6E6F7A}" type="pres">
      <dgm:prSet presAssocID="{2BAEEB12-2423-6946-BE37-F4147AFEF0BB}" presName="rootComposite" presStyleCnt="0"/>
      <dgm:spPr/>
    </dgm:pt>
    <dgm:pt modelId="{7A328506-41DA-AE41-B28B-E13AD6063EE2}" type="pres">
      <dgm:prSet presAssocID="{2BAEEB12-2423-6946-BE37-F4147AFEF0BB}" presName="rootText" presStyleLbl="node2" presStyleIdx="6" presStyleCnt="7">
        <dgm:presLayoutVars>
          <dgm:chPref val="3"/>
        </dgm:presLayoutVars>
      </dgm:prSet>
      <dgm:spPr/>
      <dgm:t>
        <a:bodyPr/>
        <a:lstStyle/>
        <a:p>
          <a:endParaRPr lang="zh-CN" altLang="en-US"/>
        </a:p>
      </dgm:t>
    </dgm:pt>
    <dgm:pt modelId="{B03A185A-43CA-C546-8832-6D984D68BEB5}" type="pres">
      <dgm:prSet presAssocID="{2BAEEB12-2423-6946-BE37-F4147AFEF0BB}" presName="rootConnector" presStyleLbl="node2" presStyleIdx="6" presStyleCnt="7"/>
      <dgm:spPr/>
      <dgm:t>
        <a:bodyPr/>
        <a:lstStyle/>
        <a:p>
          <a:endParaRPr lang="zh-CN" altLang="en-US"/>
        </a:p>
      </dgm:t>
    </dgm:pt>
    <dgm:pt modelId="{35A0D629-B5CC-5746-85F0-EBB6BBEF73B8}" type="pres">
      <dgm:prSet presAssocID="{2BAEEB12-2423-6946-BE37-F4147AFEF0BB}" presName="hierChild4" presStyleCnt="0"/>
      <dgm:spPr/>
    </dgm:pt>
    <dgm:pt modelId="{EDC3DAB7-F27B-9947-91B6-ED1DF4490098}" type="pres">
      <dgm:prSet presAssocID="{2BAEEB12-2423-6946-BE37-F4147AFEF0BB}" presName="hierChild5" presStyleCnt="0"/>
      <dgm:spPr/>
    </dgm:pt>
    <dgm:pt modelId="{663757D5-CA92-CD45-B8A6-1644345AD372}" type="pres">
      <dgm:prSet presAssocID="{E67A1647-4C0F-1349-B0EE-6D45C8E8347C}" presName="hierChild3" presStyleCnt="0"/>
      <dgm:spPr/>
    </dgm:pt>
  </dgm:ptLst>
  <dgm:cxnLst>
    <dgm:cxn modelId="{60D9B861-5C0C-5643-B583-4B8F27DC60D3}" type="presOf" srcId="{05AE94D7-E5A5-714E-9A8C-990E6C5C96FC}" destId="{8CDF8890-4328-1B4C-9CF2-A8902E86FF89}" srcOrd="1" destOrd="0" presId="urn:microsoft.com/office/officeart/2009/3/layout/HorizontalOrganizationChart"/>
    <dgm:cxn modelId="{1B6967C8-C532-3F4A-B376-B65A8E8116AF}" type="presOf" srcId="{292B9592-CDD4-174E-9572-976909E8BDF8}" destId="{AF69B12F-2944-4C42-871F-4D2147AE8B2B}" srcOrd="0" destOrd="0" presId="urn:microsoft.com/office/officeart/2009/3/layout/HorizontalOrganizationChart"/>
    <dgm:cxn modelId="{01271544-319A-1D4C-B60C-220C59C937A7}" srcId="{9C19F1AB-0941-C540-AA91-0D39F1E3A391}" destId="{0A004038-72E5-E048-B78D-8A59880D1A4B}" srcOrd="1" destOrd="0" parTransId="{886B545F-8336-4A45-9516-DA8BEE9E44B8}" sibTransId="{07686C1F-6549-2A48-9600-7839C627E78E}"/>
    <dgm:cxn modelId="{6D0ED039-0E41-584F-A729-0CD80F24614B}" type="presOf" srcId="{ED97CB8A-624D-2544-AB20-41E10DA7D78F}" destId="{109DCE76-B63B-BD49-8447-AF97A1A6BF25}" srcOrd="1" destOrd="0" presId="urn:microsoft.com/office/officeart/2009/3/layout/HorizontalOrganizationChart"/>
    <dgm:cxn modelId="{57380821-9B76-C246-BD8D-1B983BFBDB76}" type="presOf" srcId="{77F91787-05B2-3340-B091-203743B12414}" destId="{335CBDA3-742E-3944-982A-1064E0F0B82F}" srcOrd="0" destOrd="0" presId="urn:microsoft.com/office/officeart/2009/3/layout/HorizontalOrganizationChart"/>
    <dgm:cxn modelId="{82579C46-0FAD-C84A-9A34-394C2AEF98FA}" type="presOf" srcId="{2BAEEB12-2423-6946-BE37-F4147AFEF0BB}" destId="{B03A185A-43CA-C546-8832-6D984D68BEB5}" srcOrd="1" destOrd="0" presId="urn:microsoft.com/office/officeart/2009/3/layout/HorizontalOrganizationChart"/>
    <dgm:cxn modelId="{F03D1115-7B11-E24B-AECE-90E7A1E82DAD}" type="presOf" srcId="{79FF8667-BBB4-8B42-971D-B7BC9A960C5D}" destId="{FA24B1BC-71BA-F241-A246-5187FA8F17F4}" srcOrd="0" destOrd="0" presId="urn:microsoft.com/office/officeart/2009/3/layout/HorizontalOrganizationChart"/>
    <dgm:cxn modelId="{130C26D9-D9D6-7E42-AB2F-784A56039200}" type="presOf" srcId="{2BAEEB12-2423-6946-BE37-F4147AFEF0BB}" destId="{7A328506-41DA-AE41-B28B-E13AD6063EE2}" srcOrd="0" destOrd="0" presId="urn:microsoft.com/office/officeart/2009/3/layout/HorizontalOrganizationChart"/>
    <dgm:cxn modelId="{E9A30F52-BF47-9446-92DA-6CAD6824A732}" srcId="{514C5746-5518-964F-A0B7-E1B3D55C5AF1}" destId="{ED97CB8A-624D-2544-AB20-41E10DA7D78F}" srcOrd="0" destOrd="0" parTransId="{201B3D29-38A3-C449-8B87-9761FA357623}" sibTransId="{B72E7489-3BDE-4D4E-940E-983D05F3E4AF}"/>
    <dgm:cxn modelId="{D9B4688B-03DC-8B44-8C81-8CCF345F8959}" srcId="{514C5746-5518-964F-A0B7-E1B3D55C5AF1}" destId="{79FF8667-BBB4-8B42-971D-B7BC9A960C5D}" srcOrd="3" destOrd="0" parTransId="{79062B70-E55B-6A42-B8CF-8350B95B1468}" sibTransId="{0DEDAA55-87AD-B94E-BD3D-E328711E01FC}"/>
    <dgm:cxn modelId="{7A9EF4BD-69C9-9342-AED0-8CA6F9A7428A}" type="presOf" srcId="{CA75A15A-16B8-CE4B-9221-C7FED63FB4B3}" destId="{07DADAB4-21FA-2E44-8F5A-92C954B68459}" srcOrd="1" destOrd="0" presId="urn:microsoft.com/office/officeart/2009/3/layout/HorizontalOrganizationChart"/>
    <dgm:cxn modelId="{CA1457B3-A27D-7D48-9BA7-320FC54475FF}" type="presOf" srcId="{14F03FDE-FE54-BC4F-8348-5F3801E4EF7F}" destId="{59D250C9-33FC-3A4E-926A-B2A0AADEAB88}" srcOrd="0" destOrd="0" presId="urn:microsoft.com/office/officeart/2009/3/layout/HorizontalOrganizationChart"/>
    <dgm:cxn modelId="{836FC875-6D1A-EB44-A2E6-025C7868167E}" type="presOf" srcId="{1612C22C-24F5-5742-BA55-1EBA55BE7E08}" destId="{A7C1D083-D7D9-A94F-B4F7-AEDBA06DF08B}" srcOrd="1" destOrd="0" presId="urn:microsoft.com/office/officeart/2009/3/layout/HorizontalOrganizationChart"/>
    <dgm:cxn modelId="{469998BD-F1AC-4C48-B49E-C863997104FE}" srcId="{E67A1647-4C0F-1349-B0EE-6D45C8E8347C}" destId="{3D8730AA-0190-2341-8DB8-43BE51A3040F}" srcOrd="5" destOrd="0" parTransId="{A1A5BBF7-FF3A-F143-908C-269789A988C1}" sibTransId="{EDB0DED4-C52B-FB41-A296-B542A5574C62}"/>
    <dgm:cxn modelId="{C254F1A4-716B-514E-A4C4-13D9EC0FFB06}" type="presOf" srcId="{4D839A17-CA3A-6C4A-B2DC-679D06A32CA3}" destId="{3393C5EB-B4E3-4340-AEE7-C1CBD0EEAAC2}" srcOrd="1" destOrd="0" presId="urn:microsoft.com/office/officeart/2009/3/layout/HorizontalOrganizationChart"/>
    <dgm:cxn modelId="{66F3430D-B2F9-504F-A1F7-A11F8FB50280}" srcId="{E67A1647-4C0F-1349-B0EE-6D45C8E8347C}" destId="{514C5746-5518-964F-A0B7-E1B3D55C5AF1}" srcOrd="3" destOrd="0" parTransId="{9B599660-76B0-5748-A593-83D4AE8BD8D8}" sibTransId="{91A794CA-00A7-3544-8F56-C87C122BA59F}"/>
    <dgm:cxn modelId="{EC7F65F1-D472-4545-A6D8-A35CE4FA98A4}" type="presOf" srcId="{CBA2C4C1-4E6E-944F-9444-4047D6A3C4CB}" destId="{57EB0288-2658-CD43-AB86-1DA1B9C20D77}" srcOrd="0" destOrd="0" presId="urn:microsoft.com/office/officeart/2009/3/layout/HorizontalOrganizationChart"/>
    <dgm:cxn modelId="{8053726F-1AEC-9A4A-B51B-45491A95EF6E}" srcId="{9C19F1AB-0941-C540-AA91-0D39F1E3A391}" destId="{CA75A15A-16B8-CE4B-9221-C7FED63FB4B3}" srcOrd="0" destOrd="0" parTransId="{7226200A-BCDA-A941-935D-BD62ACE9DF78}" sibTransId="{38789041-D336-9C4F-BD68-85C843BD2D5F}"/>
    <dgm:cxn modelId="{E0FD0BCF-0D01-D542-8227-81294B57D2F9}" type="presOf" srcId="{48BC28DB-5A2D-524C-A013-EBC8E5740E19}" destId="{43BCEA50-A952-4C44-AA30-52B1E9E409C5}" srcOrd="0" destOrd="0" presId="urn:microsoft.com/office/officeart/2009/3/layout/HorizontalOrganizationChart"/>
    <dgm:cxn modelId="{04D38734-18BC-2B40-AEA6-2D83C9979A25}" type="presOf" srcId="{E67A1647-4C0F-1349-B0EE-6D45C8E8347C}" destId="{80440A76-6921-6A42-9063-EF80589D851A}" srcOrd="0" destOrd="0" presId="urn:microsoft.com/office/officeart/2009/3/layout/HorizontalOrganizationChart"/>
    <dgm:cxn modelId="{665D41D2-A648-944E-8A4E-036458245D5A}" type="presOf" srcId="{0A004038-72E5-E048-B78D-8A59880D1A4B}" destId="{CD1B42EC-FEE6-AB40-89B7-CDA6CCFE88FC}" srcOrd="0" destOrd="0" presId="urn:microsoft.com/office/officeart/2009/3/layout/HorizontalOrganizationChart"/>
    <dgm:cxn modelId="{EA24E6AA-CE31-0B48-BC07-1A01F704C7B5}" type="presOf" srcId="{D627727E-D1B9-A940-B59F-261D7ED0C2C6}" destId="{C3C79540-799C-334A-A2D0-675CAA710F88}" srcOrd="0" destOrd="0" presId="urn:microsoft.com/office/officeart/2009/3/layout/HorizontalOrganizationChart"/>
    <dgm:cxn modelId="{FF870EF1-4506-AC41-ABDA-6DC9034B9CC8}" type="presOf" srcId="{9C19F1AB-0941-C540-AA91-0D39F1E3A391}" destId="{120B8F20-11F1-D344-9E5E-CFEBFD64B294}" srcOrd="1" destOrd="0" presId="urn:microsoft.com/office/officeart/2009/3/layout/HorizontalOrganizationChart"/>
    <dgm:cxn modelId="{0C5F3D74-AC1C-3B4A-A761-FD648C8A98B7}" type="presOf" srcId="{3FCEA67C-5BD4-FC4F-AEAB-DDEB558897A8}" destId="{59D6EDAA-C8B5-184C-9329-569EF8D08636}" srcOrd="0" destOrd="0" presId="urn:microsoft.com/office/officeart/2009/3/layout/HorizontalOrganizationChart"/>
    <dgm:cxn modelId="{C6241DE3-1F09-7E49-AB81-29E4B5D9712F}" type="presOf" srcId="{0E31E35B-FDF5-6043-B299-629F3BBAD831}" destId="{CF97658E-BE61-3343-8046-B98EBF841A14}" srcOrd="0" destOrd="0" presId="urn:microsoft.com/office/officeart/2009/3/layout/HorizontalOrganizationChart"/>
    <dgm:cxn modelId="{DF4014B9-4820-6943-980A-BB89CDCFBFCD}" type="presOf" srcId="{514C5746-5518-964F-A0B7-E1B3D55C5AF1}" destId="{9254F757-DC27-0A49-AE49-D4A2CD4394B2}" srcOrd="0" destOrd="0" presId="urn:microsoft.com/office/officeart/2009/3/layout/HorizontalOrganizationChart"/>
    <dgm:cxn modelId="{C39F221B-1572-0D41-AD12-565726C32357}" srcId="{E67A1647-4C0F-1349-B0EE-6D45C8E8347C}" destId="{B911BA8A-4142-8D41-B50C-23F5DA9623B3}" srcOrd="0" destOrd="0" parTransId="{4BCD2608-33B0-0C4A-B397-37075D721F9F}" sibTransId="{E02FC5B2-10F8-B34D-B4E0-0A545594B6AA}"/>
    <dgm:cxn modelId="{F2DB8D22-0E56-CF42-864C-60E156B38240}" type="presOf" srcId="{9B599660-76B0-5748-A593-83D4AE8BD8D8}" destId="{20289AA5-E12A-6C43-94FE-C92153607437}" srcOrd="0" destOrd="0" presId="urn:microsoft.com/office/officeart/2009/3/layout/HorizontalOrganizationChart"/>
    <dgm:cxn modelId="{712BC345-1738-EA4D-8CDC-EC55125D5F8A}" type="presOf" srcId="{886B545F-8336-4A45-9516-DA8BEE9E44B8}" destId="{AFD2D489-C5AD-6544-A238-1E699A1B838C}" srcOrd="0" destOrd="0" presId="urn:microsoft.com/office/officeart/2009/3/layout/HorizontalOrganizationChart"/>
    <dgm:cxn modelId="{DAEF7066-15A2-5D46-9156-23225FEF4CFA}" type="presOf" srcId="{A1A5BBF7-FF3A-F143-908C-269789A988C1}" destId="{1CB4C95B-A687-674C-BE52-6DFAA4119BC0}" srcOrd="0" destOrd="0" presId="urn:microsoft.com/office/officeart/2009/3/layout/HorizontalOrganizationChart"/>
    <dgm:cxn modelId="{EE64E6A8-0845-244A-B808-EDFA01787006}" type="presOf" srcId="{05AE94D7-E5A5-714E-9A8C-990E6C5C96FC}" destId="{5452261A-DF7F-104A-AE2B-41EAC25DE675}" srcOrd="0" destOrd="0" presId="urn:microsoft.com/office/officeart/2009/3/layout/HorizontalOrganizationChart"/>
    <dgm:cxn modelId="{2DEA9AEE-7343-6A4E-9A22-6AB99C52ABB5}" type="presOf" srcId="{77F91787-05B2-3340-B091-203743B12414}" destId="{B212BAC3-452D-B94E-9C4E-EAC30D850D5A}" srcOrd="1" destOrd="0" presId="urn:microsoft.com/office/officeart/2009/3/layout/HorizontalOrganizationChart"/>
    <dgm:cxn modelId="{E1E8CEA2-8929-C645-8B22-610BE0C20E00}" type="presOf" srcId="{4BCD2608-33B0-0C4A-B397-37075D721F9F}" destId="{CA561525-FC83-A04D-B240-83F9E10E84CB}" srcOrd="0" destOrd="0" presId="urn:microsoft.com/office/officeart/2009/3/layout/HorizontalOrganizationChart"/>
    <dgm:cxn modelId="{50FD1755-44D4-B444-8F2A-56692DF48637}" srcId="{514C5746-5518-964F-A0B7-E1B3D55C5AF1}" destId="{77F91787-05B2-3340-B091-203743B12414}" srcOrd="1" destOrd="0" parTransId="{48BC28DB-5A2D-524C-A013-EBC8E5740E19}" sibTransId="{872508DC-2FAA-F24F-BE76-2B2C11E3A8D3}"/>
    <dgm:cxn modelId="{EBF36B25-2F59-1042-91F8-65696ECD680A}" srcId="{514C5746-5518-964F-A0B7-E1B3D55C5AF1}" destId="{1612C22C-24F5-5742-BA55-1EBA55BE7E08}" srcOrd="4" destOrd="0" parTransId="{CBA2C4C1-4E6E-944F-9444-4047D6A3C4CB}" sibTransId="{98DB6C07-1B73-5443-8AAF-C7F1566C1F69}"/>
    <dgm:cxn modelId="{9848A9A1-EEAE-5645-96A3-1661108AEDA3}" type="presOf" srcId="{1612C22C-24F5-5742-BA55-1EBA55BE7E08}" destId="{7765B5D1-92A6-4F45-8933-17606C51F99F}" srcOrd="0" destOrd="0" presId="urn:microsoft.com/office/officeart/2009/3/layout/HorizontalOrganizationChart"/>
    <dgm:cxn modelId="{285F5DA3-90C9-1B4B-9F29-8EF8220C6527}" srcId="{04CEF05C-AE7E-644C-8524-113FACA96E9D}" destId="{E67A1647-4C0F-1349-B0EE-6D45C8E8347C}" srcOrd="0" destOrd="0" parTransId="{CAB4782A-26C8-854C-B80D-A8F0B3F46929}" sibTransId="{D1571669-A1C8-9E4A-809F-DB6CBFFB7239}"/>
    <dgm:cxn modelId="{FB295724-C148-9148-BC7F-348B9503C8C1}" type="presOf" srcId="{3D8730AA-0190-2341-8DB8-43BE51A3040F}" destId="{9888AB4D-BE23-764A-A8EC-1CDF4E6423E8}" srcOrd="1" destOrd="0" presId="urn:microsoft.com/office/officeart/2009/3/layout/HorizontalOrganizationChart"/>
    <dgm:cxn modelId="{7259B3E8-A224-FE43-ADF4-FA7083DCF5D9}" type="presOf" srcId="{BD11B41C-BF1F-4843-AC6E-DB33ADC34F75}" destId="{D074B23A-D90E-064D-8348-8776EE0F363F}" srcOrd="0" destOrd="0" presId="urn:microsoft.com/office/officeart/2009/3/layout/HorizontalOrganizationChart"/>
    <dgm:cxn modelId="{D99347F5-FBA2-CD44-89EC-6663CD4AF2C8}" srcId="{E67A1647-4C0F-1349-B0EE-6D45C8E8347C}" destId="{4D839A17-CA3A-6C4A-B2DC-679D06A32CA3}" srcOrd="2" destOrd="0" parTransId="{14F03FDE-FE54-BC4F-8348-5F3801E4EF7F}" sibTransId="{0DE00F24-62D9-1A46-A85E-1274553AF88A}"/>
    <dgm:cxn modelId="{932E2964-809E-474E-98B8-9FDCBC00B84B}" type="presOf" srcId="{B911BA8A-4142-8D41-B50C-23F5DA9623B3}" destId="{FDCF2DDE-4011-F74E-B248-4FC96697DBA8}" srcOrd="1" destOrd="0" presId="urn:microsoft.com/office/officeart/2009/3/layout/HorizontalOrganizationChart"/>
    <dgm:cxn modelId="{8B9A69B3-3388-F242-9AFB-F7AC79AD921E}" type="presOf" srcId="{514C5746-5518-964F-A0B7-E1B3D55C5AF1}" destId="{F6CAB600-1C21-AA42-B68E-C031BA649F9F}" srcOrd="1" destOrd="0" presId="urn:microsoft.com/office/officeart/2009/3/layout/HorizontalOrganizationChart"/>
    <dgm:cxn modelId="{09F556F2-1045-1147-BC84-754ACF0B9A08}" type="presOf" srcId="{0C50740E-F0DA-BF4F-B5A6-84443192E4FC}" destId="{A1BFB1EE-FE9A-2241-8550-160C843FEBC0}" srcOrd="1" destOrd="0" presId="urn:microsoft.com/office/officeart/2009/3/layout/HorizontalOrganizationChart"/>
    <dgm:cxn modelId="{C573767A-EE3A-704B-A0C0-711463F062DD}" type="presOf" srcId="{0A004038-72E5-E048-B78D-8A59880D1A4B}" destId="{34E241CD-4023-FE44-A7E5-A5454910B216}" srcOrd="1" destOrd="0" presId="urn:microsoft.com/office/officeart/2009/3/layout/HorizontalOrganizationChart"/>
    <dgm:cxn modelId="{B8034147-B142-BC4C-833D-145D45EA4F28}" srcId="{1612C22C-24F5-5742-BA55-1EBA55BE7E08}" destId="{05AE94D7-E5A5-714E-9A8C-990E6C5C96FC}" srcOrd="0" destOrd="0" parTransId="{7C18A5B6-5FBE-3145-A8CD-4D988828EC97}" sibTransId="{AEF22CA5-D40A-974F-A171-2A14699849B3}"/>
    <dgm:cxn modelId="{AE7F9BDF-7B61-9444-A100-D94AF078720E}" type="presOf" srcId="{04CEF05C-AE7E-644C-8524-113FACA96E9D}" destId="{E79B8D3B-B030-1E4D-A9F2-6260C2F5B6BE}" srcOrd="0" destOrd="0" presId="urn:microsoft.com/office/officeart/2009/3/layout/HorizontalOrganizationChart"/>
    <dgm:cxn modelId="{EE657CB3-B975-0D47-880D-8D2D05194D33}" type="presOf" srcId="{79062B70-E55B-6A42-B8CF-8350B95B1468}" destId="{50BB87AB-CFF4-3845-8BD8-F0771F637058}" srcOrd="0" destOrd="0" presId="urn:microsoft.com/office/officeart/2009/3/layout/HorizontalOrganizationChart"/>
    <dgm:cxn modelId="{297746D0-7919-7041-8D7A-C4D007F021A1}" type="presOf" srcId="{ED97CB8A-624D-2544-AB20-41E10DA7D78F}" destId="{57E04630-6AB1-B44F-948C-6CDCCC09BAF3}" srcOrd="0" destOrd="0" presId="urn:microsoft.com/office/officeart/2009/3/layout/HorizontalOrganizationChart"/>
    <dgm:cxn modelId="{72817187-0B3C-FB4C-989B-95372B4F9C02}" type="presOf" srcId="{40EB5D9E-1DEC-3942-B8C4-9A640AC27EA3}" destId="{0647B087-34C5-A648-B374-5C4F353EFFC8}" srcOrd="0" destOrd="0" presId="urn:microsoft.com/office/officeart/2009/3/layout/HorizontalOrganizationChart"/>
    <dgm:cxn modelId="{1FEB718A-79D4-1541-81BF-E3B6FF72A375}" type="presOf" srcId="{201B3D29-38A3-C449-8B87-9761FA357623}" destId="{9A193EF6-2201-7742-A63C-7D2B92495F83}" srcOrd="0" destOrd="0" presId="urn:microsoft.com/office/officeart/2009/3/layout/HorizontalOrganizationChart"/>
    <dgm:cxn modelId="{B6D6FE43-9880-984E-87F3-8EADB27B8E1E}" type="presOf" srcId="{4D839A17-CA3A-6C4A-B2DC-679D06A32CA3}" destId="{C2AEB6B1-A07B-E147-8C1E-0DF8B133A7A4}" srcOrd="0" destOrd="0" presId="urn:microsoft.com/office/officeart/2009/3/layout/HorizontalOrganizationChart"/>
    <dgm:cxn modelId="{4EC29C4B-F502-CA49-9545-37CA9427A016}" srcId="{1612C22C-24F5-5742-BA55-1EBA55BE7E08}" destId="{9C19F1AB-0941-C540-AA91-0D39F1E3A391}" srcOrd="1" destOrd="0" parTransId="{292B9592-CDD4-174E-9572-976909E8BDF8}" sibTransId="{6AB4EB81-8BB0-7C43-8A15-8E3AFE0E2767}"/>
    <dgm:cxn modelId="{90A80742-5534-834A-8576-2547B4DC6A3C}" type="presOf" srcId="{7C18A5B6-5FBE-3145-A8CD-4D988828EC97}" destId="{F5BDF622-CBFB-6946-A480-C562AD3CFFAC}" srcOrd="0" destOrd="0" presId="urn:microsoft.com/office/officeart/2009/3/layout/HorizontalOrganizationChart"/>
    <dgm:cxn modelId="{CEB6CEEC-E5F9-FF40-95AA-2AA26F66CDC8}" type="presOf" srcId="{79FF8667-BBB4-8B42-971D-B7BC9A960C5D}" destId="{39CBB8D6-B3CC-F649-A3CC-5A60EDF9F480}" srcOrd="1" destOrd="0" presId="urn:microsoft.com/office/officeart/2009/3/layout/HorizontalOrganizationChart"/>
    <dgm:cxn modelId="{A28419A2-5F54-714A-9832-656069C3A707}" srcId="{E67A1647-4C0F-1349-B0EE-6D45C8E8347C}" destId="{0C50740E-F0DA-BF4F-B5A6-84443192E4FC}" srcOrd="1" destOrd="0" parTransId="{3FCEA67C-5BD4-FC4F-AEAB-DDEB558897A8}" sibTransId="{D306456A-2C7F-8A4F-AC81-5F01BF6F1B9A}"/>
    <dgm:cxn modelId="{A04ED873-B400-4E4C-B84C-9AF9FD14690A}" type="presOf" srcId="{9C19F1AB-0941-C540-AA91-0D39F1E3A391}" destId="{B406D4F4-DED0-6543-ADA3-0C76548E943E}" srcOrd="0" destOrd="0" presId="urn:microsoft.com/office/officeart/2009/3/layout/HorizontalOrganizationChart"/>
    <dgm:cxn modelId="{4DB38C35-C874-CF42-AA8C-60460A78A0C4}" type="presOf" srcId="{0C50740E-F0DA-BF4F-B5A6-84443192E4FC}" destId="{A036EE63-9299-7C41-8DC4-4F0A147EC573}" srcOrd="0" destOrd="0" presId="urn:microsoft.com/office/officeart/2009/3/layout/HorizontalOrganizationChart"/>
    <dgm:cxn modelId="{BB19B8E5-43F3-CD44-82AC-38C962C9CDE4}" type="presOf" srcId="{3D8730AA-0190-2341-8DB8-43BE51A3040F}" destId="{BF4E0904-52B9-E647-BB69-2EDF716BBF11}" srcOrd="0" destOrd="0" presId="urn:microsoft.com/office/officeart/2009/3/layout/HorizontalOrganizationChart"/>
    <dgm:cxn modelId="{4C7CA7E2-9B45-7F4E-A05A-17EFD9638D7F}" type="presOf" srcId="{8EF08741-9D26-A94F-890D-03E0FA5ABB85}" destId="{40354706-2BEE-2A46-B9FC-F281EAF20E19}" srcOrd="0" destOrd="0" presId="urn:microsoft.com/office/officeart/2009/3/layout/HorizontalOrganizationChart"/>
    <dgm:cxn modelId="{37205210-E2EA-E84C-A0E6-C2E1D6397D5D}" type="presOf" srcId="{7226200A-BCDA-A941-935D-BD62ACE9DF78}" destId="{8DF91773-28D7-4D47-9709-5EAA014A31B7}" srcOrd="0" destOrd="0" presId="urn:microsoft.com/office/officeart/2009/3/layout/HorizontalOrganizationChart"/>
    <dgm:cxn modelId="{1096AD49-F4B2-494C-A32F-D0F840A366DD}" type="presOf" srcId="{D627727E-D1B9-A940-B59F-261D7ED0C2C6}" destId="{4167822B-2F5C-234C-8852-9544F71ECF37}" srcOrd="1" destOrd="0" presId="urn:microsoft.com/office/officeart/2009/3/layout/HorizontalOrganizationChart"/>
    <dgm:cxn modelId="{CE8E1097-18A1-4147-A0DD-5E471D469B88}" type="presOf" srcId="{E67A1647-4C0F-1349-B0EE-6D45C8E8347C}" destId="{CB39FAF3-1D51-D744-BACD-D3C676C46CB7}" srcOrd="1" destOrd="0" presId="urn:microsoft.com/office/officeart/2009/3/layout/HorizontalOrganizationChart"/>
    <dgm:cxn modelId="{91D04327-64EF-AF45-86F3-5A19DD638DC2}" srcId="{E67A1647-4C0F-1349-B0EE-6D45C8E8347C}" destId="{2BAEEB12-2423-6946-BE37-F4147AFEF0BB}" srcOrd="6" destOrd="0" parTransId="{40EB5D9E-1DEC-3942-B8C4-9A640AC27EA3}" sibTransId="{BC734F02-32F9-BB43-955F-C10212FD2211}"/>
    <dgm:cxn modelId="{BAA99458-2C1C-D649-BEF3-2FF80EC8C11C}" type="presOf" srcId="{B911BA8A-4142-8D41-B50C-23F5DA9623B3}" destId="{D8DA7145-E29D-3249-8901-3787361863BE}" srcOrd="0" destOrd="0" presId="urn:microsoft.com/office/officeart/2009/3/layout/HorizontalOrganizationChart"/>
    <dgm:cxn modelId="{FE9BCC1C-4604-BE42-90FC-5832DF2B2500}" type="presOf" srcId="{CA75A15A-16B8-CE4B-9221-C7FED63FB4B3}" destId="{C4850542-EA7D-9E42-A8FB-CFA77BE203C3}" srcOrd="0" destOrd="0" presId="urn:microsoft.com/office/officeart/2009/3/layout/HorizontalOrganizationChart"/>
    <dgm:cxn modelId="{1D7FD699-3744-6746-A809-773D07AAE1AD}" type="presOf" srcId="{8EF08741-9D26-A94F-890D-03E0FA5ABB85}" destId="{44D281F3-735C-344D-A947-B02513C68316}" srcOrd="1" destOrd="0" presId="urn:microsoft.com/office/officeart/2009/3/layout/HorizontalOrganizationChart"/>
    <dgm:cxn modelId="{79DED24F-EFBF-CB46-BC16-D7694BE2E85C}" srcId="{514C5746-5518-964F-A0B7-E1B3D55C5AF1}" destId="{D627727E-D1B9-A940-B59F-261D7ED0C2C6}" srcOrd="2" destOrd="0" parTransId="{BD11B41C-BF1F-4843-AC6E-DB33ADC34F75}" sibTransId="{9104B8CE-17A7-F647-88A8-D7EAFC52D008}"/>
    <dgm:cxn modelId="{0BE911D8-C439-B342-B462-64B0D9A60C92}" srcId="{E67A1647-4C0F-1349-B0EE-6D45C8E8347C}" destId="{8EF08741-9D26-A94F-890D-03E0FA5ABB85}" srcOrd="4" destOrd="0" parTransId="{0E31E35B-FDF5-6043-B299-629F3BBAD831}" sibTransId="{718B90F8-69F0-704F-B695-B9ED42CD20D5}"/>
    <dgm:cxn modelId="{611B6442-6521-4146-B900-3662B16A2E4C}" type="presParOf" srcId="{E79B8D3B-B030-1E4D-A9F2-6260C2F5B6BE}" destId="{2E160C10-24E5-8541-A4AD-73B591E655C8}" srcOrd="0" destOrd="0" presId="urn:microsoft.com/office/officeart/2009/3/layout/HorizontalOrganizationChart"/>
    <dgm:cxn modelId="{ABD278B9-2A0D-7D4A-A95C-6A9752C26C52}" type="presParOf" srcId="{2E160C10-24E5-8541-A4AD-73B591E655C8}" destId="{C0B68698-404C-4448-8E8B-8A4E3FA01D48}" srcOrd="0" destOrd="0" presId="urn:microsoft.com/office/officeart/2009/3/layout/HorizontalOrganizationChart"/>
    <dgm:cxn modelId="{19CFB02B-6A25-744E-A07A-910C9D0E5CD0}" type="presParOf" srcId="{C0B68698-404C-4448-8E8B-8A4E3FA01D48}" destId="{80440A76-6921-6A42-9063-EF80589D851A}" srcOrd="0" destOrd="0" presId="urn:microsoft.com/office/officeart/2009/3/layout/HorizontalOrganizationChart"/>
    <dgm:cxn modelId="{5DC88A30-F92C-E342-AAF6-CA2BC9B7AB62}" type="presParOf" srcId="{C0B68698-404C-4448-8E8B-8A4E3FA01D48}" destId="{CB39FAF3-1D51-D744-BACD-D3C676C46CB7}" srcOrd="1" destOrd="0" presId="urn:microsoft.com/office/officeart/2009/3/layout/HorizontalOrganizationChart"/>
    <dgm:cxn modelId="{77A3CEEB-FD08-5B42-B9D1-47A14CE1E0F6}" type="presParOf" srcId="{2E160C10-24E5-8541-A4AD-73B591E655C8}" destId="{6206A339-F06F-6A44-988D-5DF33949C2B8}" srcOrd="1" destOrd="0" presId="urn:microsoft.com/office/officeart/2009/3/layout/HorizontalOrganizationChart"/>
    <dgm:cxn modelId="{AB29338E-A423-B14C-8014-B69AA61DBF87}" type="presParOf" srcId="{6206A339-F06F-6A44-988D-5DF33949C2B8}" destId="{CA561525-FC83-A04D-B240-83F9E10E84CB}" srcOrd="0" destOrd="0" presId="urn:microsoft.com/office/officeart/2009/3/layout/HorizontalOrganizationChart"/>
    <dgm:cxn modelId="{E0C093DB-3CA5-554B-BBE8-B4C675F23E69}" type="presParOf" srcId="{6206A339-F06F-6A44-988D-5DF33949C2B8}" destId="{DCCF8009-938F-7F45-9FD4-03B74DD54B83}" srcOrd="1" destOrd="0" presId="urn:microsoft.com/office/officeart/2009/3/layout/HorizontalOrganizationChart"/>
    <dgm:cxn modelId="{D6168D66-3C92-104A-886F-6B5AAAE6FF28}" type="presParOf" srcId="{DCCF8009-938F-7F45-9FD4-03B74DD54B83}" destId="{84AE0029-5F01-AB4D-9DC0-15A901E45DD0}" srcOrd="0" destOrd="0" presId="urn:microsoft.com/office/officeart/2009/3/layout/HorizontalOrganizationChart"/>
    <dgm:cxn modelId="{BD0D387F-BF50-5D44-88ED-2AC00C9E576E}" type="presParOf" srcId="{84AE0029-5F01-AB4D-9DC0-15A901E45DD0}" destId="{D8DA7145-E29D-3249-8901-3787361863BE}" srcOrd="0" destOrd="0" presId="urn:microsoft.com/office/officeart/2009/3/layout/HorizontalOrganizationChart"/>
    <dgm:cxn modelId="{8B4C440B-E686-CB4F-BEC4-2DFE4EDE5687}" type="presParOf" srcId="{84AE0029-5F01-AB4D-9DC0-15A901E45DD0}" destId="{FDCF2DDE-4011-F74E-B248-4FC96697DBA8}" srcOrd="1" destOrd="0" presId="urn:microsoft.com/office/officeart/2009/3/layout/HorizontalOrganizationChart"/>
    <dgm:cxn modelId="{13A3D704-AB9E-6C4C-8C9C-C4DD15C50B6E}" type="presParOf" srcId="{DCCF8009-938F-7F45-9FD4-03B74DD54B83}" destId="{76CBE3DF-F02F-B24F-93E2-F5A818AC624F}" srcOrd="1" destOrd="0" presId="urn:microsoft.com/office/officeart/2009/3/layout/HorizontalOrganizationChart"/>
    <dgm:cxn modelId="{E56B84F1-04F6-5B4F-BBB3-5741A8212F74}" type="presParOf" srcId="{DCCF8009-938F-7F45-9FD4-03B74DD54B83}" destId="{E3C756D1-C62B-D742-8FD1-513E566A2250}" srcOrd="2" destOrd="0" presId="urn:microsoft.com/office/officeart/2009/3/layout/HorizontalOrganizationChart"/>
    <dgm:cxn modelId="{B2B5D163-F98A-2549-9879-8B2380B0504A}" type="presParOf" srcId="{6206A339-F06F-6A44-988D-5DF33949C2B8}" destId="{59D6EDAA-C8B5-184C-9329-569EF8D08636}" srcOrd="2" destOrd="0" presId="urn:microsoft.com/office/officeart/2009/3/layout/HorizontalOrganizationChart"/>
    <dgm:cxn modelId="{C27B6FF5-9534-4840-9572-6D8068A6E395}" type="presParOf" srcId="{6206A339-F06F-6A44-988D-5DF33949C2B8}" destId="{17E6FEA6-74D8-7F4A-B9B6-490E803B0BC3}" srcOrd="3" destOrd="0" presId="urn:microsoft.com/office/officeart/2009/3/layout/HorizontalOrganizationChart"/>
    <dgm:cxn modelId="{1CE2D51C-7F35-3B47-B32B-D2226F09EA23}" type="presParOf" srcId="{17E6FEA6-74D8-7F4A-B9B6-490E803B0BC3}" destId="{929853BF-BAAD-C74B-95D2-5BCD54731A08}" srcOrd="0" destOrd="0" presId="urn:microsoft.com/office/officeart/2009/3/layout/HorizontalOrganizationChart"/>
    <dgm:cxn modelId="{51EDAC0B-D3B9-DC40-9D0A-305C52F7590D}" type="presParOf" srcId="{929853BF-BAAD-C74B-95D2-5BCD54731A08}" destId="{A036EE63-9299-7C41-8DC4-4F0A147EC573}" srcOrd="0" destOrd="0" presId="urn:microsoft.com/office/officeart/2009/3/layout/HorizontalOrganizationChart"/>
    <dgm:cxn modelId="{67F9745D-928F-1449-8938-2DCA976FFA65}" type="presParOf" srcId="{929853BF-BAAD-C74B-95D2-5BCD54731A08}" destId="{A1BFB1EE-FE9A-2241-8550-160C843FEBC0}" srcOrd="1" destOrd="0" presId="urn:microsoft.com/office/officeart/2009/3/layout/HorizontalOrganizationChart"/>
    <dgm:cxn modelId="{213B94C4-2959-8245-B5AC-B49B0B805ED6}" type="presParOf" srcId="{17E6FEA6-74D8-7F4A-B9B6-490E803B0BC3}" destId="{B1302B16-7850-5548-97BD-82FF1A72CAD0}" srcOrd="1" destOrd="0" presId="urn:microsoft.com/office/officeart/2009/3/layout/HorizontalOrganizationChart"/>
    <dgm:cxn modelId="{29A824D2-361F-7F4A-885E-36A3645CF558}" type="presParOf" srcId="{17E6FEA6-74D8-7F4A-B9B6-490E803B0BC3}" destId="{25A87DAD-41E1-E74A-AC17-E86D01419EAE}" srcOrd="2" destOrd="0" presId="urn:microsoft.com/office/officeart/2009/3/layout/HorizontalOrganizationChart"/>
    <dgm:cxn modelId="{D18F5E06-CA47-4742-AB48-708120C29007}" type="presParOf" srcId="{6206A339-F06F-6A44-988D-5DF33949C2B8}" destId="{59D250C9-33FC-3A4E-926A-B2A0AADEAB88}" srcOrd="4" destOrd="0" presId="urn:microsoft.com/office/officeart/2009/3/layout/HorizontalOrganizationChart"/>
    <dgm:cxn modelId="{C28486C0-0896-864D-B605-4ECE9E1A558A}" type="presParOf" srcId="{6206A339-F06F-6A44-988D-5DF33949C2B8}" destId="{B1261B78-B979-734C-AE21-00C7D347831A}" srcOrd="5" destOrd="0" presId="urn:microsoft.com/office/officeart/2009/3/layout/HorizontalOrganizationChart"/>
    <dgm:cxn modelId="{70C50779-CF13-CD4A-BF01-84143FA76DDA}" type="presParOf" srcId="{B1261B78-B979-734C-AE21-00C7D347831A}" destId="{07A3A636-AE0F-C546-A79C-996FA91C6D94}" srcOrd="0" destOrd="0" presId="urn:microsoft.com/office/officeart/2009/3/layout/HorizontalOrganizationChart"/>
    <dgm:cxn modelId="{BBE79123-0823-3441-9248-5A74A6019561}" type="presParOf" srcId="{07A3A636-AE0F-C546-A79C-996FA91C6D94}" destId="{C2AEB6B1-A07B-E147-8C1E-0DF8B133A7A4}" srcOrd="0" destOrd="0" presId="urn:microsoft.com/office/officeart/2009/3/layout/HorizontalOrganizationChart"/>
    <dgm:cxn modelId="{0D947129-06B3-154B-8F7A-AD040E054F33}" type="presParOf" srcId="{07A3A636-AE0F-C546-A79C-996FA91C6D94}" destId="{3393C5EB-B4E3-4340-AEE7-C1CBD0EEAAC2}" srcOrd="1" destOrd="0" presId="urn:microsoft.com/office/officeart/2009/3/layout/HorizontalOrganizationChart"/>
    <dgm:cxn modelId="{086BE19F-BB1F-7C44-BB21-10874030045B}" type="presParOf" srcId="{B1261B78-B979-734C-AE21-00C7D347831A}" destId="{DE3495F3-CD41-6E4C-AACB-8F3EDEF8819F}" srcOrd="1" destOrd="0" presId="urn:microsoft.com/office/officeart/2009/3/layout/HorizontalOrganizationChart"/>
    <dgm:cxn modelId="{D18FBE2F-CFFC-DB42-9780-C4C63BACBA3E}" type="presParOf" srcId="{B1261B78-B979-734C-AE21-00C7D347831A}" destId="{E8FBCB5C-48E4-8342-A3B2-13A6DCAAFCDF}" srcOrd="2" destOrd="0" presId="urn:microsoft.com/office/officeart/2009/3/layout/HorizontalOrganizationChart"/>
    <dgm:cxn modelId="{8DB770F8-61E0-8B40-B833-A7A12247254F}" type="presParOf" srcId="{6206A339-F06F-6A44-988D-5DF33949C2B8}" destId="{20289AA5-E12A-6C43-94FE-C92153607437}" srcOrd="6" destOrd="0" presId="urn:microsoft.com/office/officeart/2009/3/layout/HorizontalOrganizationChart"/>
    <dgm:cxn modelId="{B0BFCC39-D6B9-F947-8220-C5439BAB052C}" type="presParOf" srcId="{6206A339-F06F-6A44-988D-5DF33949C2B8}" destId="{E37C2446-EAD4-C147-919D-5EB21899C71A}" srcOrd="7" destOrd="0" presId="urn:microsoft.com/office/officeart/2009/3/layout/HorizontalOrganizationChart"/>
    <dgm:cxn modelId="{076C5275-B4AB-2546-955E-DAD50AC72B20}" type="presParOf" srcId="{E37C2446-EAD4-C147-919D-5EB21899C71A}" destId="{EF448A89-97D4-A645-BD2F-4839D1A5CF20}" srcOrd="0" destOrd="0" presId="urn:microsoft.com/office/officeart/2009/3/layout/HorizontalOrganizationChart"/>
    <dgm:cxn modelId="{978CF72B-B05F-F449-A6F5-8932C7715A0F}" type="presParOf" srcId="{EF448A89-97D4-A645-BD2F-4839D1A5CF20}" destId="{9254F757-DC27-0A49-AE49-D4A2CD4394B2}" srcOrd="0" destOrd="0" presId="urn:microsoft.com/office/officeart/2009/3/layout/HorizontalOrganizationChart"/>
    <dgm:cxn modelId="{E71B621B-D5E4-E24B-A8BE-EEA618FE2219}" type="presParOf" srcId="{EF448A89-97D4-A645-BD2F-4839D1A5CF20}" destId="{F6CAB600-1C21-AA42-B68E-C031BA649F9F}" srcOrd="1" destOrd="0" presId="urn:microsoft.com/office/officeart/2009/3/layout/HorizontalOrganizationChart"/>
    <dgm:cxn modelId="{14C6325B-B79E-584F-BBF9-D057F00DB4D3}" type="presParOf" srcId="{E37C2446-EAD4-C147-919D-5EB21899C71A}" destId="{4F1DAE1B-59B5-5242-9C7E-213781F7B13C}" srcOrd="1" destOrd="0" presId="urn:microsoft.com/office/officeart/2009/3/layout/HorizontalOrganizationChart"/>
    <dgm:cxn modelId="{F118073A-8B2B-CE45-B175-F72E37A66DFE}" type="presParOf" srcId="{4F1DAE1B-59B5-5242-9C7E-213781F7B13C}" destId="{9A193EF6-2201-7742-A63C-7D2B92495F83}" srcOrd="0" destOrd="0" presId="urn:microsoft.com/office/officeart/2009/3/layout/HorizontalOrganizationChart"/>
    <dgm:cxn modelId="{C0EA69ED-4191-664F-8E5D-84E30065E827}" type="presParOf" srcId="{4F1DAE1B-59B5-5242-9C7E-213781F7B13C}" destId="{A96DA656-E4D5-1148-B363-D2DCB57ED738}" srcOrd="1" destOrd="0" presId="urn:microsoft.com/office/officeart/2009/3/layout/HorizontalOrganizationChart"/>
    <dgm:cxn modelId="{16645A97-BC28-F745-A026-C23BC1B1EAE0}" type="presParOf" srcId="{A96DA656-E4D5-1148-B363-D2DCB57ED738}" destId="{6FF1406F-D30E-6045-898F-803452BF480F}" srcOrd="0" destOrd="0" presId="urn:microsoft.com/office/officeart/2009/3/layout/HorizontalOrganizationChart"/>
    <dgm:cxn modelId="{5D3EDFB5-046B-6A4D-9210-BB2D80E81CB9}" type="presParOf" srcId="{6FF1406F-D30E-6045-898F-803452BF480F}" destId="{57E04630-6AB1-B44F-948C-6CDCCC09BAF3}" srcOrd="0" destOrd="0" presId="urn:microsoft.com/office/officeart/2009/3/layout/HorizontalOrganizationChart"/>
    <dgm:cxn modelId="{E93B1A72-8FC8-FC47-8DA4-41509E41C9D4}" type="presParOf" srcId="{6FF1406F-D30E-6045-898F-803452BF480F}" destId="{109DCE76-B63B-BD49-8447-AF97A1A6BF25}" srcOrd="1" destOrd="0" presId="urn:microsoft.com/office/officeart/2009/3/layout/HorizontalOrganizationChart"/>
    <dgm:cxn modelId="{727240BC-E5CC-EA48-ADDF-CAF87E7F64B8}" type="presParOf" srcId="{A96DA656-E4D5-1148-B363-D2DCB57ED738}" destId="{F00E458A-9B67-3B4B-812B-203C46C66B20}" srcOrd="1" destOrd="0" presId="urn:microsoft.com/office/officeart/2009/3/layout/HorizontalOrganizationChart"/>
    <dgm:cxn modelId="{22057D35-326D-A84A-B777-D0F4A832590E}" type="presParOf" srcId="{A96DA656-E4D5-1148-B363-D2DCB57ED738}" destId="{F35FBB60-74E9-9849-A589-3CD6862BF64F}" srcOrd="2" destOrd="0" presId="urn:microsoft.com/office/officeart/2009/3/layout/HorizontalOrganizationChart"/>
    <dgm:cxn modelId="{D539F25A-846E-5E4A-842E-01C19D60EF6B}" type="presParOf" srcId="{4F1DAE1B-59B5-5242-9C7E-213781F7B13C}" destId="{43BCEA50-A952-4C44-AA30-52B1E9E409C5}" srcOrd="2" destOrd="0" presId="urn:microsoft.com/office/officeart/2009/3/layout/HorizontalOrganizationChart"/>
    <dgm:cxn modelId="{8113101D-0869-6940-BC61-6E5D8BFF366F}" type="presParOf" srcId="{4F1DAE1B-59B5-5242-9C7E-213781F7B13C}" destId="{F8944EDD-8744-2D4E-B040-888F1EA19DF9}" srcOrd="3" destOrd="0" presId="urn:microsoft.com/office/officeart/2009/3/layout/HorizontalOrganizationChart"/>
    <dgm:cxn modelId="{9810E315-EDA0-3D42-A3E7-70DAD19E9A0F}" type="presParOf" srcId="{F8944EDD-8744-2D4E-B040-888F1EA19DF9}" destId="{0C68D25E-8937-3747-B369-291F975BD318}" srcOrd="0" destOrd="0" presId="urn:microsoft.com/office/officeart/2009/3/layout/HorizontalOrganizationChart"/>
    <dgm:cxn modelId="{BAB43247-CD76-4F4F-A59A-CF7384130705}" type="presParOf" srcId="{0C68D25E-8937-3747-B369-291F975BD318}" destId="{335CBDA3-742E-3944-982A-1064E0F0B82F}" srcOrd="0" destOrd="0" presId="urn:microsoft.com/office/officeart/2009/3/layout/HorizontalOrganizationChart"/>
    <dgm:cxn modelId="{9F7D2193-B7D5-C645-9DEF-E418E124F415}" type="presParOf" srcId="{0C68D25E-8937-3747-B369-291F975BD318}" destId="{B212BAC3-452D-B94E-9C4E-EAC30D850D5A}" srcOrd="1" destOrd="0" presId="urn:microsoft.com/office/officeart/2009/3/layout/HorizontalOrganizationChart"/>
    <dgm:cxn modelId="{C2E0553E-9877-2647-8523-B0397A1BE147}" type="presParOf" srcId="{F8944EDD-8744-2D4E-B040-888F1EA19DF9}" destId="{3BB5CDA8-C384-504E-9750-7F5C74C4FFC4}" srcOrd="1" destOrd="0" presId="urn:microsoft.com/office/officeart/2009/3/layout/HorizontalOrganizationChart"/>
    <dgm:cxn modelId="{4A2D857F-5222-BB45-BDB9-82F97F154414}" type="presParOf" srcId="{F8944EDD-8744-2D4E-B040-888F1EA19DF9}" destId="{0EE089CD-88AE-6F49-9E10-D8406A02E1DC}" srcOrd="2" destOrd="0" presId="urn:microsoft.com/office/officeart/2009/3/layout/HorizontalOrganizationChart"/>
    <dgm:cxn modelId="{8419318D-129D-DA47-A5C4-04689BD659FB}" type="presParOf" srcId="{4F1DAE1B-59B5-5242-9C7E-213781F7B13C}" destId="{D074B23A-D90E-064D-8348-8776EE0F363F}" srcOrd="4" destOrd="0" presId="urn:microsoft.com/office/officeart/2009/3/layout/HorizontalOrganizationChart"/>
    <dgm:cxn modelId="{55B4AE0E-AB83-634A-8506-7EC8E8D2641C}" type="presParOf" srcId="{4F1DAE1B-59B5-5242-9C7E-213781F7B13C}" destId="{A63B986E-879C-204B-BB9A-AC37E9C3ACAF}" srcOrd="5" destOrd="0" presId="urn:microsoft.com/office/officeart/2009/3/layout/HorizontalOrganizationChart"/>
    <dgm:cxn modelId="{70BF3079-BD5D-B14E-AEA3-43E82CFA5274}" type="presParOf" srcId="{A63B986E-879C-204B-BB9A-AC37E9C3ACAF}" destId="{24427FCA-3281-CD43-999F-8F2B636ABED2}" srcOrd="0" destOrd="0" presId="urn:microsoft.com/office/officeart/2009/3/layout/HorizontalOrganizationChart"/>
    <dgm:cxn modelId="{7304F879-A430-3648-B02A-766F39520886}" type="presParOf" srcId="{24427FCA-3281-CD43-999F-8F2B636ABED2}" destId="{C3C79540-799C-334A-A2D0-675CAA710F88}" srcOrd="0" destOrd="0" presId="urn:microsoft.com/office/officeart/2009/3/layout/HorizontalOrganizationChart"/>
    <dgm:cxn modelId="{547E173D-B4AF-BB44-BFE2-0C19391A2502}" type="presParOf" srcId="{24427FCA-3281-CD43-999F-8F2B636ABED2}" destId="{4167822B-2F5C-234C-8852-9544F71ECF37}" srcOrd="1" destOrd="0" presId="urn:microsoft.com/office/officeart/2009/3/layout/HorizontalOrganizationChart"/>
    <dgm:cxn modelId="{02C0AB31-702E-7E40-9615-8E3819C93056}" type="presParOf" srcId="{A63B986E-879C-204B-BB9A-AC37E9C3ACAF}" destId="{A1E9A640-3FA0-124E-BA40-16F0A96E42E8}" srcOrd="1" destOrd="0" presId="urn:microsoft.com/office/officeart/2009/3/layout/HorizontalOrganizationChart"/>
    <dgm:cxn modelId="{AAA81207-9065-EF43-BED5-96506AE12728}" type="presParOf" srcId="{A63B986E-879C-204B-BB9A-AC37E9C3ACAF}" destId="{0A8D8448-1EA0-F54D-941C-CCACDBF0888F}" srcOrd="2" destOrd="0" presId="urn:microsoft.com/office/officeart/2009/3/layout/HorizontalOrganizationChart"/>
    <dgm:cxn modelId="{D19703BD-3A90-DF45-9A4D-7FEB9D5A5867}" type="presParOf" srcId="{4F1DAE1B-59B5-5242-9C7E-213781F7B13C}" destId="{50BB87AB-CFF4-3845-8BD8-F0771F637058}" srcOrd="6" destOrd="0" presId="urn:microsoft.com/office/officeart/2009/3/layout/HorizontalOrganizationChart"/>
    <dgm:cxn modelId="{00666C7F-813A-5B41-9E7F-34181429DC20}" type="presParOf" srcId="{4F1DAE1B-59B5-5242-9C7E-213781F7B13C}" destId="{B2D557A3-5C3E-BA48-8156-1B4B1FD9135D}" srcOrd="7" destOrd="0" presId="urn:microsoft.com/office/officeart/2009/3/layout/HorizontalOrganizationChart"/>
    <dgm:cxn modelId="{74546941-8F56-3C49-9BEB-E52A3E640C26}" type="presParOf" srcId="{B2D557A3-5C3E-BA48-8156-1B4B1FD9135D}" destId="{5AFA3316-EFC9-3349-9205-79242D90534A}" srcOrd="0" destOrd="0" presId="urn:microsoft.com/office/officeart/2009/3/layout/HorizontalOrganizationChart"/>
    <dgm:cxn modelId="{0A116959-0067-AF43-93E7-EFEB5AD2C612}" type="presParOf" srcId="{5AFA3316-EFC9-3349-9205-79242D90534A}" destId="{FA24B1BC-71BA-F241-A246-5187FA8F17F4}" srcOrd="0" destOrd="0" presId="urn:microsoft.com/office/officeart/2009/3/layout/HorizontalOrganizationChart"/>
    <dgm:cxn modelId="{D3D7726C-6359-534B-BD0A-48FD5AE8775A}" type="presParOf" srcId="{5AFA3316-EFC9-3349-9205-79242D90534A}" destId="{39CBB8D6-B3CC-F649-A3CC-5A60EDF9F480}" srcOrd="1" destOrd="0" presId="urn:microsoft.com/office/officeart/2009/3/layout/HorizontalOrganizationChart"/>
    <dgm:cxn modelId="{0A8C0448-0BA8-E74A-A969-31D7A26FF2D3}" type="presParOf" srcId="{B2D557A3-5C3E-BA48-8156-1B4B1FD9135D}" destId="{63604DC7-92A4-9C4E-8B88-4CDBA3290A66}" srcOrd="1" destOrd="0" presId="urn:microsoft.com/office/officeart/2009/3/layout/HorizontalOrganizationChart"/>
    <dgm:cxn modelId="{90E49DBB-276A-024F-869A-38D61A23F751}" type="presParOf" srcId="{B2D557A3-5C3E-BA48-8156-1B4B1FD9135D}" destId="{261A0E07-16CA-8845-A568-1D6088336FB0}" srcOrd="2" destOrd="0" presId="urn:microsoft.com/office/officeart/2009/3/layout/HorizontalOrganizationChart"/>
    <dgm:cxn modelId="{CCCA3015-E221-A843-97A0-A524AB9E1F31}" type="presParOf" srcId="{4F1DAE1B-59B5-5242-9C7E-213781F7B13C}" destId="{57EB0288-2658-CD43-AB86-1DA1B9C20D77}" srcOrd="8" destOrd="0" presId="urn:microsoft.com/office/officeart/2009/3/layout/HorizontalOrganizationChart"/>
    <dgm:cxn modelId="{82A57B2C-C80C-6845-A827-6201C29E7CE0}" type="presParOf" srcId="{4F1DAE1B-59B5-5242-9C7E-213781F7B13C}" destId="{E91140FB-6C6A-3946-9F7F-E3ED4821E028}" srcOrd="9" destOrd="0" presId="urn:microsoft.com/office/officeart/2009/3/layout/HorizontalOrganizationChart"/>
    <dgm:cxn modelId="{2D355472-F20F-A442-BB76-7E43A00072AF}" type="presParOf" srcId="{E91140FB-6C6A-3946-9F7F-E3ED4821E028}" destId="{23795B99-2713-5241-A115-D2B02A2248B6}" srcOrd="0" destOrd="0" presId="urn:microsoft.com/office/officeart/2009/3/layout/HorizontalOrganizationChart"/>
    <dgm:cxn modelId="{59082A4E-1164-004A-905A-E6EBEE54EB0F}" type="presParOf" srcId="{23795B99-2713-5241-A115-D2B02A2248B6}" destId="{7765B5D1-92A6-4F45-8933-17606C51F99F}" srcOrd="0" destOrd="0" presId="urn:microsoft.com/office/officeart/2009/3/layout/HorizontalOrganizationChart"/>
    <dgm:cxn modelId="{87027A9E-5239-A44D-8507-EF80A9AE8DA4}" type="presParOf" srcId="{23795B99-2713-5241-A115-D2B02A2248B6}" destId="{A7C1D083-D7D9-A94F-B4F7-AEDBA06DF08B}" srcOrd="1" destOrd="0" presId="urn:microsoft.com/office/officeart/2009/3/layout/HorizontalOrganizationChart"/>
    <dgm:cxn modelId="{5EA67825-B25A-2146-87F4-CFB9990D0515}" type="presParOf" srcId="{E91140FB-6C6A-3946-9F7F-E3ED4821E028}" destId="{71598D49-B835-744A-8992-C4F3710076FD}" srcOrd="1" destOrd="0" presId="urn:microsoft.com/office/officeart/2009/3/layout/HorizontalOrganizationChart"/>
    <dgm:cxn modelId="{EE8D915B-2943-F54F-B0E7-1EF5B111DA42}" type="presParOf" srcId="{71598D49-B835-744A-8992-C4F3710076FD}" destId="{F5BDF622-CBFB-6946-A480-C562AD3CFFAC}" srcOrd="0" destOrd="0" presId="urn:microsoft.com/office/officeart/2009/3/layout/HorizontalOrganizationChart"/>
    <dgm:cxn modelId="{08FC48CF-6720-714C-AFD7-68FB355F8279}" type="presParOf" srcId="{71598D49-B835-744A-8992-C4F3710076FD}" destId="{EDA9CB93-80BB-504C-B2FF-568C811E3DBC}" srcOrd="1" destOrd="0" presId="urn:microsoft.com/office/officeart/2009/3/layout/HorizontalOrganizationChart"/>
    <dgm:cxn modelId="{8EC40393-5E26-3647-B467-F40244D4F8D3}" type="presParOf" srcId="{EDA9CB93-80BB-504C-B2FF-568C811E3DBC}" destId="{6E257ACB-B1C7-874C-AFE3-117AE6D0591A}" srcOrd="0" destOrd="0" presId="urn:microsoft.com/office/officeart/2009/3/layout/HorizontalOrganizationChart"/>
    <dgm:cxn modelId="{5F06C6F3-E28A-0743-B438-9EE3A1E50950}" type="presParOf" srcId="{6E257ACB-B1C7-874C-AFE3-117AE6D0591A}" destId="{5452261A-DF7F-104A-AE2B-41EAC25DE675}" srcOrd="0" destOrd="0" presId="urn:microsoft.com/office/officeart/2009/3/layout/HorizontalOrganizationChart"/>
    <dgm:cxn modelId="{8E529AED-E931-6345-A686-0C126644D9E4}" type="presParOf" srcId="{6E257ACB-B1C7-874C-AFE3-117AE6D0591A}" destId="{8CDF8890-4328-1B4C-9CF2-A8902E86FF89}" srcOrd="1" destOrd="0" presId="urn:microsoft.com/office/officeart/2009/3/layout/HorizontalOrganizationChart"/>
    <dgm:cxn modelId="{0E312572-26F4-6B49-AD7F-DF2157498B12}" type="presParOf" srcId="{EDA9CB93-80BB-504C-B2FF-568C811E3DBC}" destId="{DB197529-2AA7-9544-8E0D-19E2D4DC2011}" srcOrd="1" destOrd="0" presId="urn:microsoft.com/office/officeart/2009/3/layout/HorizontalOrganizationChart"/>
    <dgm:cxn modelId="{2EE35FEB-D8CE-5841-9383-33C09DC0D767}" type="presParOf" srcId="{EDA9CB93-80BB-504C-B2FF-568C811E3DBC}" destId="{3E1DEAED-55AF-FE47-BB7D-FB8E3471438C}" srcOrd="2" destOrd="0" presId="urn:microsoft.com/office/officeart/2009/3/layout/HorizontalOrganizationChart"/>
    <dgm:cxn modelId="{16B1491A-B77B-DC44-B99F-1CE6204DC605}" type="presParOf" srcId="{71598D49-B835-744A-8992-C4F3710076FD}" destId="{AF69B12F-2944-4C42-871F-4D2147AE8B2B}" srcOrd="2" destOrd="0" presId="urn:microsoft.com/office/officeart/2009/3/layout/HorizontalOrganizationChart"/>
    <dgm:cxn modelId="{455608D9-3B03-B047-B006-FA597746A1E0}" type="presParOf" srcId="{71598D49-B835-744A-8992-C4F3710076FD}" destId="{76A811D4-1D3B-B648-A816-8EECA7FB2A80}" srcOrd="3" destOrd="0" presId="urn:microsoft.com/office/officeart/2009/3/layout/HorizontalOrganizationChart"/>
    <dgm:cxn modelId="{43BB07B4-6B2E-D94A-AA30-3D49A7D644E9}" type="presParOf" srcId="{76A811D4-1D3B-B648-A816-8EECA7FB2A80}" destId="{77BFBED1-4226-CF4D-8E16-62635E2C8799}" srcOrd="0" destOrd="0" presId="urn:microsoft.com/office/officeart/2009/3/layout/HorizontalOrganizationChart"/>
    <dgm:cxn modelId="{50E6436E-196D-C64E-9CDC-5B06E989104F}" type="presParOf" srcId="{77BFBED1-4226-CF4D-8E16-62635E2C8799}" destId="{B406D4F4-DED0-6543-ADA3-0C76548E943E}" srcOrd="0" destOrd="0" presId="urn:microsoft.com/office/officeart/2009/3/layout/HorizontalOrganizationChart"/>
    <dgm:cxn modelId="{D2268C7B-0622-2F46-9A8E-224E1D3A1E7C}" type="presParOf" srcId="{77BFBED1-4226-CF4D-8E16-62635E2C8799}" destId="{120B8F20-11F1-D344-9E5E-CFEBFD64B294}" srcOrd="1" destOrd="0" presId="urn:microsoft.com/office/officeart/2009/3/layout/HorizontalOrganizationChart"/>
    <dgm:cxn modelId="{D1A96C7C-AB03-3449-86A3-9FDF4854FD5B}" type="presParOf" srcId="{76A811D4-1D3B-B648-A816-8EECA7FB2A80}" destId="{0AB6055D-AB78-6C47-B949-5B501FE554BE}" srcOrd="1" destOrd="0" presId="urn:microsoft.com/office/officeart/2009/3/layout/HorizontalOrganizationChart"/>
    <dgm:cxn modelId="{473CF01C-5B38-2B48-A633-92032B6BC6A9}" type="presParOf" srcId="{0AB6055D-AB78-6C47-B949-5B501FE554BE}" destId="{8DF91773-28D7-4D47-9709-5EAA014A31B7}" srcOrd="0" destOrd="0" presId="urn:microsoft.com/office/officeart/2009/3/layout/HorizontalOrganizationChart"/>
    <dgm:cxn modelId="{DE94A2AA-CB78-674E-8C63-D7593543A565}" type="presParOf" srcId="{0AB6055D-AB78-6C47-B949-5B501FE554BE}" destId="{55157484-AA04-634E-9D9B-F25473FDC6CD}" srcOrd="1" destOrd="0" presId="urn:microsoft.com/office/officeart/2009/3/layout/HorizontalOrganizationChart"/>
    <dgm:cxn modelId="{33C90EEB-DCDC-144F-BDE2-3F49C3215893}" type="presParOf" srcId="{55157484-AA04-634E-9D9B-F25473FDC6CD}" destId="{106B1FCF-E936-2E41-85BB-218FCBD16BFA}" srcOrd="0" destOrd="0" presId="urn:microsoft.com/office/officeart/2009/3/layout/HorizontalOrganizationChart"/>
    <dgm:cxn modelId="{5356FE5D-1B7D-7649-A977-EDC1D63228A7}" type="presParOf" srcId="{106B1FCF-E936-2E41-85BB-218FCBD16BFA}" destId="{C4850542-EA7D-9E42-A8FB-CFA77BE203C3}" srcOrd="0" destOrd="0" presId="urn:microsoft.com/office/officeart/2009/3/layout/HorizontalOrganizationChart"/>
    <dgm:cxn modelId="{B2516504-883C-904B-A7F9-5A61B2DC6360}" type="presParOf" srcId="{106B1FCF-E936-2E41-85BB-218FCBD16BFA}" destId="{07DADAB4-21FA-2E44-8F5A-92C954B68459}" srcOrd="1" destOrd="0" presId="urn:microsoft.com/office/officeart/2009/3/layout/HorizontalOrganizationChart"/>
    <dgm:cxn modelId="{09D1C08D-ADF0-C64A-819A-4D45ABE34A3B}" type="presParOf" srcId="{55157484-AA04-634E-9D9B-F25473FDC6CD}" destId="{247C567B-5C04-B143-A57A-039A2C94A05D}" srcOrd="1" destOrd="0" presId="urn:microsoft.com/office/officeart/2009/3/layout/HorizontalOrganizationChart"/>
    <dgm:cxn modelId="{2931579F-AF7B-6543-BF73-8C2FC4A9FC1C}" type="presParOf" srcId="{55157484-AA04-634E-9D9B-F25473FDC6CD}" destId="{DE67F3ED-4B34-0E4F-9C80-EC90A2E8303D}" srcOrd="2" destOrd="0" presId="urn:microsoft.com/office/officeart/2009/3/layout/HorizontalOrganizationChart"/>
    <dgm:cxn modelId="{A41ECD6D-7A0A-844F-BDEE-AFD3F25D67A7}" type="presParOf" srcId="{0AB6055D-AB78-6C47-B949-5B501FE554BE}" destId="{AFD2D489-C5AD-6544-A238-1E699A1B838C}" srcOrd="2" destOrd="0" presId="urn:microsoft.com/office/officeart/2009/3/layout/HorizontalOrganizationChart"/>
    <dgm:cxn modelId="{D634E8A8-D6DA-C44D-B0CF-6FA10E644503}" type="presParOf" srcId="{0AB6055D-AB78-6C47-B949-5B501FE554BE}" destId="{94C6A24D-7ABC-C84F-99BE-0881BFED950C}" srcOrd="3" destOrd="0" presId="urn:microsoft.com/office/officeart/2009/3/layout/HorizontalOrganizationChart"/>
    <dgm:cxn modelId="{F707A766-FAC0-DA48-B5FC-B7175DABB4A5}" type="presParOf" srcId="{94C6A24D-7ABC-C84F-99BE-0881BFED950C}" destId="{8D5B16AF-9258-2D44-B083-1CFB4B48C867}" srcOrd="0" destOrd="0" presId="urn:microsoft.com/office/officeart/2009/3/layout/HorizontalOrganizationChart"/>
    <dgm:cxn modelId="{F90A857D-3C7D-414F-A17C-AE0DB001FDAC}" type="presParOf" srcId="{8D5B16AF-9258-2D44-B083-1CFB4B48C867}" destId="{CD1B42EC-FEE6-AB40-89B7-CDA6CCFE88FC}" srcOrd="0" destOrd="0" presId="urn:microsoft.com/office/officeart/2009/3/layout/HorizontalOrganizationChart"/>
    <dgm:cxn modelId="{7F19397A-10B0-DA4B-92B5-4AB3CC35DE65}" type="presParOf" srcId="{8D5B16AF-9258-2D44-B083-1CFB4B48C867}" destId="{34E241CD-4023-FE44-A7E5-A5454910B216}" srcOrd="1" destOrd="0" presId="urn:microsoft.com/office/officeart/2009/3/layout/HorizontalOrganizationChart"/>
    <dgm:cxn modelId="{7C7287F4-5DDB-EA46-B938-8F5CDA14BE49}" type="presParOf" srcId="{94C6A24D-7ABC-C84F-99BE-0881BFED950C}" destId="{131DA9B4-4EC3-5E4E-808B-8B873DBC6B9A}" srcOrd="1" destOrd="0" presId="urn:microsoft.com/office/officeart/2009/3/layout/HorizontalOrganizationChart"/>
    <dgm:cxn modelId="{9F634A28-8779-D04D-92AA-9FAE9402BB34}" type="presParOf" srcId="{94C6A24D-7ABC-C84F-99BE-0881BFED950C}" destId="{C87DAE4D-2195-164B-BB2D-21D5C1299B88}" srcOrd="2" destOrd="0" presId="urn:microsoft.com/office/officeart/2009/3/layout/HorizontalOrganizationChart"/>
    <dgm:cxn modelId="{35C1F49E-EB1C-F146-AF36-3A06B25693FA}" type="presParOf" srcId="{76A811D4-1D3B-B648-A816-8EECA7FB2A80}" destId="{C8CB2551-B2DD-0245-9555-9309FC6F42AD}" srcOrd="2" destOrd="0" presId="urn:microsoft.com/office/officeart/2009/3/layout/HorizontalOrganizationChart"/>
    <dgm:cxn modelId="{B04E05C7-A532-0243-AA35-153802A7D5AA}" type="presParOf" srcId="{E91140FB-6C6A-3946-9F7F-E3ED4821E028}" destId="{B460E768-1931-C841-8A5F-969E852CFD75}" srcOrd="2" destOrd="0" presId="urn:microsoft.com/office/officeart/2009/3/layout/HorizontalOrganizationChart"/>
    <dgm:cxn modelId="{F6873884-D9D4-E148-AE20-3CBEB22FB656}" type="presParOf" srcId="{E37C2446-EAD4-C147-919D-5EB21899C71A}" destId="{6CCC9A2A-6E6A-064E-93C9-82AED7B4F8CA}" srcOrd="2" destOrd="0" presId="urn:microsoft.com/office/officeart/2009/3/layout/HorizontalOrganizationChart"/>
    <dgm:cxn modelId="{08BED8C7-1A58-074D-857E-B7C5799B107C}" type="presParOf" srcId="{6206A339-F06F-6A44-988D-5DF33949C2B8}" destId="{CF97658E-BE61-3343-8046-B98EBF841A14}" srcOrd="8" destOrd="0" presId="urn:microsoft.com/office/officeart/2009/3/layout/HorizontalOrganizationChart"/>
    <dgm:cxn modelId="{A9941AB1-A96F-B648-B78A-CC3F1BDAA202}" type="presParOf" srcId="{6206A339-F06F-6A44-988D-5DF33949C2B8}" destId="{E97F598B-69E7-7244-A368-C8C6F45F98AE}" srcOrd="9" destOrd="0" presId="urn:microsoft.com/office/officeart/2009/3/layout/HorizontalOrganizationChart"/>
    <dgm:cxn modelId="{00FB95D2-9B22-484A-A061-FED108B74213}" type="presParOf" srcId="{E97F598B-69E7-7244-A368-C8C6F45F98AE}" destId="{BFF34208-4227-EE4E-8129-F69A5EB71E2C}" srcOrd="0" destOrd="0" presId="urn:microsoft.com/office/officeart/2009/3/layout/HorizontalOrganizationChart"/>
    <dgm:cxn modelId="{1CE66355-0D86-764E-AB86-025F129FD6AF}" type="presParOf" srcId="{BFF34208-4227-EE4E-8129-F69A5EB71E2C}" destId="{40354706-2BEE-2A46-B9FC-F281EAF20E19}" srcOrd="0" destOrd="0" presId="urn:microsoft.com/office/officeart/2009/3/layout/HorizontalOrganizationChart"/>
    <dgm:cxn modelId="{830FA5E1-86C5-8444-851D-ADB661CA1B4C}" type="presParOf" srcId="{BFF34208-4227-EE4E-8129-F69A5EB71E2C}" destId="{44D281F3-735C-344D-A947-B02513C68316}" srcOrd="1" destOrd="0" presId="urn:microsoft.com/office/officeart/2009/3/layout/HorizontalOrganizationChart"/>
    <dgm:cxn modelId="{FEDCE786-6F48-414A-B607-94B57C04EADA}" type="presParOf" srcId="{E97F598B-69E7-7244-A368-C8C6F45F98AE}" destId="{EFE1F2E4-D59C-3F4B-9F9A-185C79868822}" srcOrd="1" destOrd="0" presId="urn:microsoft.com/office/officeart/2009/3/layout/HorizontalOrganizationChart"/>
    <dgm:cxn modelId="{28D3C389-0969-0342-85A5-86790F743D7C}" type="presParOf" srcId="{E97F598B-69E7-7244-A368-C8C6F45F98AE}" destId="{AB37C302-8B72-324B-905D-DE3463D24AE7}" srcOrd="2" destOrd="0" presId="urn:microsoft.com/office/officeart/2009/3/layout/HorizontalOrganizationChart"/>
    <dgm:cxn modelId="{E59CCDA2-CEBA-6A43-AB35-BD225634BDB4}" type="presParOf" srcId="{6206A339-F06F-6A44-988D-5DF33949C2B8}" destId="{1CB4C95B-A687-674C-BE52-6DFAA4119BC0}" srcOrd="10" destOrd="0" presId="urn:microsoft.com/office/officeart/2009/3/layout/HorizontalOrganizationChart"/>
    <dgm:cxn modelId="{E300382D-10E7-034F-877D-92A4A1DA3F0F}" type="presParOf" srcId="{6206A339-F06F-6A44-988D-5DF33949C2B8}" destId="{22D87C86-5699-BA48-AD21-42C269761345}" srcOrd="11" destOrd="0" presId="urn:microsoft.com/office/officeart/2009/3/layout/HorizontalOrganizationChart"/>
    <dgm:cxn modelId="{D72830E4-01A0-E04B-BF97-07F8D5817F6D}" type="presParOf" srcId="{22D87C86-5699-BA48-AD21-42C269761345}" destId="{9FBCD6A4-9A93-744D-98FF-A9DA8A6A8B39}" srcOrd="0" destOrd="0" presId="urn:microsoft.com/office/officeart/2009/3/layout/HorizontalOrganizationChart"/>
    <dgm:cxn modelId="{A201DB09-ED82-1C42-96B5-422441D5F39A}" type="presParOf" srcId="{9FBCD6A4-9A93-744D-98FF-A9DA8A6A8B39}" destId="{BF4E0904-52B9-E647-BB69-2EDF716BBF11}" srcOrd="0" destOrd="0" presId="urn:microsoft.com/office/officeart/2009/3/layout/HorizontalOrganizationChart"/>
    <dgm:cxn modelId="{B844B5F7-5CD6-4446-BE08-F085ACD84699}" type="presParOf" srcId="{9FBCD6A4-9A93-744D-98FF-A9DA8A6A8B39}" destId="{9888AB4D-BE23-764A-A8EC-1CDF4E6423E8}" srcOrd="1" destOrd="0" presId="urn:microsoft.com/office/officeart/2009/3/layout/HorizontalOrganizationChart"/>
    <dgm:cxn modelId="{7A8B3ADA-F7DA-624B-968A-DFB28564F570}" type="presParOf" srcId="{22D87C86-5699-BA48-AD21-42C269761345}" destId="{29F67973-5210-2F42-8B3F-40DF366E028A}" srcOrd="1" destOrd="0" presId="urn:microsoft.com/office/officeart/2009/3/layout/HorizontalOrganizationChart"/>
    <dgm:cxn modelId="{615AC14A-7DF5-FC4D-B53C-4B71701C18CA}" type="presParOf" srcId="{22D87C86-5699-BA48-AD21-42C269761345}" destId="{C3B15454-3D80-EC49-8682-9D9BF6AE2BD2}" srcOrd="2" destOrd="0" presId="urn:microsoft.com/office/officeart/2009/3/layout/HorizontalOrganizationChart"/>
    <dgm:cxn modelId="{6548AEC2-8C10-4442-9E0B-12A55D09B400}" type="presParOf" srcId="{6206A339-F06F-6A44-988D-5DF33949C2B8}" destId="{0647B087-34C5-A648-B374-5C4F353EFFC8}" srcOrd="12" destOrd="0" presId="urn:microsoft.com/office/officeart/2009/3/layout/HorizontalOrganizationChart"/>
    <dgm:cxn modelId="{404B0E38-9A5C-224B-8099-78F2C50CA1A2}" type="presParOf" srcId="{6206A339-F06F-6A44-988D-5DF33949C2B8}" destId="{7D902EEC-3BFA-144C-A008-94688CE41770}" srcOrd="13" destOrd="0" presId="urn:microsoft.com/office/officeart/2009/3/layout/HorizontalOrganizationChart"/>
    <dgm:cxn modelId="{39CB56E5-799B-A94E-8745-775BCB7A4F2B}" type="presParOf" srcId="{7D902EEC-3BFA-144C-A008-94688CE41770}" destId="{A9C9783A-4F99-8B44-8018-4D00DD6E6F7A}" srcOrd="0" destOrd="0" presId="urn:microsoft.com/office/officeart/2009/3/layout/HorizontalOrganizationChart"/>
    <dgm:cxn modelId="{B72289FE-573E-7D4A-B4A9-74E789E02CBF}" type="presParOf" srcId="{A9C9783A-4F99-8B44-8018-4D00DD6E6F7A}" destId="{7A328506-41DA-AE41-B28B-E13AD6063EE2}" srcOrd="0" destOrd="0" presId="urn:microsoft.com/office/officeart/2009/3/layout/HorizontalOrganizationChart"/>
    <dgm:cxn modelId="{8782F425-09D7-434A-B3DF-8812985CC4CA}" type="presParOf" srcId="{A9C9783A-4F99-8B44-8018-4D00DD6E6F7A}" destId="{B03A185A-43CA-C546-8832-6D984D68BEB5}" srcOrd="1" destOrd="0" presId="urn:microsoft.com/office/officeart/2009/3/layout/HorizontalOrganizationChart"/>
    <dgm:cxn modelId="{D93E783E-6A27-B942-9F3E-9111E817B6B0}" type="presParOf" srcId="{7D902EEC-3BFA-144C-A008-94688CE41770}" destId="{35A0D629-B5CC-5746-85F0-EBB6BBEF73B8}" srcOrd="1" destOrd="0" presId="urn:microsoft.com/office/officeart/2009/3/layout/HorizontalOrganizationChart"/>
    <dgm:cxn modelId="{CFDE06EF-C71D-324A-98C5-787D016D4DBC}" type="presParOf" srcId="{7D902EEC-3BFA-144C-A008-94688CE41770}" destId="{EDC3DAB7-F27B-9947-91B6-ED1DF4490098}" srcOrd="2" destOrd="0" presId="urn:microsoft.com/office/officeart/2009/3/layout/HorizontalOrganizationChart"/>
    <dgm:cxn modelId="{733EC39E-6E31-E846-9378-B4DE9F66E2CE}" type="presParOf" srcId="{2E160C10-24E5-8541-A4AD-73B591E655C8}" destId="{663757D5-CA92-CD45-B8A6-1644345AD372}"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89EEB2-DF59-634E-A32C-8A7B8F98EDBE}"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zh-CN" altLang="en-US"/>
        </a:p>
      </dgm:t>
    </dgm:pt>
    <dgm:pt modelId="{E2E1E0A4-5F6F-C042-A708-1D3806E323C2}">
      <dgm:prSet phldrT="[文本]" custT="1"/>
      <dgm:spPr/>
      <dgm:t>
        <a:bodyPr anchor="b"/>
        <a:lstStyle/>
        <a:p>
          <a:pPr>
            <a:lnSpc>
              <a:spcPct val="70000"/>
            </a:lnSpc>
          </a:pPr>
          <a:r>
            <a:rPr lang="en-US" altLang="zh-CN" sz="1100" b="0" dirty="0"/>
            <a:t>1995</a:t>
          </a:r>
          <a:endParaRPr lang="zh-CN" altLang="en-US" sz="1100" b="0" dirty="0"/>
        </a:p>
      </dgm:t>
    </dgm:pt>
    <dgm:pt modelId="{5EAA5907-2FDE-3648-ADA4-AC2B976623EC}" type="parTrans" cxnId="{DB12355D-29E8-BE4D-B938-402F6F12816C}">
      <dgm:prSet/>
      <dgm:spPr/>
      <dgm:t>
        <a:bodyPr/>
        <a:lstStyle/>
        <a:p>
          <a:pPr>
            <a:lnSpc>
              <a:spcPct val="70000"/>
            </a:lnSpc>
          </a:pPr>
          <a:endParaRPr lang="zh-CN" altLang="en-US" sz="1100"/>
        </a:p>
      </dgm:t>
    </dgm:pt>
    <dgm:pt modelId="{93E23083-A781-4E4C-B0BC-29246588E28D}" type="sibTrans" cxnId="{DB12355D-29E8-BE4D-B938-402F6F12816C}">
      <dgm:prSet/>
      <dgm:spPr/>
      <dgm:t>
        <a:bodyPr/>
        <a:lstStyle/>
        <a:p>
          <a:pPr>
            <a:lnSpc>
              <a:spcPct val="70000"/>
            </a:lnSpc>
          </a:pPr>
          <a:endParaRPr lang="zh-CN" altLang="en-US" sz="1100"/>
        </a:p>
      </dgm:t>
    </dgm:pt>
    <dgm:pt modelId="{6383F977-D08D-4D40-AD05-97841D1CA1D3}">
      <dgm:prSet phldrT="[文本]" custT="1"/>
      <dgm:spPr>
        <a:ln w="12700"/>
      </dgm:spPr>
      <dgm:t>
        <a:bodyPr/>
        <a:lstStyle/>
        <a:p>
          <a:pPr marL="114300" lvl="1" indent="-114300" algn="l" defTabSz="533400">
            <a:lnSpc>
              <a:spcPct val="100000"/>
            </a:lnSpc>
            <a:spcBef>
              <a:spcPct val="0"/>
            </a:spcBef>
            <a:spcAft>
              <a:spcPct val="15000"/>
            </a:spcAft>
            <a:buFont typeface="Arial" panose="020B0604020202020204" pitchFamily="34" charset="0"/>
            <a:buChar char="•"/>
          </a:pPr>
          <a:r>
            <a:rPr lang="en-US" altLang="zh-CN" sz="1100" kern="1200" dirty="0"/>
            <a:t>1995</a:t>
          </a:r>
          <a:r>
            <a:rPr lang="zh-CN" altLang="en-US" sz="1100" kern="1200" dirty="0"/>
            <a:t>年，来自皇家伦敦医院和拉斐尔</a:t>
          </a:r>
          <a:r>
            <a:rPr lang="en-US" altLang="zh-CN" sz="1100" kern="1200" dirty="0"/>
            <a:t>(</a:t>
          </a:r>
          <a:r>
            <a:rPr lang="zh-CN" altLang="en-US" sz="1100" kern="1200" dirty="0"/>
            <a:t>以色列政府防务研发小组</a:t>
          </a:r>
          <a:r>
            <a:rPr lang="en-US" altLang="zh-CN" sz="1100" kern="1200" dirty="0"/>
            <a:t>)</a:t>
          </a:r>
          <a:r>
            <a:rPr lang="zh-CN" altLang="en-US" sz="1100" kern="1200" dirty="0"/>
            <a:t>的团体进行的独立研究工作提供了无 线胶囊内窥镜</a:t>
          </a:r>
          <a:r>
            <a:rPr lang="en-US" altLang="zh-CN" sz="1100" kern="1200" dirty="0"/>
            <a:t>(</a:t>
          </a:r>
          <a:r>
            <a:rPr lang="en-GB" sz="1100" kern="1200" dirty="0"/>
            <a:t>WCE)</a:t>
          </a:r>
          <a:r>
            <a:rPr lang="zh-CN" altLang="en-US" sz="1100" kern="1200" dirty="0"/>
            <a:t>的初步概念和第一份专利申请</a:t>
          </a:r>
          <a:r>
            <a:rPr lang="en-US" altLang="zh-CN" sz="1100" kern="1200" dirty="0"/>
            <a:t>;1997</a:t>
          </a:r>
          <a:r>
            <a:rPr lang="zh-CN" altLang="en-US" sz="1100" kern="1200" dirty="0"/>
            <a:t>年进行了第一次动物成像示范 。</a:t>
          </a:r>
          <a:endParaRPr lang="zh-CN" altLang="en-US" sz="1100" kern="1200" dirty="0">
            <a:solidFill>
              <a:prstClr val="black">
                <a:hueOff val="0"/>
                <a:satOff val="0"/>
                <a:lumOff val="0"/>
                <a:alphaOff val="0"/>
              </a:prstClr>
            </a:solidFill>
            <a:latin typeface="Arial"/>
            <a:ea typeface="华文楷体"/>
            <a:cs typeface="+mn-cs"/>
          </a:endParaRPr>
        </a:p>
      </dgm:t>
    </dgm:pt>
    <dgm:pt modelId="{D40F82AF-D529-244E-8C1C-7CBE3C13B7A5}" type="parTrans" cxnId="{8440FD58-B298-814B-83C4-5E504786B857}">
      <dgm:prSet/>
      <dgm:spPr/>
      <dgm:t>
        <a:bodyPr/>
        <a:lstStyle/>
        <a:p>
          <a:pPr>
            <a:lnSpc>
              <a:spcPct val="70000"/>
            </a:lnSpc>
          </a:pPr>
          <a:endParaRPr lang="zh-CN" altLang="en-US" sz="1100"/>
        </a:p>
      </dgm:t>
    </dgm:pt>
    <dgm:pt modelId="{6126478D-44A0-E94A-A609-186A48FC5E1C}" type="sibTrans" cxnId="{8440FD58-B298-814B-83C4-5E504786B857}">
      <dgm:prSet/>
      <dgm:spPr/>
      <dgm:t>
        <a:bodyPr/>
        <a:lstStyle/>
        <a:p>
          <a:pPr>
            <a:lnSpc>
              <a:spcPct val="70000"/>
            </a:lnSpc>
          </a:pPr>
          <a:endParaRPr lang="zh-CN" altLang="en-US" sz="1100"/>
        </a:p>
      </dgm:t>
    </dgm:pt>
    <dgm:pt modelId="{66313A42-29BA-464D-9B99-2D9913B6D42E}">
      <dgm:prSet phldrT="[文本]" custT="1"/>
      <dgm:spPr>
        <a:solidFill>
          <a:srgbClr val="00447A">
            <a:hueOff val="0"/>
            <a:satOff val="0"/>
            <a:lumOff val="0"/>
            <a:alphaOff val="0"/>
          </a:srgbClr>
        </a:solidFill>
        <a:ln w="25400" cap="flat" cmpd="sng" algn="ctr">
          <a:solidFill>
            <a:srgbClr val="00447A">
              <a:hueOff val="0"/>
              <a:satOff val="0"/>
              <a:lumOff val="0"/>
              <a:alphaOff val="0"/>
            </a:srgbClr>
          </a:solidFill>
          <a:prstDash val="solid"/>
        </a:ln>
        <a:effectLst/>
      </dgm:spPr>
      <dgm:t>
        <a:bodyPr spcFirstLastPara="0" vert="horz" wrap="square" lIns="10160" tIns="10160" rIns="10160" bIns="10160" numCol="1" spcCol="1270" anchor="b" anchorCtr="0"/>
        <a:lstStyle/>
        <a:p>
          <a:pPr marL="0" lvl="0" indent="0" algn="ctr" defTabSz="711200">
            <a:lnSpc>
              <a:spcPct val="70000"/>
            </a:lnSpc>
            <a:spcBef>
              <a:spcPct val="0"/>
            </a:spcBef>
            <a:spcAft>
              <a:spcPct val="35000"/>
            </a:spcAft>
            <a:buNone/>
          </a:pPr>
          <a:r>
            <a:rPr lang="en-US" altLang="zh-CN" sz="1100" b="0" kern="1200" dirty="0">
              <a:solidFill>
                <a:prstClr val="white"/>
              </a:solidFill>
              <a:latin typeface="Arial"/>
              <a:ea typeface="华文楷体"/>
              <a:cs typeface="+mn-cs"/>
            </a:rPr>
            <a:t>2001</a:t>
          </a:r>
          <a:endParaRPr lang="zh-CN" altLang="en-US" sz="1100" b="0" kern="1200" dirty="0">
            <a:solidFill>
              <a:prstClr val="white"/>
            </a:solidFill>
            <a:latin typeface="Arial"/>
            <a:ea typeface="华文楷体"/>
            <a:cs typeface="+mn-cs"/>
          </a:endParaRPr>
        </a:p>
      </dgm:t>
    </dgm:pt>
    <dgm:pt modelId="{E71E7A9E-EB73-E142-AE50-C96192978185}" type="parTrans" cxnId="{B827CB2C-0D12-404B-B698-866D4CF56BDD}">
      <dgm:prSet/>
      <dgm:spPr/>
      <dgm:t>
        <a:bodyPr/>
        <a:lstStyle/>
        <a:p>
          <a:pPr>
            <a:lnSpc>
              <a:spcPct val="70000"/>
            </a:lnSpc>
          </a:pPr>
          <a:endParaRPr lang="zh-CN" altLang="en-US" sz="1100"/>
        </a:p>
      </dgm:t>
    </dgm:pt>
    <dgm:pt modelId="{76F2FDEB-7664-114D-AE58-65E1E5E00C28}" type="sibTrans" cxnId="{B827CB2C-0D12-404B-B698-866D4CF56BDD}">
      <dgm:prSet/>
      <dgm:spPr/>
      <dgm:t>
        <a:bodyPr/>
        <a:lstStyle/>
        <a:p>
          <a:pPr>
            <a:lnSpc>
              <a:spcPct val="70000"/>
            </a:lnSpc>
          </a:pPr>
          <a:endParaRPr lang="zh-CN" altLang="en-US" sz="1100"/>
        </a:p>
      </dgm:t>
    </dgm:pt>
    <dgm:pt modelId="{B3D254D9-C5BA-824C-8DDC-27723410611C}">
      <dgm:prSet phldrT="[文本]" custT="1"/>
      <dgm:spPr>
        <a:solidFill>
          <a:prstClr val="white">
            <a:alpha val="90000"/>
            <a:hueOff val="0"/>
            <a:satOff val="0"/>
            <a:lumOff val="0"/>
            <a:alphaOff val="0"/>
          </a:prstClr>
        </a:solidFill>
        <a:ln w="12700" cap="flat" cmpd="sng" algn="ctr">
          <a:solidFill>
            <a:srgbClr val="00447A">
              <a:hueOff val="0"/>
              <a:satOff val="0"/>
              <a:lumOff val="0"/>
              <a:alphaOff val="0"/>
            </a:srgbClr>
          </a:solidFill>
          <a:prstDash val="solid"/>
        </a:ln>
        <a:effectLst/>
      </dgm:spPr>
      <dgm:t>
        <a:bodyPr spcFirstLastPara="0" vert="horz" wrap="square" lIns="99568" tIns="8890" rIns="8890" bIns="8890" numCol="1" spcCol="1270" anchor="ctr" anchorCtr="0"/>
        <a:lstStyle/>
        <a:p>
          <a:pPr marL="114300" lvl="1" indent="-114300" algn="l" defTabSz="533400">
            <a:lnSpc>
              <a:spcPct val="70000"/>
            </a:lnSpc>
            <a:spcBef>
              <a:spcPct val="0"/>
            </a:spcBef>
            <a:spcAft>
              <a:spcPct val="15000"/>
            </a:spcAft>
            <a:buFont typeface="Arial" panose="020B0604020202020204" pitchFamily="34" charset="0"/>
            <a:buChar char="•"/>
          </a:pPr>
          <a:r>
            <a:rPr lang="zh-CN" altLang="en-US" sz="1100" kern="1200" dirty="0">
              <a:solidFill>
                <a:prstClr val="black">
                  <a:hueOff val="0"/>
                  <a:satOff val="0"/>
                  <a:lumOff val="0"/>
                  <a:alphaOff val="0"/>
                </a:prstClr>
              </a:solidFill>
              <a:latin typeface="Arial"/>
              <a:ea typeface="华文楷体"/>
              <a:cs typeface="+mn-cs"/>
            </a:rPr>
            <a:t>以色列</a:t>
          </a:r>
          <a:r>
            <a:rPr lang="en-GB" sz="1100" kern="1200" dirty="0">
              <a:solidFill>
                <a:prstClr val="black">
                  <a:hueOff val="0"/>
                  <a:satOff val="0"/>
                  <a:lumOff val="0"/>
                  <a:alphaOff val="0"/>
                </a:prstClr>
              </a:solidFill>
              <a:latin typeface="Arial"/>
              <a:ea typeface="华文楷体"/>
              <a:cs typeface="+mn-cs"/>
            </a:rPr>
            <a:t>Given Imaging</a:t>
          </a:r>
          <a:r>
            <a:rPr lang="zh-CN" altLang="en-US" sz="1100" kern="1200" dirty="0">
              <a:solidFill>
                <a:prstClr val="black">
                  <a:hueOff val="0"/>
                  <a:satOff val="0"/>
                  <a:lumOff val="0"/>
                  <a:alphaOff val="0"/>
                </a:prstClr>
              </a:solidFill>
              <a:latin typeface="Arial"/>
              <a:ea typeface="华文楷体"/>
              <a:cs typeface="+mn-cs"/>
            </a:rPr>
            <a:t>公司推出</a:t>
          </a:r>
          <a:r>
            <a:rPr lang="zh-CN" altLang="en-US" sz="1100" b="1" kern="1200" dirty="0">
              <a:solidFill>
                <a:prstClr val="black">
                  <a:hueOff val="0"/>
                  <a:satOff val="0"/>
                  <a:lumOff val="0"/>
                  <a:alphaOff val="0"/>
                </a:prstClr>
              </a:solidFill>
              <a:latin typeface="Arial"/>
              <a:ea typeface="华文楷体"/>
              <a:cs typeface="+mn-cs"/>
            </a:rPr>
            <a:t>第一款无线胶囊内窥镜</a:t>
          </a:r>
          <a:r>
            <a:rPr lang="zh-CN" altLang="en-US" sz="1100" kern="1200" dirty="0">
              <a:solidFill>
                <a:prstClr val="black">
                  <a:hueOff val="0"/>
                  <a:satOff val="0"/>
                  <a:lumOff val="0"/>
                  <a:alphaOff val="0"/>
                </a:prstClr>
              </a:solidFill>
              <a:latin typeface="Arial"/>
              <a:ea typeface="华文楷体"/>
              <a:cs typeface="+mn-cs"/>
            </a:rPr>
            <a:t>，并完成商业化 。</a:t>
          </a:r>
        </a:p>
      </dgm:t>
    </dgm:pt>
    <dgm:pt modelId="{FAE8B80F-4D3F-3843-B44C-BF538259C5A2}" type="parTrans" cxnId="{D9265C8C-A51A-FA4C-94E8-5BBBD12E91C4}">
      <dgm:prSet/>
      <dgm:spPr/>
      <dgm:t>
        <a:bodyPr/>
        <a:lstStyle/>
        <a:p>
          <a:pPr>
            <a:lnSpc>
              <a:spcPct val="70000"/>
            </a:lnSpc>
          </a:pPr>
          <a:endParaRPr lang="zh-CN" altLang="en-US" sz="1100"/>
        </a:p>
      </dgm:t>
    </dgm:pt>
    <dgm:pt modelId="{6BD66EE8-175E-874D-B879-BE8026AD8851}" type="sibTrans" cxnId="{D9265C8C-A51A-FA4C-94E8-5BBBD12E91C4}">
      <dgm:prSet/>
      <dgm:spPr/>
      <dgm:t>
        <a:bodyPr/>
        <a:lstStyle/>
        <a:p>
          <a:pPr>
            <a:lnSpc>
              <a:spcPct val="70000"/>
            </a:lnSpc>
          </a:pPr>
          <a:endParaRPr lang="zh-CN" altLang="en-US" sz="1100"/>
        </a:p>
      </dgm:t>
    </dgm:pt>
    <dgm:pt modelId="{53DBF574-8C23-314C-9DCB-4B28B2F02C9B}">
      <dgm:prSet phldrT="[文本]" custT="1"/>
      <dgm:spPr>
        <a:solidFill>
          <a:srgbClr val="00447A">
            <a:hueOff val="0"/>
            <a:satOff val="0"/>
            <a:lumOff val="0"/>
            <a:alphaOff val="0"/>
          </a:srgbClr>
        </a:solidFill>
        <a:ln w="25400" cap="flat" cmpd="sng" algn="ctr">
          <a:solidFill>
            <a:srgbClr val="00447A">
              <a:hueOff val="0"/>
              <a:satOff val="0"/>
              <a:lumOff val="0"/>
              <a:alphaOff val="0"/>
            </a:srgbClr>
          </a:solidFill>
          <a:prstDash val="solid"/>
        </a:ln>
        <a:effectLst/>
      </dgm:spPr>
      <dgm:t>
        <a:bodyPr spcFirstLastPara="0" vert="horz" wrap="square" lIns="10160" tIns="10160" rIns="10160" bIns="10160" numCol="1" spcCol="1270" anchor="b" anchorCtr="0"/>
        <a:lstStyle/>
        <a:p>
          <a:pPr marL="0" lvl="0" indent="0" algn="ctr" defTabSz="711200">
            <a:lnSpc>
              <a:spcPct val="70000"/>
            </a:lnSpc>
            <a:spcBef>
              <a:spcPct val="0"/>
            </a:spcBef>
            <a:spcAft>
              <a:spcPct val="35000"/>
            </a:spcAft>
            <a:buNone/>
          </a:pPr>
          <a:r>
            <a:rPr lang="en-US" altLang="zh-CN" sz="1100" b="0" kern="1200" dirty="0">
              <a:solidFill>
                <a:prstClr val="white"/>
              </a:solidFill>
              <a:latin typeface="Arial"/>
              <a:ea typeface="华文楷体"/>
              <a:cs typeface="+mn-cs"/>
            </a:rPr>
            <a:t>2005</a:t>
          </a:r>
          <a:endParaRPr lang="zh-CN" altLang="en-US" sz="1100" b="0" kern="1200" dirty="0">
            <a:solidFill>
              <a:prstClr val="white"/>
            </a:solidFill>
            <a:latin typeface="Arial"/>
            <a:ea typeface="华文楷体"/>
            <a:cs typeface="+mn-cs"/>
          </a:endParaRPr>
        </a:p>
      </dgm:t>
    </dgm:pt>
    <dgm:pt modelId="{A5F93A9B-0718-1346-A5FF-AEAE4B14FF69}" type="parTrans" cxnId="{1ACCB06E-4BC7-BE4A-9467-6D775E1B53C4}">
      <dgm:prSet/>
      <dgm:spPr/>
      <dgm:t>
        <a:bodyPr/>
        <a:lstStyle/>
        <a:p>
          <a:pPr>
            <a:lnSpc>
              <a:spcPct val="70000"/>
            </a:lnSpc>
          </a:pPr>
          <a:endParaRPr lang="zh-CN" altLang="en-US" sz="1100"/>
        </a:p>
      </dgm:t>
    </dgm:pt>
    <dgm:pt modelId="{AE60A2E5-0367-9242-93FA-314AF63AE2BC}" type="sibTrans" cxnId="{1ACCB06E-4BC7-BE4A-9467-6D775E1B53C4}">
      <dgm:prSet/>
      <dgm:spPr/>
      <dgm:t>
        <a:bodyPr/>
        <a:lstStyle/>
        <a:p>
          <a:pPr>
            <a:lnSpc>
              <a:spcPct val="70000"/>
            </a:lnSpc>
          </a:pPr>
          <a:endParaRPr lang="zh-CN" altLang="en-US" sz="1100"/>
        </a:p>
      </dgm:t>
    </dgm:pt>
    <dgm:pt modelId="{3AD14EA8-6597-B64D-8F21-855B4DDF7CD0}">
      <dgm:prSet phldrT="[文本]" custT="1"/>
      <dgm:spPr>
        <a:solidFill>
          <a:prstClr val="white">
            <a:alpha val="90000"/>
            <a:hueOff val="0"/>
            <a:satOff val="0"/>
            <a:lumOff val="0"/>
            <a:alphaOff val="0"/>
          </a:prstClr>
        </a:solidFill>
        <a:ln w="12700" cap="flat" cmpd="sng" algn="ctr">
          <a:solidFill>
            <a:srgbClr val="00447A">
              <a:hueOff val="0"/>
              <a:satOff val="0"/>
              <a:lumOff val="0"/>
              <a:alphaOff val="0"/>
            </a:srgbClr>
          </a:solidFill>
          <a:prstDash val="solid"/>
        </a:ln>
        <a:effectLst/>
      </dgm:spPr>
      <dgm:t>
        <a:bodyPr spcFirstLastPara="0" vert="horz" wrap="square" lIns="99568" tIns="8890" rIns="8890" bIns="8890" numCol="1" spcCol="1270" anchor="ctr" anchorCtr="0"/>
        <a:lstStyle/>
        <a:p>
          <a:pPr marL="114300" lvl="1" indent="-114300" algn="l" defTabSz="533400">
            <a:lnSpc>
              <a:spcPct val="100000"/>
            </a:lnSpc>
            <a:spcBef>
              <a:spcPct val="0"/>
            </a:spcBef>
            <a:spcAft>
              <a:spcPct val="15000"/>
            </a:spcAft>
            <a:buFont typeface="Arial" panose="020B0604020202020204" pitchFamily="34" charset="0"/>
            <a:buChar char="•"/>
          </a:pPr>
          <a:r>
            <a:rPr lang="zh-CN" altLang="en-US" sz="1100" kern="1200" dirty="0"/>
            <a:t>奥林巴斯医疗发布第一款竞争品种 </a:t>
          </a:r>
          <a:r>
            <a:rPr lang="en-GB" sz="1100" kern="1200" dirty="0" err="1"/>
            <a:t>EndoCapsule</a:t>
          </a:r>
          <a:r>
            <a:rPr lang="en-GB" sz="1100" kern="1200" dirty="0"/>
            <a:t>，</a:t>
          </a:r>
          <a:r>
            <a:rPr lang="zh-CN" altLang="en-US" sz="1100" kern="1200" dirty="0"/>
            <a:t>具有更高的分辨率和实时观看效果，随后立即在欧洲 </a:t>
          </a:r>
          <a:r>
            <a:rPr lang="en-US" altLang="zh-CN" sz="1100" kern="1200" dirty="0"/>
            <a:t>(2006</a:t>
          </a:r>
          <a:r>
            <a:rPr lang="zh-CN" altLang="en-US" sz="1100" kern="1200" dirty="0"/>
            <a:t>年</a:t>
          </a:r>
          <a:r>
            <a:rPr lang="en-US" altLang="zh-CN" sz="1100" kern="1200" dirty="0"/>
            <a:t>)</a:t>
          </a:r>
          <a:r>
            <a:rPr lang="zh-CN" altLang="en-US" sz="1100" kern="1200" dirty="0"/>
            <a:t>和美国</a:t>
          </a:r>
          <a:r>
            <a:rPr lang="en-US" altLang="zh-CN" sz="1100" kern="1200" dirty="0"/>
            <a:t>(2007</a:t>
          </a:r>
          <a:r>
            <a:rPr lang="zh-CN" altLang="en-US" sz="1100" kern="1200" dirty="0"/>
            <a:t>年</a:t>
          </a:r>
          <a:r>
            <a:rPr lang="en-US" altLang="zh-CN" sz="1100" kern="1200" dirty="0"/>
            <a:t>)</a:t>
          </a:r>
          <a:r>
            <a:rPr lang="zh-CN" altLang="en-US" sz="1100" kern="1200" dirty="0"/>
            <a:t>推出 。</a:t>
          </a:r>
        </a:p>
      </dgm:t>
    </dgm:pt>
    <dgm:pt modelId="{60B523DF-7209-E041-B577-71737D4BE6EA}" type="parTrans" cxnId="{06DEEA12-FB8E-B747-AD67-27969EA399A4}">
      <dgm:prSet/>
      <dgm:spPr/>
      <dgm:t>
        <a:bodyPr/>
        <a:lstStyle/>
        <a:p>
          <a:pPr>
            <a:lnSpc>
              <a:spcPct val="70000"/>
            </a:lnSpc>
          </a:pPr>
          <a:endParaRPr lang="zh-CN" altLang="en-US" sz="1100"/>
        </a:p>
      </dgm:t>
    </dgm:pt>
    <dgm:pt modelId="{0202A312-D7D7-AD47-ACC5-23621CA6E04B}" type="sibTrans" cxnId="{06DEEA12-FB8E-B747-AD67-27969EA399A4}">
      <dgm:prSet/>
      <dgm:spPr/>
      <dgm:t>
        <a:bodyPr/>
        <a:lstStyle/>
        <a:p>
          <a:pPr>
            <a:lnSpc>
              <a:spcPct val="70000"/>
            </a:lnSpc>
          </a:pPr>
          <a:endParaRPr lang="zh-CN" altLang="en-US" sz="1100"/>
        </a:p>
      </dgm:t>
    </dgm:pt>
    <dgm:pt modelId="{1D5FCADE-4E47-3C4C-9FED-A99F53753AF6}">
      <dgm:prSet custT="1"/>
      <dgm:spPr>
        <a:solidFill>
          <a:srgbClr val="00447A">
            <a:hueOff val="0"/>
            <a:satOff val="0"/>
            <a:lumOff val="0"/>
            <a:alphaOff val="0"/>
          </a:srgbClr>
        </a:solidFill>
        <a:ln w="25400" cap="flat" cmpd="sng" algn="ctr">
          <a:solidFill>
            <a:srgbClr val="00447A">
              <a:hueOff val="0"/>
              <a:satOff val="0"/>
              <a:lumOff val="0"/>
              <a:alphaOff val="0"/>
            </a:srgbClr>
          </a:solidFill>
          <a:prstDash val="solid"/>
        </a:ln>
        <a:effectLst/>
      </dgm:spPr>
      <dgm:t>
        <a:bodyPr spcFirstLastPara="0" vert="horz" wrap="square" lIns="10160" tIns="10160" rIns="10160" bIns="10160" numCol="1" spcCol="1270" anchor="t" anchorCtr="0"/>
        <a:lstStyle/>
        <a:p>
          <a:pPr marL="0" lvl="0" indent="0" algn="ctr" defTabSz="711200">
            <a:lnSpc>
              <a:spcPct val="70000"/>
            </a:lnSpc>
            <a:spcBef>
              <a:spcPct val="0"/>
            </a:spcBef>
            <a:spcAft>
              <a:spcPct val="35000"/>
            </a:spcAft>
            <a:buNone/>
          </a:pPr>
          <a:r>
            <a:rPr lang="en-US" altLang="zh-CN" sz="1100" b="0" kern="1200" dirty="0">
              <a:solidFill>
                <a:prstClr val="white"/>
              </a:solidFill>
              <a:latin typeface="Arial"/>
              <a:ea typeface="华文楷体"/>
              <a:cs typeface="+mn-cs"/>
            </a:rPr>
            <a:t>2008-2012</a:t>
          </a:r>
          <a:endParaRPr lang="zh-CN" altLang="en-US" sz="1100" b="0" kern="1200" dirty="0">
            <a:solidFill>
              <a:prstClr val="white"/>
            </a:solidFill>
            <a:latin typeface="Arial"/>
            <a:ea typeface="华文楷体"/>
            <a:cs typeface="+mn-cs"/>
          </a:endParaRPr>
        </a:p>
      </dgm:t>
    </dgm:pt>
    <dgm:pt modelId="{49931338-41E2-A34A-86FD-64C637F17909}" type="parTrans" cxnId="{3DFCC7B9-E591-B84E-94C6-FA6C0331E3D1}">
      <dgm:prSet/>
      <dgm:spPr/>
      <dgm:t>
        <a:bodyPr/>
        <a:lstStyle/>
        <a:p>
          <a:pPr>
            <a:lnSpc>
              <a:spcPct val="70000"/>
            </a:lnSpc>
          </a:pPr>
          <a:endParaRPr lang="zh-CN" altLang="en-US" sz="1100"/>
        </a:p>
      </dgm:t>
    </dgm:pt>
    <dgm:pt modelId="{0077AA6E-D177-5F49-BD88-D30936B81003}" type="sibTrans" cxnId="{3DFCC7B9-E591-B84E-94C6-FA6C0331E3D1}">
      <dgm:prSet/>
      <dgm:spPr/>
      <dgm:t>
        <a:bodyPr/>
        <a:lstStyle/>
        <a:p>
          <a:pPr>
            <a:lnSpc>
              <a:spcPct val="70000"/>
            </a:lnSpc>
          </a:pPr>
          <a:endParaRPr lang="zh-CN" altLang="en-US" sz="1100"/>
        </a:p>
      </dgm:t>
    </dgm:pt>
    <dgm:pt modelId="{2ED95379-006E-E849-A072-87CBF2D4B217}">
      <dgm:prSet custT="1"/>
      <dgm:spPr>
        <a:solidFill>
          <a:prstClr val="white">
            <a:alpha val="90000"/>
            <a:hueOff val="0"/>
            <a:satOff val="0"/>
            <a:lumOff val="0"/>
            <a:alphaOff val="0"/>
          </a:prstClr>
        </a:solidFill>
        <a:ln w="12700" cap="flat" cmpd="sng" algn="ctr">
          <a:solidFill>
            <a:srgbClr val="00447A">
              <a:hueOff val="0"/>
              <a:satOff val="0"/>
              <a:lumOff val="0"/>
              <a:alphaOff val="0"/>
            </a:srgbClr>
          </a:solidFill>
          <a:prstDash val="solid"/>
        </a:ln>
        <a:effectLst/>
      </dgm:spPr>
      <dgm:t>
        <a:bodyPr spcFirstLastPara="0" vert="horz" wrap="square" lIns="99568" tIns="8890" rIns="8890" bIns="8890" numCol="1" spcCol="1270" anchor="ctr" anchorCtr="0"/>
        <a:lstStyle/>
        <a:p>
          <a:pPr marL="114300" lvl="1" indent="-114300" algn="l" defTabSz="533400">
            <a:lnSpc>
              <a:spcPct val="100000"/>
            </a:lnSpc>
            <a:spcBef>
              <a:spcPct val="0"/>
            </a:spcBef>
            <a:spcAft>
              <a:spcPct val="15000"/>
            </a:spcAft>
            <a:buFont typeface="Arial" panose="020B0604020202020204" pitchFamily="34" charset="0"/>
            <a:buChar char="•"/>
          </a:pPr>
          <a:r>
            <a:rPr lang="zh-CN" altLang="en-US" sz="1100" kern="1200" dirty="0">
              <a:solidFill>
                <a:prstClr val="black">
                  <a:hueOff val="0"/>
                  <a:satOff val="0"/>
                  <a:lumOff val="0"/>
                  <a:alphaOff val="0"/>
                </a:prstClr>
              </a:solidFill>
              <a:latin typeface="Arial"/>
              <a:ea typeface="华文楷体"/>
              <a:cs typeface="+mn-cs"/>
            </a:rPr>
            <a:t>奥林巴斯、西门子等企业进行了深入研究 </a:t>
          </a:r>
        </a:p>
      </dgm:t>
    </dgm:pt>
    <dgm:pt modelId="{69F5E54D-480E-AD42-BEB7-11F969EF784F}" type="parTrans" cxnId="{43037ED8-1298-EB4D-AB79-2ED67CC02458}">
      <dgm:prSet/>
      <dgm:spPr/>
      <dgm:t>
        <a:bodyPr/>
        <a:lstStyle/>
        <a:p>
          <a:pPr>
            <a:lnSpc>
              <a:spcPct val="70000"/>
            </a:lnSpc>
          </a:pPr>
          <a:endParaRPr lang="zh-CN" altLang="en-US" sz="1100"/>
        </a:p>
      </dgm:t>
    </dgm:pt>
    <dgm:pt modelId="{6AA08174-70EB-1145-9890-AD08A82B806C}" type="sibTrans" cxnId="{43037ED8-1298-EB4D-AB79-2ED67CC02458}">
      <dgm:prSet/>
      <dgm:spPr/>
      <dgm:t>
        <a:bodyPr/>
        <a:lstStyle/>
        <a:p>
          <a:pPr>
            <a:lnSpc>
              <a:spcPct val="70000"/>
            </a:lnSpc>
          </a:pPr>
          <a:endParaRPr lang="zh-CN" altLang="en-US" sz="1100"/>
        </a:p>
      </dgm:t>
    </dgm:pt>
    <dgm:pt modelId="{578E86BF-DEE6-7446-91B2-059BB0657065}">
      <dgm:prSet custT="1"/>
      <dgm:spPr>
        <a:solidFill>
          <a:prstClr val="white">
            <a:alpha val="90000"/>
            <a:hueOff val="0"/>
            <a:satOff val="0"/>
            <a:lumOff val="0"/>
            <a:alphaOff val="0"/>
          </a:prstClr>
        </a:solidFill>
        <a:ln w="12700" cap="flat" cmpd="sng" algn="ctr">
          <a:solidFill>
            <a:srgbClr val="00447A">
              <a:hueOff val="0"/>
              <a:satOff val="0"/>
              <a:lumOff val="0"/>
              <a:alphaOff val="0"/>
            </a:srgbClr>
          </a:solidFill>
          <a:prstDash val="solid"/>
        </a:ln>
        <a:effectLst/>
      </dgm:spPr>
      <dgm:t>
        <a:bodyPr spcFirstLastPara="0" vert="horz" wrap="square" lIns="99568" tIns="8890" rIns="8890" bIns="8890" numCol="1" spcCol="1270" anchor="ctr" anchorCtr="0"/>
        <a:lstStyle/>
        <a:p>
          <a:pPr marL="114300" lvl="1" indent="-114300" algn="l" defTabSz="533400">
            <a:lnSpc>
              <a:spcPct val="100000"/>
            </a:lnSpc>
            <a:spcBef>
              <a:spcPct val="0"/>
            </a:spcBef>
            <a:spcAft>
              <a:spcPct val="15000"/>
            </a:spcAft>
            <a:buFont typeface="Arial" panose="020B0604020202020204" pitchFamily="34" charset="0"/>
            <a:buChar char="•"/>
          </a:pPr>
          <a:r>
            <a:rPr lang="zh-CN" altLang="en-US" sz="1100" kern="1200" dirty="0">
              <a:solidFill>
                <a:prstClr val="black">
                  <a:hueOff val="0"/>
                  <a:satOff val="0"/>
                  <a:lumOff val="0"/>
                  <a:alphaOff val="0"/>
                </a:prstClr>
              </a:solidFill>
              <a:latin typeface="Arial"/>
              <a:ea typeface="华文楷体"/>
              <a:cs typeface="+mn-cs"/>
            </a:rPr>
            <a:t>国内金山科技推出了</a:t>
          </a:r>
          <a:r>
            <a:rPr lang="en-GB" sz="1100" kern="1200" dirty="0">
              <a:solidFill>
                <a:prstClr val="black">
                  <a:hueOff val="0"/>
                  <a:satOff val="0"/>
                  <a:lumOff val="0"/>
                  <a:alphaOff val="0"/>
                </a:prstClr>
              </a:solidFill>
              <a:latin typeface="Arial"/>
              <a:ea typeface="华文楷体"/>
              <a:cs typeface="+mn-cs"/>
            </a:rPr>
            <a:t>OMOM</a:t>
          </a:r>
          <a:r>
            <a:rPr lang="zh-CN" altLang="en-US" sz="1100" kern="1200" dirty="0">
              <a:solidFill>
                <a:prstClr val="black">
                  <a:hueOff val="0"/>
                  <a:satOff val="0"/>
                  <a:lumOff val="0"/>
                  <a:alphaOff val="0"/>
                </a:prstClr>
              </a:solidFill>
              <a:latin typeface="Arial"/>
              <a:ea typeface="华文楷体"/>
              <a:cs typeface="+mn-cs"/>
            </a:rPr>
            <a:t>可控胶囊系统 </a:t>
          </a:r>
        </a:p>
      </dgm:t>
    </dgm:pt>
    <dgm:pt modelId="{30E333EA-F2E0-DB45-8ADE-42616E0AA4C8}" type="parTrans" cxnId="{E550842C-9E5B-EB42-98D1-EC58AB307532}">
      <dgm:prSet/>
      <dgm:spPr/>
      <dgm:t>
        <a:bodyPr/>
        <a:lstStyle/>
        <a:p>
          <a:pPr>
            <a:lnSpc>
              <a:spcPct val="70000"/>
            </a:lnSpc>
          </a:pPr>
          <a:endParaRPr lang="zh-CN" altLang="en-US" sz="1100"/>
        </a:p>
      </dgm:t>
    </dgm:pt>
    <dgm:pt modelId="{9C284BD8-50DA-084B-AC94-798AF407528B}" type="sibTrans" cxnId="{E550842C-9E5B-EB42-98D1-EC58AB307532}">
      <dgm:prSet/>
      <dgm:spPr/>
      <dgm:t>
        <a:bodyPr/>
        <a:lstStyle/>
        <a:p>
          <a:pPr>
            <a:lnSpc>
              <a:spcPct val="70000"/>
            </a:lnSpc>
          </a:pPr>
          <a:endParaRPr lang="zh-CN" altLang="en-US" sz="1100"/>
        </a:p>
      </dgm:t>
    </dgm:pt>
    <dgm:pt modelId="{22E730AB-CFF8-1C4D-9197-EAFA4B7CA961}">
      <dgm:prSet custT="1"/>
      <dgm:spPr>
        <a:solidFill>
          <a:srgbClr val="00447A">
            <a:hueOff val="0"/>
            <a:satOff val="0"/>
            <a:lumOff val="0"/>
            <a:alphaOff val="0"/>
          </a:srgbClr>
        </a:solidFill>
        <a:ln w="25400" cap="flat" cmpd="sng" algn="ctr">
          <a:solidFill>
            <a:srgbClr val="00447A">
              <a:hueOff val="0"/>
              <a:satOff val="0"/>
              <a:lumOff val="0"/>
              <a:alphaOff val="0"/>
            </a:srgbClr>
          </a:solidFill>
          <a:prstDash val="solid"/>
        </a:ln>
        <a:effectLst/>
      </dgm:spPr>
      <dgm:t>
        <a:bodyPr spcFirstLastPara="0" vert="horz" wrap="square" lIns="10160" tIns="10160" rIns="10160" bIns="10160" numCol="1" spcCol="1270" anchor="t" anchorCtr="0"/>
        <a:lstStyle/>
        <a:p>
          <a:pPr marL="0" lvl="0" indent="0" algn="ctr" defTabSz="711200">
            <a:lnSpc>
              <a:spcPct val="70000"/>
            </a:lnSpc>
            <a:spcBef>
              <a:spcPct val="0"/>
            </a:spcBef>
            <a:spcAft>
              <a:spcPct val="35000"/>
            </a:spcAft>
            <a:buNone/>
          </a:pPr>
          <a:r>
            <a:rPr lang="en-US" altLang="zh-CN" sz="1100" b="0" kern="1200" dirty="0">
              <a:solidFill>
                <a:prstClr val="white"/>
              </a:solidFill>
              <a:latin typeface="Arial"/>
              <a:ea typeface="华文楷体"/>
              <a:cs typeface="+mn-cs"/>
            </a:rPr>
            <a:t>2013</a:t>
          </a:r>
          <a:r>
            <a:rPr lang="zh-CN" altLang="en-US" sz="1100" b="0" kern="1200" dirty="0">
              <a:solidFill>
                <a:prstClr val="white"/>
              </a:solidFill>
              <a:latin typeface="Arial"/>
              <a:ea typeface="华文楷体"/>
              <a:cs typeface="+mn-cs"/>
            </a:rPr>
            <a:t>至今</a:t>
          </a:r>
        </a:p>
      </dgm:t>
    </dgm:pt>
    <dgm:pt modelId="{EC811DE6-42C4-7B48-A8C0-FAEFEFD85317}" type="parTrans" cxnId="{A8DB5EC4-2EF8-9747-8CB4-7708A90C1FA1}">
      <dgm:prSet/>
      <dgm:spPr/>
      <dgm:t>
        <a:bodyPr/>
        <a:lstStyle/>
        <a:p>
          <a:pPr>
            <a:lnSpc>
              <a:spcPct val="70000"/>
            </a:lnSpc>
          </a:pPr>
          <a:endParaRPr lang="zh-CN" altLang="en-US" sz="1100"/>
        </a:p>
      </dgm:t>
    </dgm:pt>
    <dgm:pt modelId="{E621AF2A-4BC8-F64E-AF3E-6B2D1E3D23E6}" type="sibTrans" cxnId="{A8DB5EC4-2EF8-9747-8CB4-7708A90C1FA1}">
      <dgm:prSet/>
      <dgm:spPr/>
      <dgm:t>
        <a:bodyPr/>
        <a:lstStyle/>
        <a:p>
          <a:pPr>
            <a:lnSpc>
              <a:spcPct val="70000"/>
            </a:lnSpc>
          </a:pPr>
          <a:endParaRPr lang="zh-CN" altLang="en-US" sz="1100"/>
        </a:p>
      </dgm:t>
    </dgm:pt>
    <dgm:pt modelId="{9A776FF0-4936-8B42-9034-1088D5D00F5B}">
      <dgm:prSet custT="1"/>
      <dgm:spPr>
        <a:solidFill>
          <a:prstClr val="white">
            <a:alpha val="90000"/>
            <a:hueOff val="0"/>
            <a:satOff val="0"/>
            <a:lumOff val="0"/>
            <a:alphaOff val="0"/>
          </a:prstClr>
        </a:solidFill>
        <a:ln w="9525" cap="flat" cmpd="sng" algn="ctr">
          <a:solidFill>
            <a:srgbClr val="00447A">
              <a:hueOff val="0"/>
              <a:satOff val="0"/>
              <a:lumOff val="0"/>
              <a:alphaOff val="0"/>
            </a:srgbClr>
          </a:solidFill>
          <a:prstDash val="solid"/>
        </a:ln>
        <a:effectLst/>
      </dgm:spPr>
      <dgm:t>
        <a:bodyPr spcFirstLastPara="0" vert="horz" wrap="square" lIns="99568" tIns="8890" rIns="8890" bIns="8890" numCol="1" spcCol="1270" anchor="ctr" anchorCtr="0"/>
        <a:lstStyle/>
        <a:p>
          <a:pPr marL="114300" lvl="1" indent="-114300" algn="l" defTabSz="533400">
            <a:lnSpc>
              <a:spcPct val="100000"/>
            </a:lnSpc>
            <a:spcBef>
              <a:spcPct val="0"/>
            </a:spcBef>
            <a:spcAft>
              <a:spcPct val="15000"/>
            </a:spcAft>
            <a:buFont typeface="Arial" panose="020B0604020202020204" pitchFamily="34" charset="0"/>
            <a:buChar char="•"/>
          </a:pPr>
          <a:r>
            <a:rPr lang="zh-CN" altLang="en-US" sz="1100" kern="1200" dirty="0"/>
            <a:t>磁控技术受到重视，多家机构开展研究并有突破，国内有一系列相关专利 </a:t>
          </a:r>
        </a:p>
      </dgm:t>
    </dgm:pt>
    <dgm:pt modelId="{6A604AF2-D0AE-8348-A7E9-97C9F3AAAB77}" type="parTrans" cxnId="{3353F0FC-8B0F-0744-A5BC-AD34DF3BAB8F}">
      <dgm:prSet/>
      <dgm:spPr/>
      <dgm:t>
        <a:bodyPr/>
        <a:lstStyle/>
        <a:p>
          <a:pPr>
            <a:lnSpc>
              <a:spcPct val="70000"/>
            </a:lnSpc>
          </a:pPr>
          <a:endParaRPr lang="zh-CN" altLang="en-US" sz="1100"/>
        </a:p>
      </dgm:t>
    </dgm:pt>
    <dgm:pt modelId="{35A6673F-B07B-3545-871E-A0FB3E34383A}" type="sibTrans" cxnId="{3353F0FC-8B0F-0744-A5BC-AD34DF3BAB8F}">
      <dgm:prSet/>
      <dgm:spPr/>
      <dgm:t>
        <a:bodyPr/>
        <a:lstStyle/>
        <a:p>
          <a:pPr>
            <a:lnSpc>
              <a:spcPct val="70000"/>
            </a:lnSpc>
          </a:pPr>
          <a:endParaRPr lang="zh-CN" altLang="en-US" sz="1100"/>
        </a:p>
      </dgm:t>
    </dgm:pt>
    <dgm:pt modelId="{7AB7E144-A68E-A646-B483-DCD2886AC079}">
      <dgm:prSet custT="1"/>
      <dgm:spPr>
        <a:solidFill>
          <a:prstClr val="white">
            <a:alpha val="90000"/>
            <a:hueOff val="0"/>
            <a:satOff val="0"/>
            <a:lumOff val="0"/>
            <a:alphaOff val="0"/>
          </a:prstClr>
        </a:solidFill>
        <a:ln w="9525" cap="flat" cmpd="sng" algn="ctr">
          <a:solidFill>
            <a:srgbClr val="00447A">
              <a:hueOff val="0"/>
              <a:satOff val="0"/>
              <a:lumOff val="0"/>
              <a:alphaOff val="0"/>
            </a:srgbClr>
          </a:solidFill>
          <a:prstDash val="solid"/>
        </a:ln>
        <a:effectLst/>
      </dgm:spPr>
      <dgm:t>
        <a:bodyPr spcFirstLastPara="0" vert="horz" wrap="square" lIns="99568" tIns="8890" rIns="8890" bIns="8890" numCol="1" spcCol="1270" anchor="ctr" anchorCtr="0"/>
        <a:lstStyle/>
        <a:p>
          <a:pPr marL="114300" lvl="1" indent="-114300" algn="l" defTabSz="533400">
            <a:lnSpc>
              <a:spcPct val="100000"/>
            </a:lnSpc>
            <a:spcBef>
              <a:spcPct val="0"/>
            </a:spcBef>
            <a:spcAft>
              <a:spcPct val="15000"/>
            </a:spcAft>
            <a:buFont typeface="Arial" panose="020B0604020202020204" pitchFamily="34" charset="0"/>
            <a:buChar char="•"/>
          </a:pPr>
          <a:r>
            <a:rPr lang="zh-CN" altLang="en-US" sz="1100" kern="1200" dirty="0"/>
            <a:t>国内申请人例如上海交通大学等申请了一系列相关专利</a:t>
          </a:r>
        </a:p>
      </dgm:t>
    </dgm:pt>
    <dgm:pt modelId="{26507B43-FBB1-B346-AD5F-370E39BC277E}" type="sibTrans" cxnId="{6C7AE88E-478B-A441-985B-7898A4E4944D}">
      <dgm:prSet/>
      <dgm:spPr/>
      <dgm:t>
        <a:bodyPr/>
        <a:lstStyle/>
        <a:p>
          <a:pPr>
            <a:lnSpc>
              <a:spcPct val="70000"/>
            </a:lnSpc>
          </a:pPr>
          <a:endParaRPr lang="zh-CN" altLang="en-US" sz="1100"/>
        </a:p>
      </dgm:t>
    </dgm:pt>
    <dgm:pt modelId="{2360AE0F-A08E-D948-8D03-D05F6A603F4F}" type="parTrans" cxnId="{6C7AE88E-478B-A441-985B-7898A4E4944D}">
      <dgm:prSet/>
      <dgm:spPr/>
      <dgm:t>
        <a:bodyPr/>
        <a:lstStyle/>
        <a:p>
          <a:pPr>
            <a:lnSpc>
              <a:spcPct val="70000"/>
            </a:lnSpc>
          </a:pPr>
          <a:endParaRPr lang="zh-CN" altLang="en-US" sz="1100"/>
        </a:p>
      </dgm:t>
    </dgm:pt>
    <dgm:pt modelId="{F151ACBA-8A61-2A47-863D-6E807889DA40}" type="pres">
      <dgm:prSet presAssocID="{7189EEB2-DF59-634E-A32C-8A7B8F98EDBE}" presName="linearFlow" presStyleCnt="0">
        <dgm:presLayoutVars>
          <dgm:dir/>
          <dgm:animLvl val="lvl"/>
          <dgm:resizeHandles val="exact"/>
        </dgm:presLayoutVars>
      </dgm:prSet>
      <dgm:spPr/>
      <dgm:t>
        <a:bodyPr/>
        <a:lstStyle/>
        <a:p>
          <a:endParaRPr lang="zh-CN" altLang="en-US"/>
        </a:p>
      </dgm:t>
    </dgm:pt>
    <dgm:pt modelId="{FACD8622-7E0D-F54C-8F02-30E1E24BA602}" type="pres">
      <dgm:prSet presAssocID="{E2E1E0A4-5F6F-C042-A708-1D3806E323C2}" presName="composite" presStyleCnt="0"/>
      <dgm:spPr/>
    </dgm:pt>
    <dgm:pt modelId="{5C4C73D1-D0CC-914F-814C-BE3E9C24124B}" type="pres">
      <dgm:prSet presAssocID="{E2E1E0A4-5F6F-C042-A708-1D3806E323C2}" presName="parentText" presStyleLbl="alignNode1" presStyleIdx="0" presStyleCnt="5">
        <dgm:presLayoutVars>
          <dgm:chMax val="1"/>
          <dgm:bulletEnabled val="1"/>
        </dgm:presLayoutVars>
      </dgm:prSet>
      <dgm:spPr/>
      <dgm:t>
        <a:bodyPr/>
        <a:lstStyle/>
        <a:p>
          <a:endParaRPr lang="zh-CN" altLang="en-US"/>
        </a:p>
      </dgm:t>
    </dgm:pt>
    <dgm:pt modelId="{8EC65967-1D42-C541-80E3-CCD19D23164E}" type="pres">
      <dgm:prSet presAssocID="{E2E1E0A4-5F6F-C042-A708-1D3806E323C2}" presName="descendantText" presStyleLbl="alignAcc1" presStyleIdx="0" presStyleCnt="5" custLinFactNeighborX="137">
        <dgm:presLayoutVars>
          <dgm:bulletEnabled val="1"/>
        </dgm:presLayoutVars>
      </dgm:prSet>
      <dgm:spPr/>
      <dgm:t>
        <a:bodyPr/>
        <a:lstStyle/>
        <a:p>
          <a:endParaRPr lang="zh-CN" altLang="en-US"/>
        </a:p>
      </dgm:t>
    </dgm:pt>
    <dgm:pt modelId="{205E0CA5-158A-944B-BC80-D243B1607AA9}" type="pres">
      <dgm:prSet presAssocID="{93E23083-A781-4E4C-B0BC-29246588E28D}" presName="sp" presStyleCnt="0"/>
      <dgm:spPr/>
    </dgm:pt>
    <dgm:pt modelId="{19620272-C18F-CC45-AD95-07305F62911E}" type="pres">
      <dgm:prSet presAssocID="{66313A42-29BA-464D-9B99-2D9913B6D42E}" presName="composite" presStyleCnt="0"/>
      <dgm:spPr/>
    </dgm:pt>
    <dgm:pt modelId="{FEEF7C29-A869-3C41-9129-BCE6B44269DC}" type="pres">
      <dgm:prSet presAssocID="{66313A42-29BA-464D-9B99-2D9913B6D42E}" presName="parentText" presStyleLbl="alignNode1" presStyleIdx="1" presStyleCnt="5">
        <dgm:presLayoutVars>
          <dgm:chMax val="1"/>
          <dgm:bulletEnabled val="1"/>
        </dgm:presLayoutVars>
      </dgm:prSet>
      <dgm:spPr>
        <a:xfrm rot="5400000">
          <a:off x="-167521" y="1172769"/>
          <a:ext cx="1116811" cy="781768"/>
        </a:xfrm>
        <a:prstGeom prst="chevron">
          <a:avLst/>
        </a:prstGeom>
      </dgm:spPr>
      <dgm:t>
        <a:bodyPr/>
        <a:lstStyle/>
        <a:p>
          <a:endParaRPr lang="zh-CN" altLang="en-US"/>
        </a:p>
      </dgm:t>
    </dgm:pt>
    <dgm:pt modelId="{C82192D3-7D1C-7D40-B97E-715D2D2931E9}" type="pres">
      <dgm:prSet presAssocID="{66313A42-29BA-464D-9B99-2D9913B6D42E}" presName="descendantText" presStyleLbl="alignAcc1" presStyleIdx="1" presStyleCnt="5">
        <dgm:presLayoutVars>
          <dgm:bulletEnabled val="1"/>
        </dgm:presLayoutVars>
      </dgm:prSet>
      <dgm:spPr>
        <a:xfrm rot="5400000">
          <a:off x="3893864" y="-2106848"/>
          <a:ext cx="725927" cy="6950120"/>
        </a:xfrm>
        <a:prstGeom prst="round2SameRect">
          <a:avLst/>
        </a:prstGeom>
      </dgm:spPr>
      <dgm:t>
        <a:bodyPr/>
        <a:lstStyle/>
        <a:p>
          <a:endParaRPr lang="zh-CN" altLang="en-US"/>
        </a:p>
      </dgm:t>
    </dgm:pt>
    <dgm:pt modelId="{ACAC8B98-9C01-0F47-B292-0B31B11C5946}" type="pres">
      <dgm:prSet presAssocID="{76F2FDEB-7664-114D-AE58-65E1E5E00C28}" presName="sp" presStyleCnt="0"/>
      <dgm:spPr/>
    </dgm:pt>
    <dgm:pt modelId="{69963EDE-396B-8748-A5DB-F4D1C1A2955B}" type="pres">
      <dgm:prSet presAssocID="{53DBF574-8C23-314C-9DCB-4B28B2F02C9B}" presName="composite" presStyleCnt="0"/>
      <dgm:spPr/>
    </dgm:pt>
    <dgm:pt modelId="{70BA70ED-16F3-7D4C-A06B-C99651E7FDDC}" type="pres">
      <dgm:prSet presAssocID="{53DBF574-8C23-314C-9DCB-4B28B2F02C9B}" presName="parentText" presStyleLbl="alignNode1" presStyleIdx="2" presStyleCnt="5">
        <dgm:presLayoutVars>
          <dgm:chMax val="1"/>
          <dgm:bulletEnabled val="1"/>
        </dgm:presLayoutVars>
      </dgm:prSet>
      <dgm:spPr>
        <a:xfrm rot="5400000">
          <a:off x="-167521" y="2172907"/>
          <a:ext cx="1116811" cy="781768"/>
        </a:xfrm>
        <a:prstGeom prst="chevron">
          <a:avLst/>
        </a:prstGeom>
      </dgm:spPr>
      <dgm:t>
        <a:bodyPr/>
        <a:lstStyle/>
        <a:p>
          <a:endParaRPr lang="zh-CN" altLang="en-US"/>
        </a:p>
      </dgm:t>
    </dgm:pt>
    <dgm:pt modelId="{FF99DE95-08B6-6C49-9E21-8477EC05AA01}" type="pres">
      <dgm:prSet presAssocID="{53DBF574-8C23-314C-9DCB-4B28B2F02C9B}" presName="descendantText" presStyleLbl="alignAcc1" presStyleIdx="2" presStyleCnt="5">
        <dgm:presLayoutVars>
          <dgm:bulletEnabled val="1"/>
        </dgm:presLayoutVars>
      </dgm:prSet>
      <dgm:spPr>
        <a:xfrm rot="5400000">
          <a:off x="3893864" y="-1106710"/>
          <a:ext cx="725927" cy="6950120"/>
        </a:xfrm>
        <a:prstGeom prst="round2SameRect">
          <a:avLst/>
        </a:prstGeom>
      </dgm:spPr>
      <dgm:t>
        <a:bodyPr/>
        <a:lstStyle/>
        <a:p>
          <a:endParaRPr lang="zh-CN" altLang="en-US"/>
        </a:p>
      </dgm:t>
    </dgm:pt>
    <dgm:pt modelId="{2D8689B7-1C0D-CD42-A700-9A3EBE425CBE}" type="pres">
      <dgm:prSet presAssocID="{AE60A2E5-0367-9242-93FA-314AF63AE2BC}" presName="sp" presStyleCnt="0"/>
      <dgm:spPr/>
    </dgm:pt>
    <dgm:pt modelId="{ACC48B5A-4EEB-2346-828C-F3F185DCE5FB}" type="pres">
      <dgm:prSet presAssocID="{1D5FCADE-4E47-3C4C-9FED-A99F53753AF6}" presName="composite" presStyleCnt="0"/>
      <dgm:spPr/>
    </dgm:pt>
    <dgm:pt modelId="{C1C76776-6C9F-294B-9669-C4684A61755A}" type="pres">
      <dgm:prSet presAssocID="{1D5FCADE-4E47-3C4C-9FED-A99F53753AF6}" presName="parentText" presStyleLbl="alignNode1" presStyleIdx="3" presStyleCnt="5">
        <dgm:presLayoutVars>
          <dgm:chMax val="1"/>
          <dgm:bulletEnabled val="1"/>
        </dgm:presLayoutVars>
      </dgm:prSet>
      <dgm:spPr>
        <a:xfrm rot="5400000">
          <a:off x="-167521" y="3173046"/>
          <a:ext cx="1116811" cy="781768"/>
        </a:xfrm>
        <a:prstGeom prst="chevron">
          <a:avLst/>
        </a:prstGeom>
      </dgm:spPr>
      <dgm:t>
        <a:bodyPr/>
        <a:lstStyle/>
        <a:p>
          <a:endParaRPr lang="zh-CN" altLang="en-US"/>
        </a:p>
      </dgm:t>
    </dgm:pt>
    <dgm:pt modelId="{FB0E6C24-DB50-4543-BBF3-28FFB5DE64BD}" type="pres">
      <dgm:prSet presAssocID="{1D5FCADE-4E47-3C4C-9FED-A99F53753AF6}" presName="descendantText" presStyleLbl="alignAcc1" presStyleIdx="3" presStyleCnt="5">
        <dgm:presLayoutVars>
          <dgm:bulletEnabled val="1"/>
        </dgm:presLayoutVars>
      </dgm:prSet>
      <dgm:spPr>
        <a:xfrm rot="5400000">
          <a:off x="3893673" y="-106381"/>
          <a:ext cx="726309" cy="6950120"/>
        </a:xfrm>
        <a:prstGeom prst="round2SameRect">
          <a:avLst/>
        </a:prstGeom>
      </dgm:spPr>
      <dgm:t>
        <a:bodyPr/>
        <a:lstStyle/>
        <a:p>
          <a:endParaRPr lang="zh-CN" altLang="en-US"/>
        </a:p>
      </dgm:t>
    </dgm:pt>
    <dgm:pt modelId="{F87C37CA-6091-564A-A090-071F32676FD8}" type="pres">
      <dgm:prSet presAssocID="{0077AA6E-D177-5F49-BD88-D30936B81003}" presName="sp" presStyleCnt="0"/>
      <dgm:spPr/>
    </dgm:pt>
    <dgm:pt modelId="{D4DBD9F0-445C-7D43-825F-DA7AF905466D}" type="pres">
      <dgm:prSet presAssocID="{22E730AB-CFF8-1C4D-9197-EAFA4B7CA961}" presName="composite" presStyleCnt="0"/>
      <dgm:spPr/>
    </dgm:pt>
    <dgm:pt modelId="{DD3AAF3C-C843-CA47-ABEA-DAB53D4AAA58}" type="pres">
      <dgm:prSet presAssocID="{22E730AB-CFF8-1C4D-9197-EAFA4B7CA961}" presName="parentText" presStyleLbl="alignNode1" presStyleIdx="4" presStyleCnt="5">
        <dgm:presLayoutVars>
          <dgm:chMax val="1"/>
          <dgm:bulletEnabled val="1"/>
        </dgm:presLayoutVars>
      </dgm:prSet>
      <dgm:spPr>
        <a:xfrm rot="5400000">
          <a:off x="-167521" y="4173184"/>
          <a:ext cx="1116811" cy="781768"/>
        </a:xfrm>
        <a:prstGeom prst="chevron">
          <a:avLst/>
        </a:prstGeom>
      </dgm:spPr>
      <dgm:t>
        <a:bodyPr/>
        <a:lstStyle/>
        <a:p>
          <a:endParaRPr lang="zh-CN" altLang="en-US"/>
        </a:p>
      </dgm:t>
    </dgm:pt>
    <dgm:pt modelId="{61D364C1-00EE-D942-9D2E-FD34B46C5E6F}" type="pres">
      <dgm:prSet presAssocID="{22E730AB-CFF8-1C4D-9197-EAFA4B7CA961}" presName="descendantText" presStyleLbl="alignAcc1" presStyleIdx="4" presStyleCnt="5">
        <dgm:presLayoutVars>
          <dgm:bulletEnabled val="1"/>
        </dgm:presLayoutVars>
      </dgm:prSet>
      <dgm:spPr>
        <a:xfrm rot="5400000">
          <a:off x="3893864" y="893565"/>
          <a:ext cx="725927" cy="6950120"/>
        </a:xfrm>
        <a:prstGeom prst="round2SameRect">
          <a:avLst/>
        </a:prstGeom>
      </dgm:spPr>
      <dgm:t>
        <a:bodyPr/>
        <a:lstStyle/>
        <a:p>
          <a:endParaRPr lang="zh-CN" altLang="en-US"/>
        </a:p>
      </dgm:t>
    </dgm:pt>
  </dgm:ptLst>
  <dgm:cxnLst>
    <dgm:cxn modelId="{1ACCB06E-4BC7-BE4A-9467-6D775E1B53C4}" srcId="{7189EEB2-DF59-634E-A32C-8A7B8F98EDBE}" destId="{53DBF574-8C23-314C-9DCB-4B28B2F02C9B}" srcOrd="2" destOrd="0" parTransId="{A5F93A9B-0718-1346-A5FF-AEAE4B14FF69}" sibTransId="{AE60A2E5-0367-9242-93FA-314AF63AE2BC}"/>
    <dgm:cxn modelId="{8440FD58-B298-814B-83C4-5E504786B857}" srcId="{E2E1E0A4-5F6F-C042-A708-1D3806E323C2}" destId="{6383F977-D08D-4D40-AD05-97841D1CA1D3}" srcOrd="0" destOrd="0" parTransId="{D40F82AF-D529-244E-8C1C-7CBE3C13B7A5}" sibTransId="{6126478D-44A0-E94A-A609-186A48FC5E1C}"/>
    <dgm:cxn modelId="{E550842C-9E5B-EB42-98D1-EC58AB307532}" srcId="{1D5FCADE-4E47-3C4C-9FED-A99F53753AF6}" destId="{578E86BF-DEE6-7446-91B2-059BB0657065}" srcOrd="1" destOrd="0" parTransId="{30E333EA-F2E0-DB45-8ADE-42616E0AA4C8}" sibTransId="{9C284BD8-50DA-084B-AC94-798AF407528B}"/>
    <dgm:cxn modelId="{DB12355D-29E8-BE4D-B938-402F6F12816C}" srcId="{7189EEB2-DF59-634E-A32C-8A7B8F98EDBE}" destId="{E2E1E0A4-5F6F-C042-A708-1D3806E323C2}" srcOrd="0" destOrd="0" parTransId="{5EAA5907-2FDE-3648-ADA4-AC2B976623EC}" sibTransId="{93E23083-A781-4E4C-B0BC-29246588E28D}"/>
    <dgm:cxn modelId="{3353F0FC-8B0F-0744-A5BC-AD34DF3BAB8F}" srcId="{22E730AB-CFF8-1C4D-9197-EAFA4B7CA961}" destId="{9A776FF0-4936-8B42-9034-1088D5D00F5B}" srcOrd="0" destOrd="0" parTransId="{6A604AF2-D0AE-8348-A7E9-97C9F3AAAB77}" sibTransId="{35A6673F-B07B-3545-871E-A0FB3E34383A}"/>
    <dgm:cxn modelId="{A57946CA-F284-4911-8352-780A88C1EA3A}" type="presOf" srcId="{53DBF574-8C23-314C-9DCB-4B28B2F02C9B}" destId="{70BA70ED-16F3-7D4C-A06B-C99651E7FDDC}" srcOrd="0" destOrd="0" presId="urn:microsoft.com/office/officeart/2005/8/layout/chevron2"/>
    <dgm:cxn modelId="{A8DB5EC4-2EF8-9747-8CB4-7708A90C1FA1}" srcId="{7189EEB2-DF59-634E-A32C-8A7B8F98EDBE}" destId="{22E730AB-CFF8-1C4D-9197-EAFA4B7CA961}" srcOrd="4" destOrd="0" parTransId="{EC811DE6-42C4-7B48-A8C0-FAEFEFD85317}" sibTransId="{E621AF2A-4BC8-F64E-AF3E-6B2D1E3D23E6}"/>
    <dgm:cxn modelId="{43037ED8-1298-EB4D-AB79-2ED67CC02458}" srcId="{1D5FCADE-4E47-3C4C-9FED-A99F53753AF6}" destId="{2ED95379-006E-E849-A072-87CBF2D4B217}" srcOrd="0" destOrd="0" parTransId="{69F5E54D-480E-AD42-BEB7-11F969EF784F}" sibTransId="{6AA08174-70EB-1145-9890-AD08A82B806C}"/>
    <dgm:cxn modelId="{06DEEA12-FB8E-B747-AD67-27969EA399A4}" srcId="{53DBF574-8C23-314C-9DCB-4B28B2F02C9B}" destId="{3AD14EA8-6597-B64D-8F21-855B4DDF7CD0}" srcOrd="0" destOrd="0" parTransId="{60B523DF-7209-E041-B577-71737D4BE6EA}" sibTransId="{0202A312-D7D7-AD47-ACC5-23621CA6E04B}"/>
    <dgm:cxn modelId="{0D9EE2DE-11A8-488E-91A5-5472DF060D4E}" type="presOf" srcId="{6383F977-D08D-4D40-AD05-97841D1CA1D3}" destId="{8EC65967-1D42-C541-80E3-CCD19D23164E}" srcOrd="0" destOrd="0" presId="urn:microsoft.com/office/officeart/2005/8/layout/chevron2"/>
    <dgm:cxn modelId="{2227ACC4-B58B-47B3-8DC5-7E766AF4676A}" type="presOf" srcId="{7AB7E144-A68E-A646-B483-DCD2886AC079}" destId="{61D364C1-00EE-D942-9D2E-FD34B46C5E6F}" srcOrd="0" destOrd="1" presId="urn:microsoft.com/office/officeart/2005/8/layout/chevron2"/>
    <dgm:cxn modelId="{DD5E5828-0C6A-4572-9D99-C2CAE2347E38}" type="presOf" srcId="{2ED95379-006E-E849-A072-87CBF2D4B217}" destId="{FB0E6C24-DB50-4543-BBF3-28FFB5DE64BD}" srcOrd="0" destOrd="0" presId="urn:microsoft.com/office/officeart/2005/8/layout/chevron2"/>
    <dgm:cxn modelId="{6781B9C2-0EED-4738-A26E-3D5254542A7A}" type="presOf" srcId="{22E730AB-CFF8-1C4D-9197-EAFA4B7CA961}" destId="{DD3AAF3C-C843-CA47-ABEA-DAB53D4AAA58}" srcOrd="0" destOrd="0" presId="urn:microsoft.com/office/officeart/2005/8/layout/chevron2"/>
    <dgm:cxn modelId="{5559E4E0-5007-4DA5-9083-731DE4704236}" type="presOf" srcId="{B3D254D9-C5BA-824C-8DDC-27723410611C}" destId="{C82192D3-7D1C-7D40-B97E-715D2D2931E9}" srcOrd="0" destOrd="0" presId="urn:microsoft.com/office/officeart/2005/8/layout/chevron2"/>
    <dgm:cxn modelId="{FCF6E832-8251-4E79-86E5-EA9CEBBF3DEA}" type="presOf" srcId="{9A776FF0-4936-8B42-9034-1088D5D00F5B}" destId="{61D364C1-00EE-D942-9D2E-FD34B46C5E6F}" srcOrd="0" destOrd="0" presId="urn:microsoft.com/office/officeart/2005/8/layout/chevron2"/>
    <dgm:cxn modelId="{5C8E3013-3E79-4FA6-9628-92F4B1C50C59}" type="presOf" srcId="{1D5FCADE-4E47-3C4C-9FED-A99F53753AF6}" destId="{C1C76776-6C9F-294B-9669-C4684A61755A}" srcOrd="0" destOrd="0" presId="urn:microsoft.com/office/officeart/2005/8/layout/chevron2"/>
    <dgm:cxn modelId="{B827CB2C-0D12-404B-B698-866D4CF56BDD}" srcId="{7189EEB2-DF59-634E-A32C-8A7B8F98EDBE}" destId="{66313A42-29BA-464D-9B99-2D9913B6D42E}" srcOrd="1" destOrd="0" parTransId="{E71E7A9E-EB73-E142-AE50-C96192978185}" sibTransId="{76F2FDEB-7664-114D-AE58-65E1E5E00C28}"/>
    <dgm:cxn modelId="{D9265C8C-A51A-FA4C-94E8-5BBBD12E91C4}" srcId="{66313A42-29BA-464D-9B99-2D9913B6D42E}" destId="{B3D254D9-C5BA-824C-8DDC-27723410611C}" srcOrd="0" destOrd="0" parTransId="{FAE8B80F-4D3F-3843-B44C-BF538259C5A2}" sibTransId="{6BD66EE8-175E-874D-B879-BE8026AD8851}"/>
    <dgm:cxn modelId="{3DFCC7B9-E591-B84E-94C6-FA6C0331E3D1}" srcId="{7189EEB2-DF59-634E-A32C-8A7B8F98EDBE}" destId="{1D5FCADE-4E47-3C4C-9FED-A99F53753AF6}" srcOrd="3" destOrd="0" parTransId="{49931338-41E2-A34A-86FD-64C637F17909}" sibTransId="{0077AA6E-D177-5F49-BD88-D30936B81003}"/>
    <dgm:cxn modelId="{ADBA5D97-2200-4689-9E59-4724AF438010}" type="presOf" srcId="{3AD14EA8-6597-B64D-8F21-855B4DDF7CD0}" destId="{FF99DE95-08B6-6C49-9E21-8477EC05AA01}" srcOrd="0" destOrd="0" presId="urn:microsoft.com/office/officeart/2005/8/layout/chevron2"/>
    <dgm:cxn modelId="{03B51C2A-BAEA-490A-9223-135075527522}" type="presOf" srcId="{578E86BF-DEE6-7446-91B2-059BB0657065}" destId="{FB0E6C24-DB50-4543-BBF3-28FFB5DE64BD}" srcOrd="0" destOrd="1" presId="urn:microsoft.com/office/officeart/2005/8/layout/chevron2"/>
    <dgm:cxn modelId="{B16030D4-6B78-4FDC-8AE4-057275703956}" type="presOf" srcId="{66313A42-29BA-464D-9B99-2D9913B6D42E}" destId="{FEEF7C29-A869-3C41-9129-BCE6B44269DC}" srcOrd="0" destOrd="0" presId="urn:microsoft.com/office/officeart/2005/8/layout/chevron2"/>
    <dgm:cxn modelId="{DF0C7059-C5E7-4ED0-9E0B-16C0A88F58F9}" type="presOf" srcId="{7189EEB2-DF59-634E-A32C-8A7B8F98EDBE}" destId="{F151ACBA-8A61-2A47-863D-6E807889DA40}" srcOrd="0" destOrd="0" presId="urn:microsoft.com/office/officeart/2005/8/layout/chevron2"/>
    <dgm:cxn modelId="{AFDFB9A9-E80B-4D70-BE0C-37860E82771E}" type="presOf" srcId="{E2E1E0A4-5F6F-C042-A708-1D3806E323C2}" destId="{5C4C73D1-D0CC-914F-814C-BE3E9C24124B}" srcOrd="0" destOrd="0" presId="urn:microsoft.com/office/officeart/2005/8/layout/chevron2"/>
    <dgm:cxn modelId="{6C7AE88E-478B-A441-985B-7898A4E4944D}" srcId="{22E730AB-CFF8-1C4D-9197-EAFA4B7CA961}" destId="{7AB7E144-A68E-A646-B483-DCD2886AC079}" srcOrd="1" destOrd="0" parTransId="{2360AE0F-A08E-D948-8D03-D05F6A603F4F}" sibTransId="{26507B43-FBB1-B346-AD5F-370E39BC277E}"/>
    <dgm:cxn modelId="{CBB908BF-0584-416B-9731-7A05EB20F6F4}" type="presParOf" srcId="{F151ACBA-8A61-2A47-863D-6E807889DA40}" destId="{FACD8622-7E0D-F54C-8F02-30E1E24BA602}" srcOrd="0" destOrd="0" presId="urn:microsoft.com/office/officeart/2005/8/layout/chevron2"/>
    <dgm:cxn modelId="{CCE64EB1-A6E8-43B4-B301-7A2979DF8EAA}" type="presParOf" srcId="{FACD8622-7E0D-F54C-8F02-30E1E24BA602}" destId="{5C4C73D1-D0CC-914F-814C-BE3E9C24124B}" srcOrd="0" destOrd="0" presId="urn:microsoft.com/office/officeart/2005/8/layout/chevron2"/>
    <dgm:cxn modelId="{A104DB09-23C5-4C32-8235-3E5642306677}" type="presParOf" srcId="{FACD8622-7E0D-F54C-8F02-30E1E24BA602}" destId="{8EC65967-1D42-C541-80E3-CCD19D23164E}" srcOrd="1" destOrd="0" presId="urn:microsoft.com/office/officeart/2005/8/layout/chevron2"/>
    <dgm:cxn modelId="{EF34306F-298E-45FC-B6AB-4EBF5A924D47}" type="presParOf" srcId="{F151ACBA-8A61-2A47-863D-6E807889DA40}" destId="{205E0CA5-158A-944B-BC80-D243B1607AA9}" srcOrd="1" destOrd="0" presId="urn:microsoft.com/office/officeart/2005/8/layout/chevron2"/>
    <dgm:cxn modelId="{B38BBACF-A523-4C9D-B7E3-E2F059607170}" type="presParOf" srcId="{F151ACBA-8A61-2A47-863D-6E807889DA40}" destId="{19620272-C18F-CC45-AD95-07305F62911E}" srcOrd="2" destOrd="0" presId="urn:microsoft.com/office/officeart/2005/8/layout/chevron2"/>
    <dgm:cxn modelId="{BF9B431A-8136-454D-BEDB-0A9A8C0BD0C6}" type="presParOf" srcId="{19620272-C18F-CC45-AD95-07305F62911E}" destId="{FEEF7C29-A869-3C41-9129-BCE6B44269DC}" srcOrd="0" destOrd="0" presId="urn:microsoft.com/office/officeart/2005/8/layout/chevron2"/>
    <dgm:cxn modelId="{7B08176F-F4FF-4E15-9683-5D33F1076813}" type="presParOf" srcId="{19620272-C18F-CC45-AD95-07305F62911E}" destId="{C82192D3-7D1C-7D40-B97E-715D2D2931E9}" srcOrd="1" destOrd="0" presId="urn:microsoft.com/office/officeart/2005/8/layout/chevron2"/>
    <dgm:cxn modelId="{4A131969-4335-49BD-AB21-73C7D8419A40}" type="presParOf" srcId="{F151ACBA-8A61-2A47-863D-6E807889DA40}" destId="{ACAC8B98-9C01-0F47-B292-0B31B11C5946}" srcOrd="3" destOrd="0" presId="urn:microsoft.com/office/officeart/2005/8/layout/chevron2"/>
    <dgm:cxn modelId="{2C83F08A-B368-4CDC-84FF-2B167B8D59E8}" type="presParOf" srcId="{F151ACBA-8A61-2A47-863D-6E807889DA40}" destId="{69963EDE-396B-8748-A5DB-F4D1C1A2955B}" srcOrd="4" destOrd="0" presId="urn:microsoft.com/office/officeart/2005/8/layout/chevron2"/>
    <dgm:cxn modelId="{F5B33AE7-A2FF-41BD-87DB-A2D6FED1170E}" type="presParOf" srcId="{69963EDE-396B-8748-A5DB-F4D1C1A2955B}" destId="{70BA70ED-16F3-7D4C-A06B-C99651E7FDDC}" srcOrd="0" destOrd="0" presId="urn:microsoft.com/office/officeart/2005/8/layout/chevron2"/>
    <dgm:cxn modelId="{86149C0A-D705-4D17-A1BF-C9489DE8B550}" type="presParOf" srcId="{69963EDE-396B-8748-A5DB-F4D1C1A2955B}" destId="{FF99DE95-08B6-6C49-9E21-8477EC05AA01}" srcOrd="1" destOrd="0" presId="urn:microsoft.com/office/officeart/2005/8/layout/chevron2"/>
    <dgm:cxn modelId="{59FAF0C2-312F-4659-81C0-CC167744D0F1}" type="presParOf" srcId="{F151ACBA-8A61-2A47-863D-6E807889DA40}" destId="{2D8689B7-1C0D-CD42-A700-9A3EBE425CBE}" srcOrd="5" destOrd="0" presId="urn:microsoft.com/office/officeart/2005/8/layout/chevron2"/>
    <dgm:cxn modelId="{81804670-6A24-4F6D-9758-F4AA466E2AA0}" type="presParOf" srcId="{F151ACBA-8A61-2A47-863D-6E807889DA40}" destId="{ACC48B5A-4EEB-2346-828C-F3F185DCE5FB}" srcOrd="6" destOrd="0" presId="urn:microsoft.com/office/officeart/2005/8/layout/chevron2"/>
    <dgm:cxn modelId="{5F18E851-9895-42DC-9E3A-D2CD97370C58}" type="presParOf" srcId="{ACC48B5A-4EEB-2346-828C-F3F185DCE5FB}" destId="{C1C76776-6C9F-294B-9669-C4684A61755A}" srcOrd="0" destOrd="0" presId="urn:microsoft.com/office/officeart/2005/8/layout/chevron2"/>
    <dgm:cxn modelId="{BC2DDD1F-B516-404B-A114-E2883541D5FA}" type="presParOf" srcId="{ACC48B5A-4EEB-2346-828C-F3F185DCE5FB}" destId="{FB0E6C24-DB50-4543-BBF3-28FFB5DE64BD}" srcOrd="1" destOrd="0" presId="urn:microsoft.com/office/officeart/2005/8/layout/chevron2"/>
    <dgm:cxn modelId="{BD056003-AB50-438C-A09D-FA2BC3E2D7CA}" type="presParOf" srcId="{F151ACBA-8A61-2A47-863D-6E807889DA40}" destId="{F87C37CA-6091-564A-A090-071F32676FD8}" srcOrd="7" destOrd="0" presId="urn:microsoft.com/office/officeart/2005/8/layout/chevron2"/>
    <dgm:cxn modelId="{DCC4DDDD-F4BD-414A-A1B9-017F21B90F22}" type="presParOf" srcId="{F151ACBA-8A61-2A47-863D-6E807889DA40}" destId="{D4DBD9F0-445C-7D43-825F-DA7AF905466D}" srcOrd="8" destOrd="0" presId="urn:microsoft.com/office/officeart/2005/8/layout/chevron2"/>
    <dgm:cxn modelId="{A104824D-56CB-4118-A47C-C69D05644187}" type="presParOf" srcId="{D4DBD9F0-445C-7D43-825F-DA7AF905466D}" destId="{DD3AAF3C-C843-CA47-ABEA-DAB53D4AAA58}" srcOrd="0" destOrd="0" presId="urn:microsoft.com/office/officeart/2005/8/layout/chevron2"/>
    <dgm:cxn modelId="{135FE6E6-6EAE-40A9-A88A-25A063625AF9}" type="presParOf" srcId="{D4DBD9F0-445C-7D43-825F-DA7AF905466D}" destId="{61D364C1-00EE-D942-9D2E-FD34B46C5E6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593D5D-905C-4098-99E8-80DB25B62FC1}" type="doc">
      <dgm:prSet loTypeId="urn:microsoft.com/office/officeart/2005/8/layout/cycle8" loCatId="cycle" qsTypeId="urn:microsoft.com/office/officeart/2005/8/quickstyle/simple1" qsCatId="simple" csTypeId="urn:microsoft.com/office/officeart/2005/8/colors/accent1_2" csCatId="accent1" phldr="1"/>
      <dgm:spPr/>
    </dgm:pt>
    <dgm:pt modelId="{DB5B21A8-2129-46C0-96AE-A11D6952312A}">
      <dgm:prSet phldrT="[文本]"/>
      <dgm:spPr/>
      <dgm:t>
        <a:bodyPr/>
        <a:lstStyle/>
        <a:p>
          <a:r>
            <a:rPr lang="zh-CN" altLang="en-US" dirty="0"/>
            <a:t>磁控胶囊胃镜系统</a:t>
          </a:r>
        </a:p>
      </dgm:t>
    </dgm:pt>
    <dgm:pt modelId="{555C09C4-260A-4BCC-9558-AECE1E1DE87E}" type="parTrans" cxnId="{4A4B0012-D4EF-45B5-9E7A-875C53A7D45F}">
      <dgm:prSet/>
      <dgm:spPr/>
      <dgm:t>
        <a:bodyPr/>
        <a:lstStyle/>
        <a:p>
          <a:endParaRPr lang="zh-CN" altLang="en-US"/>
        </a:p>
      </dgm:t>
    </dgm:pt>
    <dgm:pt modelId="{40052A98-E3EA-4D94-8D65-31F79D25A278}" type="sibTrans" cxnId="{4A4B0012-D4EF-45B5-9E7A-875C53A7D45F}">
      <dgm:prSet/>
      <dgm:spPr/>
      <dgm:t>
        <a:bodyPr/>
        <a:lstStyle/>
        <a:p>
          <a:endParaRPr lang="zh-CN" altLang="en-US"/>
        </a:p>
      </dgm:t>
    </dgm:pt>
    <dgm:pt modelId="{9EA02EB3-BE8E-4322-A520-D618C5E5C723}">
      <dgm:prSet phldrT="[文本]"/>
      <dgm:spPr/>
      <dgm:t>
        <a:bodyPr/>
        <a:lstStyle/>
        <a:p>
          <a:r>
            <a:rPr lang="zh-CN" altLang="en-US" dirty="0">
              <a:latin typeface="楷体 (正文)"/>
            </a:rPr>
            <a:t>美福消化道健康云服务中心</a:t>
          </a:r>
        </a:p>
      </dgm:t>
    </dgm:pt>
    <dgm:pt modelId="{EE3C9F03-8E3C-45E0-9202-07E6C88B2118}" type="parTrans" cxnId="{D5D945B1-8B18-46FA-9EB4-9E92B3A4EF12}">
      <dgm:prSet/>
      <dgm:spPr/>
      <dgm:t>
        <a:bodyPr/>
        <a:lstStyle/>
        <a:p>
          <a:endParaRPr lang="zh-CN" altLang="en-US"/>
        </a:p>
      </dgm:t>
    </dgm:pt>
    <dgm:pt modelId="{B86055F9-64F6-49C8-A75A-7B5ED09483C7}" type="sibTrans" cxnId="{D5D945B1-8B18-46FA-9EB4-9E92B3A4EF12}">
      <dgm:prSet/>
      <dgm:spPr/>
      <dgm:t>
        <a:bodyPr/>
        <a:lstStyle/>
        <a:p>
          <a:endParaRPr lang="zh-CN" altLang="en-US"/>
        </a:p>
      </dgm:t>
    </dgm:pt>
    <dgm:pt modelId="{8B648701-1F78-4D8A-BC84-B5C80DB431CA}">
      <dgm:prSet phldrT="[文本]"/>
      <dgm:spPr/>
      <dgm:t>
        <a:bodyPr/>
        <a:lstStyle/>
        <a:p>
          <a:r>
            <a:rPr lang="zh-CN" altLang="en-US" dirty="0"/>
            <a:t>胶囊内窥镜（肠镜）</a:t>
          </a:r>
        </a:p>
      </dgm:t>
    </dgm:pt>
    <dgm:pt modelId="{4F50FF57-8988-48EF-AF38-54F337BC8A43}" type="parTrans" cxnId="{8D77E99E-FB52-4249-92A3-A71C731734BB}">
      <dgm:prSet/>
      <dgm:spPr/>
      <dgm:t>
        <a:bodyPr/>
        <a:lstStyle/>
        <a:p>
          <a:endParaRPr lang="zh-CN" altLang="en-US"/>
        </a:p>
      </dgm:t>
    </dgm:pt>
    <dgm:pt modelId="{47666826-41B0-406E-82BC-6078FEC1E453}" type="sibTrans" cxnId="{8D77E99E-FB52-4249-92A3-A71C731734BB}">
      <dgm:prSet/>
      <dgm:spPr/>
      <dgm:t>
        <a:bodyPr/>
        <a:lstStyle/>
        <a:p>
          <a:endParaRPr lang="zh-CN" altLang="en-US"/>
        </a:p>
      </dgm:t>
    </dgm:pt>
    <dgm:pt modelId="{77515883-7A6C-4757-8BA5-E4B86B688B4C}" type="pres">
      <dgm:prSet presAssocID="{F6593D5D-905C-4098-99E8-80DB25B62FC1}" presName="compositeShape" presStyleCnt="0">
        <dgm:presLayoutVars>
          <dgm:chMax val="7"/>
          <dgm:dir/>
          <dgm:resizeHandles val="exact"/>
        </dgm:presLayoutVars>
      </dgm:prSet>
      <dgm:spPr/>
    </dgm:pt>
    <dgm:pt modelId="{8A53D3F2-D8FC-4E95-8D28-09DE57C7F945}" type="pres">
      <dgm:prSet presAssocID="{F6593D5D-905C-4098-99E8-80DB25B62FC1}" presName="wedge1" presStyleLbl="node1" presStyleIdx="0" presStyleCnt="3"/>
      <dgm:spPr/>
      <dgm:t>
        <a:bodyPr/>
        <a:lstStyle/>
        <a:p>
          <a:endParaRPr lang="zh-CN" altLang="en-US"/>
        </a:p>
      </dgm:t>
    </dgm:pt>
    <dgm:pt modelId="{F376DB95-248F-4C42-BBBF-42BB38277D54}" type="pres">
      <dgm:prSet presAssocID="{F6593D5D-905C-4098-99E8-80DB25B62FC1}" presName="dummy1a" presStyleCnt="0"/>
      <dgm:spPr/>
    </dgm:pt>
    <dgm:pt modelId="{950C89AC-D5B4-4CEA-AD0D-5A6AB2F2C1DC}" type="pres">
      <dgm:prSet presAssocID="{F6593D5D-905C-4098-99E8-80DB25B62FC1}" presName="dummy1b" presStyleCnt="0"/>
      <dgm:spPr/>
    </dgm:pt>
    <dgm:pt modelId="{D59C6995-B19E-44BC-BB6F-4529B7935B14}" type="pres">
      <dgm:prSet presAssocID="{F6593D5D-905C-4098-99E8-80DB25B62FC1}" presName="wedge1Tx" presStyleLbl="node1" presStyleIdx="0" presStyleCnt="3">
        <dgm:presLayoutVars>
          <dgm:chMax val="0"/>
          <dgm:chPref val="0"/>
          <dgm:bulletEnabled val="1"/>
        </dgm:presLayoutVars>
      </dgm:prSet>
      <dgm:spPr/>
      <dgm:t>
        <a:bodyPr/>
        <a:lstStyle/>
        <a:p>
          <a:endParaRPr lang="zh-CN" altLang="en-US"/>
        </a:p>
      </dgm:t>
    </dgm:pt>
    <dgm:pt modelId="{11678208-CF16-4A3F-9D99-DA9ED9239FBE}" type="pres">
      <dgm:prSet presAssocID="{F6593D5D-905C-4098-99E8-80DB25B62FC1}" presName="wedge2" presStyleLbl="node1" presStyleIdx="1" presStyleCnt="3"/>
      <dgm:spPr/>
      <dgm:t>
        <a:bodyPr/>
        <a:lstStyle/>
        <a:p>
          <a:endParaRPr lang="zh-CN" altLang="en-US"/>
        </a:p>
      </dgm:t>
    </dgm:pt>
    <dgm:pt modelId="{E5B12191-6C9E-4FCB-B824-B387AFE679CD}" type="pres">
      <dgm:prSet presAssocID="{F6593D5D-905C-4098-99E8-80DB25B62FC1}" presName="dummy2a" presStyleCnt="0"/>
      <dgm:spPr/>
    </dgm:pt>
    <dgm:pt modelId="{CA4F2F9D-F93C-479C-816B-BC78803CC749}" type="pres">
      <dgm:prSet presAssocID="{F6593D5D-905C-4098-99E8-80DB25B62FC1}" presName="dummy2b" presStyleCnt="0"/>
      <dgm:spPr/>
    </dgm:pt>
    <dgm:pt modelId="{A2C52AE8-F221-4D8B-84D4-7FE7F91173A0}" type="pres">
      <dgm:prSet presAssocID="{F6593D5D-905C-4098-99E8-80DB25B62FC1}" presName="wedge2Tx" presStyleLbl="node1" presStyleIdx="1" presStyleCnt="3">
        <dgm:presLayoutVars>
          <dgm:chMax val="0"/>
          <dgm:chPref val="0"/>
          <dgm:bulletEnabled val="1"/>
        </dgm:presLayoutVars>
      </dgm:prSet>
      <dgm:spPr/>
      <dgm:t>
        <a:bodyPr/>
        <a:lstStyle/>
        <a:p>
          <a:endParaRPr lang="zh-CN" altLang="en-US"/>
        </a:p>
      </dgm:t>
    </dgm:pt>
    <dgm:pt modelId="{F3F10F80-B379-4CE9-A797-32518B9C819A}" type="pres">
      <dgm:prSet presAssocID="{F6593D5D-905C-4098-99E8-80DB25B62FC1}" presName="wedge3" presStyleLbl="node1" presStyleIdx="2" presStyleCnt="3"/>
      <dgm:spPr/>
      <dgm:t>
        <a:bodyPr/>
        <a:lstStyle/>
        <a:p>
          <a:endParaRPr lang="zh-CN" altLang="en-US"/>
        </a:p>
      </dgm:t>
    </dgm:pt>
    <dgm:pt modelId="{C907A143-53D4-4A24-A602-DD7F066D85B2}" type="pres">
      <dgm:prSet presAssocID="{F6593D5D-905C-4098-99E8-80DB25B62FC1}" presName="dummy3a" presStyleCnt="0"/>
      <dgm:spPr/>
    </dgm:pt>
    <dgm:pt modelId="{DF03BC5C-708D-4657-8F76-5360AE7FBBCE}" type="pres">
      <dgm:prSet presAssocID="{F6593D5D-905C-4098-99E8-80DB25B62FC1}" presName="dummy3b" presStyleCnt="0"/>
      <dgm:spPr/>
    </dgm:pt>
    <dgm:pt modelId="{5C107B2D-2D93-4E8D-8CBF-C3A9B8F4F923}" type="pres">
      <dgm:prSet presAssocID="{F6593D5D-905C-4098-99E8-80DB25B62FC1}" presName="wedge3Tx" presStyleLbl="node1" presStyleIdx="2" presStyleCnt="3">
        <dgm:presLayoutVars>
          <dgm:chMax val="0"/>
          <dgm:chPref val="0"/>
          <dgm:bulletEnabled val="1"/>
        </dgm:presLayoutVars>
      </dgm:prSet>
      <dgm:spPr/>
      <dgm:t>
        <a:bodyPr/>
        <a:lstStyle/>
        <a:p>
          <a:endParaRPr lang="zh-CN" altLang="en-US"/>
        </a:p>
      </dgm:t>
    </dgm:pt>
    <dgm:pt modelId="{159C44E8-BF33-439D-BB91-C8B018BF1ADC}" type="pres">
      <dgm:prSet presAssocID="{40052A98-E3EA-4D94-8D65-31F79D25A278}" presName="arrowWedge1" presStyleLbl="fgSibTrans2D1" presStyleIdx="0" presStyleCnt="3"/>
      <dgm:spPr/>
    </dgm:pt>
    <dgm:pt modelId="{F8DC5928-F8A3-4110-ABE5-B07C79169160}" type="pres">
      <dgm:prSet presAssocID="{B86055F9-64F6-49C8-A75A-7B5ED09483C7}" presName="arrowWedge2" presStyleLbl="fgSibTrans2D1" presStyleIdx="1" presStyleCnt="3"/>
      <dgm:spPr/>
    </dgm:pt>
    <dgm:pt modelId="{E4571E48-231A-4671-966E-621008ED9337}" type="pres">
      <dgm:prSet presAssocID="{47666826-41B0-406E-82BC-6078FEC1E453}" presName="arrowWedge3" presStyleLbl="fgSibTrans2D1" presStyleIdx="2" presStyleCnt="3"/>
      <dgm:spPr/>
    </dgm:pt>
  </dgm:ptLst>
  <dgm:cxnLst>
    <dgm:cxn modelId="{FA5EAF2D-5337-479E-AE03-708E43C06CFC}" type="presOf" srcId="{F6593D5D-905C-4098-99E8-80DB25B62FC1}" destId="{77515883-7A6C-4757-8BA5-E4B86B688B4C}" srcOrd="0" destOrd="0" presId="urn:microsoft.com/office/officeart/2005/8/layout/cycle8"/>
    <dgm:cxn modelId="{3425FCDF-2C2A-4B45-BE77-0CC3A2E8128D}" type="presOf" srcId="{9EA02EB3-BE8E-4322-A520-D618C5E5C723}" destId="{A2C52AE8-F221-4D8B-84D4-7FE7F91173A0}" srcOrd="1" destOrd="0" presId="urn:microsoft.com/office/officeart/2005/8/layout/cycle8"/>
    <dgm:cxn modelId="{2C24B9CB-F41E-4835-93BC-4717563691E9}" type="presOf" srcId="{DB5B21A8-2129-46C0-96AE-A11D6952312A}" destId="{D59C6995-B19E-44BC-BB6F-4529B7935B14}" srcOrd="1" destOrd="0" presId="urn:microsoft.com/office/officeart/2005/8/layout/cycle8"/>
    <dgm:cxn modelId="{D5D945B1-8B18-46FA-9EB4-9E92B3A4EF12}" srcId="{F6593D5D-905C-4098-99E8-80DB25B62FC1}" destId="{9EA02EB3-BE8E-4322-A520-D618C5E5C723}" srcOrd="1" destOrd="0" parTransId="{EE3C9F03-8E3C-45E0-9202-07E6C88B2118}" sibTransId="{B86055F9-64F6-49C8-A75A-7B5ED09483C7}"/>
    <dgm:cxn modelId="{8FB12CA4-1008-4D52-A090-1717817FC721}" type="presOf" srcId="{8B648701-1F78-4D8A-BC84-B5C80DB431CA}" destId="{F3F10F80-B379-4CE9-A797-32518B9C819A}" srcOrd="0" destOrd="0" presId="urn:microsoft.com/office/officeart/2005/8/layout/cycle8"/>
    <dgm:cxn modelId="{87CAB6BE-1D5F-4ACD-A41A-3A6ADD8CD5CA}" type="presOf" srcId="{9EA02EB3-BE8E-4322-A520-D618C5E5C723}" destId="{11678208-CF16-4A3F-9D99-DA9ED9239FBE}" srcOrd="0" destOrd="0" presId="urn:microsoft.com/office/officeart/2005/8/layout/cycle8"/>
    <dgm:cxn modelId="{4A4B0012-D4EF-45B5-9E7A-875C53A7D45F}" srcId="{F6593D5D-905C-4098-99E8-80DB25B62FC1}" destId="{DB5B21A8-2129-46C0-96AE-A11D6952312A}" srcOrd="0" destOrd="0" parTransId="{555C09C4-260A-4BCC-9558-AECE1E1DE87E}" sibTransId="{40052A98-E3EA-4D94-8D65-31F79D25A278}"/>
    <dgm:cxn modelId="{8D77E99E-FB52-4249-92A3-A71C731734BB}" srcId="{F6593D5D-905C-4098-99E8-80DB25B62FC1}" destId="{8B648701-1F78-4D8A-BC84-B5C80DB431CA}" srcOrd="2" destOrd="0" parTransId="{4F50FF57-8988-48EF-AF38-54F337BC8A43}" sibTransId="{47666826-41B0-406E-82BC-6078FEC1E453}"/>
    <dgm:cxn modelId="{B10D69BE-6C5C-4CBD-82BB-E335392867B7}" type="presOf" srcId="{8B648701-1F78-4D8A-BC84-B5C80DB431CA}" destId="{5C107B2D-2D93-4E8D-8CBF-C3A9B8F4F923}" srcOrd="1" destOrd="0" presId="urn:microsoft.com/office/officeart/2005/8/layout/cycle8"/>
    <dgm:cxn modelId="{62D64237-A3A2-4DFB-A600-92E3D340588B}" type="presOf" srcId="{DB5B21A8-2129-46C0-96AE-A11D6952312A}" destId="{8A53D3F2-D8FC-4E95-8D28-09DE57C7F945}" srcOrd="0" destOrd="0" presId="urn:microsoft.com/office/officeart/2005/8/layout/cycle8"/>
    <dgm:cxn modelId="{47FEF8DA-D316-4ADA-9875-CED939B2E777}" type="presParOf" srcId="{77515883-7A6C-4757-8BA5-E4B86B688B4C}" destId="{8A53D3F2-D8FC-4E95-8D28-09DE57C7F945}" srcOrd="0" destOrd="0" presId="urn:microsoft.com/office/officeart/2005/8/layout/cycle8"/>
    <dgm:cxn modelId="{C34E2B93-18B2-408F-ADFF-C2C47D81A4E9}" type="presParOf" srcId="{77515883-7A6C-4757-8BA5-E4B86B688B4C}" destId="{F376DB95-248F-4C42-BBBF-42BB38277D54}" srcOrd="1" destOrd="0" presId="urn:microsoft.com/office/officeart/2005/8/layout/cycle8"/>
    <dgm:cxn modelId="{0773B2BC-2CE0-4548-A797-1D742D6260E2}" type="presParOf" srcId="{77515883-7A6C-4757-8BA5-E4B86B688B4C}" destId="{950C89AC-D5B4-4CEA-AD0D-5A6AB2F2C1DC}" srcOrd="2" destOrd="0" presId="urn:microsoft.com/office/officeart/2005/8/layout/cycle8"/>
    <dgm:cxn modelId="{BEF74E69-A214-47C2-8612-2ECDCCB36742}" type="presParOf" srcId="{77515883-7A6C-4757-8BA5-E4B86B688B4C}" destId="{D59C6995-B19E-44BC-BB6F-4529B7935B14}" srcOrd="3" destOrd="0" presId="urn:microsoft.com/office/officeart/2005/8/layout/cycle8"/>
    <dgm:cxn modelId="{F514F56A-529A-4A68-8C7F-A38D5835131A}" type="presParOf" srcId="{77515883-7A6C-4757-8BA5-E4B86B688B4C}" destId="{11678208-CF16-4A3F-9D99-DA9ED9239FBE}" srcOrd="4" destOrd="0" presId="urn:microsoft.com/office/officeart/2005/8/layout/cycle8"/>
    <dgm:cxn modelId="{BD4F2190-1F78-4C6A-BD47-776C5D2896FE}" type="presParOf" srcId="{77515883-7A6C-4757-8BA5-E4B86B688B4C}" destId="{E5B12191-6C9E-4FCB-B824-B387AFE679CD}" srcOrd="5" destOrd="0" presId="urn:microsoft.com/office/officeart/2005/8/layout/cycle8"/>
    <dgm:cxn modelId="{2F9258E7-C4A0-41F9-A5B1-A2CBB94F95CC}" type="presParOf" srcId="{77515883-7A6C-4757-8BA5-E4B86B688B4C}" destId="{CA4F2F9D-F93C-479C-816B-BC78803CC749}" srcOrd="6" destOrd="0" presId="urn:microsoft.com/office/officeart/2005/8/layout/cycle8"/>
    <dgm:cxn modelId="{F5059C2A-9221-435D-91DE-C47AB58F7671}" type="presParOf" srcId="{77515883-7A6C-4757-8BA5-E4B86B688B4C}" destId="{A2C52AE8-F221-4D8B-84D4-7FE7F91173A0}" srcOrd="7" destOrd="0" presId="urn:microsoft.com/office/officeart/2005/8/layout/cycle8"/>
    <dgm:cxn modelId="{181A6096-98BB-4778-95A3-21C3405DA8EC}" type="presParOf" srcId="{77515883-7A6C-4757-8BA5-E4B86B688B4C}" destId="{F3F10F80-B379-4CE9-A797-32518B9C819A}" srcOrd="8" destOrd="0" presId="urn:microsoft.com/office/officeart/2005/8/layout/cycle8"/>
    <dgm:cxn modelId="{81695353-74D7-47E0-8F6C-CBEE5F15EACA}" type="presParOf" srcId="{77515883-7A6C-4757-8BA5-E4B86B688B4C}" destId="{C907A143-53D4-4A24-A602-DD7F066D85B2}" srcOrd="9" destOrd="0" presId="urn:microsoft.com/office/officeart/2005/8/layout/cycle8"/>
    <dgm:cxn modelId="{64E07C57-623E-44E3-ABA3-6C1842AE0729}" type="presParOf" srcId="{77515883-7A6C-4757-8BA5-E4B86B688B4C}" destId="{DF03BC5C-708D-4657-8F76-5360AE7FBBCE}" srcOrd="10" destOrd="0" presId="urn:microsoft.com/office/officeart/2005/8/layout/cycle8"/>
    <dgm:cxn modelId="{14F9E866-53C0-4964-A2AC-801EFD1D73E1}" type="presParOf" srcId="{77515883-7A6C-4757-8BA5-E4B86B688B4C}" destId="{5C107B2D-2D93-4E8D-8CBF-C3A9B8F4F923}" srcOrd="11" destOrd="0" presId="urn:microsoft.com/office/officeart/2005/8/layout/cycle8"/>
    <dgm:cxn modelId="{23F233F5-8A4F-4BD6-97B5-3E32E989E219}" type="presParOf" srcId="{77515883-7A6C-4757-8BA5-E4B86B688B4C}" destId="{159C44E8-BF33-439D-BB91-C8B018BF1ADC}" srcOrd="12" destOrd="0" presId="urn:microsoft.com/office/officeart/2005/8/layout/cycle8"/>
    <dgm:cxn modelId="{3BE158C4-5CD7-44C3-A394-C01A9F29B774}" type="presParOf" srcId="{77515883-7A6C-4757-8BA5-E4B86B688B4C}" destId="{F8DC5928-F8A3-4110-ABE5-B07C79169160}" srcOrd="13" destOrd="0" presId="urn:microsoft.com/office/officeart/2005/8/layout/cycle8"/>
    <dgm:cxn modelId="{02714D7A-C9BD-4E55-9996-4C5FC2CA5349}" type="presParOf" srcId="{77515883-7A6C-4757-8BA5-E4B86B688B4C}" destId="{E4571E48-231A-4671-966E-621008ED9337}"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NULL"/></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9A692-8EFD-4CC8-956D-CEA26FB68597}" type="datetimeFigureOut">
              <a:rPr lang="en-US" smtClean="0"/>
              <a:t>3/23/2020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A20E62-F769-4702-A8CD-D3D1012643E8}" type="slidenum">
              <a:rPr lang="en-US" smtClean="0"/>
              <a:t>‹#›</a:t>
            </a:fld>
            <a:endParaRPr lang="en-US"/>
          </a:p>
        </p:txBody>
      </p:sp>
    </p:spTree>
    <p:extLst>
      <p:ext uri="{BB962C8B-B14F-4D97-AF65-F5344CB8AC3E}">
        <p14:creationId xmlns:p14="http://schemas.microsoft.com/office/powerpoint/2010/main" val="3060504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xfrm>
            <a:off x="852488" y="744538"/>
            <a:ext cx="4964112" cy="3722687"/>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2ADD325E-6145-4385-A932-2367DDB32264}" type="slidenum">
              <a:rPr lang="zh-CN" altLang="en-US" smtClean="0"/>
              <a:t>1</a:t>
            </a:fld>
            <a:endParaRPr lang="zh-CN" altLang="en-US"/>
          </a:p>
        </p:txBody>
      </p:sp>
    </p:spTree>
    <p:extLst>
      <p:ext uri="{BB962C8B-B14F-4D97-AF65-F5344CB8AC3E}">
        <p14:creationId xmlns:p14="http://schemas.microsoft.com/office/powerpoint/2010/main" val="1220064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8B5A0EC-19F3-41A1-A84F-BE2AE50BEAE3}" type="slidenum">
              <a:rPr kumimoji="0" lang="zh-CN" altLang="en-US" sz="12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2309702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8B5A0EC-19F3-41A1-A84F-BE2AE50BEAE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86393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8B5A0EC-19F3-41A1-A84F-BE2AE50BEAE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54294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8B5A0EC-19F3-41A1-A84F-BE2AE50BEAE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68971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8B5A0EC-19F3-41A1-A84F-BE2AE50BEAE3}" type="slidenum">
              <a:rPr lang="zh-CN" altLang="en-US" smtClean="0"/>
              <a:t>77</a:t>
            </a:fld>
            <a:endParaRPr lang="zh-CN" altLang="en-US"/>
          </a:p>
        </p:txBody>
      </p:sp>
    </p:spTree>
    <p:extLst>
      <p:ext uri="{BB962C8B-B14F-4D97-AF65-F5344CB8AC3E}">
        <p14:creationId xmlns:p14="http://schemas.microsoft.com/office/powerpoint/2010/main" val="703656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pPr/>
              <a:t>103</a:t>
            </a:fld>
            <a:endParaRPr lang="zh-CN" altLang="en-US"/>
          </a:p>
        </p:txBody>
      </p:sp>
    </p:spTree>
    <p:extLst>
      <p:ext uri="{BB962C8B-B14F-4D97-AF65-F5344CB8AC3E}">
        <p14:creationId xmlns:p14="http://schemas.microsoft.com/office/powerpoint/2010/main" val="3332226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pPr/>
              <a:t>104</a:t>
            </a:fld>
            <a:endParaRPr lang="zh-CN" altLang="en-US"/>
          </a:p>
        </p:txBody>
      </p:sp>
    </p:spTree>
    <p:extLst>
      <p:ext uri="{BB962C8B-B14F-4D97-AF65-F5344CB8AC3E}">
        <p14:creationId xmlns:p14="http://schemas.microsoft.com/office/powerpoint/2010/main" val="3332226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B57F1E-8DA4-485A-BAC9-B5D3147EFBA3}" type="slidenum">
              <a:rPr lang="zh-CN" altLang="en-US" smtClean="0"/>
              <a:t>118</a:t>
            </a:fld>
            <a:endParaRPr lang="zh-CN" altLang="en-US"/>
          </a:p>
        </p:txBody>
      </p:sp>
    </p:spTree>
    <p:extLst>
      <p:ext uri="{BB962C8B-B14F-4D97-AF65-F5344CB8AC3E}">
        <p14:creationId xmlns:p14="http://schemas.microsoft.com/office/powerpoint/2010/main" val="192109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KaiTi Regular"/>
            </a:endParaRPr>
          </a:p>
        </p:txBody>
      </p:sp>
      <p:sp>
        <p:nvSpPr>
          <p:cNvPr id="44" name="Google Shape;4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207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8B5A0EC-19F3-41A1-A84F-BE2AE50BEAE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130360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KaiTi Regular"/>
            </a:endParaRPr>
          </a:p>
        </p:txBody>
      </p:sp>
      <p:sp>
        <p:nvSpPr>
          <p:cNvPr id="65" name="Google Shape;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US" altLang="zh-CN"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240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A20E62-F769-4702-A8CD-D3D1012643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866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A20E62-F769-4702-A8CD-D3D1012643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46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8B5A0EC-19F3-41A1-A84F-BE2AE50BEAE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37913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8B5A0EC-19F3-41A1-A84F-BE2AE50BEAE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3457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KaiTi Regular"/>
            </a:endParaRPr>
          </a:p>
        </p:txBody>
      </p:sp>
      <p:sp>
        <p:nvSpPr>
          <p:cNvPr id="150" name="Google Shape;150;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1098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灯片编号占位符 1"/>
          <p:cNvSpPr txBox="1">
            <a:spLocks noGrp="1"/>
          </p:cNvSpPr>
          <p:nvPr>
            <p:custDataLst>
              <p:tags r:id="rId1"/>
            </p:custDataLst>
          </p:nvPr>
        </p:nvSpPr>
        <p:spPr>
          <a:xfrm>
            <a:off x="8143877" y="6356354"/>
            <a:ext cx="733425" cy="365125"/>
          </a:xfrm>
          <a:prstGeom prst="rect">
            <a:avLst/>
          </a:prstGeom>
          <a:noFill/>
        </p:spPr>
        <p:txBody>
          <a:bodyPr anchor="ctr"/>
          <a:lstStyle/>
          <a:p>
            <a:pPr algn="r" rtl="0">
              <a:defRPr/>
            </a:pPr>
            <a:fld id="{A5B1C298-76D6-496A-AA94-548C921438DD}" type="slidenum">
              <a:rPr lang="zh-CN" altLang="en-US" sz="900" kern="1200">
                <a:solidFill>
                  <a:srgbClr val="000000">
                    <a:lumMod val="75000"/>
                    <a:lumOff val="25000"/>
                  </a:srgbClr>
                </a:solidFill>
                <a:latin typeface="Arial"/>
                <a:ea typeface="宋体"/>
              </a:rPr>
              <a:pPr algn="r" rtl="0">
                <a:defRPr/>
              </a:pPr>
              <a:t>‹#›</a:t>
            </a:fld>
            <a:endParaRPr lang="en-US" altLang="zh-CN" sz="900" kern="1200" dirty="0">
              <a:solidFill>
                <a:srgbClr val="000000">
                  <a:lumMod val="75000"/>
                  <a:lumOff val="25000"/>
                </a:srgbClr>
              </a:solidFill>
              <a:latin typeface="Arial"/>
              <a:ea typeface="宋体"/>
            </a:endParaRPr>
          </a:p>
        </p:txBody>
      </p:sp>
    </p:spTree>
    <p:extLst>
      <p:ext uri="{BB962C8B-B14F-4D97-AF65-F5344CB8AC3E}">
        <p14:creationId xmlns:p14="http://schemas.microsoft.com/office/powerpoint/2010/main" val="329567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灯片编号占位符 1"/>
          <p:cNvSpPr txBox="1">
            <a:spLocks noGrp="1"/>
          </p:cNvSpPr>
          <p:nvPr>
            <p:custDataLst>
              <p:tags r:id="rId1"/>
            </p:custDataLst>
          </p:nvPr>
        </p:nvSpPr>
        <p:spPr>
          <a:xfrm>
            <a:off x="8143877" y="6356354"/>
            <a:ext cx="733425" cy="365125"/>
          </a:xfrm>
          <a:prstGeom prst="rect">
            <a:avLst/>
          </a:prstGeom>
          <a:noFill/>
        </p:spPr>
        <p:txBody>
          <a:bodyPr anchor="ctr"/>
          <a:lstStyle/>
          <a:p>
            <a:pPr algn="r" rtl="0">
              <a:defRPr/>
            </a:pPr>
            <a:fld id="{A5B1C298-76D6-496A-AA94-548C921438DD}" type="slidenum">
              <a:rPr lang="zh-CN" altLang="en-US" sz="900" kern="1200">
                <a:solidFill>
                  <a:srgbClr val="000000">
                    <a:lumMod val="75000"/>
                    <a:lumOff val="25000"/>
                  </a:srgbClr>
                </a:solidFill>
                <a:latin typeface="Arial"/>
                <a:ea typeface="宋体"/>
              </a:rPr>
              <a:pPr algn="r" rtl="0">
                <a:defRPr/>
              </a:pPr>
              <a:t>‹#›</a:t>
            </a:fld>
            <a:endParaRPr lang="en-US" altLang="zh-CN" sz="900" kern="1200" dirty="0">
              <a:solidFill>
                <a:srgbClr val="000000">
                  <a:lumMod val="75000"/>
                  <a:lumOff val="25000"/>
                </a:srgbClr>
              </a:solidFill>
              <a:latin typeface="Arial"/>
              <a:ea typeface="宋体"/>
            </a:endParaRPr>
          </a:p>
        </p:txBody>
      </p:sp>
    </p:spTree>
    <p:extLst>
      <p:ext uri="{BB962C8B-B14F-4D97-AF65-F5344CB8AC3E}">
        <p14:creationId xmlns:p14="http://schemas.microsoft.com/office/powerpoint/2010/main" val="1178442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4"/>
          <p:cNvGrpSpPr>
            <a:grpSpLocks/>
          </p:cNvGrpSpPr>
          <p:nvPr/>
        </p:nvGrpSpPr>
        <p:grpSpPr bwMode="auto">
          <a:xfrm>
            <a:off x="0" y="384179"/>
            <a:ext cx="9144000" cy="549275"/>
            <a:chOff x="0" y="384414"/>
            <a:chExt cx="9144000" cy="549342"/>
          </a:xfrm>
        </p:grpSpPr>
        <p:sp>
          <p:nvSpPr>
            <p:cNvPr id="3" name="矩形 2"/>
            <p:cNvSpPr/>
            <p:nvPr/>
          </p:nvSpPr>
          <p:spPr>
            <a:xfrm>
              <a:off x="0" y="384414"/>
              <a:ext cx="274638" cy="274672"/>
            </a:xfrm>
            <a:prstGeom prst="rect">
              <a:avLst/>
            </a:prstGeom>
            <a:solidFill>
              <a:srgbClr val="00447A"/>
            </a:solidFill>
            <a:ln w="25400" cap="flat" cmpd="sng" algn="ctr">
              <a:noFill/>
              <a:prstDash val="solid"/>
            </a:ln>
            <a:effectLst/>
          </p:spPr>
          <p:txBody>
            <a:bodyPr anchor="ctr"/>
            <a:lstStyle/>
            <a:p>
              <a:pPr algn="ctr" fontAlgn="auto">
                <a:spcBef>
                  <a:spcPts val="0"/>
                </a:spcBef>
                <a:spcAft>
                  <a:spcPts val="0"/>
                </a:spcAft>
                <a:defRPr/>
              </a:pPr>
              <a:endParaRPr lang="zh-CN" altLang="en-US" sz="1350" kern="0">
                <a:solidFill>
                  <a:sysClr val="window" lastClr="FFFFFF"/>
                </a:solidFill>
                <a:latin typeface="Arial"/>
                <a:ea typeface="华文楷体"/>
              </a:endParaRPr>
            </a:p>
          </p:txBody>
        </p:sp>
        <p:sp>
          <p:nvSpPr>
            <p:cNvPr id="4" name="矩形 3"/>
            <p:cNvSpPr/>
            <p:nvPr/>
          </p:nvSpPr>
          <p:spPr>
            <a:xfrm>
              <a:off x="561975" y="384414"/>
              <a:ext cx="274638" cy="274672"/>
            </a:xfrm>
            <a:prstGeom prst="rect">
              <a:avLst/>
            </a:prstGeom>
            <a:solidFill>
              <a:srgbClr val="00447A">
                <a:alpha val="20000"/>
              </a:srgbClr>
            </a:solidFill>
            <a:ln w="25400" cap="flat" cmpd="sng" algn="ctr">
              <a:noFill/>
              <a:prstDash val="solid"/>
            </a:ln>
            <a:effectLst/>
          </p:spPr>
          <p:txBody>
            <a:bodyPr anchor="ctr"/>
            <a:lstStyle/>
            <a:p>
              <a:pPr algn="ctr" fontAlgn="auto">
                <a:spcBef>
                  <a:spcPts val="0"/>
                </a:spcBef>
                <a:spcAft>
                  <a:spcPts val="0"/>
                </a:spcAft>
                <a:defRPr/>
              </a:pPr>
              <a:endParaRPr lang="zh-CN" altLang="en-US" sz="1350" kern="0">
                <a:solidFill>
                  <a:sysClr val="window" lastClr="FFFFFF"/>
                </a:solidFill>
                <a:latin typeface="Arial"/>
                <a:ea typeface="华文楷体"/>
              </a:endParaRPr>
            </a:p>
          </p:txBody>
        </p:sp>
        <p:sp>
          <p:nvSpPr>
            <p:cNvPr id="5" name="矩形 4"/>
            <p:cNvSpPr/>
            <p:nvPr/>
          </p:nvSpPr>
          <p:spPr>
            <a:xfrm>
              <a:off x="561975" y="659086"/>
              <a:ext cx="274638" cy="274670"/>
            </a:xfrm>
            <a:prstGeom prst="rect">
              <a:avLst/>
            </a:prstGeom>
            <a:solidFill>
              <a:srgbClr val="00447A">
                <a:alpha val="50000"/>
              </a:srgbClr>
            </a:solidFill>
            <a:ln w="25400" cap="flat" cmpd="sng" algn="ctr">
              <a:noFill/>
              <a:prstDash val="solid"/>
            </a:ln>
            <a:effectLst/>
          </p:spPr>
          <p:txBody>
            <a:bodyPr anchor="ctr"/>
            <a:lstStyle/>
            <a:p>
              <a:pPr algn="ctr" fontAlgn="auto">
                <a:spcBef>
                  <a:spcPts val="0"/>
                </a:spcBef>
                <a:spcAft>
                  <a:spcPts val="0"/>
                </a:spcAft>
                <a:defRPr/>
              </a:pPr>
              <a:endParaRPr lang="zh-CN" altLang="en-US" sz="1350" kern="0">
                <a:solidFill>
                  <a:sysClr val="window" lastClr="FFFFFF"/>
                </a:solidFill>
                <a:latin typeface="Arial"/>
                <a:ea typeface="华文楷体"/>
              </a:endParaRPr>
            </a:p>
          </p:txBody>
        </p:sp>
        <p:sp>
          <p:nvSpPr>
            <p:cNvPr id="6" name="矩形 5"/>
            <p:cNvSpPr/>
            <p:nvPr/>
          </p:nvSpPr>
          <p:spPr>
            <a:xfrm>
              <a:off x="836613" y="384414"/>
              <a:ext cx="274637" cy="274672"/>
            </a:xfrm>
            <a:prstGeom prst="rect">
              <a:avLst/>
            </a:prstGeom>
            <a:solidFill>
              <a:srgbClr val="00447A">
                <a:alpha val="80000"/>
              </a:srgbClr>
            </a:solidFill>
            <a:ln w="25400" cap="flat" cmpd="sng" algn="ctr">
              <a:noFill/>
              <a:prstDash val="solid"/>
            </a:ln>
            <a:effectLst/>
          </p:spPr>
          <p:txBody>
            <a:bodyPr anchor="ctr"/>
            <a:lstStyle/>
            <a:p>
              <a:pPr algn="ctr" fontAlgn="auto">
                <a:spcBef>
                  <a:spcPts val="0"/>
                </a:spcBef>
                <a:spcAft>
                  <a:spcPts val="0"/>
                </a:spcAft>
                <a:defRPr/>
              </a:pPr>
              <a:endParaRPr lang="zh-CN" altLang="en-US" sz="1350" kern="0">
                <a:solidFill>
                  <a:sysClr val="window" lastClr="FFFFFF"/>
                </a:solidFill>
                <a:latin typeface="Arial"/>
                <a:ea typeface="华文楷体"/>
              </a:endParaRPr>
            </a:p>
          </p:txBody>
        </p:sp>
        <p:sp>
          <p:nvSpPr>
            <p:cNvPr id="7" name="矩形 6"/>
            <p:cNvSpPr/>
            <p:nvPr/>
          </p:nvSpPr>
          <p:spPr>
            <a:xfrm>
              <a:off x="836613" y="659086"/>
              <a:ext cx="274637" cy="274670"/>
            </a:xfrm>
            <a:prstGeom prst="rect">
              <a:avLst/>
            </a:prstGeom>
            <a:solidFill>
              <a:srgbClr val="00447A"/>
            </a:solidFill>
            <a:ln w="25400" cap="flat" cmpd="sng" algn="ctr">
              <a:noFill/>
              <a:prstDash val="solid"/>
            </a:ln>
            <a:effectLst/>
          </p:spPr>
          <p:txBody>
            <a:bodyPr anchor="ctr"/>
            <a:lstStyle/>
            <a:p>
              <a:pPr algn="ctr" fontAlgn="auto">
                <a:spcBef>
                  <a:spcPts val="0"/>
                </a:spcBef>
                <a:spcAft>
                  <a:spcPts val="0"/>
                </a:spcAft>
                <a:defRPr/>
              </a:pPr>
              <a:endParaRPr lang="zh-CN" altLang="en-US" sz="1350" kern="0">
                <a:solidFill>
                  <a:sysClr val="window" lastClr="FFFFFF"/>
                </a:solidFill>
                <a:latin typeface="Arial"/>
                <a:ea typeface="华文楷体"/>
              </a:endParaRPr>
            </a:p>
          </p:txBody>
        </p:sp>
        <p:sp>
          <p:nvSpPr>
            <p:cNvPr id="8" name="矩形 7"/>
            <p:cNvSpPr/>
            <p:nvPr/>
          </p:nvSpPr>
          <p:spPr>
            <a:xfrm>
              <a:off x="1106488" y="384414"/>
              <a:ext cx="8037512" cy="549342"/>
            </a:xfrm>
            <a:prstGeom prst="rect">
              <a:avLst/>
            </a:prstGeom>
            <a:solidFill>
              <a:srgbClr val="00447A"/>
            </a:solidFill>
            <a:ln w="25400" cap="flat" cmpd="sng" algn="ctr">
              <a:noFill/>
              <a:prstDash val="solid"/>
            </a:ln>
            <a:effectLst/>
          </p:spPr>
          <p:txBody>
            <a:bodyPr anchor="ctr"/>
            <a:lstStyle/>
            <a:p>
              <a:pPr algn="ctr" fontAlgn="auto">
                <a:spcBef>
                  <a:spcPts val="0"/>
                </a:spcBef>
                <a:spcAft>
                  <a:spcPts val="0"/>
                </a:spcAft>
                <a:defRPr/>
              </a:pPr>
              <a:endParaRPr lang="zh-CN" altLang="en-US" sz="1350" kern="0">
                <a:solidFill>
                  <a:sysClr val="window" lastClr="FFFFFF"/>
                </a:solidFill>
                <a:latin typeface="Arial"/>
                <a:ea typeface="华文楷体"/>
              </a:endParaRPr>
            </a:p>
          </p:txBody>
        </p:sp>
      </p:grpSp>
      <p:pic>
        <p:nvPicPr>
          <p:cNvPr id="15" name="图片 14" descr="图片包含 游戏机, 桌子&#10;&#10;描述已自动生成">
            <a:extLst>
              <a:ext uri="{FF2B5EF4-FFF2-40B4-BE49-F238E27FC236}">
                <a16:creationId xmlns="" xmlns:a16="http://schemas.microsoft.com/office/drawing/2014/main" id="{4F9C88E0-FA3F-4875-B660-1407442790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24473"/>
            <a:ext cx="2191056" cy="733527"/>
          </a:xfrm>
          <a:prstGeom prst="rect">
            <a:avLst/>
          </a:prstGeom>
        </p:spPr>
      </p:pic>
      <p:pic>
        <p:nvPicPr>
          <p:cNvPr id="16" name="图片 15" descr="03-02-02.jpg">
            <a:extLst>
              <a:ext uri="{FF2B5EF4-FFF2-40B4-BE49-F238E27FC236}">
                <a16:creationId xmlns="" xmlns:a16="http://schemas.microsoft.com/office/drawing/2014/main" id="{A2A0DFC0-7B1F-43FD-9EC4-E4F1FF1F550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748467"/>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5238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4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EF2FA99-D3F4-4D21-B4B2-7055762E648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170575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03547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2" r:id="rId4"/>
    <p:sldLayoutId id="2147483680" r:id="rId5"/>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pitchFamily="34" charset="0"/>
          <a:ea typeface="华文楷体" pitchFamily="2" charset="-122"/>
        </a:defRPr>
      </a:lvl2pPr>
      <a:lvl3pPr algn="ctr" rtl="0" eaLnBrk="1" fontAlgn="base" hangingPunct="1">
        <a:spcBef>
          <a:spcPct val="0"/>
        </a:spcBef>
        <a:spcAft>
          <a:spcPct val="0"/>
        </a:spcAft>
        <a:defRPr sz="3300">
          <a:solidFill>
            <a:schemeClr val="tx1"/>
          </a:solidFill>
          <a:latin typeface="Arial" pitchFamily="34" charset="0"/>
          <a:ea typeface="华文楷体" pitchFamily="2" charset="-122"/>
        </a:defRPr>
      </a:lvl3pPr>
      <a:lvl4pPr algn="ctr" rtl="0" eaLnBrk="1" fontAlgn="base" hangingPunct="1">
        <a:spcBef>
          <a:spcPct val="0"/>
        </a:spcBef>
        <a:spcAft>
          <a:spcPct val="0"/>
        </a:spcAft>
        <a:defRPr sz="3300">
          <a:solidFill>
            <a:schemeClr val="tx1"/>
          </a:solidFill>
          <a:latin typeface="Arial" pitchFamily="34" charset="0"/>
          <a:ea typeface="华文楷体" pitchFamily="2" charset="-122"/>
        </a:defRPr>
      </a:lvl4pPr>
      <a:lvl5pPr algn="ctr" rtl="0" eaLnBrk="1" fontAlgn="base" hangingPunct="1">
        <a:spcBef>
          <a:spcPct val="0"/>
        </a:spcBef>
        <a:spcAft>
          <a:spcPct val="0"/>
        </a:spcAft>
        <a:defRPr sz="3300">
          <a:solidFill>
            <a:schemeClr val="tx1"/>
          </a:solidFill>
          <a:latin typeface="Arial" pitchFamily="34" charset="0"/>
          <a:ea typeface="华文楷体" pitchFamily="2" charset="-122"/>
        </a:defRPr>
      </a:lvl5pPr>
      <a:lvl6pPr marL="342900" algn="ctr" rtl="0" eaLnBrk="1" fontAlgn="base" hangingPunct="1">
        <a:spcBef>
          <a:spcPct val="0"/>
        </a:spcBef>
        <a:spcAft>
          <a:spcPct val="0"/>
        </a:spcAft>
        <a:defRPr sz="3300">
          <a:solidFill>
            <a:schemeClr val="tx1"/>
          </a:solidFill>
          <a:latin typeface="Calibri" pitchFamily="34" charset="0"/>
          <a:ea typeface="宋体" pitchFamily="2" charset="-122"/>
        </a:defRPr>
      </a:lvl6pPr>
      <a:lvl7pPr marL="685800" algn="ctr" rtl="0" eaLnBrk="1" fontAlgn="base" hangingPunct="1">
        <a:spcBef>
          <a:spcPct val="0"/>
        </a:spcBef>
        <a:spcAft>
          <a:spcPct val="0"/>
        </a:spcAft>
        <a:defRPr sz="3300">
          <a:solidFill>
            <a:schemeClr val="tx1"/>
          </a:solidFill>
          <a:latin typeface="Calibri" pitchFamily="34" charset="0"/>
          <a:ea typeface="宋体" pitchFamily="2" charset="-122"/>
        </a:defRPr>
      </a:lvl7pPr>
      <a:lvl8pPr marL="1028700" algn="ctr" rtl="0" eaLnBrk="1" fontAlgn="base" hangingPunct="1">
        <a:spcBef>
          <a:spcPct val="0"/>
        </a:spcBef>
        <a:spcAft>
          <a:spcPct val="0"/>
        </a:spcAft>
        <a:defRPr sz="3300">
          <a:solidFill>
            <a:schemeClr val="tx1"/>
          </a:solidFill>
          <a:latin typeface="Calibri" pitchFamily="34" charset="0"/>
          <a:ea typeface="宋体" pitchFamily="2" charset="-122"/>
        </a:defRPr>
      </a:lvl8pPr>
      <a:lvl9pPr marL="1371600" algn="ctr" rtl="0" eaLnBrk="1" fontAlgn="base" hangingPunct="1">
        <a:spcBef>
          <a:spcPct val="0"/>
        </a:spcBef>
        <a:spcAft>
          <a:spcPct val="0"/>
        </a:spcAft>
        <a:defRPr sz="3300">
          <a:solidFill>
            <a:schemeClr val="tx1"/>
          </a:solidFill>
          <a:latin typeface="Calibri" pitchFamily="34" charset="0"/>
          <a:ea typeface="宋体" pitchFamily="2" charset="-122"/>
        </a:defRPr>
      </a:lvl9pPr>
    </p:titleStyle>
    <p:bodyStyle>
      <a:lvl1pPr marL="257175" indent="-257175"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chart" Target="../charts/chart3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5.emf"/><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slideLayout" Target="../slideLayouts/slideLayout3.xml"/><Relationship Id="rId4" Type="http://schemas.openxmlformats.org/officeDocument/2006/relationships/tags" Target="../tags/tag54.xml"/></Relationships>
</file>

<file path=ppt/slides/_rels/slide127.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5.emf"/><Relationship Id="rId2" Type="http://schemas.openxmlformats.org/officeDocument/2006/relationships/tags" Target="../tags/tag55.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Layout" Target="../slideLayouts/slideLayout3.xml"/><Relationship Id="rId4" Type="http://schemas.openxmlformats.org/officeDocument/2006/relationships/tags" Target="../tags/tag57.xml"/></Relationships>
</file>

<file path=ppt/slides/_rels/slide128.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5.emf"/><Relationship Id="rId2" Type="http://schemas.openxmlformats.org/officeDocument/2006/relationships/tags" Target="../tags/tag58.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slideLayout" Target="../slideLayouts/slideLayout3.xml"/><Relationship Id="rId4" Type="http://schemas.openxmlformats.org/officeDocument/2006/relationships/tags" Target="../tags/tag60.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9.xml"/><Relationship Id="rId7" Type="http://schemas.openxmlformats.org/officeDocument/2006/relationships/image" Target="../media/image5.emf"/><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Layout" Target="../slideLayouts/slideLayout3.xml"/><Relationship Id="rId10" Type="http://schemas.openxmlformats.org/officeDocument/2006/relationships/image" Target="../media/image9.png"/><Relationship Id="rId4" Type="http://schemas.openxmlformats.org/officeDocument/2006/relationships/tags" Target="../tags/tag10.xml"/><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5.emf"/><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5.emf"/><Relationship Id="rId2" Type="http://schemas.openxmlformats.org/officeDocument/2006/relationships/tags" Target="../tags/tag13.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6.vml"/><Relationship Id="rId6" Type="http://schemas.openxmlformats.org/officeDocument/2006/relationships/image" Target="NULL"/><Relationship Id="rId5" Type="http://schemas.openxmlformats.org/officeDocument/2006/relationships/oleObject" Target="../embeddings/oleObject6.bin"/><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5.e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16.emf"/><Relationship Id="rId4" Type="http://schemas.openxmlformats.org/officeDocument/2006/relationships/package" Target="../embeddings/Microsoft_Excel____5.xlsx"/></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3.xml"/><Relationship Id="rId5" Type="http://schemas.openxmlformats.org/officeDocument/2006/relationships/chart" Target="../charts/chart14.xml"/><Relationship Id="rId4" Type="http://schemas.openxmlformats.org/officeDocument/2006/relationships/chart" Target="../charts/char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3.xml"/><Relationship Id="rId4" Type="http://schemas.openxmlformats.org/officeDocument/2006/relationships/chart" Target="../charts/chart17.xml"/></Relationships>
</file>

<file path=ppt/slides/_rels/slide48.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21.xml"/><Relationship Id="rId7" Type="http://schemas.openxmlformats.org/officeDocument/2006/relationships/oleObject" Target="../embeddings/oleObject9.bin"/><Relationship Id="rId2" Type="http://schemas.openxmlformats.org/officeDocument/2006/relationships/tags" Target="../tags/tag20.xml"/><Relationship Id="rId1" Type="http://schemas.openxmlformats.org/officeDocument/2006/relationships/vmlDrawing" Target="../drawings/vmlDrawing9.v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22.xml"/></Relationships>
</file>

<file path=ppt/slides/_rels/slide65.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5.emf"/><Relationship Id="rId2" Type="http://schemas.openxmlformats.org/officeDocument/2006/relationships/tags" Target="../tags/tag23.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1.xml"/><Relationship Id="rId4"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5.emf"/><Relationship Id="rId2" Type="http://schemas.openxmlformats.org/officeDocument/2006/relationships/tags" Target="../tags/tag25.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5.emf"/><Relationship Id="rId2" Type="http://schemas.openxmlformats.org/officeDocument/2006/relationships/tags" Target="../tags/tag27.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Layout" Target="../slideLayouts/slideLayout3.xml"/><Relationship Id="rId4" Type="http://schemas.openxmlformats.org/officeDocument/2006/relationships/tags" Target="../tags/tag43.xml"/></Relationships>
</file>

<file path=ppt/slides/_rels/slide7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5.emf"/><Relationship Id="rId2" Type="http://schemas.openxmlformats.org/officeDocument/2006/relationships/tags" Target="../tags/tag47.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4.xml"/><Relationship Id="rId4"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emf"/><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3.xml"/><Relationship Id="rId4" Type="http://schemas.openxmlformats.org/officeDocument/2006/relationships/tags" Target="../tags/tag7.xml"/></Relationships>
</file>

<file path=ppt/slides/_rels/slide80.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4.bin"/><Relationship Id="rId4"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jpeg"/></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3.xml"/><Relationship Id="rId4" Type="http://schemas.openxmlformats.org/officeDocument/2006/relationships/chart" Target="../charts/chart26.xml"/></Relationships>
</file>

<file path=ppt/slides/_rels/slide88.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3.xml"/><Relationship Id="rId5" Type="http://schemas.openxmlformats.org/officeDocument/2006/relationships/chart" Target="../charts/chart31.xml"/><Relationship Id="rId4" Type="http://schemas.openxmlformats.org/officeDocument/2006/relationships/chart" Target="../charts/chart30.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48045" y="4830042"/>
            <a:ext cx="1223412" cy="442878"/>
          </a:xfrm>
          <a:prstGeom prst="rect">
            <a:avLst/>
          </a:prstGeom>
          <a:noFill/>
        </p:spPr>
        <p:txBody>
          <a:bodyPr wrap="none">
            <a:spAutoFit/>
          </a:bodyPr>
          <a:lstStyle/>
          <a:p>
            <a:pPr>
              <a:lnSpc>
                <a:spcPct val="150000"/>
              </a:lnSpc>
              <a:defRPr/>
            </a:pPr>
            <a:r>
              <a:rPr lang="en-US" altLang="zh-CN" dirty="0">
                <a:latin typeface="华文楷体" panose="02010600040101010101" pitchFamily="2" charset="-122"/>
                <a:ea typeface="华文楷体" panose="02010600040101010101" pitchFamily="2" charset="-122"/>
              </a:rPr>
              <a:t>2020</a:t>
            </a:r>
            <a:r>
              <a:rPr lang="zh-CN" altLang="en-US" dirty="0">
                <a:latin typeface="华文楷体" panose="02010600040101010101" pitchFamily="2" charset="-122"/>
                <a:ea typeface="华文楷体" panose="02010600040101010101" pitchFamily="2" charset="-122"/>
              </a:rPr>
              <a:t>年</a:t>
            </a: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月</a:t>
            </a:r>
          </a:p>
        </p:txBody>
      </p:sp>
      <p:sp>
        <p:nvSpPr>
          <p:cNvPr id="7" name="Rectangle 3"/>
          <p:cNvSpPr txBox="1">
            <a:spLocks noChangeArrowheads="1"/>
          </p:cNvSpPr>
          <p:nvPr/>
        </p:nvSpPr>
        <p:spPr bwMode="auto">
          <a:xfrm>
            <a:off x="2293872" y="1719219"/>
            <a:ext cx="6654185" cy="1300163"/>
          </a:xfrm>
          <a:prstGeom prst="rect">
            <a:avLst/>
          </a:prstGeom>
          <a:noFill/>
          <a:ln w="9525">
            <a:noFill/>
            <a:miter lim="800000"/>
          </a:ln>
        </p:spPr>
        <p:txBody>
          <a:bodyPr/>
          <a:lstStyle/>
          <a:p>
            <a:pPr marL="342900" indent="-342900" algn="just">
              <a:lnSpc>
                <a:spcPts val="2000"/>
              </a:lnSpc>
              <a:spcAft>
                <a:spcPts val="0"/>
              </a:spcAft>
              <a:defRPr/>
            </a:pPr>
            <a:r>
              <a:rPr lang="zh-CN" altLang="en-US" sz="2900" dirty="0">
                <a:solidFill>
                  <a:schemeClr val="bg1"/>
                </a:solidFill>
                <a:latin typeface="华文楷体" panose="02010600040101010101" pitchFamily="2" charset="-122"/>
                <a:ea typeface="华文楷体" panose="02010600040101010101" pitchFamily="2" charset="-122"/>
              </a:rPr>
              <a:t>      瑞莱生物工程（深圳）有限公司</a:t>
            </a:r>
            <a:endParaRPr lang="en-US" altLang="zh-CN" sz="2800" dirty="0">
              <a:solidFill>
                <a:schemeClr val="bg1"/>
              </a:solidFill>
              <a:latin typeface="华文楷体" panose="02010600040101010101" pitchFamily="2" charset="-122"/>
              <a:ea typeface="华文楷体" panose="02010600040101010101" pitchFamily="2" charset="-122"/>
            </a:endParaRPr>
          </a:p>
          <a:p>
            <a:pPr marL="3543300" lvl="7" indent="-342900">
              <a:lnSpc>
                <a:spcPts val="2000"/>
              </a:lnSpc>
              <a:defRPr/>
            </a:pPr>
            <a:r>
              <a:rPr lang="zh-CN" altLang="en-US" sz="2800" dirty="0">
                <a:solidFill>
                  <a:schemeClr val="bg1"/>
                </a:solidFill>
                <a:latin typeface="华文楷体" panose="02010600040101010101" pitchFamily="2" charset="-122"/>
                <a:ea typeface="华文楷体" panose="02010600040101010101" pitchFamily="2" charset="-122"/>
              </a:rPr>
              <a:t>         预</a:t>
            </a:r>
            <a:r>
              <a:rPr lang="zh-CN" altLang="en-US" sz="2600" dirty="0">
                <a:solidFill>
                  <a:schemeClr val="bg1"/>
                </a:solidFill>
                <a:latin typeface="华文楷体" panose="02010600040101010101" pitchFamily="2" charset="-122"/>
                <a:ea typeface="华文楷体" panose="02010600040101010101" pitchFamily="2" charset="-122"/>
              </a:rPr>
              <a:t>立项报告</a:t>
            </a:r>
          </a:p>
        </p:txBody>
      </p:sp>
      <p:pic>
        <p:nvPicPr>
          <p:cNvPr id="10" name="图片 6" descr="未标题-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66865"/>
            <a:ext cx="9144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txBox="1">
            <a:spLocks noChangeArrowheads="1"/>
          </p:cNvSpPr>
          <p:nvPr/>
        </p:nvSpPr>
        <p:spPr bwMode="auto">
          <a:xfrm>
            <a:off x="2391843" y="1774450"/>
            <a:ext cx="6654185" cy="1300163"/>
          </a:xfrm>
          <a:prstGeom prst="rect">
            <a:avLst/>
          </a:prstGeom>
          <a:noFill/>
          <a:ln w="9525">
            <a:noFill/>
            <a:miter lim="800000"/>
          </a:ln>
        </p:spPr>
        <p:txBody>
          <a:bodyPr/>
          <a:lstStyle/>
          <a:p>
            <a:pPr marL="342900" indent="-342900" algn="just">
              <a:lnSpc>
                <a:spcPts val="2000"/>
              </a:lnSpc>
              <a:spcAft>
                <a:spcPts val="0"/>
              </a:spcAft>
              <a:defRPr/>
            </a:pPr>
            <a:r>
              <a:rPr lang="zh-CN" altLang="en-US" sz="2900" dirty="0">
                <a:solidFill>
                  <a:schemeClr val="bg1"/>
                </a:solidFill>
                <a:latin typeface="华文楷体" panose="02010600040101010101" pitchFamily="2" charset="-122"/>
                <a:ea typeface="华文楷体" panose="02010600040101010101" pitchFamily="2" charset="-122"/>
              </a:rPr>
              <a:t>深圳市资福医疗技术有限公司</a:t>
            </a:r>
          </a:p>
          <a:p>
            <a:pPr marL="3543300" lvl="7" indent="-342900">
              <a:lnSpc>
                <a:spcPts val="2000"/>
              </a:lnSpc>
              <a:defRPr/>
            </a:pPr>
            <a:endParaRPr lang="en-US" altLang="zh-CN" sz="2800" dirty="0">
              <a:solidFill>
                <a:schemeClr val="bg1"/>
              </a:solidFill>
              <a:latin typeface="华文楷体" panose="02010600040101010101" pitchFamily="2" charset="-122"/>
              <a:ea typeface="华文楷体" panose="02010600040101010101" pitchFamily="2" charset="-122"/>
            </a:endParaRPr>
          </a:p>
          <a:p>
            <a:pPr marL="3543300" lvl="7" indent="-342900" algn="ctr">
              <a:lnSpc>
                <a:spcPts val="2000"/>
              </a:lnSpc>
              <a:defRPr/>
            </a:pPr>
            <a:r>
              <a:rPr lang="zh-CN" altLang="en-US" sz="2600" dirty="0">
                <a:solidFill>
                  <a:schemeClr val="bg1"/>
                </a:solidFill>
                <a:latin typeface="华文楷体" panose="02010600040101010101" pitchFamily="2" charset="-122"/>
                <a:ea typeface="华文楷体" panose="02010600040101010101" pitchFamily="2" charset="-122"/>
              </a:rPr>
              <a:t>立项报告</a:t>
            </a:r>
          </a:p>
        </p:txBody>
      </p:sp>
      <p:pic>
        <p:nvPicPr>
          <p:cNvPr id="12" name="图片 11" descr="D:\中信建投资本\其他文件\中信建投资本品牌形象视觉LOGO\01.png"/>
          <p:cNvPicPr/>
          <p:nvPr/>
        </p:nvPicPr>
        <p:blipFill>
          <a:blip r:embed="rId4">
            <a:extLst>
              <a:ext uri="{28A0092B-C50C-407E-A947-70E740481C1C}">
                <a14:useLocalDpi xmlns:a14="http://schemas.microsoft.com/office/drawing/2010/main" val="0"/>
              </a:ext>
            </a:extLst>
          </a:blip>
          <a:srcRect/>
          <a:stretch>
            <a:fillRect/>
          </a:stretch>
        </p:blipFill>
        <p:spPr bwMode="auto">
          <a:xfrm>
            <a:off x="3133330" y="3461596"/>
            <a:ext cx="2585605" cy="981462"/>
          </a:xfrm>
          <a:prstGeom prst="rect">
            <a:avLst/>
          </a:prstGeom>
          <a:noFill/>
          <a:ln>
            <a:noFill/>
          </a:ln>
        </p:spPr>
      </p:pic>
    </p:spTree>
    <p:extLst>
      <p:ext uri="{BB962C8B-B14F-4D97-AF65-F5344CB8AC3E}">
        <p14:creationId xmlns:p14="http://schemas.microsoft.com/office/powerpoint/2010/main" val="1058184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a:extLst>
              <a:ext uri="{FF2B5EF4-FFF2-40B4-BE49-F238E27FC236}">
                <a16:creationId xmlns="" xmlns:a16="http://schemas.microsoft.com/office/drawing/2014/main" id="{52DCE185-3E10-2E47-A0D7-A2D2FDB4946A}"/>
              </a:ext>
            </a:extLst>
          </p:cNvPr>
          <p:cNvSpPr txBox="1"/>
          <p:nvPr/>
        </p:nvSpPr>
        <p:spPr>
          <a:xfrm>
            <a:off x="1138237" y="327978"/>
            <a:ext cx="7372349" cy="646331"/>
          </a:xfrm>
          <a:prstGeom prst="rect">
            <a:avLst/>
          </a:prstGeom>
          <a:noFill/>
        </p:spPr>
        <p:txBody>
          <a:bodyPr wrap="square">
            <a:spAutoFit/>
          </a:bodyPr>
          <a:lstStyle/>
          <a:p>
            <a:pPr eaLnBrk="1" hangingPunct="1">
              <a:defRPr/>
            </a:pPr>
            <a:r>
              <a:rPr lang="en-US" altLang="zh-CN"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1.5</a:t>
            </a:r>
            <a:r>
              <a:rPr lang="zh-CN" altLang="en-US"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 投资亮点</a:t>
            </a:r>
            <a:endParaRPr lang="en-US" altLang="zh-CN" sz="2000" b="1" dirty="0">
              <a:solidFill>
                <a:schemeClr val="bg1"/>
              </a:solidFill>
              <a:latin typeface="STKaiti" panose="02010600040101010101" pitchFamily="2" charset="-122"/>
              <a:ea typeface="STKaiti" panose="02010600040101010101" pitchFamily="2" charset="-122"/>
              <a:sym typeface="STKaiti" panose="02010600040101010101" pitchFamily="2" charset="-122"/>
            </a:endParaRPr>
          </a:p>
          <a:p>
            <a:pPr eaLnBrk="1" hangingPunct="1">
              <a:defRPr/>
            </a:pPr>
            <a:r>
              <a:rPr lang="en-US" altLang="zh-CN"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a:t>
            </a:r>
            <a:r>
              <a:rPr lang="zh-TW"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胶囊内镜解决传统肠胃内镜检查痛点</a:t>
            </a:r>
            <a:r>
              <a:rPr lang="zh-CN"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 </a:t>
            </a:r>
            <a:r>
              <a:rPr lang="zh-TW"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产品涉及多技术领域</a:t>
            </a:r>
            <a:r>
              <a:rPr lang="zh-CN"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a:t>
            </a:r>
            <a:r>
              <a:rPr lang="zh-TW"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行业壁垒高</a:t>
            </a:r>
            <a:endParaRPr lang="zh-CN"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endParaRPr>
          </a:p>
        </p:txBody>
      </p:sp>
      <p:sp>
        <p:nvSpPr>
          <p:cNvPr id="4" name="object 5">
            <a:extLst>
              <a:ext uri="{FF2B5EF4-FFF2-40B4-BE49-F238E27FC236}">
                <a16:creationId xmlns="" xmlns:a16="http://schemas.microsoft.com/office/drawing/2014/main" id="{4B46612E-EA90-384C-857F-CB7FCAA48235}"/>
              </a:ext>
            </a:extLst>
          </p:cNvPr>
          <p:cNvSpPr txBox="1"/>
          <p:nvPr/>
        </p:nvSpPr>
        <p:spPr>
          <a:xfrm>
            <a:off x="371796" y="1365003"/>
            <a:ext cx="8356861" cy="1487587"/>
          </a:xfrm>
          <a:prstGeom prst="rect">
            <a:avLst/>
          </a:prstGeom>
        </p:spPr>
        <p:txBody>
          <a:bodyPr vert="horz" wrap="square" lIns="0" tIns="0" rIns="0" bIns="0" rtlCol="0">
            <a:spAutoFit/>
          </a:bodyPr>
          <a:lstStyle/>
          <a:p>
            <a:pPr marL="285750" marR="0" indent="-285750" algn="just">
              <a:lnSpc>
                <a:spcPts val="2402"/>
              </a:lnSpc>
              <a:spcBef>
                <a:spcPts val="0"/>
              </a:spcBef>
              <a:spcAft>
                <a:spcPts val="0"/>
              </a:spcAft>
              <a:buFont typeface="Arial" panose="020B0604020202020204" pitchFamily="34" charset="0"/>
              <a:buChar char="•"/>
            </a:pPr>
            <a:r>
              <a:rPr lang="zh-TW" altLang="en-US" sz="1600" b="1" spc="1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胶囊内镜解决传统胃肠镜检查痛点</a:t>
            </a:r>
          </a:p>
          <a:p>
            <a:pPr marL="285750" marR="0" indent="-285750" algn="just">
              <a:lnSpc>
                <a:spcPts val="2088"/>
              </a:lnSpc>
              <a:spcBef>
                <a:spcPts val="426"/>
              </a:spcBef>
              <a:spcAft>
                <a:spcPts val="0"/>
              </a:spcAft>
              <a:buFontTx/>
              <a:buChar char="-"/>
            </a:pP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我国是消化道疾病的高发地区</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但是由于传统胃肠镜浸入的检查方式给患者带来较大的痛苦</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患者积极性不高</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胶囊内镜因无痛无创的特性解决了这个难题</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胶囊内镜</a:t>
            </a:r>
            <a:r>
              <a:rPr lang="zh-CN"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具</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有无痛无创</a:t>
            </a:r>
            <a:r>
              <a:rPr lang="zh-CN"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安全有效</a:t>
            </a:r>
            <a:r>
              <a:rPr lang="zh-CN"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诊断准确性高</a:t>
            </a:r>
            <a:r>
              <a:rPr lang="zh-CN"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且操作简易等优势</a:t>
            </a:r>
            <a:r>
              <a:rPr lang="zh-CN"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可检测多种疾病</a:t>
            </a:r>
            <a:r>
              <a:rPr lang="zh-CN"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endParaRPr lang="en-US" altLang="zh-CN"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endParaRPr>
          </a:p>
          <a:p>
            <a:pPr marL="285750" indent="-285750" algn="just">
              <a:lnSpc>
                <a:spcPts val="2088"/>
              </a:lnSpc>
              <a:spcBef>
                <a:spcPts val="426"/>
              </a:spcBef>
              <a:buFontTx/>
              <a:buChar char="-"/>
            </a:pP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传统电子肠胃镜操作对胃镜操作技术及医生专业读要求极高</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肠胃镜检查具有一定的局限性</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而资福胶囊内镜可打破传统</a:t>
            </a:r>
            <a:r>
              <a:rPr lang="zh-TW" altLang="x-none"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肠胃镜</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检查诊疗流程</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en-US" altLang="zh-CN"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15</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分钟内完成检查</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解决专业医师资源匮乏</a:t>
            </a:r>
            <a:r>
              <a:rPr lang="zh-CN"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操作</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技术限制等难题</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endParaRPr lang="en-US" altLang="zh-CN"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endParaRPr>
          </a:p>
        </p:txBody>
      </p:sp>
      <p:sp>
        <p:nvSpPr>
          <p:cNvPr id="6" name="object 5">
            <a:extLst>
              <a:ext uri="{FF2B5EF4-FFF2-40B4-BE49-F238E27FC236}">
                <a16:creationId xmlns="" xmlns:a16="http://schemas.microsoft.com/office/drawing/2014/main" id="{76DD7CA2-517D-9241-A672-1E274DEF41B4}"/>
              </a:ext>
            </a:extLst>
          </p:cNvPr>
          <p:cNvSpPr txBox="1"/>
          <p:nvPr/>
        </p:nvSpPr>
        <p:spPr>
          <a:xfrm>
            <a:off x="371795" y="3057716"/>
            <a:ext cx="8434747" cy="1487587"/>
          </a:xfrm>
          <a:prstGeom prst="rect">
            <a:avLst/>
          </a:prstGeom>
        </p:spPr>
        <p:txBody>
          <a:bodyPr vert="horz" wrap="square" lIns="0" tIns="0" rIns="0" bIns="0" rtlCol="0">
            <a:spAutoFit/>
          </a:bodyPr>
          <a:lstStyle/>
          <a:p>
            <a:pPr marL="285750" indent="-285750" algn="just">
              <a:lnSpc>
                <a:spcPts val="2402"/>
              </a:lnSpc>
              <a:buFont typeface="Arial" panose="020B0604020202020204" pitchFamily="34" charset="0"/>
              <a:buChar char="•"/>
            </a:pPr>
            <a:r>
              <a:rPr lang="zh-TW" altLang="en-US" sz="1600" b="1" spc="1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胶囊内镜行业壁垒较高</a:t>
            </a:r>
          </a:p>
          <a:p>
            <a:pPr marL="285750" marR="0" indent="-285750" algn="just">
              <a:lnSpc>
                <a:spcPts val="2088"/>
              </a:lnSpc>
              <a:spcBef>
                <a:spcPts val="426"/>
              </a:spcBef>
              <a:spcAft>
                <a:spcPts val="0"/>
              </a:spcAft>
              <a:buFontTx/>
              <a:buChar char="-"/>
            </a:pP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胶囊内镜</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是</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一个技术密集型行业</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设计电子元器件</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包括芯片</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仪器仪表</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机械制造</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生物化学</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材料等多领域</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对</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技术创新和产品研发能力要求极高</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行业壁垒较高</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endParaRPr lang="en-US" altLang="zh-CN"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endParaRPr>
          </a:p>
          <a:p>
            <a:pPr marL="285750" marR="0" indent="-285750" algn="just">
              <a:lnSpc>
                <a:spcPts val="2088"/>
              </a:lnSpc>
              <a:spcBef>
                <a:spcPts val="426"/>
              </a:spcBef>
              <a:spcAft>
                <a:spcPts val="0"/>
              </a:spcAft>
              <a:buFontTx/>
              <a:buChar char="-"/>
            </a:pP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胶囊内镜未来的技术研究方向包括磁控技术的研究</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内镜检查产品线的延伸</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及</a:t>
            </a:r>
            <a:r>
              <a:rPr lang="en-US" altLang="zh-TW"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AI</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阅片技术</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而目前此方面的</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研发技术人才市场稀缺</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行业壁垒增高</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endParaRPr lang="en-US" altLang="zh-CN"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endParaRPr>
          </a:p>
        </p:txBody>
      </p:sp>
      <p:graphicFrame>
        <p:nvGraphicFramePr>
          <p:cNvPr id="17" name="Table 16">
            <a:extLst>
              <a:ext uri="{FF2B5EF4-FFF2-40B4-BE49-F238E27FC236}">
                <a16:creationId xmlns="" xmlns:a16="http://schemas.microsoft.com/office/drawing/2014/main" id="{B58E707B-4D77-F64F-A08E-E71E6E568242}"/>
              </a:ext>
            </a:extLst>
          </p:cNvPr>
          <p:cNvGraphicFramePr>
            <a:graphicFrameLocks noGrp="1"/>
          </p:cNvGraphicFramePr>
          <p:nvPr/>
        </p:nvGraphicFramePr>
        <p:xfrm>
          <a:off x="596673" y="4898570"/>
          <a:ext cx="8131984" cy="1216085"/>
        </p:xfrm>
        <a:graphic>
          <a:graphicData uri="http://schemas.openxmlformats.org/drawingml/2006/table">
            <a:tbl>
              <a:tblPr firstRow="1" bandRow="1">
                <a:tableStyleId>{5C22544A-7EE6-4342-B048-85BDC9FD1C3A}</a:tableStyleId>
              </a:tblPr>
              <a:tblGrid>
                <a:gridCol w="1665197">
                  <a:extLst>
                    <a:ext uri="{9D8B030D-6E8A-4147-A177-3AD203B41FA5}">
                      <a16:colId xmlns="" xmlns:a16="http://schemas.microsoft.com/office/drawing/2014/main" val="20001"/>
                    </a:ext>
                  </a:extLst>
                </a:gridCol>
                <a:gridCol w="3449329">
                  <a:extLst>
                    <a:ext uri="{9D8B030D-6E8A-4147-A177-3AD203B41FA5}">
                      <a16:colId xmlns="" xmlns:a16="http://schemas.microsoft.com/office/drawing/2014/main" val="2939222209"/>
                    </a:ext>
                  </a:extLst>
                </a:gridCol>
                <a:gridCol w="3017458">
                  <a:extLst>
                    <a:ext uri="{9D8B030D-6E8A-4147-A177-3AD203B41FA5}">
                      <a16:colId xmlns="" xmlns:a16="http://schemas.microsoft.com/office/drawing/2014/main" val="1408162506"/>
                    </a:ext>
                  </a:extLst>
                </a:gridCol>
              </a:tblGrid>
              <a:tr h="250278">
                <a:tc>
                  <a:txBody>
                    <a:bodyPr/>
                    <a:lstStyle/>
                    <a:p>
                      <a:pPr algn="ctr" fontAlgn="ctr"/>
                      <a:r>
                        <a:rPr lang="zh-TW"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杂志名称</a:t>
                      </a:r>
                      <a:endParaRPr lang="zh-CN"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solidFill>
                      <a:srgbClr val="00437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发表论文名称</a:t>
                      </a:r>
                      <a:endParaRPr lang="zh-CN"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solidFill>
                      <a:srgbClr val="00437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核心结论</a:t>
                      </a:r>
                      <a:endParaRPr lang="zh-CN"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solidFill>
                      <a:srgbClr val="004379"/>
                    </a:solidFill>
                  </a:tcPr>
                </a:tc>
                <a:extLst>
                  <a:ext uri="{0D108BD9-81ED-4DB2-BD59-A6C34878D82A}">
                    <a16:rowId xmlns="" xmlns:a16="http://schemas.microsoft.com/office/drawing/2014/main" val="10001"/>
                  </a:ext>
                </a:extLst>
              </a:tr>
              <a:tr h="965807">
                <a:tc>
                  <a:txBody>
                    <a:bodyPr/>
                    <a:lstStyle/>
                    <a:p>
                      <a:pPr algn="ctr" fontAlgn="ctr"/>
                      <a:r>
                        <a:rPr lang="en-US" altLang="zh-CN" sz="1100" b="1"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《Digestive Endoscopy》</a:t>
                      </a:r>
                    </a:p>
                  </a:txBody>
                  <a:tcPr marL="6350" marR="6350" marT="6352" marB="0" anchor="ctr">
                    <a:lnR w="6350" cap="flat" cmpd="sng" algn="ctr">
                      <a:solidFill>
                        <a:schemeClr val="bg1">
                          <a:lumMod val="75000"/>
                        </a:schemeClr>
                      </a:solidFill>
                      <a:prstDash val="lgDash"/>
                      <a:round/>
                      <a:headEnd type="none" w="med" len="med"/>
                      <a:tailEnd type="none" w="med" len="med"/>
                    </a:lnR>
                    <a:lnB w="6350" cap="flat" cmpd="sng" algn="ctr">
                      <a:solidFill>
                        <a:schemeClr val="bg1">
                          <a:lumMod val="75000"/>
                        </a:schemeClr>
                      </a:solidFill>
                      <a:prstDash val="lg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《Standing-type magnetically guided capsule endoscopy </a:t>
                      </a:r>
                      <a:r>
                        <a:rPr lang="en-US" altLang="zh-CN" sz="1100" b="0" i="0" u="none" strike="noStrike" dirty="0" err="1">
                          <a:solidFill>
                            <a:schemeClr val="tx1"/>
                          </a:solidFill>
                          <a:effectLst/>
                          <a:latin typeface="STKaiti" panose="02010600040101010101" pitchFamily="2" charset="-122"/>
                          <a:ea typeface="STKaiti" panose="02010600040101010101" pitchFamily="2" charset="-122"/>
                          <a:sym typeface="STKaiti" panose="02010600040101010101" pitchFamily="2" charset="-122"/>
                        </a:rPr>
                        <a:t>versusgastroscopy</a:t>
                      </a:r>
                      <a:r>
                        <a:rPr lang="en-US" altLang="zh-CN"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 for gastric examination: multicenter blinded comparative trail 》</a:t>
                      </a:r>
                    </a:p>
                    <a:p>
                      <a:pPr algn="ctr" fontAlgn="ctr"/>
                      <a:r>
                        <a:rPr lang="en-US" altLang="zh-CN"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r>
                        <a:rPr lang="zh-TW" altLang="x-none"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站立式</a:t>
                      </a:r>
                      <a:r>
                        <a:rPr lang="zh-TW" altLang="en-US"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磁控胶囊式胃镜系统与电子胃镜检查</a:t>
                      </a:r>
                      <a:r>
                        <a:rPr lang="zh-CN" altLang="en-US"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r>
                        <a:rPr lang="zh-TW" altLang="en-US"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多中心盲态对照试验</a:t>
                      </a:r>
                      <a:r>
                        <a:rPr lang="en-US" altLang="zh-CN"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endParaRPr lang="en-US" altLang="zh-HK"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B w="6350" cap="flat" cmpd="sng" algn="ctr">
                      <a:solidFill>
                        <a:schemeClr val="bg1">
                          <a:lumMod val="75000"/>
                        </a:schemeClr>
                      </a:solidFill>
                      <a:prstDash val="lgDash"/>
                      <a:round/>
                      <a:headEnd type="none" w="med" len="med"/>
                      <a:tailEnd type="none" w="med" len="med"/>
                    </a:lnB>
                    <a:noFill/>
                  </a:tcPr>
                </a:tc>
                <a:tc>
                  <a:txBody>
                    <a:bodyPr/>
                    <a:lstStyle/>
                    <a:p>
                      <a:pPr marL="0" marR="0" indent="0" algn="ctr" defTabSz="685800" rtl="0" eaLnBrk="1" fontAlgn="ctr" latinLnBrk="0" hangingPunct="1">
                        <a:lnSpc>
                          <a:spcPct val="100000"/>
                        </a:lnSpc>
                        <a:spcBef>
                          <a:spcPts val="0"/>
                        </a:spcBef>
                        <a:spcAft>
                          <a:spcPts val="0"/>
                        </a:spcAft>
                        <a:buClrTx/>
                        <a:buSzTx/>
                        <a:buFontTx/>
                        <a:buNone/>
                        <a:tabLst/>
                        <a:defRPr/>
                      </a:pPr>
                      <a:r>
                        <a:rPr lang="zh-TW" altLang="en-US"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证实大圣磁控胶囊式内窥镜系统与传统电子胃镜相比对胃部局灶性病变检出结果的整体一致性较高且安全性良好</a:t>
                      </a:r>
                      <a:r>
                        <a:rPr lang="zh-CN" altLang="en-US"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 </a:t>
                      </a:r>
                      <a:endParaRPr lang="en-US" altLang="zh-HK" sz="11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B w="6350" cap="flat" cmpd="sng" algn="ctr">
                      <a:solidFill>
                        <a:schemeClr val="bg1">
                          <a:lumMod val="75000"/>
                        </a:schemeClr>
                      </a:solidFill>
                      <a:prstDash val="lgDash"/>
                      <a:round/>
                      <a:headEnd type="none" w="med" len="med"/>
                      <a:tailEnd type="none" w="med" len="med"/>
                    </a:lnB>
                    <a:noFill/>
                  </a:tcPr>
                </a:tc>
                <a:extLst>
                  <a:ext uri="{0D108BD9-81ED-4DB2-BD59-A6C34878D82A}">
                    <a16:rowId xmlns="" xmlns:a16="http://schemas.microsoft.com/office/drawing/2014/main" val="10002"/>
                  </a:ext>
                </a:extLst>
              </a:tr>
            </a:tbl>
          </a:graphicData>
        </a:graphic>
      </p:graphicFrame>
      <p:sp>
        <p:nvSpPr>
          <p:cNvPr id="18" name="TextBox 17">
            <a:extLst>
              <a:ext uri="{FF2B5EF4-FFF2-40B4-BE49-F238E27FC236}">
                <a16:creationId xmlns="" xmlns:a16="http://schemas.microsoft.com/office/drawing/2014/main" id="{482F10BF-E43D-3B40-BD4D-EDF02A7F1FC3}"/>
              </a:ext>
            </a:extLst>
          </p:cNvPr>
          <p:cNvSpPr txBox="1"/>
          <p:nvPr/>
        </p:nvSpPr>
        <p:spPr>
          <a:xfrm>
            <a:off x="985157" y="4565763"/>
            <a:ext cx="7173686" cy="276999"/>
          </a:xfrm>
          <a:prstGeom prst="rect">
            <a:avLst/>
          </a:prstGeom>
          <a:noFill/>
        </p:spPr>
        <p:txBody>
          <a:bodyPr wrap="square" rtlCol="0">
            <a:spAutoFit/>
          </a:bodyPr>
          <a:lstStyle/>
          <a:p>
            <a:pPr algn="ctr"/>
            <a:r>
              <a:rPr lang="zh-TW" altLang="x-none" sz="1200" b="1" u="sng" dirty="0"/>
              <a:t>国际</a:t>
            </a:r>
            <a:r>
              <a:rPr lang="zh-TW" altLang="en-US" sz="1200" b="1" u="sng" dirty="0"/>
              <a:t>权威学术期刊上刊发的资福医疗临床数据及研究结果</a:t>
            </a:r>
            <a:endParaRPr lang="x-none" sz="1200" b="1" u="sng" dirty="0"/>
          </a:p>
        </p:txBody>
      </p:sp>
    </p:spTree>
    <p:extLst>
      <p:ext uri="{BB962C8B-B14F-4D97-AF65-F5344CB8AC3E}">
        <p14:creationId xmlns:p14="http://schemas.microsoft.com/office/powerpoint/2010/main" val="35421857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 xmlns:a16="http://schemas.microsoft.com/office/drawing/2014/main" id="{63F42549-9D08-4CC3-93F7-8FA62DF64531}"/>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3 </a:t>
            </a:r>
            <a:r>
              <a:rPr lang="zh-CN" altLang="en-US" sz="2000" b="1" dirty="0">
                <a:solidFill>
                  <a:prstClr val="white"/>
                </a:solidFill>
                <a:latin typeface="+mj-ea"/>
                <a:ea typeface="+mj-ea"/>
                <a:cs typeface="Times New Roman" pitchFamily="18" charset="0"/>
              </a:rPr>
              <a:t>采购</a:t>
            </a:r>
            <a:r>
              <a:rPr lang="zh-CN" altLang="en-US" sz="2000" b="1" dirty="0">
                <a:solidFill>
                  <a:prstClr val="white"/>
                </a:solidFill>
                <a:latin typeface="+mj-ea"/>
                <a:cs typeface="Times New Roman" pitchFamily="18" charset="0"/>
              </a:rPr>
              <a:t>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ea typeface="华文楷体" panose="02010600040101010101" pitchFamily="2" charset="-122"/>
                <a:cs typeface="Times New Roman" pitchFamily="18" charset="0"/>
                <a:sym typeface="Times New Roman" panose="02020503050405090304"/>
              </a:rPr>
              <a:t>成本明细</a:t>
            </a:r>
            <a:endParaRPr lang="x-none" altLang="x-none" sz="2000" b="1" dirty="0">
              <a:solidFill>
                <a:schemeClr val="bg1"/>
              </a:solidFill>
              <a:latin typeface="Arial" charset="0"/>
            </a:endParaRPr>
          </a:p>
        </p:txBody>
      </p:sp>
      <p:sp>
        <p:nvSpPr>
          <p:cNvPr id="5" name="文本框 4">
            <a:extLst>
              <a:ext uri="{FF2B5EF4-FFF2-40B4-BE49-F238E27FC236}">
                <a16:creationId xmlns="" xmlns:a16="http://schemas.microsoft.com/office/drawing/2014/main" id="{0E779B87-CF7E-44F8-987E-07CFF4E80A33}"/>
              </a:ext>
            </a:extLst>
          </p:cNvPr>
          <p:cNvSpPr txBox="1"/>
          <p:nvPr/>
        </p:nvSpPr>
        <p:spPr>
          <a:xfrm>
            <a:off x="2381692" y="5843089"/>
            <a:ext cx="6174479" cy="461665"/>
          </a:xfrm>
          <a:prstGeom prst="rect">
            <a:avLst/>
          </a:prstGeom>
          <a:noFill/>
        </p:spPr>
        <p:txBody>
          <a:bodyPr wrap="square" rtlCol="0">
            <a:spAutoFit/>
          </a:bodyPr>
          <a:lstStyle/>
          <a:p>
            <a:r>
              <a:rPr lang="zh-CN" altLang="en-US" sz="1200" dirty="0"/>
              <a:t>注：关于制造费用分摊</a:t>
            </a:r>
            <a:endParaRPr lang="en-US" altLang="zh-CN" sz="1200" dirty="0"/>
          </a:p>
          <a:p>
            <a:r>
              <a:rPr lang="zh-CN" altLang="en-US" sz="1200" dirty="0"/>
              <a:t>制造费用月平均额 </a:t>
            </a:r>
            <a:r>
              <a:rPr lang="en-US" altLang="zh-CN" sz="1200" dirty="0"/>
              <a:t>250000</a:t>
            </a:r>
            <a:r>
              <a:rPr lang="zh-CN" altLang="en-US" sz="1200" dirty="0"/>
              <a:t>元，</a:t>
            </a:r>
            <a:r>
              <a:rPr lang="en-US" altLang="zh-CN" sz="1200" dirty="0"/>
              <a:t>8</a:t>
            </a:r>
            <a:r>
              <a:rPr lang="zh-CN" altLang="en-US" sz="1200" dirty="0"/>
              <a:t>月生产人员总工时</a:t>
            </a:r>
            <a:r>
              <a:rPr lang="en-US" altLang="zh-CN" sz="1200" dirty="0"/>
              <a:t>3337.5</a:t>
            </a:r>
            <a:r>
              <a:rPr lang="zh-CN" altLang="en-US" sz="1200" dirty="0"/>
              <a:t>元，平均每小时</a:t>
            </a:r>
            <a:r>
              <a:rPr lang="en-US" altLang="zh-CN" sz="1200" dirty="0"/>
              <a:t>112.36</a:t>
            </a:r>
            <a:r>
              <a:rPr lang="zh-CN" altLang="en-US" sz="1200" dirty="0"/>
              <a:t>元</a:t>
            </a:r>
          </a:p>
        </p:txBody>
      </p:sp>
      <p:graphicFrame>
        <p:nvGraphicFramePr>
          <p:cNvPr id="3" name="表格 2">
            <a:extLst>
              <a:ext uri="{FF2B5EF4-FFF2-40B4-BE49-F238E27FC236}">
                <a16:creationId xmlns="" xmlns:a16="http://schemas.microsoft.com/office/drawing/2014/main" id="{F4D3E3C2-CF71-485E-88D6-37A94AF867BF}"/>
              </a:ext>
            </a:extLst>
          </p:cNvPr>
          <p:cNvGraphicFramePr>
            <a:graphicFrameLocks noGrp="1"/>
          </p:cNvGraphicFramePr>
          <p:nvPr>
            <p:extLst>
              <p:ext uri="{D42A27DB-BD31-4B8C-83A1-F6EECF244321}">
                <p14:modId xmlns:p14="http://schemas.microsoft.com/office/powerpoint/2010/main" val="4062053296"/>
              </p:ext>
            </p:extLst>
          </p:nvPr>
        </p:nvGraphicFramePr>
        <p:xfrm>
          <a:off x="289249" y="1107856"/>
          <a:ext cx="8673685" cy="4636040"/>
        </p:xfrm>
        <a:graphic>
          <a:graphicData uri="http://schemas.openxmlformats.org/drawingml/2006/table">
            <a:tbl>
              <a:tblPr>
                <a:tableStyleId>{5C22544A-7EE6-4342-B048-85BDC9FD1C3A}</a:tableStyleId>
              </a:tblPr>
              <a:tblGrid>
                <a:gridCol w="679340">
                  <a:extLst>
                    <a:ext uri="{9D8B030D-6E8A-4147-A177-3AD203B41FA5}">
                      <a16:colId xmlns="" xmlns:a16="http://schemas.microsoft.com/office/drawing/2014/main" val="2022334750"/>
                    </a:ext>
                  </a:extLst>
                </a:gridCol>
                <a:gridCol w="647589">
                  <a:extLst>
                    <a:ext uri="{9D8B030D-6E8A-4147-A177-3AD203B41FA5}">
                      <a16:colId xmlns="" xmlns:a16="http://schemas.microsoft.com/office/drawing/2014/main" val="1069669325"/>
                    </a:ext>
                  </a:extLst>
                </a:gridCol>
                <a:gridCol w="744427">
                  <a:extLst>
                    <a:ext uri="{9D8B030D-6E8A-4147-A177-3AD203B41FA5}">
                      <a16:colId xmlns="" xmlns:a16="http://schemas.microsoft.com/office/drawing/2014/main" val="524110149"/>
                    </a:ext>
                  </a:extLst>
                </a:gridCol>
                <a:gridCol w="1277827">
                  <a:extLst>
                    <a:ext uri="{9D8B030D-6E8A-4147-A177-3AD203B41FA5}">
                      <a16:colId xmlns="" xmlns:a16="http://schemas.microsoft.com/office/drawing/2014/main" val="407714637"/>
                    </a:ext>
                  </a:extLst>
                </a:gridCol>
                <a:gridCol w="709502">
                  <a:extLst>
                    <a:ext uri="{9D8B030D-6E8A-4147-A177-3AD203B41FA5}">
                      <a16:colId xmlns="" xmlns:a16="http://schemas.microsoft.com/office/drawing/2014/main" val="2103144693"/>
                    </a:ext>
                  </a:extLst>
                </a:gridCol>
                <a:gridCol w="611077">
                  <a:extLst>
                    <a:ext uri="{9D8B030D-6E8A-4147-A177-3AD203B41FA5}">
                      <a16:colId xmlns="" xmlns:a16="http://schemas.microsoft.com/office/drawing/2014/main" val="2585881982"/>
                    </a:ext>
                  </a:extLst>
                </a:gridCol>
                <a:gridCol w="877777">
                  <a:extLst>
                    <a:ext uri="{9D8B030D-6E8A-4147-A177-3AD203B41FA5}">
                      <a16:colId xmlns="" xmlns:a16="http://schemas.microsoft.com/office/drawing/2014/main" val="2313017392"/>
                    </a:ext>
                  </a:extLst>
                </a:gridCol>
                <a:gridCol w="595948">
                  <a:extLst>
                    <a:ext uri="{9D8B030D-6E8A-4147-A177-3AD203B41FA5}">
                      <a16:colId xmlns="" xmlns:a16="http://schemas.microsoft.com/office/drawing/2014/main" val="2136873512"/>
                    </a:ext>
                  </a:extLst>
                </a:gridCol>
                <a:gridCol w="2530198">
                  <a:extLst>
                    <a:ext uri="{9D8B030D-6E8A-4147-A177-3AD203B41FA5}">
                      <a16:colId xmlns="" xmlns:a16="http://schemas.microsoft.com/office/drawing/2014/main" val="1080662049"/>
                    </a:ext>
                  </a:extLst>
                </a:gridCol>
              </a:tblGrid>
              <a:tr h="165857">
                <a:tc>
                  <a:txBody>
                    <a:bodyPr/>
                    <a:lstStyle/>
                    <a:p>
                      <a:pPr algn="ctr" fontAlgn="ctr"/>
                      <a:r>
                        <a:rPr lang="zh-CN" altLang="en-US" sz="1000" b="1" u="none" strike="noStrike" dirty="0">
                          <a:solidFill>
                            <a:schemeClr val="bg1"/>
                          </a:solidFill>
                          <a:effectLst/>
                          <a:latin typeface="Times New Roman" panose="02020603050405020304" pitchFamily="18" charset="0"/>
                          <a:cs typeface="Times New Roman" panose="02020603050405020304" pitchFamily="18" charset="0"/>
                        </a:rPr>
                        <a:t>产能</a:t>
                      </a:r>
                      <a:endParaRPr lang="zh-CN" altLang="en-US" sz="10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solidFill>
                      <a:schemeClr val="accent1"/>
                    </a:solidFill>
                  </a:tcPr>
                </a:tc>
                <a:tc>
                  <a:txBody>
                    <a:bodyPr/>
                    <a:lstStyle/>
                    <a:p>
                      <a:pPr algn="ctr" fontAlgn="ctr"/>
                      <a:r>
                        <a:rPr lang="zh-CN" altLang="en-US" sz="1000" b="1" u="none" strike="noStrike" dirty="0">
                          <a:solidFill>
                            <a:schemeClr val="bg1"/>
                          </a:solidFill>
                          <a:effectLst/>
                          <a:latin typeface="Times New Roman" panose="02020603050405020304" pitchFamily="18" charset="0"/>
                          <a:cs typeface="Times New Roman" panose="02020603050405020304" pitchFamily="18" charset="0"/>
                        </a:rPr>
                        <a:t>工时</a:t>
                      </a:r>
                      <a:r>
                        <a:rPr lang="en-US" altLang="zh-CN" sz="1000" b="1" u="none" strike="noStrike" dirty="0">
                          <a:solidFill>
                            <a:schemeClr val="bg1"/>
                          </a:solidFill>
                          <a:effectLst/>
                          <a:latin typeface="Times New Roman" panose="02020603050405020304" pitchFamily="18" charset="0"/>
                          <a:cs typeface="Times New Roman" panose="02020603050405020304" pitchFamily="18" charset="0"/>
                        </a:rPr>
                        <a:t>/</a:t>
                      </a:r>
                      <a:r>
                        <a:rPr lang="zh-CN" altLang="en-US" sz="1000" b="1" u="none" strike="noStrike" dirty="0">
                          <a:solidFill>
                            <a:schemeClr val="bg1"/>
                          </a:solidFill>
                          <a:effectLst/>
                          <a:latin typeface="Times New Roman" panose="02020603050405020304" pitchFamily="18" charset="0"/>
                          <a:cs typeface="Times New Roman" panose="02020603050405020304" pitchFamily="18" charset="0"/>
                        </a:rPr>
                        <a:t>台 </a:t>
                      </a:r>
                      <a:r>
                        <a:rPr lang="en-US" sz="1000" b="1" u="none" strike="noStrike" dirty="0">
                          <a:solidFill>
                            <a:schemeClr val="bg1"/>
                          </a:solidFill>
                          <a:effectLst/>
                          <a:latin typeface="Times New Roman" panose="02020603050405020304" pitchFamily="18" charset="0"/>
                          <a:cs typeface="Times New Roman" panose="02020603050405020304" pitchFamily="18" charset="0"/>
                        </a:rPr>
                        <a:t>H</a:t>
                      </a:r>
                      <a:endParaRPr lang="en-US" sz="10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solidFill>
                      <a:schemeClr val="accent1"/>
                    </a:solidFill>
                  </a:tcPr>
                </a:tc>
                <a:tc>
                  <a:txBody>
                    <a:bodyPr/>
                    <a:lstStyle/>
                    <a:p>
                      <a:pPr algn="ctr" fontAlgn="ctr"/>
                      <a:r>
                        <a:rPr lang="zh-CN" altLang="en-US" sz="1000" b="1" u="none" strike="noStrike" dirty="0">
                          <a:solidFill>
                            <a:schemeClr val="bg1"/>
                          </a:solidFill>
                          <a:effectLst/>
                          <a:latin typeface="Times New Roman" panose="02020603050405020304" pitchFamily="18" charset="0"/>
                          <a:cs typeface="Times New Roman" panose="02020603050405020304" pitchFamily="18" charset="0"/>
                        </a:rPr>
                        <a:t>制费分配率</a:t>
                      </a:r>
                      <a:endParaRPr lang="zh-CN" altLang="en-US" sz="10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solidFill>
                      <a:schemeClr val="accent1"/>
                    </a:solidFill>
                  </a:tcPr>
                </a:tc>
                <a:tc>
                  <a:txBody>
                    <a:bodyPr/>
                    <a:lstStyle/>
                    <a:p>
                      <a:pPr algn="ctr" fontAlgn="ctr"/>
                      <a:r>
                        <a:rPr lang="zh-CN" altLang="en-US" sz="1000" b="1" u="none" strike="noStrike" dirty="0">
                          <a:solidFill>
                            <a:schemeClr val="bg1"/>
                          </a:solidFill>
                          <a:effectLst/>
                          <a:latin typeface="Times New Roman" panose="02020603050405020304" pitchFamily="18" charset="0"/>
                          <a:cs typeface="Times New Roman" panose="02020603050405020304" pitchFamily="18" charset="0"/>
                        </a:rPr>
                        <a:t>产品名称</a:t>
                      </a:r>
                      <a:endParaRPr lang="zh-CN" altLang="en-US" sz="10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solidFill>
                      <a:schemeClr val="accent1"/>
                    </a:solidFill>
                  </a:tcPr>
                </a:tc>
                <a:tc>
                  <a:txBody>
                    <a:bodyPr/>
                    <a:lstStyle/>
                    <a:p>
                      <a:pPr algn="ctr" fontAlgn="ctr"/>
                      <a:r>
                        <a:rPr lang="zh-CN" altLang="en-US" sz="1000" b="1" u="none" strike="noStrike" dirty="0">
                          <a:solidFill>
                            <a:schemeClr val="bg1"/>
                          </a:solidFill>
                          <a:effectLst/>
                          <a:latin typeface="Times New Roman" panose="02020603050405020304" pitchFamily="18" charset="0"/>
                          <a:cs typeface="Times New Roman" panose="02020603050405020304" pitchFamily="18" charset="0"/>
                        </a:rPr>
                        <a:t>直接材料</a:t>
                      </a:r>
                      <a:endParaRPr lang="zh-CN" altLang="en-US" sz="10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solidFill>
                      <a:schemeClr val="accent1"/>
                    </a:solidFill>
                  </a:tcPr>
                </a:tc>
                <a:tc>
                  <a:txBody>
                    <a:bodyPr/>
                    <a:lstStyle/>
                    <a:p>
                      <a:pPr algn="ctr" fontAlgn="ctr"/>
                      <a:r>
                        <a:rPr lang="zh-CN" altLang="en-US" sz="1000" b="1" u="none" strike="noStrike" dirty="0">
                          <a:solidFill>
                            <a:schemeClr val="bg1"/>
                          </a:solidFill>
                          <a:effectLst/>
                          <a:latin typeface="Times New Roman" panose="02020603050405020304" pitchFamily="18" charset="0"/>
                          <a:cs typeface="Times New Roman" panose="02020603050405020304" pitchFamily="18" charset="0"/>
                        </a:rPr>
                        <a:t>直接人工</a:t>
                      </a:r>
                      <a:endParaRPr lang="zh-CN" altLang="en-US" sz="10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solidFill>
                      <a:schemeClr val="accent1"/>
                    </a:solidFill>
                  </a:tcPr>
                </a:tc>
                <a:tc>
                  <a:txBody>
                    <a:bodyPr/>
                    <a:lstStyle/>
                    <a:p>
                      <a:pPr algn="ctr" fontAlgn="ctr"/>
                      <a:r>
                        <a:rPr lang="zh-CN" altLang="en-US" sz="1000" b="1" u="none" strike="noStrike" dirty="0">
                          <a:solidFill>
                            <a:schemeClr val="bg1"/>
                          </a:solidFill>
                          <a:effectLst/>
                          <a:latin typeface="Times New Roman" panose="02020603050405020304" pitchFamily="18" charset="0"/>
                          <a:cs typeface="Times New Roman" panose="02020603050405020304" pitchFamily="18" charset="0"/>
                        </a:rPr>
                        <a:t>制造费用分摊</a:t>
                      </a:r>
                      <a:endParaRPr lang="zh-CN" altLang="en-US" sz="10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solidFill>
                      <a:schemeClr val="accent1"/>
                    </a:solidFill>
                  </a:tcPr>
                </a:tc>
                <a:tc>
                  <a:txBody>
                    <a:bodyPr/>
                    <a:lstStyle/>
                    <a:p>
                      <a:pPr algn="ctr" fontAlgn="ctr"/>
                      <a:r>
                        <a:rPr lang="zh-CN" altLang="en-US" sz="1000" b="1" u="none" strike="noStrike" dirty="0">
                          <a:solidFill>
                            <a:schemeClr val="bg1"/>
                          </a:solidFill>
                          <a:effectLst/>
                          <a:latin typeface="Times New Roman" panose="02020603050405020304" pitchFamily="18" charset="0"/>
                          <a:cs typeface="Times New Roman" panose="02020603050405020304" pitchFamily="18" charset="0"/>
                        </a:rPr>
                        <a:t>单位成本</a:t>
                      </a:r>
                      <a:endParaRPr lang="zh-CN" altLang="en-US" sz="10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solidFill>
                      <a:schemeClr val="accent1"/>
                    </a:solidFill>
                  </a:tcPr>
                </a:tc>
                <a:tc>
                  <a:txBody>
                    <a:bodyPr/>
                    <a:lstStyle/>
                    <a:p>
                      <a:pPr algn="ctr" fontAlgn="ctr"/>
                      <a:r>
                        <a:rPr lang="zh-CN" altLang="en-US" sz="1000" b="1" u="none" strike="noStrike" dirty="0">
                          <a:solidFill>
                            <a:schemeClr val="bg1"/>
                          </a:solidFill>
                          <a:effectLst/>
                          <a:latin typeface="Times New Roman" panose="02020603050405020304" pitchFamily="18" charset="0"/>
                          <a:cs typeface="Times New Roman" panose="02020603050405020304" pitchFamily="18" charset="0"/>
                        </a:rPr>
                        <a:t>备注</a:t>
                      </a:r>
                      <a:endParaRPr lang="zh-CN" altLang="en-US" sz="10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solidFill>
                      <a:schemeClr val="accent1"/>
                    </a:solidFill>
                  </a:tcPr>
                </a:tc>
                <a:extLst>
                  <a:ext uri="{0D108BD9-81ED-4DB2-BD59-A6C34878D82A}">
                    <a16:rowId xmlns="" xmlns:a16="http://schemas.microsoft.com/office/drawing/2014/main" val="2370600430"/>
                  </a:ext>
                </a:extLst>
              </a:tr>
              <a:tr h="165857">
                <a:tc>
                  <a:txBody>
                    <a:bodyPr/>
                    <a:lstStyle/>
                    <a:p>
                      <a:pPr algn="l" fontAlgn="ctr"/>
                      <a:r>
                        <a:rPr lang="en-US" altLang="zh-CN" sz="1000" u="none" strike="noStrike">
                          <a:effectLst/>
                          <a:latin typeface="Times New Roman" panose="02020603050405020304" pitchFamily="18" charset="0"/>
                          <a:cs typeface="Times New Roman" panose="02020603050405020304" pitchFamily="18" charset="0"/>
                        </a:rPr>
                        <a:t>5000</a:t>
                      </a:r>
                      <a:r>
                        <a:rPr lang="zh-CN" altLang="en-US" sz="1000" u="none" strike="noStrike">
                          <a:effectLst/>
                          <a:latin typeface="Times New Roman" panose="02020603050405020304" pitchFamily="18" charset="0"/>
                          <a:cs typeface="Times New Roman" panose="02020603050405020304" pitchFamily="18" charset="0"/>
                        </a:rPr>
                        <a:t>粒</a:t>
                      </a:r>
                      <a:r>
                        <a:rPr lang="en-US" altLang="zh-CN" sz="1000" u="none" strike="noStrike">
                          <a:effectLst/>
                          <a:latin typeface="Times New Roman" panose="02020603050405020304" pitchFamily="18" charset="0"/>
                          <a:cs typeface="Times New Roman" panose="02020603050405020304" pitchFamily="18" charset="0"/>
                        </a:rPr>
                        <a:t>/</a:t>
                      </a:r>
                      <a:r>
                        <a:rPr lang="zh-CN" altLang="en-US" sz="1000" u="none" strike="noStrike">
                          <a:effectLst/>
                          <a:latin typeface="Times New Roman" panose="02020603050405020304" pitchFamily="18" charset="0"/>
                          <a:cs typeface="Times New Roman" panose="02020603050405020304" pitchFamily="18" charset="0"/>
                        </a:rPr>
                        <a:t>月</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1.53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0.85%</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b="1" u="none" strike="noStrike" dirty="0">
                          <a:effectLst/>
                          <a:latin typeface="Times New Roman" panose="02020603050405020304" pitchFamily="18" charset="0"/>
                          <a:cs typeface="Times New Roman" panose="02020603050405020304" pitchFamily="18" charset="0"/>
                        </a:rPr>
                        <a:t>肠胶囊</a:t>
                      </a:r>
                      <a:endParaRPr lang="zh-CN" altLang="en-US" sz="10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b="1" u="none" strike="noStrike" dirty="0">
                          <a:effectLst/>
                          <a:latin typeface="Times New Roman" panose="02020603050405020304" pitchFamily="18" charset="0"/>
                          <a:cs typeface="Times New Roman" panose="02020603050405020304" pitchFamily="18" charset="0"/>
                        </a:rPr>
                        <a:t>154.02 </a:t>
                      </a:r>
                      <a:endParaRPr lang="en-US" altLang="zh-CN" sz="10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26.35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171.72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352.09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rowSpan="16">
                  <a:txBody>
                    <a:bodyPr/>
                    <a:lstStyle/>
                    <a:p>
                      <a:pPr algn="l" fontAlgn="ctr"/>
                      <a:r>
                        <a:rPr lang="zh-CN" altLang="en-US" sz="1000" u="none" strike="noStrike" dirty="0">
                          <a:effectLst/>
                          <a:latin typeface="Times New Roman" panose="02020603050405020304" pitchFamily="18" charset="0"/>
                          <a:cs typeface="Times New Roman" panose="02020603050405020304" pitchFamily="18" charset="0"/>
                        </a:rPr>
                        <a:t>原材料目前我司是少量采购，议价能力弱，如年需求量大幅上升，采购价格应该能有明显下降空间（电子产品原材料市场都是量大价优）</a:t>
                      </a:r>
                      <a:endParaRPr lang="zh-CN" altLang="en-US" sz="1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2943147452"/>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胶囊板底座组件</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116.64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3110149738"/>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镜头</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6.95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1077350933"/>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胶囊电池</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18.78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1290044928"/>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外壳透明罩等</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11.65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3888099805"/>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5.00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2.78%</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b="1" u="none" strike="noStrike" dirty="0">
                          <a:effectLst/>
                          <a:latin typeface="Times New Roman" panose="02020603050405020304" pitchFamily="18" charset="0"/>
                          <a:cs typeface="Times New Roman" panose="02020603050405020304" pitchFamily="18" charset="0"/>
                        </a:rPr>
                        <a:t>系统设备</a:t>
                      </a:r>
                      <a:endParaRPr lang="zh-CN" altLang="en-US" sz="10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b="1" u="none" strike="noStrike" dirty="0">
                          <a:effectLst/>
                          <a:latin typeface="Times New Roman" panose="02020603050405020304" pitchFamily="18" charset="0"/>
                          <a:cs typeface="Times New Roman" panose="02020603050405020304" pitchFamily="18" charset="0"/>
                        </a:rPr>
                        <a:t>1,306.00 </a:t>
                      </a:r>
                      <a:endParaRPr lang="en-US" altLang="zh-CN" sz="10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561.80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1,867.80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1163320903"/>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主控板</a:t>
                      </a:r>
                      <a:r>
                        <a:rPr lang="en-US" sz="1000" u="none" strike="noStrike">
                          <a:effectLst/>
                          <a:latin typeface="Times New Roman" panose="02020603050405020304" pitchFamily="18" charset="0"/>
                          <a:cs typeface="Times New Roman" panose="02020603050405020304" pitchFamily="18" charset="0"/>
                        </a:rPr>
                        <a:t>PCBA</a:t>
                      </a:r>
                      <a:endParaRPr 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506.39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1125508966"/>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图像接收存储器组件</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31.85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2923752830"/>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天线组件</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494.92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4206981931"/>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适配器及数据线</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70.24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3261095711"/>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手提箱系列组合</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202.60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3122242820"/>
                  </a:ext>
                </a:extLst>
              </a:tr>
              <a:tr h="83599">
                <a:tc>
                  <a:txBody>
                    <a:bodyPr/>
                    <a:lstStyle/>
                    <a:p>
                      <a:pPr algn="l" fontAlgn="ctr"/>
                      <a:r>
                        <a:rPr lang="en-US" altLang="zh-CN" sz="1000" u="none" strike="noStrike">
                          <a:effectLst/>
                          <a:latin typeface="Times New Roman" panose="02020603050405020304" pitchFamily="18" charset="0"/>
                          <a:cs typeface="Times New Roman" panose="02020603050405020304" pitchFamily="18" charset="0"/>
                        </a:rPr>
                        <a:t>5000</a:t>
                      </a:r>
                      <a:r>
                        <a:rPr lang="zh-CN" altLang="en-US" sz="1000" u="none" strike="noStrike">
                          <a:effectLst/>
                          <a:latin typeface="Times New Roman" panose="02020603050405020304" pitchFamily="18" charset="0"/>
                          <a:cs typeface="Times New Roman" panose="02020603050405020304" pitchFamily="18" charset="0"/>
                        </a:rPr>
                        <a:t>粒</a:t>
                      </a:r>
                      <a:r>
                        <a:rPr lang="en-US" altLang="zh-CN" sz="1000" u="none" strike="noStrike">
                          <a:effectLst/>
                          <a:latin typeface="Times New Roman" panose="02020603050405020304" pitchFamily="18" charset="0"/>
                          <a:cs typeface="Times New Roman" panose="02020603050405020304" pitchFamily="18" charset="0"/>
                        </a:rPr>
                        <a:t>/</a:t>
                      </a:r>
                      <a:r>
                        <a:rPr lang="zh-CN" altLang="en-US" sz="1000" u="none" strike="noStrike">
                          <a:effectLst/>
                          <a:latin typeface="Times New Roman" panose="02020603050405020304" pitchFamily="18" charset="0"/>
                          <a:cs typeface="Times New Roman" panose="02020603050405020304" pitchFamily="18" charset="0"/>
                        </a:rPr>
                        <a:t>月</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1.47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0.82%</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b="1" u="none" strike="noStrike" dirty="0">
                          <a:effectLst/>
                          <a:latin typeface="Times New Roman" panose="02020603050405020304" pitchFamily="18" charset="0"/>
                          <a:cs typeface="Times New Roman" panose="02020603050405020304" pitchFamily="18" charset="0"/>
                        </a:rPr>
                        <a:t>胃胶囊</a:t>
                      </a:r>
                      <a:endParaRPr lang="zh-CN" altLang="en-US" sz="10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b="1" u="none" strike="noStrike" dirty="0">
                          <a:effectLst/>
                          <a:latin typeface="Times New Roman" panose="02020603050405020304" pitchFamily="18" charset="0"/>
                          <a:cs typeface="Times New Roman" panose="02020603050405020304" pitchFamily="18" charset="0"/>
                        </a:rPr>
                        <a:t>178.73 </a:t>
                      </a:r>
                      <a:endParaRPr lang="en-US" altLang="zh-CN" sz="10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dirty="0">
                          <a:effectLst/>
                          <a:latin typeface="Times New Roman" panose="02020603050405020304" pitchFamily="18" charset="0"/>
                          <a:cs typeface="Times New Roman" panose="02020603050405020304" pitchFamily="18" charset="0"/>
                        </a:rPr>
                        <a:t>25.35 </a:t>
                      </a:r>
                      <a:endParaRPr lang="en-US" altLang="zh-CN" sz="1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165.21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369.29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1732398417"/>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dirty="0">
                          <a:effectLst/>
                          <a:latin typeface="Times New Roman" panose="02020603050405020304" pitchFamily="18" charset="0"/>
                          <a:cs typeface="Times New Roman" panose="02020603050405020304" pitchFamily="18" charset="0"/>
                        </a:rPr>
                        <a:t>胶囊板底座组件</a:t>
                      </a:r>
                      <a:endParaRPr lang="zh-CN" altLang="en-US" sz="1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128.89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810011734"/>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镜头</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6.90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4257181388"/>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胶囊电池</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24.43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3312307310"/>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外壳透明罩等</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18.51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vMerge="1">
                  <a:txBody>
                    <a:bodyPr/>
                    <a:lstStyle/>
                    <a:p>
                      <a:endParaRPr lang="zh-CN" altLang="en-US"/>
                    </a:p>
                  </a:txBody>
                  <a:tcPr/>
                </a:tc>
                <a:extLst>
                  <a:ext uri="{0D108BD9-81ED-4DB2-BD59-A6C34878D82A}">
                    <a16:rowId xmlns="" xmlns:a16="http://schemas.microsoft.com/office/drawing/2014/main" val="4162095946"/>
                  </a:ext>
                </a:extLst>
              </a:tr>
              <a:tr h="165857">
                <a:tc>
                  <a:txBody>
                    <a:bodyPr/>
                    <a:lstStyle/>
                    <a:p>
                      <a:pPr algn="l" fontAlgn="ctr"/>
                      <a:r>
                        <a:rPr lang="en-US" altLang="zh-CN" sz="1000" u="none" strike="noStrike">
                          <a:effectLst/>
                          <a:latin typeface="Times New Roman" panose="02020603050405020304" pitchFamily="18" charset="0"/>
                          <a:cs typeface="Times New Roman" panose="02020603050405020304" pitchFamily="18" charset="0"/>
                        </a:rPr>
                        <a:t>22</a:t>
                      </a:r>
                      <a:r>
                        <a:rPr lang="zh-CN" altLang="en-US" sz="1000" u="none" strike="noStrike">
                          <a:effectLst/>
                          <a:latin typeface="Times New Roman" panose="02020603050405020304" pitchFamily="18" charset="0"/>
                          <a:cs typeface="Times New Roman" panose="02020603050405020304" pitchFamily="18" charset="0"/>
                        </a:rPr>
                        <a:t>台</a:t>
                      </a:r>
                      <a:r>
                        <a:rPr lang="en-US" altLang="zh-CN" sz="1000" u="none" strike="noStrike">
                          <a:effectLst/>
                          <a:latin typeface="Times New Roman" panose="02020603050405020304" pitchFamily="18" charset="0"/>
                          <a:cs typeface="Times New Roman" panose="02020603050405020304" pitchFamily="18" charset="0"/>
                        </a:rPr>
                        <a:t>/</a:t>
                      </a:r>
                      <a:r>
                        <a:rPr lang="zh-CN" altLang="en-US" sz="1000" u="none" strike="noStrike">
                          <a:effectLst/>
                          <a:latin typeface="Times New Roman" panose="02020603050405020304" pitchFamily="18" charset="0"/>
                          <a:cs typeface="Times New Roman" panose="02020603050405020304" pitchFamily="18" charset="0"/>
                        </a:rPr>
                        <a:t>月</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172.00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95.56%</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b="1" u="none" strike="noStrike" dirty="0">
                          <a:effectLst/>
                          <a:latin typeface="Times New Roman" panose="02020603050405020304" pitchFamily="18" charset="0"/>
                          <a:cs typeface="Times New Roman" panose="02020603050405020304" pitchFamily="18" charset="0"/>
                        </a:rPr>
                        <a:t>磁控设备</a:t>
                      </a:r>
                      <a:endParaRPr lang="zh-CN" altLang="en-US" sz="10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b="1" u="none" strike="noStrike" dirty="0">
                          <a:effectLst/>
                          <a:latin typeface="Times New Roman" panose="02020603050405020304" pitchFamily="18" charset="0"/>
                          <a:cs typeface="Times New Roman" panose="02020603050405020304" pitchFamily="18" charset="0"/>
                        </a:rPr>
                        <a:t>78,074.50 </a:t>
                      </a:r>
                      <a:endParaRPr lang="en-US" altLang="zh-CN" sz="10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19,325.84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97,400.34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101718474"/>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外壳组件</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18,672.57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目前是手板，后续开模，成本将大幅下降</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2526110548"/>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基座组件</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13,695.43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目前是手板，后续开模，成本将大幅下降</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2242266940"/>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电气控制柜组件</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16,001.70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目前是手板，后续开模，成本将大幅下降</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3344512409"/>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磁头组件</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15,101.35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目前是手板，后续开模，成本将大幅下降</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1881392785"/>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收发器组件</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2,479.93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采购量加大，价格能有下降空间</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1012340430"/>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主机组件包装</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3,251.79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采购量加大，价格能有下降空间</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3968253485"/>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控制台包装</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240.71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采购量加大，价格能有下降空间</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604369989"/>
                  </a:ext>
                </a:extLst>
              </a:tr>
              <a:tr h="165857">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电脑设施配套组件</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7,402.85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采购量加大，价格能有下降空间</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3803922551"/>
                  </a:ext>
                </a:extLst>
              </a:tr>
              <a:tr h="165857">
                <a:tc>
                  <a:txBody>
                    <a:bodyPr/>
                    <a:lstStyle/>
                    <a:p>
                      <a:pPr algn="l" fontAlgn="ctr"/>
                      <a:r>
                        <a:rPr lang="zh-CN" altLang="en-US" sz="1000" u="none" strike="noStrike" dirty="0">
                          <a:effectLst/>
                          <a:latin typeface="Times New Roman" panose="02020603050405020304" pitchFamily="18" charset="0"/>
                          <a:cs typeface="Times New Roman" panose="02020603050405020304" pitchFamily="18" charset="0"/>
                        </a:rPr>
                        <a:t>　</a:t>
                      </a:r>
                      <a:endParaRPr lang="zh-CN" altLang="en-US" sz="1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辅材类</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1,228.17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dirty="0">
                          <a:effectLst/>
                          <a:latin typeface="Times New Roman" panose="02020603050405020304" pitchFamily="18" charset="0"/>
                          <a:cs typeface="Times New Roman" panose="02020603050405020304" pitchFamily="18" charset="0"/>
                        </a:rPr>
                        <a:t>　</a:t>
                      </a:r>
                      <a:endParaRPr lang="zh-CN" altLang="en-US" sz="1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采购量加大，价格能有下降空间</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97687464"/>
                  </a:ext>
                </a:extLst>
              </a:tr>
              <a:tr h="165857">
                <a:tc>
                  <a:txBody>
                    <a:bodyPr/>
                    <a:lstStyle/>
                    <a:p>
                      <a:pPr algn="l" fontAlgn="ctr"/>
                      <a:r>
                        <a:rPr lang="zh-CN" altLang="en-US" sz="1000" u="none" strike="noStrike" dirty="0">
                          <a:effectLst/>
                          <a:latin typeface="Times New Roman" panose="02020603050405020304" pitchFamily="18" charset="0"/>
                          <a:cs typeface="Times New Roman" panose="02020603050405020304" pitchFamily="18" charset="0"/>
                        </a:rPr>
                        <a:t>　合计</a:t>
                      </a:r>
                      <a:endParaRPr lang="zh-CN" altLang="en-US" sz="1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180.00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100.00%</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dirty="0">
                          <a:effectLst/>
                          <a:latin typeface="Times New Roman" panose="02020603050405020304" pitchFamily="18" charset="0"/>
                          <a:cs typeface="Times New Roman" panose="02020603050405020304" pitchFamily="18" charset="0"/>
                        </a:rPr>
                        <a:t>　</a:t>
                      </a:r>
                      <a:endParaRPr lang="zh-CN" altLang="en-US" sz="1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a:effectLst/>
                          <a:latin typeface="Times New Roman" panose="02020603050405020304" pitchFamily="18" charset="0"/>
                          <a:cs typeface="Times New Roman" panose="02020603050405020304" pitchFamily="18" charset="0"/>
                        </a:rPr>
                        <a:t>　</a:t>
                      </a:r>
                      <a:endParaRPr lang="zh-CN" altLang="en-US"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51.70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20,224.56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r" fontAlgn="ctr"/>
                      <a:r>
                        <a:rPr lang="en-US" altLang="zh-CN" sz="1000" u="none" strike="noStrike">
                          <a:effectLst/>
                          <a:latin typeface="Times New Roman" panose="02020603050405020304" pitchFamily="18" charset="0"/>
                          <a:cs typeface="Times New Roman" panose="02020603050405020304" pitchFamily="18" charset="0"/>
                        </a:rPr>
                        <a:t>99,989.52 </a:t>
                      </a:r>
                      <a:endParaRPr lang="en-US" altLang="zh-CN" sz="10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tc>
                  <a:txBody>
                    <a:bodyPr/>
                    <a:lstStyle/>
                    <a:p>
                      <a:pPr algn="l" fontAlgn="ctr"/>
                      <a:r>
                        <a:rPr lang="zh-CN" altLang="en-US" sz="1000" u="none" strike="noStrike" dirty="0">
                          <a:effectLst/>
                          <a:latin typeface="Times New Roman" panose="02020603050405020304" pitchFamily="18" charset="0"/>
                          <a:cs typeface="Times New Roman" panose="02020603050405020304" pitchFamily="18" charset="0"/>
                        </a:rPr>
                        <a:t>　</a:t>
                      </a:r>
                      <a:endParaRPr lang="zh-CN" altLang="en-US" sz="10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501" marR="5501" marT="5501" marB="0" anchor="ctr"/>
                </a:tc>
                <a:extLst>
                  <a:ext uri="{0D108BD9-81ED-4DB2-BD59-A6C34878D82A}">
                    <a16:rowId xmlns="" xmlns:a16="http://schemas.microsoft.com/office/drawing/2014/main" val="1556438018"/>
                  </a:ext>
                </a:extLst>
              </a:tr>
            </a:tbl>
          </a:graphicData>
        </a:graphic>
      </p:graphicFrame>
    </p:spTree>
    <p:extLst>
      <p:ext uri="{BB962C8B-B14F-4D97-AF65-F5344CB8AC3E}">
        <p14:creationId xmlns:p14="http://schemas.microsoft.com/office/powerpoint/2010/main" val="14389436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 xmlns:a16="http://schemas.microsoft.com/office/drawing/2014/main" id="{C5AF2B97-AA78-834F-B4B9-94E536312880}"/>
              </a:ext>
            </a:extLst>
          </p:cNvPr>
          <p:cNvGraphicFramePr>
            <a:graphicFrameLocks noGrp="1"/>
          </p:cNvGraphicFramePr>
          <p:nvPr>
            <p:extLst>
              <p:ext uri="{D42A27DB-BD31-4B8C-83A1-F6EECF244321}">
                <p14:modId xmlns:p14="http://schemas.microsoft.com/office/powerpoint/2010/main" val="1120999468"/>
              </p:ext>
            </p:extLst>
          </p:nvPr>
        </p:nvGraphicFramePr>
        <p:xfrm>
          <a:off x="327742" y="1048946"/>
          <a:ext cx="8488515" cy="4981329"/>
        </p:xfrm>
        <a:graphic>
          <a:graphicData uri="http://schemas.openxmlformats.org/drawingml/2006/table">
            <a:tbl>
              <a:tblPr firstRow="1" bandRow="1">
                <a:tableStyleId>{5C22544A-7EE6-4342-B048-85BDC9FD1C3A}</a:tableStyleId>
              </a:tblPr>
              <a:tblGrid>
                <a:gridCol w="959067">
                  <a:extLst>
                    <a:ext uri="{9D8B030D-6E8A-4147-A177-3AD203B41FA5}">
                      <a16:colId xmlns="" xmlns:a16="http://schemas.microsoft.com/office/drawing/2014/main" val="821561271"/>
                    </a:ext>
                  </a:extLst>
                </a:gridCol>
                <a:gridCol w="1821828">
                  <a:extLst>
                    <a:ext uri="{9D8B030D-6E8A-4147-A177-3AD203B41FA5}">
                      <a16:colId xmlns="" xmlns:a16="http://schemas.microsoft.com/office/drawing/2014/main" val="42576685"/>
                    </a:ext>
                  </a:extLst>
                </a:gridCol>
                <a:gridCol w="2359546">
                  <a:extLst>
                    <a:ext uri="{9D8B030D-6E8A-4147-A177-3AD203B41FA5}">
                      <a16:colId xmlns="" xmlns:a16="http://schemas.microsoft.com/office/drawing/2014/main" val="3349752979"/>
                    </a:ext>
                  </a:extLst>
                </a:gridCol>
                <a:gridCol w="2510029">
                  <a:extLst>
                    <a:ext uri="{9D8B030D-6E8A-4147-A177-3AD203B41FA5}">
                      <a16:colId xmlns="" xmlns:a16="http://schemas.microsoft.com/office/drawing/2014/main" val="186106809"/>
                    </a:ext>
                  </a:extLst>
                </a:gridCol>
                <a:gridCol w="838045">
                  <a:extLst>
                    <a:ext uri="{9D8B030D-6E8A-4147-A177-3AD203B41FA5}">
                      <a16:colId xmlns="" xmlns:a16="http://schemas.microsoft.com/office/drawing/2014/main" val="2208352068"/>
                    </a:ext>
                  </a:extLst>
                </a:gridCol>
              </a:tblGrid>
              <a:tr h="249283">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生产厂家</a:t>
                      </a:r>
                    </a:p>
                  </a:txBody>
                  <a:tcPr anchor="ctr"/>
                </a:tc>
                <a:tc>
                  <a:txBody>
                    <a:bodyPr/>
                    <a:lstStyle/>
                    <a:p>
                      <a:pPr algn="ctr"/>
                      <a:r>
                        <a:rPr lang="zh-CN" altLang="en-US" sz="1200" dirty="0">
                          <a:latin typeface="times" panose="02020603050405020304" pitchFamily="18" charset="0"/>
                          <a:ea typeface="楷体" panose="02010609060101010101" pitchFamily="49" charset="-122"/>
                          <a:cs typeface="times" panose="02020603050405020304" pitchFamily="18" charset="0"/>
                        </a:rPr>
                        <a:t>深圳资福</a:t>
                      </a:r>
                    </a:p>
                  </a:txBody>
                  <a:tcPr anchor="ctr"/>
                </a:tc>
                <a:tc>
                  <a:txBody>
                    <a:bodyPr/>
                    <a:lstStyle/>
                    <a:p>
                      <a:pPr algn="ctr"/>
                      <a:r>
                        <a:rPr lang="zh-CN" altLang="en-US" sz="1200" dirty="0">
                          <a:latin typeface="times" panose="02020603050405020304" pitchFamily="18" charset="0"/>
                          <a:ea typeface="楷体" panose="02010609060101010101" pitchFamily="49" charset="-122"/>
                          <a:cs typeface="times" panose="02020603050405020304" pitchFamily="18" charset="0"/>
                        </a:rPr>
                        <a:t>重庆金山</a:t>
                      </a:r>
                    </a:p>
                  </a:txBody>
                  <a:tcPr anchor="ctr"/>
                </a:tc>
                <a:tc>
                  <a:txBody>
                    <a:bodyPr/>
                    <a:lstStyle/>
                    <a:p>
                      <a:pPr algn="ctr"/>
                      <a:r>
                        <a:rPr lang="zh-CN" altLang="en-US" sz="1200" dirty="0">
                          <a:latin typeface="times" panose="02020603050405020304" pitchFamily="18" charset="0"/>
                          <a:ea typeface="楷体" panose="02010609060101010101" pitchFamily="49" charset="-122"/>
                          <a:cs typeface="times" panose="02020603050405020304" pitchFamily="18" charset="0"/>
                        </a:rPr>
                        <a:t>以色列</a:t>
                      </a:r>
                      <a:r>
                        <a:rPr lang="en-US" altLang="zh-CN" sz="1200" dirty="0">
                          <a:latin typeface="times" panose="02020603050405020304" pitchFamily="18" charset="0"/>
                          <a:ea typeface="楷体" panose="02010609060101010101" pitchFamily="49" charset="-122"/>
                          <a:cs typeface="times" panose="02020603050405020304" pitchFamily="18" charset="0"/>
                        </a:rPr>
                        <a:t>Given</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备注</a:t>
                      </a:r>
                    </a:p>
                  </a:txBody>
                  <a:tcPr anchor="ctr"/>
                </a:tc>
                <a:extLst>
                  <a:ext uri="{0D108BD9-81ED-4DB2-BD59-A6C34878D82A}">
                    <a16:rowId xmlns="" xmlns:a16="http://schemas.microsoft.com/office/drawing/2014/main" val="2712788320"/>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上市时间</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2013</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dirty="0">
                          <a:latin typeface="times" panose="02020603050405020304" pitchFamily="18" charset="0"/>
                          <a:ea typeface="楷体" panose="02010609060101010101" pitchFamily="49" charset="-122"/>
                          <a:cs typeface="times" panose="02020603050405020304" pitchFamily="18" charset="0"/>
                        </a:rPr>
                        <a:t>2005</a:t>
                      </a:r>
                      <a:endParaRPr lang="zh-CN" altLang="en-US"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dirty="0">
                          <a:latin typeface="times" panose="02020603050405020304" pitchFamily="18" charset="0"/>
                          <a:ea typeface="楷体" panose="02010609060101010101" pitchFamily="49" charset="-122"/>
                          <a:cs typeface="times" panose="02020603050405020304" pitchFamily="18" charset="0"/>
                        </a:rPr>
                        <a:t>2001</a:t>
                      </a:r>
                      <a:endParaRPr lang="zh-CN" altLang="en-US"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资福晚</a:t>
                      </a:r>
                    </a:p>
                  </a:txBody>
                  <a:tcPr anchor="ctr"/>
                </a:tc>
                <a:extLst>
                  <a:ext uri="{0D108BD9-81ED-4DB2-BD59-A6C34878D82A}">
                    <a16:rowId xmlns="" xmlns:a16="http://schemas.microsoft.com/office/drawing/2014/main" val="10001"/>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结构与原理</a:t>
                      </a:r>
                    </a:p>
                  </a:txBody>
                  <a:tcPr anchor="ctr"/>
                </a:tc>
                <a:tc gridSpan="3">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胶囊式内窥镜、图像接收储存器、图像工作站组成；患者吞服胶囊后自主排泄，医生看图片诊断</a:t>
                      </a:r>
                    </a:p>
                  </a:txBody>
                  <a:tcPr anchor="ctr"/>
                </a:tc>
                <a:tc hMerge="1">
                  <a:txBody>
                    <a:bodyPr/>
                    <a:lstStyle/>
                    <a:p>
                      <a:endParaRPr lang="zh-CN" altLang="en-US" sz="1200" dirty="0">
                        <a:latin typeface="+mn-ea"/>
                        <a:ea typeface="+mn-ea"/>
                      </a:endParaRPr>
                    </a:p>
                  </a:txBody>
                  <a:tcPr anchor="ctr"/>
                </a:tc>
                <a:tc hMerge="1">
                  <a:txBody>
                    <a:bodyPr/>
                    <a:lstStyle/>
                    <a:p>
                      <a:endParaRPr lang="zh-CN" altLang="en-US" sz="1200" dirty="0">
                        <a:latin typeface="+mn-ea"/>
                        <a:ea typeface="+mn-ea"/>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相同</a:t>
                      </a:r>
                    </a:p>
                  </a:txBody>
                  <a:tcPr anchor="ctr"/>
                </a:tc>
                <a:extLst>
                  <a:ext uri="{0D108BD9-81ED-4DB2-BD59-A6C34878D82A}">
                    <a16:rowId xmlns="" xmlns:a16="http://schemas.microsoft.com/office/drawing/2014/main" val="4271149216"/>
                  </a:ext>
                </a:extLst>
              </a:tr>
              <a:tr h="262949">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times" panose="02020603050405020304" pitchFamily="18" charset="0"/>
                          <a:ea typeface="楷体" panose="02010609060101010101" pitchFamily="49" charset="-122"/>
                          <a:cs typeface="times" panose="02020603050405020304" pitchFamily="18" charset="0"/>
                        </a:rPr>
                        <a:t>预期用途</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times" panose="02020603050405020304" pitchFamily="18" charset="0"/>
                          <a:ea typeface="楷体" panose="02010609060101010101" pitchFamily="49" charset="-122"/>
                          <a:cs typeface="times" panose="02020603050405020304" pitchFamily="18" charset="0"/>
                        </a:rPr>
                        <a:t>小肠疾病的诊断</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times" panose="02020603050405020304" pitchFamily="18" charset="0"/>
                          <a:ea typeface="楷体" panose="02010609060101010101" pitchFamily="49" charset="-122"/>
                          <a:cs typeface="times" panose="02020603050405020304" pitchFamily="18" charset="0"/>
                        </a:rPr>
                        <a:t>胃肠道特别是小肠疾病的诊断</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times" panose="02020603050405020304" pitchFamily="18" charset="0"/>
                          <a:ea typeface="楷体" panose="02010609060101010101" pitchFamily="49" charset="-122"/>
                          <a:cs typeface="times" panose="02020603050405020304" pitchFamily="18" charset="0"/>
                        </a:rPr>
                        <a:t>适用于小肠粘膜检视</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times" panose="02020603050405020304" pitchFamily="18" charset="0"/>
                          <a:ea typeface="楷体" panose="02010609060101010101" pitchFamily="49" charset="-122"/>
                          <a:cs typeface="times" panose="02020603050405020304" pitchFamily="18" charset="0"/>
                        </a:rPr>
                        <a:t>基本相同</a:t>
                      </a:r>
                    </a:p>
                  </a:txBody>
                  <a:tcPr anchor="ctr"/>
                </a:tc>
                <a:extLst>
                  <a:ext uri="{0D108BD9-81ED-4DB2-BD59-A6C34878D82A}">
                    <a16:rowId xmlns="" xmlns:a16="http://schemas.microsoft.com/office/drawing/2014/main" val="209466262"/>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禁忌症</a:t>
                      </a:r>
                    </a:p>
                  </a:txBody>
                  <a:tcPr anchor="ctr"/>
                </a:tc>
                <a:tc gridSpan="3">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胃肠道阻梗、消化道畸形、狭窄、穿孔或萎管等</a:t>
                      </a:r>
                    </a:p>
                  </a:txBody>
                  <a:tcPr anchor="ctr"/>
                </a:tc>
                <a:tc hMerge="1">
                  <a:txBody>
                    <a:bodyPr/>
                    <a:lstStyle/>
                    <a:p>
                      <a:endParaRPr lang="zh-CN" altLang="en-US" sz="1200" dirty="0">
                        <a:latin typeface="+mn-ea"/>
                        <a:ea typeface="+mn-ea"/>
                      </a:endParaRPr>
                    </a:p>
                  </a:txBody>
                  <a:tcPr anchor="ctr"/>
                </a:tc>
                <a:tc hMerge="1">
                  <a:txBody>
                    <a:bodyPr/>
                    <a:lstStyle/>
                    <a:p>
                      <a:endParaRPr lang="zh-CN" altLang="en-US" sz="1200" dirty="0">
                        <a:latin typeface="+mn-ea"/>
                        <a:ea typeface="+mn-ea"/>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相同</a:t>
                      </a:r>
                    </a:p>
                  </a:txBody>
                  <a:tcPr anchor="ctr"/>
                </a:tc>
                <a:extLst>
                  <a:ext uri="{0D108BD9-81ED-4DB2-BD59-A6C34878D82A}">
                    <a16:rowId xmlns="" xmlns:a16="http://schemas.microsoft.com/office/drawing/2014/main" val="1713111846"/>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适用人群</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18</a:t>
                      </a:r>
                      <a:r>
                        <a:rPr lang="zh-CN" altLang="en-US" sz="1200" dirty="0">
                          <a:latin typeface="times" panose="02020603050405020304" pitchFamily="18" charset="0"/>
                          <a:ea typeface="楷体" panose="02010609060101010101" pitchFamily="49" charset="-122"/>
                          <a:cs typeface="times" panose="02020603050405020304" pitchFamily="18" charset="0"/>
                        </a:rPr>
                        <a:t>岁以上人群</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成人</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10</a:t>
                      </a:r>
                      <a:r>
                        <a:rPr lang="zh-CN" altLang="en-US" sz="1200" dirty="0">
                          <a:latin typeface="times" panose="02020603050405020304" pitchFamily="18" charset="0"/>
                          <a:ea typeface="楷体" panose="02010609060101010101" pitchFamily="49" charset="-122"/>
                          <a:cs typeface="times" panose="02020603050405020304" pitchFamily="18" charset="0"/>
                        </a:rPr>
                        <a:t>岁以上儿童和成人</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不同</a:t>
                      </a:r>
                    </a:p>
                  </a:txBody>
                  <a:tcPr anchor="ctr"/>
                </a:tc>
                <a:extLst>
                  <a:ext uri="{0D108BD9-81ED-4DB2-BD59-A6C34878D82A}">
                    <a16:rowId xmlns="" xmlns:a16="http://schemas.microsoft.com/office/drawing/2014/main" val="3980557185"/>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胶囊大小</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直径</a:t>
                      </a:r>
                      <a:r>
                        <a:rPr lang="en-US" altLang="zh-CN" sz="1200" dirty="0">
                          <a:latin typeface="times" panose="02020603050405020304" pitchFamily="18" charset="0"/>
                          <a:ea typeface="楷体" panose="02010609060101010101" pitchFamily="49" charset="-122"/>
                          <a:cs typeface="times" panose="02020603050405020304" pitchFamily="18" charset="0"/>
                        </a:rPr>
                        <a:t>11mm</a:t>
                      </a:r>
                      <a:r>
                        <a:rPr lang="zh-CN" altLang="en-US" sz="1200" dirty="0">
                          <a:latin typeface="times" panose="02020603050405020304" pitchFamily="18" charset="0"/>
                          <a:ea typeface="楷体" panose="02010609060101010101" pitchFamily="49" charset="-122"/>
                          <a:cs typeface="times" panose="02020603050405020304" pitchFamily="18" charset="0"/>
                        </a:rPr>
                        <a:t>，长度</a:t>
                      </a:r>
                      <a:r>
                        <a:rPr lang="en-US" altLang="zh-CN" sz="1200" dirty="0">
                          <a:latin typeface="times" panose="02020603050405020304" pitchFamily="18" charset="0"/>
                          <a:ea typeface="楷体" panose="02010609060101010101" pitchFamily="49" charset="-122"/>
                          <a:cs typeface="times" panose="02020603050405020304" pitchFamily="18" charset="0"/>
                        </a:rPr>
                        <a:t>27mm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直径</a:t>
                      </a:r>
                      <a:r>
                        <a:rPr lang="en-US" altLang="zh-CN" sz="1200" dirty="0">
                          <a:latin typeface="times" panose="02020603050405020304" pitchFamily="18" charset="0"/>
                          <a:ea typeface="楷体" panose="02010609060101010101" pitchFamily="49" charset="-122"/>
                          <a:cs typeface="times" panose="02020603050405020304" pitchFamily="18" charset="0"/>
                        </a:rPr>
                        <a:t>11mm</a:t>
                      </a:r>
                      <a:r>
                        <a:rPr lang="zh-CN" altLang="en-US" sz="1200" dirty="0">
                          <a:latin typeface="times" panose="02020603050405020304" pitchFamily="18" charset="0"/>
                          <a:ea typeface="楷体" panose="02010609060101010101" pitchFamily="49" charset="-122"/>
                          <a:cs typeface="times" panose="02020603050405020304" pitchFamily="18" charset="0"/>
                        </a:rPr>
                        <a:t>，长度</a:t>
                      </a:r>
                      <a:r>
                        <a:rPr lang="en-US" altLang="zh-CN" sz="1200" dirty="0">
                          <a:latin typeface="times" panose="02020603050405020304" pitchFamily="18" charset="0"/>
                          <a:ea typeface="楷体" panose="02010609060101010101" pitchFamily="49" charset="-122"/>
                          <a:cs typeface="times" panose="02020603050405020304" pitchFamily="18" charset="0"/>
                        </a:rPr>
                        <a:t>25.4mm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直径</a:t>
                      </a:r>
                      <a:r>
                        <a:rPr lang="en-US" altLang="zh-CN" sz="1200" dirty="0">
                          <a:latin typeface="times" panose="02020603050405020304" pitchFamily="18" charset="0"/>
                          <a:ea typeface="楷体" panose="02010609060101010101" pitchFamily="49" charset="-122"/>
                          <a:cs typeface="times" panose="02020603050405020304" pitchFamily="18" charset="0"/>
                        </a:rPr>
                        <a:t>11mm</a:t>
                      </a:r>
                      <a:r>
                        <a:rPr lang="zh-CN" altLang="en-US" sz="1200" dirty="0">
                          <a:latin typeface="times" panose="02020603050405020304" pitchFamily="18" charset="0"/>
                          <a:ea typeface="楷体" panose="02010609060101010101" pitchFamily="49" charset="-122"/>
                          <a:cs typeface="times" panose="02020603050405020304" pitchFamily="18" charset="0"/>
                        </a:rPr>
                        <a:t>，长度</a:t>
                      </a:r>
                      <a:r>
                        <a:rPr lang="en-US" altLang="zh-CN" sz="1200" dirty="0">
                          <a:latin typeface="times" panose="02020603050405020304" pitchFamily="18" charset="0"/>
                          <a:ea typeface="楷体" panose="02010609060101010101" pitchFamily="49" charset="-122"/>
                          <a:cs typeface="times" panose="02020603050405020304" pitchFamily="18" charset="0"/>
                        </a:rPr>
                        <a:t>26mm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相同</a:t>
                      </a:r>
                    </a:p>
                  </a:txBody>
                  <a:tcPr anchor="ctr"/>
                </a:tc>
                <a:extLst>
                  <a:ext uri="{0D108BD9-81ED-4DB2-BD59-A6C34878D82A}">
                    <a16:rowId xmlns="" xmlns:a16="http://schemas.microsoft.com/office/drawing/2014/main" val="3438191549"/>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视场角</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≤162°</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≤140°</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≤156°</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1482785283"/>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光学分辨率</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&gt;5 </a:t>
                      </a:r>
                      <a:r>
                        <a:rPr lang="en-US" altLang="zh-CN" sz="1200" dirty="0" err="1">
                          <a:latin typeface="times" panose="02020603050405020304" pitchFamily="18" charset="0"/>
                          <a:ea typeface="楷体" panose="02010609060101010101" pitchFamily="49" charset="-122"/>
                          <a:cs typeface="times" panose="02020603050405020304" pitchFamily="18" charset="0"/>
                        </a:rPr>
                        <a:t>Lp</a:t>
                      </a:r>
                      <a:r>
                        <a:rPr lang="en-US" altLang="zh-CN" sz="1200" dirty="0">
                          <a:latin typeface="times" panose="02020603050405020304" pitchFamily="18" charset="0"/>
                          <a:ea typeface="楷体" panose="02010609060101010101" pitchFamily="49" charset="-122"/>
                          <a:cs typeface="times" panose="02020603050405020304" pitchFamily="18" charset="0"/>
                        </a:rPr>
                        <a:t>/mm</a:t>
                      </a:r>
                      <a:r>
                        <a:rPr lang="zh-CN" altLang="en-US" sz="1200" dirty="0">
                          <a:latin typeface="times" panose="02020603050405020304" pitchFamily="18" charset="0"/>
                          <a:ea typeface="楷体" panose="02010609060101010101" pitchFamily="49" charset="-122"/>
                          <a:cs typeface="times" panose="02020603050405020304" pitchFamily="18" charset="0"/>
                        </a:rPr>
                        <a:t>（空气中）</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&gt;3.5 </a:t>
                      </a:r>
                      <a:r>
                        <a:rPr lang="en-US" altLang="zh-CN" sz="1200" dirty="0" err="1">
                          <a:latin typeface="times" panose="02020603050405020304" pitchFamily="18" charset="0"/>
                          <a:ea typeface="楷体" panose="02010609060101010101" pitchFamily="49" charset="-122"/>
                          <a:cs typeface="times" panose="02020603050405020304" pitchFamily="18" charset="0"/>
                        </a:rPr>
                        <a:t>Lp</a:t>
                      </a:r>
                      <a:r>
                        <a:rPr lang="en-US" altLang="zh-CN" sz="1200" dirty="0">
                          <a:latin typeface="times" panose="02020603050405020304" pitchFamily="18" charset="0"/>
                          <a:ea typeface="楷体" panose="02010609060101010101" pitchFamily="49" charset="-122"/>
                          <a:cs typeface="times" panose="02020603050405020304" pitchFamily="18" charset="0"/>
                        </a:rPr>
                        <a:t>/mm</a:t>
                      </a:r>
                      <a:r>
                        <a:rPr lang="zh-CN" altLang="en-US" sz="1200" dirty="0">
                          <a:latin typeface="times" panose="02020603050405020304" pitchFamily="18" charset="0"/>
                          <a:ea typeface="楷体" panose="02010609060101010101" pitchFamily="49" charset="-122"/>
                          <a:cs typeface="times" panose="02020603050405020304" pitchFamily="18" charset="0"/>
                        </a:rPr>
                        <a:t>（空气中）</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无数据</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2304265480"/>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重量</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28±0.3g</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&lt;5g</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3.45g</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2343392078"/>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采样频率</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2</a:t>
                      </a:r>
                      <a:r>
                        <a:rPr lang="zh-CN" altLang="en-US" sz="1200" dirty="0">
                          <a:latin typeface="times" panose="02020603050405020304" pitchFamily="18" charset="0"/>
                          <a:ea typeface="楷体" panose="02010609060101010101" pitchFamily="49" charset="-122"/>
                          <a:cs typeface="times" panose="02020603050405020304" pitchFamily="18" charset="0"/>
                        </a:rPr>
                        <a:t>帧</a:t>
                      </a:r>
                      <a:r>
                        <a:rPr lang="en-US" altLang="zh-CN" sz="1200" dirty="0">
                          <a:latin typeface="times" panose="02020603050405020304" pitchFamily="18" charset="0"/>
                          <a:ea typeface="楷体" panose="02010609060101010101" pitchFamily="49" charset="-122"/>
                          <a:cs typeface="times" panose="02020603050405020304" pitchFamily="18" charset="0"/>
                        </a:rPr>
                        <a:t>/</a:t>
                      </a:r>
                      <a:r>
                        <a:rPr lang="zh-CN" altLang="en-US" sz="1200" dirty="0">
                          <a:latin typeface="times" panose="02020603050405020304" pitchFamily="18" charset="0"/>
                          <a:ea typeface="楷体" panose="02010609060101010101" pitchFamily="49" charset="-122"/>
                          <a:cs typeface="times" panose="02020603050405020304" pitchFamily="18" charset="0"/>
                        </a:rPr>
                        <a:t>秒</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2</a:t>
                      </a:r>
                      <a:r>
                        <a:rPr lang="zh-CN" altLang="en-US" sz="1200" dirty="0">
                          <a:latin typeface="times" panose="02020603050405020304" pitchFamily="18" charset="0"/>
                          <a:ea typeface="楷体" panose="02010609060101010101" pitchFamily="49" charset="-122"/>
                          <a:cs typeface="times" panose="02020603050405020304" pitchFamily="18" charset="0"/>
                        </a:rPr>
                        <a:t>帧</a:t>
                      </a:r>
                      <a:r>
                        <a:rPr lang="en-US" altLang="zh-CN" sz="1200" dirty="0">
                          <a:latin typeface="times" panose="02020603050405020304" pitchFamily="18" charset="0"/>
                          <a:ea typeface="楷体" panose="02010609060101010101" pitchFamily="49" charset="-122"/>
                          <a:cs typeface="times" panose="02020603050405020304" pitchFamily="18" charset="0"/>
                        </a:rPr>
                        <a:t>/</a:t>
                      </a:r>
                      <a:r>
                        <a:rPr lang="zh-CN" altLang="en-US" sz="1200" dirty="0">
                          <a:latin typeface="times" panose="02020603050405020304" pitchFamily="18" charset="0"/>
                          <a:ea typeface="楷体" panose="02010609060101010101" pitchFamily="49" charset="-122"/>
                          <a:cs typeface="times" panose="02020603050405020304" pitchFamily="18" charset="0"/>
                        </a:rPr>
                        <a:t>秒</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2</a:t>
                      </a:r>
                      <a:r>
                        <a:rPr lang="zh-CN" altLang="en-US" sz="1200" dirty="0">
                          <a:latin typeface="times" panose="02020603050405020304" pitchFamily="18" charset="0"/>
                          <a:ea typeface="楷体" panose="02010609060101010101" pitchFamily="49" charset="-122"/>
                          <a:cs typeface="times" panose="02020603050405020304" pitchFamily="18" charset="0"/>
                        </a:rPr>
                        <a:t>帧</a:t>
                      </a:r>
                      <a:r>
                        <a:rPr lang="en-US" altLang="zh-CN" sz="1200" dirty="0">
                          <a:latin typeface="times" panose="02020603050405020304" pitchFamily="18" charset="0"/>
                          <a:ea typeface="楷体" panose="02010609060101010101" pitchFamily="49" charset="-122"/>
                          <a:cs typeface="times" panose="02020603050405020304" pitchFamily="18" charset="0"/>
                        </a:rPr>
                        <a:t>/</a:t>
                      </a:r>
                      <a:r>
                        <a:rPr lang="zh-CN" altLang="en-US" sz="1200" dirty="0">
                          <a:latin typeface="times" panose="02020603050405020304" pitchFamily="18" charset="0"/>
                          <a:ea typeface="楷体" panose="02010609060101010101" pitchFamily="49" charset="-122"/>
                          <a:cs typeface="times" panose="02020603050405020304" pitchFamily="18" charset="0"/>
                        </a:rPr>
                        <a:t>秒</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相同</a:t>
                      </a:r>
                    </a:p>
                  </a:txBody>
                  <a:tcPr anchor="ctr"/>
                </a:tc>
                <a:extLst>
                  <a:ext uri="{0D108BD9-81ED-4DB2-BD59-A6C34878D82A}">
                    <a16:rowId xmlns="" xmlns:a16="http://schemas.microsoft.com/office/drawing/2014/main" val="4204089498"/>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景深</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透明罩前</a:t>
                      </a:r>
                      <a:r>
                        <a:rPr lang="en-US" altLang="zh-CN" sz="1200" dirty="0">
                          <a:latin typeface="times" panose="02020603050405020304" pitchFamily="18" charset="0"/>
                          <a:ea typeface="楷体" panose="02010609060101010101" pitchFamily="49" charset="-122"/>
                          <a:cs typeface="times" panose="02020603050405020304" pitchFamily="18" charset="0"/>
                        </a:rPr>
                        <a:t>0-30mm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0-35mm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0-30mm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接近</a:t>
                      </a:r>
                    </a:p>
                  </a:txBody>
                  <a:tcPr anchor="ctr"/>
                </a:tc>
                <a:extLst>
                  <a:ext uri="{0D108BD9-81ED-4DB2-BD59-A6C34878D82A}">
                    <a16:rowId xmlns="" xmlns:a16="http://schemas.microsoft.com/office/drawing/2014/main" val="4071808922"/>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数据传输</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无线传输</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无线传输</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无线传输</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相同</a:t>
                      </a:r>
                    </a:p>
                  </a:txBody>
                  <a:tcPr anchor="ctr"/>
                </a:tc>
                <a:extLst>
                  <a:ext uri="{0D108BD9-81ED-4DB2-BD59-A6C34878D82A}">
                    <a16:rowId xmlns="" xmlns:a16="http://schemas.microsoft.com/office/drawing/2014/main" val="970420071"/>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天线阵列</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背带式</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腰带式</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腰带式</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资福劣</a:t>
                      </a:r>
                    </a:p>
                  </a:txBody>
                  <a:tcPr anchor="ctr"/>
                </a:tc>
                <a:extLst>
                  <a:ext uri="{0D108BD9-81ED-4DB2-BD59-A6C34878D82A}">
                    <a16:rowId xmlns="" xmlns:a16="http://schemas.microsoft.com/office/drawing/2014/main" val="10013"/>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灭菌</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环氧乙烷</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环氧乙烷</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环氧乙烷</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相同</a:t>
                      </a:r>
                    </a:p>
                  </a:txBody>
                  <a:tcPr anchor="ctr"/>
                </a:tc>
                <a:extLst>
                  <a:ext uri="{0D108BD9-81ED-4DB2-BD59-A6C34878D82A}">
                    <a16:rowId xmlns="" xmlns:a16="http://schemas.microsoft.com/office/drawing/2014/main" val="3302117741"/>
                  </a:ext>
                </a:extLst>
              </a:tr>
              <a:tr h="289963">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胶囊定位</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可对胶囊体内位置定位</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需要和其他产品联合使用</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无</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不同</a:t>
                      </a:r>
                    </a:p>
                  </a:txBody>
                  <a:tcPr anchor="ctr"/>
                </a:tc>
                <a:extLst>
                  <a:ext uri="{0D108BD9-81ED-4DB2-BD59-A6C34878D82A}">
                    <a16:rowId xmlns="" xmlns:a16="http://schemas.microsoft.com/office/drawing/2014/main" val="3193659522"/>
                  </a:ext>
                </a:extLst>
              </a:tr>
              <a:tr h="278476">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工作时间</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6-8</a:t>
                      </a:r>
                      <a:r>
                        <a:rPr lang="zh-CN" altLang="en-US" sz="1200" dirty="0">
                          <a:latin typeface="times" panose="02020603050405020304" pitchFamily="18" charset="0"/>
                          <a:ea typeface="楷体" panose="02010609060101010101" pitchFamily="49" charset="-122"/>
                          <a:cs typeface="times" panose="02020603050405020304" pitchFamily="18" charset="0"/>
                        </a:rPr>
                        <a:t>小时</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8</a:t>
                      </a:r>
                      <a:r>
                        <a:rPr lang="zh-CN" altLang="en-US" sz="1200" dirty="0">
                          <a:latin typeface="times" panose="02020603050405020304" pitchFamily="18" charset="0"/>
                          <a:ea typeface="楷体" panose="02010609060101010101" pitchFamily="49" charset="-122"/>
                          <a:cs typeface="times" panose="02020603050405020304" pitchFamily="18" charset="0"/>
                        </a:rPr>
                        <a:t>小时左右</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7±1</a:t>
                      </a:r>
                      <a:r>
                        <a:rPr lang="zh-CN" altLang="en-US" sz="1200" dirty="0">
                          <a:latin typeface="times" panose="02020603050405020304" pitchFamily="18" charset="0"/>
                          <a:ea typeface="楷体" panose="02010609060101010101" pitchFamily="49" charset="-122"/>
                          <a:cs typeface="times" panose="02020603050405020304" pitchFamily="18" charset="0"/>
                        </a:rPr>
                        <a:t>小时</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基本相同</a:t>
                      </a:r>
                    </a:p>
                  </a:txBody>
                  <a:tcPr anchor="ctr"/>
                </a:tc>
                <a:extLst>
                  <a:ext uri="{0D108BD9-81ED-4DB2-BD59-A6C34878D82A}">
                    <a16:rowId xmlns="" xmlns:a16="http://schemas.microsoft.com/office/drawing/2014/main" val="901013551"/>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价格</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3800</a:t>
                      </a:r>
                      <a:r>
                        <a:rPr lang="zh-CN" altLang="en-US" sz="1200" dirty="0">
                          <a:latin typeface="times" panose="02020603050405020304" pitchFamily="18" charset="0"/>
                          <a:ea typeface="楷体" panose="02010609060101010101" pitchFamily="49" charset="-122"/>
                          <a:cs typeface="times" panose="02020603050405020304" pitchFamily="18" charset="0"/>
                        </a:rPr>
                        <a:t>元</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3800</a:t>
                      </a:r>
                      <a:r>
                        <a:rPr lang="zh-CN" altLang="en-US" sz="1200" dirty="0">
                          <a:latin typeface="times" panose="02020603050405020304" pitchFamily="18" charset="0"/>
                          <a:ea typeface="楷体" panose="02010609060101010101" pitchFamily="49" charset="-122"/>
                          <a:cs typeface="times" panose="02020603050405020304" pitchFamily="18" charset="0"/>
                        </a:rPr>
                        <a:t>元</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7000-9000</a:t>
                      </a:r>
                      <a:r>
                        <a:rPr lang="zh-CN" altLang="en-US" sz="1200" dirty="0">
                          <a:latin typeface="times" panose="02020603050405020304" pitchFamily="18" charset="0"/>
                          <a:ea typeface="楷体" panose="02010609060101010101" pitchFamily="49" charset="-122"/>
                          <a:cs typeface="times" panose="02020603050405020304" pitchFamily="18" charset="0"/>
                        </a:rPr>
                        <a:t>元</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国内相似</a:t>
                      </a:r>
                    </a:p>
                  </a:txBody>
                  <a:tcPr anchor="ctr"/>
                </a:tc>
                <a:extLst>
                  <a:ext uri="{0D108BD9-81ED-4DB2-BD59-A6C34878D82A}">
                    <a16:rowId xmlns="" xmlns:a16="http://schemas.microsoft.com/office/drawing/2014/main" val="2493249317"/>
                  </a:ext>
                </a:extLst>
              </a:tr>
            </a:tbl>
          </a:graphicData>
        </a:graphic>
      </p:graphicFrame>
      <p:sp>
        <p:nvSpPr>
          <p:cNvPr id="5" name="文本框 5"/>
          <p:cNvSpPr txBox="1"/>
          <p:nvPr/>
        </p:nvSpPr>
        <p:spPr>
          <a:xfrm>
            <a:off x="1042973" y="310694"/>
            <a:ext cx="6761007" cy="707886"/>
          </a:xfrm>
          <a:prstGeom prst="rect">
            <a:avLst/>
          </a:prstGeom>
          <a:noFill/>
        </p:spPr>
        <p:txBody>
          <a:bodyPr wrap="square" rtlCol="0">
            <a:spAutoFit/>
          </a:bodyPr>
          <a:lstStyle/>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5.4</a:t>
            </a:r>
            <a:r>
              <a:rPr lang="zh-CN" altLang="en-US" sz="2000" b="1" dirty="0">
                <a:solidFill>
                  <a:prstClr val="white"/>
                </a:solidFill>
                <a:latin typeface="+mj-ea"/>
                <a:ea typeface="+mj-ea"/>
                <a:cs typeface="Times New Roman" pitchFamily="18" charset="0"/>
              </a:rPr>
              <a:t> 公司产品竞争力分析</a:t>
            </a:r>
            <a:endParaRPr lang="en-US" altLang="zh-CN" sz="2000" b="1" dirty="0">
              <a:solidFill>
                <a:prstClr val="white"/>
              </a:solidFill>
              <a:latin typeface="+mj-ea"/>
              <a:ea typeface="+mj-ea"/>
              <a:cs typeface="Times New Roman" pitchFamily="18" charset="0"/>
            </a:endParaRPr>
          </a:p>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      ——</a:t>
            </a:r>
            <a:r>
              <a:rPr lang="zh-CN" altLang="en-US" sz="2000" b="1" dirty="0">
                <a:solidFill>
                  <a:prstClr val="white"/>
                </a:solidFill>
                <a:latin typeface="+mj-ea"/>
                <a:ea typeface="+mj-ea"/>
                <a:cs typeface="Times New Roman" pitchFamily="18" charset="0"/>
              </a:rPr>
              <a:t>胶囊肠镜技术参数对比</a:t>
            </a:r>
            <a:endParaRPr lang="en-US" altLang="zh-CN" sz="2000" b="1" dirty="0">
              <a:solidFill>
                <a:prstClr val="white"/>
              </a:solidFill>
              <a:latin typeface="+mj-ea"/>
              <a:ea typeface="+mj-ea"/>
              <a:cs typeface="Times New Roman" pitchFamily="18" charset="0"/>
            </a:endParaRPr>
          </a:p>
        </p:txBody>
      </p:sp>
    </p:spTree>
    <p:extLst>
      <p:ext uri="{BB962C8B-B14F-4D97-AF65-F5344CB8AC3E}">
        <p14:creationId xmlns:p14="http://schemas.microsoft.com/office/powerpoint/2010/main" val="31041137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 xmlns:a16="http://schemas.microsoft.com/office/drawing/2014/main" id="{C5AF2B97-AA78-834F-B4B9-94E536312880}"/>
              </a:ext>
            </a:extLst>
          </p:cNvPr>
          <p:cNvGraphicFramePr>
            <a:graphicFrameLocks noGrp="1"/>
          </p:cNvGraphicFramePr>
          <p:nvPr>
            <p:extLst>
              <p:ext uri="{D42A27DB-BD31-4B8C-83A1-F6EECF244321}">
                <p14:modId xmlns:p14="http://schemas.microsoft.com/office/powerpoint/2010/main" val="3193572258"/>
              </p:ext>
            </p:extLst>
          </p:nvPr>
        </p:nvGraphicFramePr>
        <p:xfrm>
          <a:off x="327742" y="1048946"/>
          <a:ext cx="8337625" cy="3769469"/>
        </p:xfrm>
        <a:graphic>
          <a:graphicData uri="http://schemas.openxmlformats.org/drawingml/2006/table">
            <a:tbl>
              <a:tblPr firstRow="1" bandRow="1">
                <a:tableStyleId>{5C22544A-7EE6-4342-B048-85BDC9FD1C3A}</a:tableStyleId>
              </a:tblPr>
              <a:tblGrid>
                <a:gridCol w="959067">
                  <a:extLst>
                    <a:ext uri="{9D8B030D-6E8A-4147-A177-3AD203B41FA5}">
                      <a16:colId xmlns="" xmlns:a16="http://schemas.microsoft.com/office/drawing/2014/main" val="821561271"/>
                    </a:ext>
                  </a:extLst>
                </a:gridCol>
                <a:gridCol w="1821828">
                  <a:extLst>
                    <a:ext uri="{9D8B030D-6E8A-4147-A177-3AD203B41FA5}">
                      <a16:colId xmlns="" xmlns:a16="http://schemas.microsoft.com/office/drawing/2014/main" val="42576685"/>
                    </a:ext>
                  </a:extLst>
                </a:gridCol>
                <a:gridCol w="2430780">
                  <a:extLst>
                    <a:ext uri="{9D8B030D-6E8A-4147-A177-3AD203B41FA5}">
                      <a16:colId xmlns="" xmlns:a16="http://schemas.microsoft.com/office/drawing/2014/main" val="3349752979"/>
                    </a:ext>
                  </a:extLst>
                </a:gridCol>
                <a:gridCol w="2287905">
                  <a:extLst>
                    <a:ext uri="{9D8B030D-6E8A-4147-A177-3AD203B41FA5}">
                      <a16:colId xmlns="" xmlns:a16="http://schemas.microsoft.com/office/drawing/2014/main" val="186106809"/>
                    </a:ext>
                  </a:extLst>
                </a:gridCol>
                <a:gridCol w="838045">
                  <a:extLst>
                    <a:ext uri="{9D8B030D-6E8A-4147-A177-3AD203B41FA5}">
                      <a16:colId xmlns="" xmlns:a16="http://schemas.microsoft.com/office/drawing/2014/main" val="2208352068"/>
                    </a:ext>
                  </a:extLst>
                </a:gridCol>
              </a:tblGrid>
              <a:tr h="249283">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生产厂家</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深圳资福</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重庆金山</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安翰医疗</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备注</a:t>
                      </a:r>
                    </a:p>
                  </a:txBody>
                  <a:tcPr anchor="ctr"/>
                </a:tc>
                <a:extLst>
                  <a:ext uri="{0D108BD9-81ED-4DB2-BD59-A6C34878D82A}">
                    <a16:rowId xmlns="" xmlns:a16="http://schemas.microsoft.com/office/drawing/2014/main" val="2712788320"/>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产品名称</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dk1"/>
                          </a:solidFill>
                          <a:latin typeface="times" panose="02020603050405020304" pitchFamily="18" charset="0"/>
                          <a:ea typeface="楷体" panose="02010609060101010101" pitchFamily="49" charset="-122"/>
                          <a:cs typeface="times" panose="02020603050405020304" pitchFamily="18" charset="0"/>
                        </a:rPr>
                        <a:t>磁控胶囊胃镜	</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dk1"/>
                          </a:solidFill>
                          <a:latin typeface="times" panose="02020603050405020304" pitchFamily="18" charset="0"/>
                          <a:ea typeface="楷体" panose="02010609060101010101" pitchFamily="49" charset="-122"/>
                          <a:cs typeface="times" panose="02020603050405020304" pitchFamily="18" charset="0"/>
                        </a:rPr>
                        <a:t>磁控胶囊内镜	</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dk1"/>
                          </a:solidFill>
                          <a:latin typeface="times" panose="02020603050405020304" pitchFamily="18" charset="0"/>
                          <a:ea typeface="楷体" panose="02010609060101010101" pitchFamily="49" charset="-122"/>
                          <a:cs typeface="times" panose="02020603050405020304" pitchFamily="18" charset="0"/>
                        </a:rPr>
                        <a:t>磁控胶囊胃镜	</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extLst>
                  <a:ext uri="{0D108BD9-81ED-4DB2-BD59-A6C34878D82A}">
                    <a16:rowId xmlns="" xmlns:a16="http://schemas.microsoft.com/office/drawing/2014/main" val="10001"/>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上市时间</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2019</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2010</a:t>
                      </a:r>
                      <a:r>
                        <a:rPr lang="zh-CN" altLang="en-US" sz="1200" dirty="0">
                          <a:latin typeface="times" panose="02020603050405020304" pitchFamily="18" charset="0"/>
                          <a:ea typeface="楷体" panose="02010609060101010101" pitchFamily="49" charset="-122"/>
                          <a:cs typeface="times" panose="02020603050405020304" pitchFamily="18" charset="0"/>
                        </a:rPr>
                        <a:t>国内认证，</a:t>
                      </a:r>
                      <a:r>
                        <a:rPr lang="en-US" altLang="zh-CN" sz="1200" dirty="0">
                          <a:latin typeface="times" panose="02020603050405020304" pitchFamily="18" charset="0"/>
                          <a:ea typeface="楷体" panose="02010609060101010101" pitchFamily="49" charset="-122"/>
                          <a:cs typeface="times" panose="02020603050405020304" pitchFamily="18" charset="0"/>
                        </a:rPr>
                        <a:t>2012CE</a:t>
                      </a:r>
                      <a:r>
                        <a:rPr lang="zh-CN" altLang="en-US" sz="1200" dirty="0">
                          <a:latin typeface="times" panose="02020603050405020304" pitchFamily="18" charset="0"/>
                          <a:ea typeface="楷体" panose="02010609060101010101" pitchFamily="49" charset="-122"/>
                          <a:cs typeface="times" panose="02020603050405020304" pitchFamily="18" charset="0"/>
                        </a:rPr>
                        <a:t>认证</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2017</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资福晚</a:t>
                      </a:r>
                    </a:p>
                  </a:txBody>
                  <a:tcPr anchor="ctr"/>
                </a:tc>
                <a:extLst>
                  <a:ext uri="{0D108BD9-81ED-4DB2-BD59-A6C34878D82A}">
                    <a16:rowId xmlns="" xmlns:a16="http://schemas.microsoft.com/office/drawing/2014/main" val="10002"/>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胶囊大小</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11.4*26.5mm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13*27.9mm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11.8*27mm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3438191549"/>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重量</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2.7g</a:t>
                      </a:r>
                      <a:r>
                        <a:rPr lang="zh-CN" altLang="en-US" sz="1200" dirty="0">
                          <a:latin typeface="times" panose="02020603050405020304" pitchFamily="18" charset="0"/>
                          <a:ea typeface="楷体" panose="02010609060101010101" pitchFamily="49" charset="-122"/>
                          <a:cs typeface="times" panose="02020603050405020304" pitchFamily="18" charset="0"/>
                        </a:rPr>
                        <a:t>，等水密度</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zh-CN" sz="1200" b="0" i="0" u="none" strike="noStrike" cap="none" normalizeH="0" baseline="0" dirty="0">
                        <a:ln>
                          <a:noFill/>
                        </a:ln>
                        <a:solidFill>
                          <a:schemeClr val="tx1">
                            <a:lumMod val="75000"/>
                            <a:lumOff val="25000"/>
                          </a:schemeClr>
                        </a:solidFill>
                        <a:effectLst/>
                        <a:latin typeface="微软雅黑" pitchFamily="34" charset="-122"/>
                        <a:ea typeface="微软雅黑" pitchFamily="34" charset="-122"/>
                      </a:endParaRP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1200" b="0" i="0" u="none" strike="noStrike" cap="none" normalizeH="0" baseline="0" dirty="0">
                          <a:ln>
                            <a:noFill/>
                          </a:ln>
                          <a:solidFill>
                            <a:schemeClr val="tx1">
                              <a:lumMod val="75000"/>
                              <a:lumOff val="25000"/>
                            </a:schemeClr>
                          </a:solidFill>
                          <a:effectLst/>
                          <a:latin typeface="微软雅黑" pitchFamily="34" charset="-122"/>
                          <a:ea typeface="微软雅黑" pitchFamily="34" charset="-122"/>
                        </a:rPr>
                        <a:t>≤</a:t>
                      </a:r>
                      <a:r>
                        <a:rPr kumimoji="0" lang="en-US" altLang="zh-CN" sz="1200" b="0" i="0" u="none" strike="noStrike" cap="none" normalizeH="0" baseline="0" dirty="0">
                          <a:ln>
                            <a:noFill/>
                          </a:ln>
                          <a:solidFill>
                            <a:schemeClr val="tx1">
                              <a:lumMod val="75000"/>
                              <a:lumOff val="25000"/>
                            </a:schemeClr>
                          </a:solidFill>
                          <a:effectLst/>
                          <a:latin typeface="微软雅黑" pitchFamily="34" charset="-122"/>
                          <a:ea typeface="微软雅黑" pitchFamily="34" charset="-122"/>
                        </a:rPr>
                        <a:t>5g</a:t>
                      </a:r>
                      <a:endParaRPr kumimoji="0" lang="zh-CN" altLang="zh-CN" sz="1200" b="0" i="0" u="none" strike="noStrike" cap="none" normalizeH="0" baseline="0" dirty="0">
                        <a:ln>
                          <a:noFill/>
                        </a:ln>
                        <a:solidFill>
                          <a:schemeClr val="tx1">
                            <a:lumMod val="75000"/>
                            <a:lumOff val="25000"/>
                          </a:schemeClr>
                        </a:solidFill>
                        <a:effectLst/>
                        <a:latin typeface="微软雅黑" pitchFamily="34" charset="-122"/>
                        <a:ea typeface="微软雅黑" pitchFamily="34" charset="-122"/>
                      </a:endParaRP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10004"/>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视场角</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150°</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150°</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140°</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1482785283"/>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图像分辨率</a:t>
                      </a: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480*480</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480*480</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200" dirty="0">
                          <a:latin typeface="times" panose="02020603050405020304" pitchFamily="18" charset="0"/>
                          <a:ea typeface="楷体" panose="02010609060101010101" pitchFamily="49" charset="-122"/>
                          <a:cs typeface="times" panose="02020603050405020304" pitchFamily="18" charset="0"/>
                        </a:rPr>
                        <a:t>240*240/480*480</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dirty="0">
                          <a:latin typeface="times" panose="02020603050405020304" pitchFamily="18" charset="0"/>
                          <a:ea typeface="楷体" panose="02010609060101010101" pitchFamily="49" charset="-122"/>
                          <a:cs typeface="times" panose="02020603050405020304" pitchFamily="18" charset="0"/>
                        </a:rPr>
                        <a:t>相似</a:t>
                      </a:r>
                    </a:p>
                  </a:txBody>
                  <a:tcPr anchor="ctr"/>
                </a:tc>
                <a:extLst>
                  <a:ext uri="{0D108BD9-81ED-4DB2-BD59-A6C34878D82A}">
                    <a16:rowId xmlns="" xmlns:a16="http://schemas.microsoft.com/office/drawing/2014/main" val="2304265480"/>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景深</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0-50mm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0-35mm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0-30mm</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4071808922"/>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畸变</a:t>
                      </a:r>
                    </a:p>
                  </a:txBody>
                  <a:tcPr anchor="ctr"/>
                </a:tc>
                <a:tc>
                  <a:txBody>
                    <a:bodyPr/>
                    <a:lstStyle>
                      <a:lvl1pPr eaLnBrk="0" hangingPunct="0">
                        <a:spcBef>
                          <a:spcPct val="20000"/>
                        </a:spcBef>
                        <a:buClr>
                          <a:schemeClr val="tx1"/>
                        </a:buClr>
                        <a:defRPr b="1">
                          <a:solidFill>
                            <a:schemeClr val="bg2"/>
                          </a:solidFill>
                          <a:latin typeface="微软雅黑" pitchFamily="34" charset="-122"/>
                          <a:ea typeface="微软雅黑" pitchFamily="34" charset="-122"/>
                        </a:defRPr>
                      </a:lvl1pPr>
                      <a:lvl2pPr marL="742950" indent="-285750" eaLnBrk="0" hangingPunct="0">
                        <a:spcBef>
                          <a:spcPct val="20000"/>
                        </a:spcBef>
                        <a:buFont typeface="Wingdings" pitchFamily="2" charset="2"/>
                        <a:defRPr sz="2400">
                          <a:solidFill>
                            <a:schemeClr val="bg2"/>
                          </a:solidFill>
                          <a:latin typeface="微软雅黑" pitchFamily="34" charset="-122"/>
                          <a:ea typeface="微软雅黑" pitchFamily="34" charset="-122"/>
                        </a:defRPr>
                      </a:lvl2pPr>
                      <a:lvl3pPr marL="1143000" indent="-228600" eaLnBrk="0" hangingPunct="0">
                        <a:spcBef>
                          <a:spcPct val="20000"/>
                        </a:spcBef>
                        <a:buSzPct val="60000"/>
                        <a:buFont typeface="Wingdings" pitchFamily="2" charset="2"/>
                        <a:defRPr sz="1400">
                          <a:solidFill>
                            <a:schemeClr val="bg2"/>
                          </a:solidFill>
                          <a:latin typeface="微软雅黑" pitchFamily="34" charset="-122"/>
                          <a:ea typeface="微软雅黑" pitchFamily="34" charset="-122"/>
                        </a:defRPr>
                      </a:lvl3pPr>
                      <a:lvl4pPr marL="1600200" indent="-228600" eaLnBrk="0" hangingPunct="0">
                        <a:spcBef>
                          <a:spcPct val="20000"/>
                        </a:spcBef>
                        <a:defRPr sz="1200">
                          <a:solidFill>
                            <a:schemeClr val="bg2"/>
                          </a:solidFill>
                          <a:latin typeface="微软雅黑" pitchFamily="34" charset="-122"/>
                          <a:ea typeface="微软雅黑" pitchFamily="34" charset="-122"/>
                        </a:defRPr>
                      </a:lvl4pPr>
                      <a:lvl5pPr marL="2057400" indent="-228600" eaLnBrk="0" hangingPunct="0">
                        <a:spcBef>
                          <a:spcPct val="20000"/>
                        </a:spcBef>
                        <a:buFont typeface="Verdana" pitchFamily="34" charset="0"/>
                        <a:defRPr sz="1000">
                          <a:solidFill>
                            <a:schemeClr val="bg2"/>
                          </a:solidFill>
                          <a:latin typeface="微软雅黑" pitchFamily="34" charset="-122"/>
                          <a:ea typeface="微软雅黑" pitchFamily="34" charset="-122"/>
                        </a:defRPr>
                      </a:lvl5pPr>
                      <a:lvl6pPr marL="2514600" indent="-228600" eaLnBrk="0" fontAlgn="base" hangingPunct="0">
                        <a:spcBef>
                          <a:spcPct val="20000"/>
                        </a:spcBef>
                        <a:spcAft>
                          <a:spcPct val="0"/>
                        </a:spcAft>
                        <a:buFont typeface="Verdana" pitchFamily="34" charset="0"/>
                        <a:defRPr sz="1000">
                          <a:solidFill>
                            <a:schemeClr val="bg2"/>
                          </a:solidFill>
                          <a:latin typeface="微软雅黑" pitchFamily="34" charset="-122"/>
                          <a:ea typeface="微软雅黑" pitchFamily="34" charset="-122"/>
                        </a:defRPr>
                      </a:lvl6pPr>
                      <a:lvl7pPr marL="2971800" indent="-228600" eaLnBrk="0" fontAlgn="base" hangingPunct="0">
                        <a:spcBef>
                          <a:spcPct val="20000"/>
                        </a:spcBef>
                        <a:spcAft>
                          <a:spcPct val="0"/>
                        </a:spcAft>
                        <a:buFont typeface="Verdana" pitchFamily="34" charset="0"/>
                        <a:defRPr sz="1000">
                          <a:solidFill>
                            <a:schemeClr val="bg2"/>
                          </a:solidFill>
                          <a:latin typeface="微软雅黑" pitchFamily="34" charset="-122"/>
                          <a:ea typeface="微软雅黑" pitchFamily="34" charset="-122"/>
                        </a:defRPr>
                      </a:lvl7pPr>
                      <a:lvl8pPr marL="3429000" indent="-228600" eaLnBrk="0" fontAlgn="base" hangingPunct="0">
                        <a:spcBef>
                          <a:spcPct val="20000"/>
                        </a:spcBef>
                        <a:spcAft>
                          <a:spcPct val="0"/>
                        </a:spcAft>
                        <a:buFont typeface="Verdana" pitchFamily="34" charset="0"/>
                        <a:defRPr sz="1000">
                          <a:solidFill>
                            <a:schemeClr val="bg2"/>
                          </a:solidFill>
                          <a:latin typeface="微软雅黑" pitchFamily="34" charset="-122"/>
                          <a:ea typeface="微软雅黑" pitchFamily="34" charset="-122"/>
                        </a:defRPr>
                      </a:lvl8pPr>
                      <a:lvl9pPr marL="3886200" indent="-228600" eaLnBrk="0" fontAlgn="base" hangingPunct="0">
                        <a:spcBef>
                          <a:spcPct val="20000"/>
                        </a:spcBef>
                        <a:spcAft>
                          <a:spcPct val="0"/>
                        </a:spcAft>
                        <a:buFont typeface="Verdana" pitchFamily="34" charset="0"/>
                        <a:defRPr sz="1000">
                          <a:solidFill>
                            <a:schemeClr val="bg2"/>
                          </a:solidFill>
                          <a:latin typeface="微软雅黑" pitchFamily="34" charset="-122"/>
                          <a:ea typeface="微软雅黑" pitchFamily="34" charset="-122"/>
                        </a:defRPr>
                      </a:lvl9pPr>
                    </a:lstStyle>
                    <a:p>
                      <a:pPr marL="0" marR="0" lvl="0" indent="0" algn="l" defTabSz="685800" rtl="0" eaLnBrk="1" fontAlgn="ctr" latinLnBrk="0" hangingPunct="1">
                        <a:lnSpc>
                          <a:spcPct val="100000"/>
                        </a:lnSpc>
                        <a:spcBef>
                          <a:spcPct val="0"/>
                        </a:spcBef>
                        <a:spcAft>
                          <a:spcPct val="0"/>
                        </a:spcAft>
                        <a:buClrTx/>
                        <a:buSzTx/>
                        <a:buFontTx/>
                        <a:buNone/>
                        <a:tabLst/>
                      </a:pPr>
                      <a:r>
                        <a:rPr lang="en-US" altLang="zh-CN" sz="1200" b="0" kern="1200" dirty="0">
                          <a:solidFill>
                            <a:schemeClr val="dk1"/>
                          </a:solidFill>
                          <a:latin typeface="times" panose="02020603050405020304" pitchFamily="18" charset="0"/>
                          <a:ea typeface="楷体" panose="02010609060101010101" pitchFamily="49" charset="-122"/>
                          <a:cs typeface="times" panose="02020603050405020304" pitchFamily="18" charset="0"/>
                        </a:rPr>
                        <a:t>&lt;5%</a:t>
                      </a:r>
                    </a:p>
                  </a:txBody>
                  <a:tcPr marL="9525" marR="9525" marT="9525" marB="0" anchor="ctr" horzOverflow="overflow"/>
                </a:tc>
                <a:tc>
                  <a:txBody>
                    <a:bodyPr/>
                    <a:lstStyle>
                      <a:lvl1pPr eaLnBrk="0" hangingPunct="0">
                        <a:spcBef>
                          <a:spcPct val="20000"/>
                        </a:spcBef>
                        <a:buClr>
                          <a:schemeClr val="tx1"/>
                        </a:buClr>
                        <a:defRPr b="1">
                          <a:solidFill>
                            <a:schemeClr val="bg2"/>
                          </a:solidFill>
                          <a:latin typeface="微软雅黑" pitchFamily="34" charset="-122"/>
                          <a:ea typeface="微软雅黑" pitchFamily="34" charset="-122"/>
                        </a:defRPr>
                      </a:lvl1pPr>
                      <a:lvl2pPr marL="742950" indent="-285750" eaLnBrk="0" hangingPunct="0">
                        <a:spcBef>
                          <a:spcPct val="20000"/>
                        </a:spcBef>
                        <a:buFont typeface="Wingdings" pitchFamily="2" charset="2"/>
                        <a:defRPr sz="2400">
                          <a:solidFill>
                            <a:schemeClr val="bg2"/>
                          </a:solidFill>
                          <a:latin typeface="微软雅黑" pitchFamily="34" charset="-122"/>
                          <a:ea typeface="微软雅黑" pitchFamily="34" charset="-122"/>
                        </a:defRPr>
                      </a:lvl2pPr>
                      <a:lvl3pPr marL="1143000" indent="-228600" eaLnBrk="0" hangingPunct="0">
                        <a:spcBef>
                          <a:spcPct val="20000"/>
                        </a:spcBef>
                        <a:buSzPct val="60000"/>
                        <a:buFont typeface="Wingdings" pitchFamily="2" charset="2"/>
                        <a:defRPr sz="1400">
                          <a:solidFill>
                            <a:schemeClr val="bg2"/>
                          </a:solidFill>
                          <a:latin typeface="微软雅黑" pitchFamily="34" charset="-122"/>
                          <a:ea typeface="微软雅黑" pitchFamily="34" charset="-122"/>
                        </a:defRPr>
                      </a:lvl3pPr>
                      <a:lvl4pPr marL="1600200" indent="-228600" eaLnBrk="0" hangingPunct="0">
                        <a:spcBef>
                          <a:spcPct val="20000"/>
                        </a:spcBef>
                        <a:defRPr sz="1200">
                          <a:solidFill>
                            <a:schemeClr val="bg2"/>
                          </a:solidFill>
                          <a:latin typeface="微软雅黑" pitchFamily="34" charset="-122"/>
                          <a:ea typeface="微软雅黑" pitchFamily="34" charset="-122"/>
                        </a:defRPr>
                      </a:lvl4pPr>
                      <a:lvl5pPr marL="2057400" indent="-228600" eaLnBrk="0" hangingPunct="0">
                        <a:spcBef>
                          <a:spcPct val="20000"/>
                        </a:spcBef>
                        <a:buFont typeface="Verdana" pitchFamily="34" charset="0"/>
                        <a:defRPr sz="1000">
                          <a:solidFill>
                            <a:schemeClr val="bg2"/>
                          </a:solidFill>
                          <a:latin typeface="微软雅黑" pitchFamily="34" charset="-122"/>
                          <a:ea typeface="微软雅黑" pitchFamily="34" charset="-122"/>
                        </a:defRPr>
                      </a:lvl5pPr>
                      <a:lvl6pPr marL="2514600" indent="-228600" eaLnBrk="0" fontAlgn="base" hangingPunct="0">
                        <a:spcBef>
                          <a:spcPct val="20000"/>
                        </a:spcBef>
                        <a:spcAft>
                          <a:spcPct val="0"/>
                        </a:spcAft>
                        <a:buFont typeface="Verdana" pitchFamily="34" charset="0"/>
                        <a:defRPr sz="1000">
                          <a:solidFill>
                            <a:schemeClr val="bg2"/>
                          </a:solidFill>
                          <a:latin typeface="微软雅黑" pitchFamily="34" charset="-122"/>
                          <a:ea typeface="微软雅黑" pitchFamily="34" charset="-122"/>
                        </a:defRPr>
                      </a:lvl6pPr>
                      <a:lvl7pPr marL="2971800" indent="-228600" eaLnBrk="0" fontAlgn="base" hangingPunct="0">
                        <a:spcBef>
                          <a:spcPct val="20000"/>
                        </a:spcBef>
                        <a:spcAft>
                          <a:spcPct val="0"/>
                        </a:spcAft>
                        <a:buFont typeface="Verdana" pitchFamily="34" charset="0"/>
                        <a:defRPr sz="1000">
                          <a:solidFill>
                            <a:schemeClr val="bg2"/>
                          </a:solidFill>
                          <a:latin typeface="微软雅黑" pitchFamily="34" charset="-122"/>
                          <a:ea typeface="微软雅黑" pitchFamily="34" charset="-122"/>
                        </a:defRPr>
                      </a:lvl7pPr>
                      <a:lvl8pPr marL="3429000" indent="-228600" eaLnBrk="0" fontAlgn="base" hangingPunct="0">
                        <a:spcBef>
                          <a:spcPct val="20000"/>
                        </a:spcBef>
                        <a:spcAft>
                          <a:spcPct val="0"/>
                        </a:spcAft>
                        <a:buFont typeface="Verdana" pitchFamily="34" charset="0"/>
                        <a:defRPr sz="1000">
                          <a:solidFill>
                            <a:schemeClr val="bg2"/>
                          </a:solidFill>
                          <a:latin typeface="微软雅黑" pitchFamily="34" charset="-122"/>
                          <a:ea typeface="微软雅黑" pitchFamily="34" charset="-122"/>
                        </a:defRPr>
                      </a:lvl8pPr>
                      <a:lvl9pPr marL="3886200" indent="-228600" eaLnBrk="0" fontAlgn="base" hangingPunct="0">
                        <a:spcBef>
                          <a:spcPct val="20000"/>
                        </a:spcBef>
                        <a:spcAft>
                          <a:spcPct val="0"/>
                        </a:spcAft>
                        <a:buFont typeface="Verdana" pitchFamily="34" charset="0"/>
                        <a:defRPr sz="1000">
                          <a:solidFill>
                            <a:schemeClr val="bg2"/>
                          </a:solidFill>
                          <a:latin typeface="微软雅黑" pitchFamily="34" charset="-122"/>
                          <a:ea typeface="微软雅黑" pitchFamily="34" charset="-122"/>
                        </a:defRPr>
                      </a:lvl9pPr>
                    </a:lstStyle>
                    <a:p>
                      <a:pPr marL="0" marR="0" lvl="0" indent="0" algn="l" defTabSz="685800" rtl="0" eaLnBrk="1" fontAlgn="ctr" latinLnBrk="0" hangingPunct="1">
                        <a:lnSpc>
                          <a:spcPct val="100000"/>
                        </a:lnSpc>
                        <a:spcBef>
                          <a:spcPct val="0"/>
                        </a:spcBef>
                        <a:spcAft>
                          <a:spcPct val="0"/>
                        </a:spcAft>
                        <a:buClrTx/>
                        <a:buSzTx/>
                        <a:buFontTx/>
                        <a:buNone/>
                        <a:tabLst/>
                      </a:pPr>
                      <a:r>
                        <a:rPr lang="en-US" altLang="zh-CN" sz="1200" b="0" kern="1200" dirty="0">
                          <a:solidFill>
                            <a:schemeClr val="dk1"/>
                          </a:solidFill>
                          <a:latin typeface="times" panose="02020603050405020304" pitchFamily="18" charset="0"/>
                          <a:ea typeface="楷体" panose="02010609060101010101" pitchFamily="49" charset="-122"/>
                          <a:cs typeface="times" panose="02020603050405020304" pitchFamily="18" charset="0"/>
                        </a:rPr>
                        <a:t>&gt;30%</a:t>
                      </a:r>
                    </a:p>
                  </a:txBody>
                  <a:tcPr marL="9525" marR="9525" marT="9525" marB="0" anchor="ctr" horzOverflow="overflow"/>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latin typeface="times" panose="02020603050405020304" pitchFamily="18" charset="0"/>
                          <a:ea typeface="楷体" panose="02010609060101010101" pitchFamily="49" charset="-122"/>
                          <a:cs typeface="times" panose="02020603050405020304" pitchFamily="18" charset="0"/>
                        </a:rPr>
                        <a:t>&gt;30%</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10008"/>
                  </a:ext>
                </a:extLst>
              </a:tr>
              <a:tr h="289963">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控制方式</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磁控（站立式</a:t>
                      </a:r>
                      <a:r>
                        <a:rPr lang="en-US" altLang="zh-CN" sz="1200" dirty="0">
                          <a:latin typeface="times" panose="02020603050405020304" pitchFamily="18" charset="0"/>
                          <a:ea typeface="楷体" panose="02010609060101010101" pitchFamily="49" charset="-122"/>
                          <a:cs typeface="times" panose="02020603050405020304" pitchFamily="18" charset="0"/>
                        </a:rPr>
                        <a:t>/</a:t>
                      </a:r>
                      <a:r>
                        <a:rPr lang="zh-CN" altLang="en-US" sz="1200" dirty="0">
                          <a:latin typeface="times" panose="02020603050405020304" pitchFamily="18" charset="0"/>
                          <a:ea typeface="楷体" panose="02010609060101010101" pitchFamily="49" charset="-122"/>
                          <a:cs typeface="times" panose="02020603050405020304" pitchFamily="18" charset="0"/>
                        </a:rPr>
                        <a:t>仰卧式）</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磁控（手持）</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磁控（机械臂）</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3193659522"/>
                  </a:ext>
                </a:extLst>
              </a:tr>
              <a:tr h="278476">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工作时间</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1</a:t>
                      </a:r>
                      <a:r>
                        <a:rPr lang="zh-CN" altLang="en-US" sz="1200" dirty="0">
                          <a:latin typeface="times" panose="02020603050405020304" pitchFamily="18" charset="0"/>
                          <a:ea typeface="楷体" panose="02010609060101010101" pitchFamily="49" charset="-122"/>
                          <a:cs typeface="times" panose="02020603050405020304" pitchFamily="18" charset="0"/>
                        </a:rPr>
                        <a:t>小时</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&gt;8</a:t>
                      </a:r>
                      <a:r>
                        <a:rPr lang="zh-CN" altLang="en-US" sz="1200" dirty="0">
                          <a:latin typeface="times" panose="02020603050405020304" pitchFamily="18" charset="0"/>
                          <a:ea typeface="楷体" panose="02010609060101010101" pitchFamily="49" charset="-122"/>
                          <a:cs typeface="times" panose="02020603050405020304" pitchFamily="18" charset="0"/>
                        </a:rPr>
                        <a:t>小时</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&gt;8</a:t>
                      </a:r>
                      <a:r>
                        <a:rPr lang="zh-CN" altLang="en-US" sz="1200" dirty="0">
                          <a:latin typeface="times" panose="02020603050405020304" pitchFamily="18" charset="0"/>
                          <a:ea typeface="楷体" panose="02010609060101010101" pitchFamily="49" charset="-122"/>
                          <a:cs typeface="times" panose="02020603050405020304" pitchFamily="18" charset="0"/>
                        </a:rPr>
                        <a:t>小时</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901013551"/>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工作频率</a:t>
                      </a: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4fps</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2fps</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en-US" altLang="zh-CN" sz="1200" dirty="0">
                          <a:latin typeface="times" panose="02020603050405020304" pitchFamily="18" charset="0"/>
                          <a:ea typeface="楷体" panose="02010609060101010101" pitchFamily="49" charset="-122"/>
                          <a:cs typeface="times" panose="02020603050405020304" pitchFamily="18" charset="0"/>
                        </a:rPr>
                        <a:t>2fps</a:t>
                      </a:r>
                      <a:r>
                        <a:rPr lang="zh-CN" altLang="en-US" sz="1200" dirty="0">
                          <a:latin typeface="times" panose="02020603050405020304" pitchFamily="18" charset="0"/>
                          <a:ea typeface="楷体" panose="02010609060101010101" pitchFamily="49" charset="-122"/>
                          <a:cs typeface="times" panose="02020603050405020304" pitchFamily="18" charset="0"/>
                        </a:rPr>
                        <a:t>（</a:t>
                      </a:r>
                      <a:r>
                        <a:rPr lang="en-US" altLang="zh-CN" sz="1200" dirty="0">
                          <a:latin typeface="times" panose="02020603050405020304" pitchFamily="18" charset="0"/>
                          <a:ea typeface="楷体" panose="02010609060101010101" pitchFamily="49" charset="-122"/>
                          <a:cs typeface="times" panose="02020603050405020304" pitchFamily="18" charset="0"/>
                        </a:rPr>
                        <a:t>QGVA</a:t>
                      </a:r>
                      <a:r>
                        <a:rPr lang="zh-CN" altLang="en-US" sz="1200" dirty="0">
                          <a:latin typeface="times" panose="02020603050405020304" pitchFamily="18" charset="0"/>
                          <a:ea typeface="楷体" panose="02010609060101010101" pitchFamily="49" charset="-122"/>
                          <a:cs typeface="times" panose="02020603050405020304" pitchFamily="18" charset="0"/>
                        </a:rPr>
                        <a:t>）</a:t>
                      </a: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2493249317"/>
                  </a:ext>
                </a:extLst>
              </a:tr>
              <a:tr h="274390">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检查范围</a:t>
                      </a:r>
                    </a:p>
                  </a:txBody>
                  <a:tcPr anchor="ctr"/>
                </a:tc>
                <a:tc>
                  <a:txBody>
                    <a:bodyPr/>
                    <a:lstStyle/>
                    <a:p>
                      <a:pPr marL="0" indent="0" algn="l">
                        <a:lnSpc>
                          <a:spcPct val="100000"/>
                        </a:lnSpc>
                        <a:spcBef>
                          <a:spcPts val="0"/>
                        </a:spcBef>
                        <a:spcAft>
                          <a:spcPts val="0"/>
                        </a:spcAft>
                        <a:buNone/>
                      </a:pPr>
                      <a:r>
                        <a:rPr lang="zh-CN" altLang="en-US" sz="1200" b="0" i="0" u="none" strike="noStrike" kern="1200" cap="none" spc="0" baseline="0" dirty="0">
                          <a:solidFill>
                            <a:schemeClr val="dk1"/>
                          </a:solidFill>
                          <a:latin typeface="times" panose="02020603050405020304" pitchFamily="18" charset="0"/>
                          <a:ea typeface="楷体" panose="02010609060101010101" pitchFamily="49" charset="-122"/>
                          <a:cs typeface="times" panose="02020603050405020304" pitchFamily="18" charset="0"/>
                        </a:rPr>
                        <a:t>食道</a:t>
                      </a:r>
                      <a:r>
                        <a:rPr lang="en-US" altLang="zh-CN" sz="1200" b="0" i="0" u="none" strike="noStrike" kern="1200" cap="none" spc="0" baseline="0" dirty="0">
                          <a:solidFill>
                            <a:schemeClr val="dk1"/>
                          </a:solidFill>
                          <a:latin typeface="times" panose="02020603050405020304" pitchFamily="18" charset="0"/>
                          <a:ea typeface="楷体" panose="02010609060101010101" pitchFamily="49" charset="-122"/>
                          <a:cs typeface="times" panose="02020603050405020304" pitchFamily="18" charset="0"/>
                        </a:rPr>
                        <a:t>+</a:t>
                      </a:r>
                      <a:r>
                        <a:rPr lang="zh-CN" altLang="en-US" sz="1200" b="0" i="0" u="none" strike="noStrike" kern="1200" cap="none" spc="0" baseline="0" dirty="0">
                          <a:solidFill>
                            <a:schemeClr val="dk1"/>
                          </a:solidFill>
                          <a:latin typeface="times" panose="02020603050405020304" pitchFamily="18" charset="0"/>
                          <a:ea typeface="楷体" panose="02010609060101010101" pitchFamily="49" charset="-122"/>
                          <a:cs typeface="times" panose="02020603050405020304" pitchFamily="18" charset="0"/>
                        </a:rPr>
                        <a:t>胃</a:t>
                      </a:r>
                      <a:r>
                        <a:rPr lang="en-US" altLang="zh-CN" sz="1200" b="0" i="0" u="none" strike="noStrike" kern="1200" cap="none" spc="0" baseline="0" dirty="0">
                          <a:solidFill>
                            <a:schemeClr val="dk1"/>
                          </a:solidFill>
                          <a:latin typeface="times" panose="02020603050405020304" pitchFamily="18" charset="0"/>
                          <a:ea typeface="楷体" panose="02010609060101010101" pitchFamily="49" charset="-122"/>
                          <a:cs typeface="times" panose="02020603050405020304" pitchFamily="18" charset="0"/>
                        </a:rPr>
                        <a:t>+</a:t>
                      </a:r>
                      <a:r>
                        <a:rPr lang="zh-CN" altLang="en-US" sz="1200" b="0" i="0" u="none" strike="noStrike" kern="1200" cap="none" spc="0" baseline="0" dirty="0">
                          <a:solidFill>
                            <a:schemeClr val="dk1"/>
                          </a:solidFill>
                          <a:latin typeface="times" panose="02020603050405020304" pitchFamily="18" charset="0"/>
                          <a:ea typeface="楷体" panose="02010609060101010101" pitchFamily="49" charset="-122"/>
                          <a:cs typeface="times" panose="02020603050405020304" pitchFamily="18" charset="0"/>
                        </a:rPr>
                        <a:t>十二指肠， </a:t>
                      </a:r>
                      <a:endParaRPr lang="en-US" altLang="zh-CN" sz="1200" b="0" i="0" u="none" strike="noStrike" kern="1200" cap="none" spc="0" baseline="0" dirty="0">
                        <a:solidFill>
                          <a:schemeClr val="dk1"/>
                        </a:solidFill>
                        <a:latin typeface="times" panose="02020603050405020304" pitchFamily="18" charset="0"/>
                        <a:ea typeface="楷体" panose="02010609060101010101" pitchFamily="49" charset="-122"/>
                        <a:cs typeface="times" panose="02020603050405020304" pitchFamily="18" charset="0"/>
                      </a:endParaRPr>
                    </a:p>
                    <a:p>
                      <a:pPr marL="0" indent="0" algn="l">
                        <a:lnSpc>
                          <a:spcPct val="100000"/>
                        </a:lnSpc>
                        <a:spcBef>
                          <a:spcPts val="0"/>
                        </a:spcBef>
                        <a:spcAft>
                          <a:spcPts val="0"/>
                        </a:spcAft>
                        <a:buNone/>
                      </a:pPr>
                      <a:r>
                        <a:rPr lang="zh-CN" altLang="en-US" sz="1200" b="0" i="0" u="none" strike="noStrike" kern="1200" cap="none" spc="0" baseline="0" dirty="0">
                          <a:solidFill>
                            <a:schemeClr val="dk1"/>
                          </a:solidFill>
                          <a:latin typeface="times" panose="02020603050405020304" pitchFamily="18" charset="0"/>
                          <a:ea typeface="楷体" panose="02010609060101010101" pitchFamily="49" charset="-122"/>
                          <a:cs typeface="times" panose="02020603050405020304" pitchFamily="18" charset="0"/>
                        </a:rPr>
                        <a:t>上消化道的全面检测</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dk1"/>
                          </a:solidFill>
                          <a:latin typeface="times" panose="02020603050405020304" pitchFamily="18" charset="0"/>
                          <a:ea typeface="楷体" panose="02010609060101010101" pitchFamily="49" charset="-122"/>
                          <a:cs typeface="times" panose="02020603050405020304" pitchFamily="18" charset="0"/>
                        </a:rPr>
                        <a:t>胃部，可完成小肠检查	</a:t>
                      </a:r>
                    </a:p>
                  </a:txBody>
                  <a:tcPr anchor="ctr"/>
                </a:tc>
                <a:tc>
                  <a:txBody>
                    <a:bodyPr/>
                    <a:lstStyle/>
                    <a:p>
                      <a:r>
                        <a:rPr lang="zh-CN" altLang="en-US" sz="1200" b="0" i="0" u="none" strike="noStrike" kern="1200" baseline="0" dirty="0">
                          <a:solidFill>
                            <a:schemeClr val="dk1"/>
                          </a:solidFill>
                          <a:latin typeface="times" panose="02020603050405020304" pitchFamily="18" charset="0"/>
                          <a:ea typeface="楷体" panose="02010609060101010101" pitchFamily="49" charset="-122"/>
                          <a:cs typeface="times" panose="02020603050405020304" pitchFamily="18" charset="0"/>
                        </a:rPr>
                        <a:t>胃部，可完成部分小肠检查</a:t>
                      </a:r>
                      <a:endParaRPr lang="zh-CN" altLang="en-US" sz="1200" dirty="0">
                        <a:latin typeface="times" panose="02020603050405020304" pitchFamily="18" charset="0"/>
                        <a:ea typeface="楷体" panose="02010609060101010101" pitchFamily="49" charset="-122"/>
                        <a:cs typeface="times" panose="02020603050405020304" pitchFamily="18" charset="0"/>
                      </a:endParaRPr>
                    </a:p>
                  </a:txBody>
                  <a:tcPr anchor="ctr"/>
                </a:tc>
                <a:tc>
                  <a:txBody>
                    <a:bodyPr/>
                    <a:lstStyle/>
                    <a:p>
                      <a:r>
                        <a:rPr lang="zh-CN" altLang="en-US" sz="1200" dirty="0">
                          <a:latin typeface="times" panose="02020603050405020304" pitchFamily="18" charset="0"/>
                          <a:ea typeface="楷体" panose="02010609060101010101" pitchFamily="49" charset="-122"/>
                          <a:cs typeface="times" panose="02020603050405020304" pitchFamily="18" charset="0"/>
                        </a:rPr>
                        <a:t>资福优</a:t>
                      </a:r>
                    </a:p>
                  </a:txBody>
                  <a:tcPr anchor="ctr"/>
                </a:tc>
                <a:extLst>
                  <a:ext uri="{0D108BD9-81ED-4DB2-BD59-A6C34878D82A}">
                    <a16:rowId xmlns="" xmlns:a16="http://schemas.microsoft.com/office/drawing/2014/main" val="10010"/>
                  </a:ext>
                </a:extLst>
              </a:tr>
            </a:tbl>
          </a:graphicData>
        </a:graphic>
      </p:graphicFrame>
      <p:sp>
        <p:nvSpPr>
          <p:cNvPr id="5" name="文本框 5"/>
          <p:cNvSpPr txBox="1"/>
          <p:nvPr/>
        </p:nvSpPr>
        <p:spPr>
          <a:xfrm>
            <a:off x="996318" y="309009"/>
            <a:ext cx="6761007" cy="707886"/>
          </a:xfrm>
          <a:prstGeom prst="rect">
            <a:avLst/>
          </a:prstGeom>
          <a:noFill/>
        </p:spPr>
        <p:txBody>
          <a:bodyPr wrap="square" rtlCol="0">
            <a:spAutoFit/>
          </a:bodyPr>
          <a:lstStyle/>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5.4</a:t>
            </a:r>
            <a:r>
              <a:rPr lang="zh-CN" altLang="en-US" sz="2000" b="1" dirty="0">
                <a:solidFill>
                  <a:prstClr val="white"/>
                </a:solidFill>
                <a:latin typeface="+mj-ea"/>
                <a:ea typeface="+mj-ea"/>
                <a:cs typeface="Times New Roman" pitchFamily="18" charset="0"/>
              </a:rPr>
              <a:t> 公司产品竞争力分析</a:t>
            </a:r>
            <a:endParaRPr lang="en-US" altLang="zh-CN" sz="2000" b="1" dirty="0">
              <a:solidFill>
                <a:prstClr val="white"/>
              </a:solidFill>
              <a:latin typeface="+mj-ea"/>
              <a:ea typeface="+mj-ea"/>
              <a:cs typeface="Times New Roman" pitchFamily="18" charset="0"/>
            </a:endParaRPr>
          </a:p>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      ——</a:t>
            </a:r>
            <a:r>
              <a:rPr lang="zh-CN" altLang="en-US" sz="2000" b="1" dirty="0">
                <a:solidFill>
                  <a:prstClr val="white"/>
                </a:solidFill>
                <a:latin typeface="+mj-ea"/>
                <a:ea typeface="+mj-ea"/>
                <a:cs typeface="Times New Roman" pitchFamily="18" charset="0"/>
              </a:rPr>
              <a:t>磁控式胶囊胃镜技术参数对比</a:t>
            </a:r>
            <a:endParaRPr lang="en-US" altLang="zh-CN" sz="2000" b="1" dirty="0">
              <a:solidFill>
                <a:prstClr val="white"/>
              </a:solidFill>
              <a:latin typeface="+mj-ea"/>
              <a:ea typeface="+mj-ea"/>
              <a:cs typeface="Times New Roman" pitchFamily="18" charset="0"/>
            </a:endParaRPr>
          </a:p>
        </p:txBody>
      </p:sp>
      <p:sp>
        <p:nvSpPr>
          <p:cNvPr id="2" name="TextBox 1"/>
          <p:cNvSpPr txBox="1"/>
          <p:nvPr/>
        </p:nvSpPr>
        <p:spPr>
          <a:xfrm>
            <a:off x="411981" y="5224713"/>
            <a:ext cx="8646365" cy="1015663"/>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rPr>
              <a:t>独创站</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躺式磁控系统</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独家设计使检查效率更高、安全性更高、存放更方便。</a:t>
            </a:r>
            <a:endParaRPr lang="en-US" altLang="zh-CN" sz="1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rPr>
              <a:t>独创内置式接收天线</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避免同类产品出现的多次穿戴，损伤天线，影响检查效率与质量。</a:t>
            </a:r>
            <a:endParaRPr lang="en-US" altLang="zh-CN" sz="1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rPr>
              <a:t>独创最佳质密度设计</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胶囊密度与水相似，减少运动阻力，操作更灵活</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全程无死角，其他产品无法比拟。</a:t>
            </a:r>
            <a:endParaRPr lang="en-US" altLang="zh-CN" sz="1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rPr>
              <a:t>独创全程电脑操作控制</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操作更灵活简单、检测更精准、定位更快捷，运动灵敏度更高。</a:t>
            </a:r>
          </a:p>
          <a:p>
            <a:pPr marL="285750" indent="-285750">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rPr>
              <a:t>首创红外胶囊激活系统</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更安全、更可靠、品质更加稳定。</a:t>
            </a:r>
          </a:p>
        </p:txBody>
      </p:sp>
      <p:sp>
        <p:nvSpPr>
          <p:cNvPr id="6" name="Rounded Rectangle 24"/>
          <p:cNvSpPr/>
          <p:nvPr/>
        </p:nvSpPr>
        <p:spPr>
          <a:xfrm>
            <a:off x="365655" y="4945168"/>
            <a:ext cx="8022335" cy="279545"/>
          </a:xfrm>
          <a:prstGeom prst="round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华文楷体"/>
                <a:ea typeface="华文楷体"/>
                <a:cs typeface="Kaiti TC" charset="-120"/>
              </a:rPr>
              <a:t>公司核心技术优势</a:t>
            </a:r>
            <a:endParaRPr kumimoji="0" lang="en-US" sz="1400" b="1" i="0" u="none" strike="noStrike" kern="1200" cap="none" spc="0" normalizeH="0" baseline="0" noProof="0" dirty="0">
              <a:ln>
                <a:noFill/>
              </a:ln>
              <a:solidFill>
                <a:prstClr val="white"/>
              </a:solidFill>
              <a:effectLst/>
              <a:uLnTx/>
              <a:uFillTx/>
              <a:latin typeface="华文楷体"/>
              <a:ea typeface="华文楷体"/>
              <a:cs typeface="Kaiti TC" charset="-120"/>
            </a:endParaRPr>
          </a:p>
        </p:txBody>
      </p:sp>
    </p:spTree>
    <p:extLst>
      <p:ext uri="{BB962C8B-B14F-4D97-AF65-F5344CB8AC3E}">
        <p14:creationId xmlns:p14="http://schemas.microsoft.com/office/powerpoint/2010/main" val="26930305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
          <p:cNvSpPr/>
          <p:nvPr/>
        </p:nvSpPr>
        <p:spPr>
          <a:xfrm>
            <a:off x="293192" y="1116435"/>
            <a:ext cx="8595360" cy="940899"/>
          </a:xfrm>
          <a:prstGeom prst="rect">
            <a:avLst/>
          </a:prstGeom>
        </p:spPr>
        <p:txBody>
          <a:bodyPr wrap="square" lIns="68580" tIns="34290" rIns="68580" bIns="34290">
            <a:spAutoFit/>
          </a:bodyPr>
          <a:lstStyle/>
          <a:p>
            <a:pPr marL="285750" indent="-285750">
              <a:lnSpc>
                <a:spcPct val="150000"/>
              </a:lnSpc>
              <a:buFont typeface="Wingdings" panose="05000000000000000000" pitchFamily="2" charset="2"/>
              <a:buChar char="Ø"/>
            </a:pPr>
            <a:r>
              <a:rPr lang="zh-CN" altLang="en-US" sz="1300" dirty="0">
                <a:latin typeface="+mn-ea"/>
                <a:cs typeface="微软雅黑" panose="020B0503020204020204" pitchFamily="34" charset="-122"/>
              </a:rPr>
              <a:t>资福的磁控胶囊胃镜系统在南方</a:t>
            </a:r>
            <a:r>
              <a:rPr lang="zh-CN" altLang="en-US" sz="1300" b="1" dirty="0">
                <a:latin typeface="+mn-ea"/>
                <a:cs typeface="微软雅黑" panose="020B0503020204020204" pitchFamily="34" charset="-122"/>
              </a:rPr>
              <a:t>医科大学南方医院、复旦大学附属中山医院、四川大学华西医院</a:t>
            </a:r>
            <a:r>
              <a:rPr lang="zh-CN" altLang="en-US" sz="1300" dirty="0">
                <a:latin typeface="+mn-ea"/>
                <a:cs typeface="微软雅黑" panose="020B0503020204020204" pitchFamily="34" charset="-122"/>
              </a:rPr>
              <a:t>三家医院完成临床试验，其与传统胃镜的一项多中心盲态比较研究中整体一致率达到</a:t>
            </a:r>
            <a:r>
              <a:rPr lang="en-US" altLang="zh-CN" sz="1300" b="1" dirty="0">
                <a:latin typeface="+mn-ea"/>
                <a:cs typeface="微软雅黑" panose="020B0503020204020204" pitchFamily="34" charset="-122"/>
              </a:rPr>
              <a:t>94.41%</a:t>
            </a:r>
            <a:r>
              <a:rPr lang="zh-CN" altLang="en-US" sz="1300" b="1" dirty="0">
                <a:latin typeface="+mn-ea"/>
                <a:cs typeface="微软雅黑" panose="020B0503020204020204" pitchFamily="34" charset="-122"/>
              </a:rPr>
              <a:t>，</a:t>
            </a:r>
            <a:r>
              <a:rPr lang="zh-CN" altLang="en-US" sz="1300" dirty="0">
                <a:latin typeface="+mn-ea"/>
                <a:cs typeface="微软雅黑" panose="020B0503020204020204" pitchFamily="34" charset="-122"/>
              </a:rPr>
              <a:t>竞品公司</a:t>
            </a:r>
            <a:r>
              <a:rPr lang="zh-CN" altLang="en-US" sz="1300" b="1" dirty="0">
                <a:latin typeface="+mn-ea"/>
                <a:cs typeface="微软雅黑" panose="020B0503020204020204" pitchFamily="34" charset="-122"/>
              </a:rPr>
              <a:t>安翰</a:t>
            </a:r>
            <a:r>
              <a:rPr lang="zh-CN" altLang="en-US" sz="1300" dirty="0">
                <a:latin typeface="+mn-ea"/>
                <a:cs typeface="微软雅黑" panose="020B0503020204020204" pitchFamily="34" charset="-122"/>
              </a:rPr>
              <a:t>的对标产品整体一致率为</a:t>
            </a:r>
            <a:r>
              <a:rPr lang="en-US" altLang="zh-CN" sz="1300" b="1" dirty="0">
                <a:latin typeface="+mn-ea"/>
                <a:cs typeface="微软雅黑" panose="020B0503020204020204" pitchFamily="34" charset="-122"/>
              </a:rPr>
              <a:t>93.4%</a:t>
            </a:r>
            <a:r>
              <a:rPr lang="zh-CN" altLang="en-US" sz="1300" b="1" dirty="0">
                <a:latin typeface="+mn-ea"/>
                <a:cs typeface="微软雅黑" panose="020B0503020204020204" pitchFamily="34" charset="-122"/>
              </a:rPr>
              <a:t>。</a:t>
            </a:r>
          </a:p>
        </p:txBody>
      </p:sp>
      <p:sp>
        <p:nvSpPr>
          <p:cNvPr id="90" name="TextBox 3"/>
          <p:cNvSpPr txBox="1">
            <a:spLocks noChangeArrowheads="1"/>
          </p:cNvSpPr>
          <p:nvPr/>
        </p:nvSpPr>
        <p:spPr bwMode="auto">
          <a:xfrm>
            <a:off x="412163" y="2192667"/>
            <a:ext cx="237116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575"/>
              </a:spcBef>
              <a:buClr>
                <a:schemeClr val="accent1"/>
              </a:buClr>
              <a:buSzPct val="85000"/>
              <a:buFont typeface="Wingdings 2" pitchFamily="18" charset="2"/>
              <a:buChar char=""/>
              <a:defRPr sz="2600">
                <a:solidFill>
                  <a:schemeClr val="tx1"/>
                </a:solidFill>
                <a:latin typeface="Perpetua" pitchFamily="18" charset="0"/>
                <a:ea typeface="宋体" pitchFamily="2"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Perpetua" pitchFamily="18" charset="0"/>
                <a:ea typeface="宋体" pitchFamily="2" charset="-122"/>
              </a:defRPr>
            </a:lvl2pPr>
            <a:lvl3pPr marL="1143000" indent="-228600" eaLnBrk="0" hangingPunct="0">
              <a:spcBef>
                <a:spcPts val="375"/>
              </a:spcBef>
              <a:buClr>
                <a:srgbClr val="E6B1AB"/>
              </a:buClr>
              <a:buSzPct val="85000"/>
              <a:buFont typeface="Wingdings 2" pitchFamily="18" charset="2"/>
              <a:buChar char=""/>
              <a:defRPr sz="2000">
                <a:solidFill>
                  <a:schemeClr val="tx1"/>
                </a:solidFill>
                <a:latin typeface="Perpetua" pitchFamily="18" charset="0"/>
                <a:ea typeface="宋体" pitchFamily="2" charset="-122"/>
              </a:defRPr>
            </a:lvl3pPr>
            <a:lvl4pPr marL="1600200" indent="-228600" eaLnBrk="0" hangingPunct="0">
              <a:spcBef>
                <a:spcPts val="375"/>
              </a:spcBef>
              <a:buClr>
                <a:srgbClr val="A28E6A"/>
              </a:buClr>
              <a:buSzPct val="80000"/>
              <a:buFont typeface="Wingdings 2" pitchFamily="18" charset="2"/>
              <a:buChar char=""/>
              <a:defRPr sz="2000">
                <a:solidFill>
                  <a:schemeClr val="tx1"/>
                </a:solidFill>
                <a:latin typeface="Perpetua" pitchFamily="18" charset="0"/>
                <a:ea typeface="宋体" pitchFamily="2" charset="-122"/>
              </a:defRPr>
            </a:lvl4pPr>
            <a:lvl5pPr marL="2057400" indent="-228600" eaLnBrk="0" hangingPunct="0">
              <a:spcBef>
                <a:spcPts val="375"/>
              </a:spcBef>
              <a:buClr>
                <a:srgbClr val="A28E6A"/>
              </a:buClr>
              <a:buChar char="o"/>
              <a:defRPr sz="2000">
                <a:solidFill>
                  <a:schemeClr val="tx1"/>
                </a:solidFill>
                <a:latin typeface="Perpetua" pitchFamily="18" charset="0"/>
                <a:ea typeface="宋体"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ea typeface="宋体"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ea typeface="宋体"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ea typeface="宋体"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ea typeface="宋体" pitchFamily="2" charset="-122"/>
              </a:defRPr>
            </a:lvl9pPr>
          </a:lstStyle>
          <a:p>
            <a:pPr eaLnBrk="1" hangingPunct="1">
              <a:spcBef>
                <a:spcPct val="0"/>
              </a:spcBef>
              <a:buClrTx/>
              <a:buSzTx/>
              <a:buNone/>
            </a:pPr>
            <a:r>
              <a:rPr lang="zh-CN" altLang="en-US" sz="1300" b="1" dirty="0">
                <a:latin typeface="+mn-ea"/>
                <a:ea typeface="+mn-ea"/>
              </a:rPr>
              <a:t>整体一致率：</a:t>
            </a:r>
            <a:r>
              <a:rPr lang="en-US" altLang="zh-CN" sz="1300" b="1" dirty="0">
                <a:latin typeface="+mn-ea"/>
                <a:ea typeface="+mn-ea"/>
              </a:rPr>
              <a:t>94.41% (152/161)</a:t>
            </a:r>
          </a:p>
          <a:p>
            <a:pPr eaLnBrk="1" hangingPunct="1">
              <a:spcBef>
                <a:spcPct val="0"/>
              </a:spcBef>
              <a:buClrTx/>
              <a:buSzTx/>
              <a:buFont typeface="Arial" pitchFamily="34" charset="0"/>
              <a:buNone/>
            </a:pPr>
            <a:r>
              <a:rPr lang="zh-CN" altLang="en-US" sz="1300" b="1" dirty="0">
                <a:latin typeface="+mn-ea"/>
                <a:ea typeface="+mn-ea"/>
              </a:rPr>
              <a:t>阳性一致率：</a:t>
            </a:r>
            <a:r>
              <a:rPr lang="en-US" altLang="zh-CN" sz="1300" b="1" dirty="0">
                <a:latin typeface="+mn-ea"/>
                <a:ea typeface="+mn-ea"/>
              </a:rPr>
              <a:t>92.0% (46/50) </a:t>
            </a:r>
          </a:p>
          <a:p>
            <a:pPr eaLnBrk="1" hangingPunct="1">
              <a:spcBef>
                <a:spcPct val="0"/>
              </a:spcBef>
              <a:buClrTx/>
              <a:buSzTx/>
              <a:buFont typeface="Arial" pitchFamily="34" charset="0"/>
              <a:buNone/>
            </a:pPr>
            <a:r>
              <a:rPr lang="zh-CN" altLang="en-US" sz="1300" b="1" dirty="0">
                <a:latin typeface="+mn-ea"/>
                <a:ea typeface="+mn-ea"/>
              </a:rPr>
              <a:t>阴性一致率：</a:t>
            </a:r>
            <a:r>
              <a:rPr lang="en-US" altLang="zh-CN" sz="1300" b="1" dirty="0">
                <a:latin typeface="+mn-ea"/>
                <a:ea typeface="+mn-ea"/>
              </a:rPr>
              <a:t>95.5%</a:t>
            </a:r>
            <a:r>
              <a:rPr lang="zh-CN" altLang="en-US" sz="1300" b="1" dirty="0">
                <a:latin typeface="+mn-ea"/>
                <a:ea typeface="+mn-ea"/>
              </a:rPr>
              <a:t> </a:t>
            </a:r>
            <a:r>
              <a:rPr lang="en-US" altLang="zh-CN" sz="1300" b="1" dirty="0">
                <a:latin typeface="+mn-ea"/>
                <a:ea typeface="+mn-ea"/>
              </a:rPr>
              <a:t>(106/111) </a:t>
            </a:r>
            <a:r>
              <a:rPr lang="zh-CN" altLang="en-US" sz="1300" b="1" dirty="0">
                <a:latin typeface="+mn-ea"/>
                <a:ea typeface="+mn-ea"/>
              </a:rPr>
              <a:t> </a:t>
            </a:r>
            <a:endParaRPr lang="en-US" altLang="zh-CN" sz="1300" b="1" dirty="0">
              <a:latin typeface="+mn-ea"/>
              <a:ea typeface="+mn-ea"/>
            </a:endParaRPr>
          </a:p>
        </p:txBody>
      </p:sp>
      <p:pic>
        <p:nvPicPr>
          <p:cNvPr id="91" name="Picture 3"/>
          <p:cNvPicPr>
            <a:picLocks noChangeAspect="1" noChangeArrowheads="1"/>
          </p:cNvPicPr>
          <p:nvPr/>
        </p:nvPicPr>
        <p:blipFill>
          <a:blip r:embed="rId3" cstate="print"/>
          <a:srcRect/>
          <a:stretch>
            <a:fillRect/>
          </a:stretch>
        </p:blipFill>
        <p:spPr bwMode="auto">
          <a:xfrm>
            <a:off x="293192" y="2972359"/>
            <a:ext cx="4980267" cy="2449191"/>
          </a:xfrm>
          <a:prstGeom prst="rect">
            <a:avLst/>
          </a:prstGeom>
          <a:noFill/>
          <a:ln w="9525">
            <a:noFill/>
            <a:miter lim="800000"/>
            <a:headEnd/>
            <a:tailEnd/>
          </a:ln>
          <a:effectLst>
            <a:outerShdw blurRad="50800" dist="38100" dir="2700000" algn="tl" rotWithShape="0">
              <a:prstClr val="black">
                <a:alpha val="40000"/>
              </a:prstClr>
            </a:outerShdw>
          </a:effectLst>
        </p:spPr>
      </p:pic>
      <p:graphicFrame>
        <p:nvGraphicFramePr>
          <p:cNvPr id="92" name="图表 91"/>
          <p:cNvGraphicFramePr/>
          <p:nvPr/>
        </p:nvGraphicFramePr>
        <p:xfrm>
          <a:off x="5474275" y="2192667"/>
          <a:ext cx="3414277" cy="3495759"/>
        </p:xfrm>
        <a:graphic>
          <a:graphicData uri="http://schemas.openxmlformats.org/drawingml/2006/chart">
            <c:chart xmlns:c="http://schemas.openxmlformats.org/drawingml/2006/chart" xmlns:r="http://schemas.openxmlformats.org/officeDocument/2006/relationships" r:id="rId4"/>
          </a:graphicData>
        </a:graphic>
      </p:graphicFrame>
      <p:sp>
        <p:nvSpPr>
          <p:cNvPr id="93" name="矩形 92"/>
          <p:cNvSpPr/>
          <p:nvPr/>
        </p:nvSpPr>
        <p:spPr>
          <a:xfrm>
            <a:off x="293192" y="5617178"/>
            <a:ext cx="8368487" cy="292388"/>
          </a:xfrm>
          <a:prstGeom prst="rect">
            <a:avLst/>
          </a:prstGeom>
        </p:spPr>
        <p:txBody>
          <a:bodyPr wrap="square">
            <a:spAutoFit/>
          </a:bodyPr>
          <a:lstStyle/>
          <a:p>
            <a:pPr marL="171450" indent="-171450">
              <a:buFont typeface="Wingdings" panose="05000000000000000000" pitchFamily="2" charset="2"/>
              <a:buChar char="Ø"/>
            </a:pPr>
            <a:r>
              <a:rPr lang="zh-CN" altLang="en-US" sz="1300" b="1" dirty="0">
                <a:latin typeface="+mn-ea"/>
              </a:rPr>
              <a:t>结论</a:t>
            </a:r>
            <a:r>
              <a:rPr lang="en-US" altLang="zh-CN" sz="1300" b="1" dirty="0">
                <a:latin typeface="+mn-ea"/>
              </a:rPr>
              <a:t>: SMCE</a:t>
            </a:r>
            <a:r>
              <a:rPr lang="zh-CN" altLang="en-US" sz="1300" b="1" dirty="0">
                <a:latin typeface="+mn-ea"/>
              </a:rPr>
              <a:t>与胃镜检查相比具有可靠的一致性，</a:t>
            </a:r>
            <a:r>
              <a:rPr lang="zh-CN" altLang="zh-CN" sz="1300" b="1" dirty="0">
                <a:latin typeface="+mn-ea"/>
              </a:rPr>
              <a:t>对胃部病变的诊断敏感性和准确性与传统电子胃镜高度一致</a:t>
            </a:r>
            <a:r>
              <a:rPr lang="zh-CN" altLang="en-US" sz="1300" b="1" dirty="0">
                <a:latin typeface="+mn-ea"/>
              </a:rPr>
              <a:t>。 </a:t>
            </a:r>
          </a:p>
        </p:txBody>
      </p:sp>
      <p:sp>
        <p:nvSpPr>
          <p:cNvPr id="9" name="文本框 5"/>
          <p:cNvSpPr txBox="1"/>
          <p:nvPr/>
        </p:nvSpPr>
        <p:spPr>
          <a:xfrm>
            <a:off x="1009165" y="312398"/>
            <a:ext cx="8314264" cy="707886"/>
          </a:xfrm>
          <a:prstGeom prst="rect">
            <a:avLst/>
          </a:prstGeom>
          <a:noFill/>
        </p:spPr>
        <p:txBody>
          <a:bodyPr wrap="square" rtlCol="0">
            <a:spAutoFit/>
          </a:bodyPr>
          <a:lstStyle/>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5.4</a:t>
            </a:r>
            <a:r>
              <a:rPr lang="zh-CN" altLang="en-US" sz="2000" b="1" dirty="0">
                <a:solidFill>
                  <a:prstClr val="white"/>
                </a:solidFill>
                <a:latin typeface="+mj-ea"/>
                <a:ea typeface="+mj-ea"/>
                <a:cs typeface="Times New Roman" pitchFamily="18" charset="0"/>
              </a:rPr>
              <a:t> 公司产品竞争优势</a:t>
            </a:r>
            <a:endParaRPr lang="en-US" altLang="zh-CN" sz="2000" b="1" dirty="0">
              <a:solidFill>
                <a:prstClr val="white"/>
              </a:solidFill>
              <a:latin typeface="+mj-ea"/>
              <a:ea typeface="+mj-ea"/>
              <a:cs typeface="Times New Roman" pitchFamily="18" charset="0"/>
            </a:endParaRPr>
          </a:p>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 </a:t>
            </a:r>
            <a:r>
              <a:rPr lang="en-US" altLang="zh-CN" sz="2000" b="1" dirty="0">
                <a:solidFill>
                  <a:prstClr val="white"/>
                </a:solidFill>
                <a:latin typeface="+mj-ea"/>
                <a:cs typeface="Times New Roman" pitchFamily="18" charset="0"/>
              </a:rPr>
              <a:t>——</a:t>
            </a:r>
            <a:r>
              <a:rPr lang="zh-CN" altLang="en-US" sz="2000" b="1" dirty="0">
                <a:solidFill>
                  <a:prstClr val="white"/>
                </a:solidFill>
                <a:latin typeface="+mj-ea"/>
                <a:ea typeface="+mj-ea"/>
                <a:cs typeface="Times New Roman" pitchFamily="18" charset="0"/>
              </a:rPr>
              <a:t>磁控胶囊胃镜与传统胃镜具有高度的诊断一致性</a:t>
            </a:r>
            <a:endParaRPr lang="en-US" altLang="zh-CN" sz="2000" b="1" dirty="0">
              <a:solidFill>
                <a:prstClr val="white"/>
              </a:solidFill>
              <a:latin typeface="+mj-ea"/>
              <a:ea typeface="+mj-ea"/>
              <a:cs typeface="Times New Roman" pitchFamily="18" charset="0"/>
            </a:endParaRPr>
          </a:p>
        </p:txBody>
      </p:sp>
    </p:spTree>
    <p:extLst>
      <p:ext uri="{BB962C8B-B14F-4D97-AF65-F5344CB8AC3E}">
        <p14:creationId xmlns:p14="http://schemas.microsoft.com/office/powerpoint/2010/main" val="3659617463"/>
      </p:ext>
    </p:extLst>
  </p:cSld>
  <p:clrMapOvr>
    <a:masterClrMapping/>
  </p:clrMapOvr>
  <p:transition spd="slow">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54203" y="5473948"/>
            <a:ext cx="1692896" cy="369332"/>
          </a:xfrm>
          <a:prstGeom prst="rect">
            <a:avLst/>
          </a:prstGeom>
        </p:spPr>
        <p:txBody>
          <a:bodyPr wrap="square">
            <a:spAutoFit/>
          </a:bodyPr>
          <a:lstStyle/>
          <a:p>
            <a:pPr algn="ctr">
              <a:lnSpc>
                <a:spcPct val="150000"/>
              </a:lnSpc>
            </a:pPr>
            <a:r>
              <a:rPr lang="zh-CN" altLang="en-US" sz="1200" dirty="0">
                <a:latin typeface="+mj-ea"/>
                <a:ea typeface="+mj-ea"/>
              </a:rPr>
              <a:t>站、卧双体位</a:t>
            </a:r>
            <a:endParaRPr lang="en-US" altLang="zh-CN" sz="1200" dirty="0">
              <a:latin typeface="+mj-ea"/>
              <a:ea typeface="+mj-ea"/>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668" y="1618412"/>
            <a:ext cx="2184814" cy="3636016"/>
          </a:xfrm>
          <a:prstGeom prst="rect">
            <a:avLst/>
          </a:prstGeom>
        </p:spPr>
      </p:pic>
      <p:sp>
        <p:nvSpPr>
          <p:cNvPr id="17" name="矩形 16"/>
          <p:cNvSpPr/>
          <p:nvPr/>
        </p:nvSpPr>
        <p:spPr>
          <a:xfrm>
            <a:off x="5495652" y="1761423"/>
            <a:ext cx="3181767" cy="369332"/>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200" b="1" dirty="0">
                <a:latin typeface="+mj-ea"/>
                <a:ea typeface="+mj-ea"/>
              </a:rPr>
              <a:t> 采用站、卧双体位检查方式</a:t>
            </a:r>
            <a:endParaRPr lang="en-US" altLang="zh-CN" sz="1200" dirty="0">
              <a:latin typeface="+mj-ea"/>
              <a:ea typeface="+mj-ea"/>
            </a:endParaRPr>
          </a:p>
        </p:txBody>
      </p:sp>
      <p:sp>
        <p:nvSpPr>
          <p:cNvPr id="21" name="矩形 20"/>
          <p:cNvSpPr/>
          <p:nvPr/>
        </p:nvSpPr>
        <p:spPr>
          <a:xfrm>
            <a:off x="5459532" y="2276034"/>
            <a:ext cx="3498351" cy="830997"/>
          </a:xfrm>
          <a:prstGeom prst="rect">
            <a:avLst/>
          </a:prstGeom>
        </p:spPr>
        <p:txBody>
          <a:bodyPr wrap="square">
            <a:spAutoFit/>
          </a:bodyPr>
          <a:lstStyle/>
          <a:p>
            <a:pPr marL="171450" indent="-171450">
              <a:lnSpc>
                <a:spcPct val="200000"/>
              </a:lnSpc>
              <a:spcAft>
                <a:spcPts val="0"/>
              </a:spcAft>
              <a:buFont typeface="Wingdings" panose="05000000000000000000" pitchFamily="2" charset="2"/>
              <a:buChar char="Ø"/>
              <a:defRPr/>
            </a:pPr>
            <a:r>
              <a:rPr lang="zh-CN" altLang="en-US" sz="1200" dirty="0">
                <a:latin typeface="+mj-ea"/>
                <a:ea typeface="+mj-ea"/>
              </a:rPr>
              <a:t>不同体位方式更全面、直观、定位更精准；</a:t>
            </a:r>
            <a:endParaRPr lang="en-US" altLang="zh-CN" sz="1200" dirty="0">
              <a:latin typeface="+mj-ea"/>
              <a:ea typeface="+mj-ea"/>
            </a:endParaRPr>
          </a:p>
          <a:p>
            <a:pPr marL="171450" indent="-171450">
              <a:lnSpc>
                <a:spcPct val="200000"/>
              </a:lnSpc>
              <a:spcAft>
                <a:spcPts val="0"/>
              </a:spcAft>
              <a:buFont typeface="Wingdings" panose="05000000000000000000" pitchFamily="2" charset="2"/>
              <a:buChar char="Ø"/>
              <a:defRPr/>
            </a:pPr>
            <a:r>
              <a:rPr lang="zh-CN" altLang="en-US" sz="1200" dirty="0">
                <a:latin typeface="+mj-ea"/>
                <a:ea typeface="+mj-ea"/>
              </a:rPr>
              <a:t>检查者无压迫感，轻松自如完成检查</a:t>
            </a:r>
            <a:endParaRPr lang="en-US" altLang="zh-CN" sz="1200" dirty="0">
              <a:latin typeface="+mj-ea"/>
              <a:ea typeface="+mj-ea"/>
              <a:cs typeface="微软雅黑" panose="020B0503020204020204" pitchFamily="34" charset="-122"/>
            </a:endParaRPr>
          </a:p>
        </p:txBody>
      </p:sp>
      <p:sp>
        <p:nvSpPr>
          <p:cNvPr id="27" name="矩形 26"/>
          <p:cNvSpPr/>
          <p:nvPr/>
        </p:nvSpPr>
        <p:spPr>
          <a:xfrm>
            <a:off x="5453457" y="3617572"/>
            <a:ext cx="3472058" cy="369332"/>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200" b="1" dirty="0">
                <a:latin typeface="+mj-ea"/>
                <a:ea typeface="+mj-ea"/>
              </a:rPr>
              <a:t> 内置接收天线，无需穿戴马甲背心进行检查</a:t>
            </a:r>
            <a:endParaRPr lang="en-US" altLang="zh-CN" sz="1200" dirty="0">
              <a:latin typeface="+mj-ea"/>
              <a:ea typeface="+mj-ea"/>
            </a:endParaRPr>
          </a:p>
        </p:txBody>
      </p:sp>
      <p:sp>
        <p:nvSpPr>
          <p:cNvPr id="28" name="矩形 27"/>
          <p:cNvSpPr/>
          <p:nvPr/>
        </p:nvSpPr>
        <p:spPr>
          <a:xfrm>
            <a:off x="5474261" y="4157043"/>
            <a:ext cx="3669739" cy="830997"/>
          </a:xfrm>
          <a:prstGeom prst="rect">
            <a:avLst/>
          </a:prstGeom>
        </p:spPr>
        <p:txBody>
          <a:bodyPr wrap="square">
            <a:spAutoFit/>
          </a:bodyPr>
          <a:lstStyle/>
          <a:p>
            <a:pPr marL="171450" indent="-171450">
              <a:lnSpc>
                <a:spcPct val="200000"/>
              </a:lnSpc>
              <a:spcAft>
                <a:spcPts val="0"/>
              </a:spcAft>
              <a:buFont typeface="Wingdings" panose="05000000000000000000" pitchFamily="2" charset="2"/>
              <a:buChar char="Ø"/>
              <a:defRPr/>
            </a:pPr>
            <a:r>
              <a:rPr lang="zh-CN" altLang="en-US" sz="1200" dirty="0">
                <a:latin typeface="+mj-ea"/>
                <a:ea typeface="+mj-ea"/>
              </a:rPr>
              <a:t>检查更舒适、舒心；</a:t>
            </a:r>
            <a:endParaRPr lang="en-US" altLang="zh-CN" sz="1200" dirty="0">
              <a:latin typeface="+mj-ea"/>
              <a:ea typeface="+mj-ea"/>
            </a:endParaRPr>
          </a:p>
          <a:p>
            <a:pPr marL="171450" indent="-171450">
              <a:lnSpc>
                <a:spcPct val="200000"/>
              </a:lnSpc>
              <a:spcAft>
                <a:spcPts val="0"/>
              </a:spcAft>
              <a:buFont typeface="Wingdings" panose="05000000000000000000" pitchFamily="2" charset="2"/>
              <a:buChar char="Ø"/>
              <a:defRPr/>
            </a:pPr>
            <a:r>
              <a:rPr lang="zh-CN" altLang="en-US" sz="1200" dirty="0">
                <a:latin typeface="+mj-ea"/>
                <a:ea typeface="+mj-ea"/>
                <a:cs typeface="微软雅黑" panose="020B0503020204020204" pitchFamily="34" charset="-122"/>
              </a:rPr>
              <a:t>免去繁琐的马甲穿脱过程，检查更高效、安全</a:t>
            </a:r>
            <a:endParaRPr lang="en-US" altLang="zh-CN" sz="1200" dirty="0">
              <a:latin typeface="+mj-ea"/>
              <a:ea typeface="+mj-ea"/>
              <a:cs typeface="微软雅黑" panose="020B0503020204020204" pitchFamily="34" charset="-122"/>
            </a:endParaRPr>
          </a:p>
        </p:txBody>
      </p:sp>
      <p:pic>
        <p:nvPicPr>
          <p:cNvPr id="9219" name="Picture 3" descr="C:\Users\wangzj\Desktop\资福医疗\PPT方案\产品方案\产品照片\检查.png"/>
          <p:cNvPicPr>
            <a:picLocks noChangeAspect="1" noChangeArrowheads="1"/>
          </p:cNvPicPr>
          <p:nvPr/>
        </p:nvPicPr>
        <p:blipFill>
          <a:blip r:embed="rId4" cstate="print"/>
          <a:srcRect/>
          <a:stretch>
            <a:fillRect/>
          </a:stretch>
        </p:blipFill>
        <p:spPr bwMode="auto">
          <a:xfrm>
            <a:off x="2446128" y="1615993"/>
            <a:ext cx="2303976" cy="3649224"/>
          </a:xfrm>
          <a:prstGeom prst="rect">
            <a:avLst/>
          </a:prstGeom>
          <a:noFill/>
          <a:ln>
            <a:solidFill>
              <a:schemeClr val="bg1">
                <a:lumMod val="75000"/>
              </a:schemeClr>
            </a:solidFill>
          </a:ln>
        </p:spPr>
      </p:pic>
      <p:sp>
        <p:nvSpPr>
          <p:cNvPr id="13" name="文本框 5"/>
          <p:cNvSpPr txBox="1"/>
          <p:nvPr/>
        </p:nvSpPr>
        <p:spPr>
          <a:xfrm>
            <a:off x="1140024" y="298894"/>
            <a:ext cx="7661614" cy="707886"/>
          </a:xfrm>
          <a:prstGeom prst="rect">
            <a:avLst/>
          </a:prstGeom>
          <a:noFill/>
        </p:spPr>
        <p:txBody>
          <a:bodyPr wrap="square" rtlCol="0">
            <a:spAutoFit/>
          </a:bodyPr>
          <a:lstStyle/>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5.4</a:t>
            </a:r>
            <a:r>
              <a:rPr lang="zh-CN" altLang="en-US" sz="2000" b="1" dirty="0">
                <a:solidFill>
                  <a:prstClr val="white"/>
                </a:solidFill>
                <a:latin typeface="+mj-ea"/>
                <a:ea typeface="+mj-ea"/>
                <a:cs typeface="Times New Roman" pitchFamily="18" charset="0"/>
              </a:rPr>
              <a:t> 公司产品竞争优势 </a:t>
            </a:r>
            <a:endParaRPr lang="en-US" altLang="zh-CN" sz="2000" b="1" dirty="0">
              <a:solidFill>
                <a:prstClr val="white"/>
              </a:solidFill>
              <a:latin typeface="+mj-ea"/>
              <a:ea typeface="+mj-ea"/>
              <a:cs typeface="Times New Roman" pitchFamily="18" charset="0"/>
            </a:endParaRPr>
          </a:p>
          <a:p>
            <a:pPr marL="74295" lvl="0" indent="-74295" defTabSz="912495" fontAlgn="base">
              <a:spcBef>
                <a:spcPct val="0"/>
              </a:spcBef>
              <a:spcAft>
                <a:spcPct val="0"/>
              </a:spcAft>
              <a:defRPr/>
            </a:pPr>
            <a:r>
              <a:rPr lang="en-US" altLang="zh-CN" sz="2000" b="1" dirty="0">
                <a:solidFill>
                  <a:prstClr val="white"/>
                </a:solidFill>
                <a:latin typeface="+mj-ea"/>
                <a:cs typeface="Times New Roman" pitchFamily="18" charset="0"/>
              </a:rPr>
              <a:t>      ——</a:t>
            </a:r>
            <a:r>
              <a:rPr lang="zh-CN" altLang="en-US" sz="2000" b="1" dirty="0">
                <a:solidFill>
                  <a:prstClr val="white"/>
                </a:solidFill>
                <a:latin typeface="+mj-ea"/>
                <a:ea typeface="+mj-ea"/>
                <a:cs typeface="Times New Roman" pitchFamily="18" charset="0"/>
              </a:rPr>
              <a:t>患者体验舒适安全</a:t>
            </a:r>
            <a:endParaRPr lang="en-US" altLang="zh-CN" sz="2000" b="1" dirty="0">
              <a:solidFill>
                <a:prstClr val="white"/>
              </a:solidFill>
              <a:latin typeface="+mj-ea"/>
              <a:ea typeface="+mj-ea"/>
              <a:cs typeface="Times New Roman" pitchFamily="18" charset="0"/>
            </a:endParaRPr>
          </a:p>
        </p:txBody>
      </p:sp>
    </p:spTree>
    <p:extLst>
      <p:ext uri="{BB962C8B-B14F-4D97-AF65-F5344CB8AC3E}">
        <p14:creationId xmlns:p14="http://schemas.microsoft.com/office/powerpoint/2010/main" val="2505821487"/>
      </p:ext>
    </p:extLst>
  </p:cSld>
  <p:clrMapOvr>
    <a:masterClrMapping/>
  </p:clrMapOvr>
  <p:transition spd="slow">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828495175"/>
              </p:ext>
            </p:extLst>
          </p:nvPr>
        </p:nvGraphicFramePr>
        <p:xfrm>
          <a:off x="330200" y="1105571"/>
          <a:ext cx="8712684" cy="5057973"/>
        </p:xfrm>
        <a:graphic>
          <a:graphicData uri="http://schemas.openxmlformats.org/drawingml/2006/table">
            <a:tbl>
              <a:tblPr>
                <a:tableStyleId>{3B4B98B0-60AC-42C2-AFA5-B58CD77FA1E5}</a:tableStyleId>
              </a:tblPr>
              <a:tblGrid>
                <a:gridCol w="345858">
                  <a:extLst>
                    <a:ext uri="{9D8B030D-6E8A-4147-A177-3AD203B41FA5}">
                      <a16:colId xmlns="" xmlns:a16="http://schemas.microsoft.com/office/drawing/2014/main" val="20000"/>
                    </a:ext>
                  </a:extLst>
                </a:gridCol>
                <a:gridCol w="2924448">
                  <a:extLst>
                    <a:ext uri="{9D8B030D-6E8A-4147-A177-3AD203B41FA5}">
                      <a16:colId xmlns="" xmlns:a16="http://schemas.microsoft.com/office/drawing/2014/main" val="20001"/>
                    </a:ext>
                  </a:extLst>
                </a:gridCol>
                <a:gridCol w="732159">
                  <a:extLst>
                    <a:ext uri="{9D8B030D-6E8A-4147-A177-3AD203B41FA5}">
                      <a16:colId xmlns="" xmlns:a16="http://schemas.microsoft.com/office/drawing/2014/main" val="20002"/>
                    </a:ext>
                  </a:extLst>
                </a:gridCol>
                <a:gridCol w="1364742">
                  <a:extLst>
                    <a:ext uri="{9D8B030D-6E8A-4147-A177-3AD203B41FA5}">
                      <a16:colId xmlns="" xmlns:a16="http://schemas.microsoft.com/office/drawing/2014/main" val="20003"/>
                    </a:ext>
                  </a:extLst>
                </a:gridCol>
                <a:gridCol w="1299682">
                  <a:extLst>
                    <a:ext uri="{9D8B030D-6E8A-4147-A177-3AD203B41FA5}">
                      <a16:colId xmlns="" xmlns:a16="http://schemas.microsoft.com/office/drawing/2014/main" val="20004"/>
                    </a:ext>
                  </a:extLst>
                </a:gridCol>
                <a:gridCol w="1214264">
                  <a:extLst>
                    <a:ext uri="{9D8B030D-6E8A-4147-A177-3AD203B41FA5}">
                      <a16:colId xmlns="" xmlns:a16="http://schemas.microsoft.com/office/drawing/2014/main" val="20005"/>
                    </a:ext>
                  </a:extLst>
                </a:gridCol>
                <a:gridCol w="831531">
                  <a:extLst>
                    <a:ext uri="{9D8B030D-6E8A-4147-A177-3AD203B41FA5}">
                      <a16:colId xmlns="" xmlns:a16="http://schemas.microsoft.com/office/drawing/2014/main" val="20006"/>
                    </a:ext>
                  </a:extLst>
                </a:gridCol>
              </a:tblGrid>
              <a:tr h="202812">
                <a:tc gridSpan="7">
                  <a:txBody>
                    <a:bodyPr/>
                    <a:lstStyle/>
                    <a:p>
                      <a:pPr algn="ctr" fontAlgn="ctr"/>
                      <a:r>
                        <a:rPr lang="zh-CN" altLang="en-US" sz="1100" b="1" u="none" strike="noStrike" dirty="0">
                          <a:solidFill>
                            <a:schemeClr val="bg1"/>
                          </a:solidFill>
                          <a:effectLst/>
                          <a:latin typeface="+mn-ea"/>
                          <a:ea typeface="+mn-ea"/>
                        </a:rPr>
                        <a:t>专  利</a:t>
                      </a:r>
                      <a:endParaRPr lang="zh-CN" altLang="en-US" sz="1100" b="1" i="0" u="none" strike="noStrike" dirty="0">
                        <a:solidFill>
                          <a:schemeClr val="bg1"/>
                        </a:solidFill>
                        <a:effectLst/>
                        <a:latin typeface="+mn-ea"/>
                        <a:ea typeface="+mn-ea"/>
                      </a:endParaRPr>
                    </a:p>
                  </a:txBody>
                  <a:tcPr marL="2491" marR="2491" marT="2491" marB="0" anchor="ctr">
                    <a:solidFill>
                      <a:schemeClr val="accent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324000">
                <a:tc>
                  <a:txBody>
                    <a:bodyPr/>
                    <a:lstStyle/>
                    <a:p>
                      <a:pPr algn="ctr" fontAlgn="ctr"/>
                      <a:r>
                        <a:rPr lang="zh-CN" altLang="en-US" sz="1100" u="none" strike="noStrike" dirty="0">
                          <a:effectLst/>
                          <a:latin typeface="+mn-ea"/>
                          <a:ea typeface="+mn-ea"/>
                        </a:rPr>
                        <a:t>序号</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专利名称</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专利类型</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申请（专利）号</a:t>
                      </a:r>
                      <a:br>
                        <a:rPr lang="zh-CN" altLang="en-US" sz="1100" u="none" strike="noStrike" dirty="0">
                          <a:effectLst/>
                          <a:latin typeface="+mn-ea"/>
                          <a:ea typeface="+mn-ea"/>
                        </a:rPr>
                      </a:br>
                      <a:r>
                        <a:rPr lang="zh-CN" altLang="en-US" sz="1100" u="none" strike="noStrike" dirty="0">
                          <a:effectLst/>
                          <a:latin typeface="+mn-ea"/>
                          <a:ea typeface="+mn-ea"/>
                        </a:rPr>
                        <a:t>（必填项）</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申请日</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授权日</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法律状态</a:t>
                      </a:r>
                      <a:endParaRPr lang="zh-CN" altLang="en-US" sz="1100" b="1" i="0" u="none" strike="noStrike" dirty="0">
                        <a:solidFill>
                          <a:srgbClr val="000000"/>
                        </a:solidFill>
                        <a:effectLst/>
                        <a:latin typeface="+mn-ea"/>
                        <a:ea typeface="+mn-ea"/>
                      </a:endParaRPr>
                    </a:p>
                  </a:txBody>
                  <a:tcPr marL="2491" marR="2491" marT="2491" marB="0" anchor="ctr"/>
                </a:tc>
                <a:extLst>
                  <a:ext uri="{0D108BD9-81ED-4DB2-BD59-A6C34878D82A}">
                    <a16:rowId xmlns="" xmlns:a16="http://schemas.microsoft.com/office/drawing/2014/main" val="10001"/>
                  </a:ext>
                </a:extLst>
              </a:tr>
              <a:tr h="36000">
                <a:tc>
                  <a:txBody>
                    <a:bodyPr/>
                    <a:lstStyle/>
                    <a:p>
                      <a:pPr algn="ctr" fontAlgn="ctr"/>
                      <a:r>
                        <a:rPr lang="en-US" altLang="zh-CN" sz="1100" u="none" strike="noStrike">
                          <a:effectLst/>
                          <a:latin typeface="+mn-ea"/>
                          <a:ea typeface="+mn-ea"/>
                        </a:rPr>
                        <a:t>1</a:t>
                      </a:r>
                      <a:endParaRPr lang="en-US" altLang="zh-CN" sz="1100" b="0" i="0" u="none" strike="noStrike">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胶囊内镜诊疗系统</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2011201537538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2011.05.16</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2011/12/7</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2"/>
                  </a:ext>
                </a:extLst>
              </a:tr>
              <a:tr h="36000">
                <a:tc>
                  <a:txBody>
                    <a:bodyPr/>
                    <a:lstStyle/>
                    <a:p>
                      <a:pPr algn="ctr" fontAlgn="ctr"/>
                      <a:r>
                        <a:rPr lang="is-IS" sz="1100" u="none" strike="noStrike">
                          <a:effectLst/>
                          <a:latin typeface="+mn-ea"/>
                          <a:ea typeface="+mn-ea"/>
                        </a:rPr>
                        <a:t>2</a:t>
                      </a:r>
                      <a:endParaRPr lang="is-IS" sz="1100" b="0" i="0" u="none" strike="noStrike">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2011201537557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2011.05.16</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2011/12/7</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3"/>
                  </a:ext>
                </a:extLst>
              </a:tr>
              <a:tr h="36000">
                <a:tc>
                  <a:txBody>
                    <a:bodyPr/>
                    <a:lstStyle/>
                    <a:p>
                      <a:pPr algn="ctr" fontAlgn="ctr"/>
                      <a:r>
                        <a:rPr lang="en-US" altLang="zh-CN" sz="1100" u="none" strike="noStrike">
                          <a:effectLst/>
                          <a:latin typeface="+mn-ea"/>
                          <a:ea typeface="+mn-ea"/>
                        </a:rPr>
                        <a:t>3</a:t>
                      </a:r>
                      <a:endParaRPr lang="en-US" altLang="zh-CN" sz="1100" b="0" i="0" u="none" strike="noStrike">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用于定位微型体内诊疗装置的微型磁定位装置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2011201538600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2011.05.16</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2011/12/7</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4"/>
                  </a:ext>
                </a:extLst>
              </a:tr>
              <a:tr h="36000">
                <a:tc>
                  <a:txBody>
                    <a:bodyPr/>
                    <a:lstStyle/>
                    <a:p>
                      <a:pPr algn="ctr" fontAlgn="ctr"/>
                      <a:r>
                        <a:rPr lang="en-US" altLang="zh-CN" sz="1100" u="none" strike="noStrike">
                          <a:effectLst/>
                          <a:latin typeface="+mn-ea"/>
                          <a:ea typeface="+mn-ea"/>
                        </a:rPr>
                        <a:t>4</a:t>
                      </a:r>
                      <a:endParaRPr lang="en-US" altLang="zh-CN" sz="1100" b="0" i="0" u="none" strike="noStrike">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应用于微型体内诊疗装置的微型定位装置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2011201541247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2011.05.16</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2011/12/7</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5"/>
                  </a:ext>
                </a:extLst>
              </a:tr>
              <a:tr h="36000">
                <a:tc>
                  <a:txBody>
                    <a:bodyPr/>
                    <a:lstStyle/>
                    <a:p>
                      <a:pPr algn="ctr" fontAlgn="ctr"/>
                      <a:r>
                        <a:rPr lang="en-US" altLang="zh-CN" sz="1100" u="none" strike="noStrike">
                          <a:effectLst/>
                          <a:latin typeface="+mn-ea"/>
                          <a:ea typeface="+mn-ea"/>
                        </a:rPr>
                        <a:t>5</a:t>
                      </a:r>
                      <a:endParaRPr lang="en-US" altLang="zh-CN" sz="1100" b="0" i="0" u="none" strike="noStrike">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一种胶囊内镜镜头组件及胶囊内镜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2011201541251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2011.05.16</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2011/12/7</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6"/>
                  </a:ext>
                </a:extLst>
              </a:tr>
              <a:tr h="36000">
                <a:tc>
                  <a:txBody>
                    <a:bodyPr/>
                    <a:lstStyle/>
                    <a:p>
                      <a:pPr algn="ctr" fontAlgn="ctr"/>
                      <a:r>
                        <a:rPr lang="en-US" altLang="zh-CN" sz="1100" u="none" strike="noStrike">
                          <a:effectLst/>
                          <a:latin typeface="+mn-ea"/>
                          <a:ea typeface="+mn-ea"/>
                        </a:rPr>
                        <a:t>6</a:t>
                      </a:r>
                      <a:endParaRPr lang="en-US" altLang="zh-CN" sz="1100" b="0" i="0" u="none" strike="noStrike">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用于定位微型体内诊疗装置的无线定位装置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2011201541266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2011.05.16</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2011/12/7</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7"/>
                  </a:ext>
                </a:extLst>
              </a:tr>
              <a:tr h="36000">
                <a:tc>
                  <a:txBody>
                    <a:bodyPr/>
                    <a:lstStyle/>
                    <a:p>
                      <a:pPr algn="ctr" fontAlgn="ctr"/>
                      <a:r>
                        <a:rPr lang="en-US" altLang="zh-CN" sz="1100" u="none" strike="noStrike" dirty="0">
                          <a:effectLst/>
                          <a:latin typeface="+mn-ea"/>
                          <a:ea typeface="+mn-ea"/>
                        </a:rPr>
                        <a:t>7</a:t>
                      </a:r>
                      <a:endParaRPr lang="en-US" altLang="zh-CN" sz="1100" b="0"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一种微型定位装置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2011201541270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2011.05.16</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2011/12/7</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8"/>
                  </a:ext>
                </a:extLst>
              </a:tr>
              <a:tr h="36000">
                <a:tc>
                  <a:txBody>
                    <a:bodyPr/>
                    <a:lstStyle/>
                    <a:p>
                      <a:pPr algn="ctr" fontAlgn="ctr"/>
                      <a:r>
                        <a:rPr lang="en-US" altLang="zh-CN" sz="1100" u="none" strike="noStrike" dirty="0">
                          <a:effectLst/>
                          <a:latin typeface="+mn-ea"/>
                          <a:ea typeface="+mn-ea"/>
                        </a:rPr>
                        <a:t>8</a:t>
                      </a:r>
                      <a:endParaRPr lang="en-US" altLang="zh-CN" sz="1100" b="0"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一种胶囊内镜数据处理系统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2011201541285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2011.05.16</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2011/12/7</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9"/>
                  </a:ext>
                </a:extLst>
              </a:tr>
              <a:tr h="36000">
                <a:tc>
                  <a:txBody>
                    <a:bodyPr/>
                    <a:lstStyle/>
                    <a:p>
                      <a:pPr algn="ctr" fontAlgn="ctr"/>
                      <a:r>
                        <a:rPr lang="en-US" altLang="zh-CN" sz="1100" u="none" strike="noStrike" dirty="0">
                          <a:effectLst/>
                          <a:latin typeface="+mn-ea"/>
                          <a:ea typeface="+mn-ea"/>
                        </a:rPr>
                        <a:t>9</a:t>
                      </a:r>
                      <a:endParaRPr lang="en-US" altLang="zh-CN" sz="1100" b="0"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一种可接触式充电的胶囊内窥镜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2012205832829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2012.11.07</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2013/5/22</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0"/>
                  </a:ext>
                </a:extLst>
              </a:tr>
              <a:tr h="36000">
                <a:tc>
                  <a:txBody>
                    <a:bodyPr/>
                    <a:lstStyle/>
                    <a:p>
                      <a:pPr algn="ctr" fontAlgn="ctr"/>
                      <a:r>
                        <a:rPr lang="en-US" altLang="zh-CN" sz="1100" u="none" strike="noStrike" dirty="0">
                          <a:effectLst/>
                          <a:latin typeface="+mn-ea"/>
                          <a:ea typeface="+mn-ea"/>
                        </a:rPr>
                        <a:t>10</a:t>
                      </a:r>
                      <a:endParaRPr lang="en-US" altLang="zh-CN" sz="1100" b="0"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一种可充电的胶囊内窥镜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2012205833164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2012.11.07</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2013/5/22</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1"/>
                  </a:ext>
                </a:extLst>
              </a:tr>
              <a:tr h="36000">
                <a:tc>
                  <a:txBody>
                    <a:bodyPr/>
                    <a:lstStyle/>
                    <a:p>
                      <a:pPr algn="ctr" fontAlgn="ctr"/>
                      <a:r>
                        <a:rPr lang="cs-CZ" sz="1100" u="none" strike="noStrike">
                          <a:effectLst/>
                          <a:latin typeface="+mn-ea"/>
                          <a:ea typeface="+mn-ea"/>
                        </a:rPr>
                        <a:t>11</a:t>
                      </a:r>
                      <a:endParaRPr lang="cs-CZ" sz="1100" b="0" i="0" u="none" strike="noStrike">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a:solidFill>
                            <a:srgbClr val="000000"/>
                          </a:solidFill>
                          <a:effectLst/>
                          <a:latin typeface="+mn-ea"/>
                          <a:ea typeface="+mn-ea"/>
                        </a:rPr>
                        <a:t>一种胶囊内窥镜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2012205834947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2012.11.07</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2013/5/22</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2"/>
                  </a:ext>
                </a:extLst>
              </a:tr>
              <a:tr h="36000">
                <a:tc>
                  <a:txBody>
                    <a:bodyPr/>
                    <a:lstStyle/>
                    <a:p>
                      <a:pPr algn="ctr" fontAlgn="ctr"/>
                      <a:r>
                        <a:rPr lang="is-IS" sz="1100" u="none" strike="noStrike">
                          <a:effectLst/>
                          <a:latin typeface="+mn-ea"/>
                          <a:ea typeface="+mn-ea"/>
                        </a:rPr>
                        <a:t>12</a:t>
                      </a:r>
                      <a:endParaRPr lang="is-IS" sz="1100" b="0" i="0" u="none" strike="noStrike">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一种胶囊内窥镜和检测装置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sz="1100" b="0" i="0" u="none" strike="noStrike">
                          <a:solidFill>
                            <a:srgbClr val="000000"/>
                          </a:solidFill>
                          <a:effectLst/>
                          <a:latin typeface="+mn-ea"/>
                          <a:ea typeface="+mn-ea"/>
                        </a:rPr>
                        <a:t>201220635548X</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2012.11.27</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2013/5/22</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3"/>
                  </a:ext>
                </a:extLst>
              </a:tr>
              <a:tr h="36000">
                <a:tc>
                  <a:txBody>
                    <a:bodyPr/>
                    <a:lstStyle/>
                    <a:p>
                      <a:pPr algn="ctr" fontAlgn="ctr"/>
                      <a:r>
                        <a:rPr lang="is-IS" sz="1100" u="none" strike="noStrike">
                          <a:effectLst/>
                          <a:latin typeface="+mn-ea"/>
                          <a:ea typeface="+mn-ea"/>
                        </a:rPr>
                        <a:t>13</a:t>
                      </a:r>
                      <a:endParaRPr lang="is-IS" sz="1100" b="0" i="0" u="none" strike="noStrike">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胶囊内窥镜运行轨迹的控制系统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2012207104563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2012/12/20</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2013/5/22</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4"/>
                  </a:ext>
                </a:extLst>
              </a:tr>
              <a:tr h="36000">
                <a:tc>
                  <a:txBody>
                    <a:bodyPr/>
                    <a:lstStyle/>
                    <a:p>
                      <a:pPr algn="ctr" fontAlgn="ctr"/>
                      <a:r>
                        <a:rPr lang="en-US" altLang="zh-CN" sz="1100" u="none" strike="noStrike">
                          <a:effectLst/>
                          <a:latin typeface="+mn-ea"/>
                          <a:ea typeface="+mn-ea"/>
                        </a:rPr>
                        <a:t>14</a:t>
                      </a:r>
                      <a:endParaRPr lang="en-US" altLang="zh-CN" sz="1100" b="0" i="0" u="none" strike="noStrike">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一种可无线式充电的胶囊内窥镜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2012205833893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2012/11/7</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2013/7/24</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5"/>
                  </a:ext>
                </a:extLst>
              </a:tr>
              <a:tr h="36000">
                <a:tc>
                  <a:txBody>
                    <a:bodyPr/>
                    <a:lstStyle/>
                    <a:p>
                      <a:pPr algn="ctr" fontAlgn="ctr"/>
                      <a:r>
                        <a:rPr lang="en-US" altLang="zh-CN" sz="1100" u="none" strike="noStrike" dirty="0">
                          <a:effectLst/>
                          <a:latin typeface="+mn-ea"/>
                          <a:ea typeface="+mn-ea"/>
                        </a:rPr>
                        <a:t>15</a:t>
                      </a:r>
                      <a:endParaRPr lang="en-US" altLang="zh-CN" sz="1100" b="0"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一种胶囊内窥镜运行姿态的控制系统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2012207109995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2012/12/20</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2013/8/7</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6"/>
                  </a:ext>
                </a:extLst>
              </a:tr>
              <a:tr h="36000">
                <a:tc>
                  <a:txBody>
                    <a:bodyPr/>
                    <a:lstStyle/>
                    <a:p>
                      <a:pPr algn="ctr" fontAlgn="ctr"/>
                      <a:r>
                        <a:rPr lang="en-US" altLang="zh-CN" sz="1100" b="0" i="0" u="none" strike="noStrike" dirty="0">
                          <a:solidFill>
                            <a:srgbClr val="000000"/>
                          </a:solidFill>
                          <a:effectLst/>
                          <a:latin typeface="+mn-ea"/>
                          <a:ea typeface="+mn-ea"/>
                        </a:rPr>
                        <a:t>16</a:t>
                      </a:r>
                    </a:p>
                  </a:txBody>
                  <a:tcPr marL="2491" marR="2491" marT="2491" marB="0" anchor="ctr"/>
                </a:tc>
                <a:tc>
                  <a:txBody>
                    <a:bodyPr/>
                    <a:lstStyle/>
                    <a:p>
                      <a:pPr algn="ctr" fontAlgn="ctr"/>
                      <a:r>
                        <a:rPr lang="zh-CN" altLang="en-US" sz="1100" b="0" i="0" u="none" strike="noStrike">
                          <a:solidFill>
                            <a:srgbClr val="000000"/>
                          </a:solidFill>
                          <a:effectLst/>
                          <a:latin typeface="+mn-ea"/>
                          <a:ea typeface="+mn-ea"/>
                        </a:rPr>
                        <a:t>一种胶囊内窥镜运行轨迹的控制系统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2012207110210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2012/12/20</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2013/8/14</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3515168968"/>
                  </a:ext>
                </a:extLst>
              </a:tr>
              <a:tr h="36000">
                <a:tc>
                  <a:txBody>
                    <a:bodyPr/>
                    <a:lstStyle/>
                    <a:p>
                      <a:pPr algn="ctr" fontAlgn="ctr"/>
                      <a:r>
                        <a:rPr lang="en-US" altLang="zh-CN" sz="1100" b="0" i="0" u="none" strike="noStrike" dirty="0">
                          <a:solidFill>
                            <a:srgbClr val="000000"/>
                          </a:solidFill>
                          <a:effectLst/>
                          <a:latin typeface="+mn-ea"/>
                          <a:ea typeface="+mn-ea"/>
                        </a:rPr>
                        <a:t>17</a:t>
                      </a: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一种胶囊内窥镜及其方位控制装置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2012206356139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2012/11/27</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2013/10/16</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3335928440"/>
                  </a:ext>
                </a:extLst>
              </a:tr>
              <a:tr h="36000">
                <a:tc>
                  <a:txBody>
                    <a:bodyPr/>
                    <a:lstStyle/>
                    <a:p>
                      <a:pPr algn="ctr" fontAlgn="ctr"/>
                      <a:r>
                        <a:rPr lang="en-US" altLang="zh-CN" sz="1100" b="0" i="0" u="none" strike="noStrike" dirty="0">
                          <a:solidFill>
                            <a:srgbClr val="000000"/>
                          </a:solidFill>
                          <a:effectLst/>
                          <a:latin typeface="+mn-ea"/>
                          <a:ea typeface="+mn-ea"/>
                        </a:rPr>
                        <a:t>18</a:t>
                      </a:r>
                    </a:p>
                  </a:txBody>
                  <a:tcPr marL="2491" marR="2491" marT="2491" marB="0" anchor="ctr"/>
                </a:tc>
                <a:tc>
                  <a:txBody>
                    <a:bodyPr/>
                    <a:lstStyle/>
                    <a:p>
                      <a:pPr algn="ctr" fontAlgn="ctr"/>
                      <a:r>
                        <a:rPr lang="zh-CN" altLang="en-US" sz="1100" b="0" i="0" u="none" strike="noStrike">
                          <a:solidFill>
                            <a:srgbClr val="000000"/>
                          </a:solidFill>
                          <a:effectLst/>
                          <a:latin typeface="+mn-ea"/>
                          <a:ea typeface="+mn-ea"/>
                        </a:rPr>
                        <a:t>胶囊内窥镜体内运行状态的控制系统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2013204968402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2013/8/14</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2014/1/15</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65446117"/>
                  </a:ext>
                </a:extLst>
              </a:tr>
              <a:tr h="36000">
                <a:tc>
                  <a:txBody>
                    <a:bodyPr/>
                    <a:lstStyle/>
                    <a:p>
                      <a:pPr algn="ctr" fontAlgn="ctr"/>
                      <a:r>
                        <a:rPr lang="en-US" altLang="zh-CN" sz="1100" b="0" i="0" u="none" strike="noStrike" dirty="0">
                          <a:solidFill>
                            <a:srgbClr val="000000"/>
                          </a:solidFill>
                          <a:effectLst/>
                          <a:latin typeface="+mn-ea"/>
                          <a:ea typeface="+mn-ea"/>
                        </a:rPr>
                        <a:t>19</a:t>
                      </a: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胶囊内镜诊疗系统的控制方法</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2011101247027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2011/5/16</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2014/4/30</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3884806772"/>
                  </a:ext>
                </a:extLst>
              </a:tr>
              <a:tr h="36000">
                <a:tc>
                  <a:txBody>
                    <a:bodyPr/>
                    <a:lstStyle/>
                    <a:p>
                      <a:pPr algn="ctr" fontAlgn="ctr"/>
                      <a:r>
                        <a:rPr lang="en-US" altLang="zh-CN" sz="1100" b="0" i="0" u="none" strike="noStrike" dirty="0">
                          <a:solidFill>
                            <a:srgbClr val="000000"/>
                          </a:solidFill>
                          <a:effectLst/>
                          <a:latin typeface="+mn-ea"/>
                          <a:ea typeface="+mn-ea"/>
                        </a:rPr>
                        <a:t>20</a:t>
                      </a: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一种微型定位装置及微型体内诊疗装置的定位方法</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2011101245892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2011/5/16</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2014/7/2</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2178695344"/>
                  </a:ext>
                </a:extLst>
              </a:tr>
              <a:tr h="36000">
                <a:tc>
                  <a:txBody>
                    <a:bodyPr/>
                    <a:lstStyle/>
                    <a:p>
                      <a:pPr algn="ctr" fontAlgn="ctr"/>
                      <a:r>
                        <a:rPr lang="en-US" altLang="zh-CN" sz="1100" b="0" i="0" u="none" strike="noStrike" dirty="0">
                          <a:solidFill>
                            <a:srgbClr val="000000"/>
                          </a:solidFill>
                          <a:effectLst/>
                          <a:latin typeface="+mn-ea"/>
                          <a:ea typeface="+mn-ea"/>
                        </a:rPr>
                        <a:t>21</a:t>
                      </a: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一种胶囊内镜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2011101247012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2011/5/16</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2014/7/2</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243372133"/>
                  </a:ext>
                </a:extLst>
              </a:tr>
              <a:tr h="36000">
                <a:tc>
                  <a:txBody>
                    <a:bodyPr/>
                    <a:lstStyle/>
                    <a:p>
                      <a:pPr algn="ctr" fontAlgn="ctr"/>
                      <a:r>
                        <a:rPr lang="en-US" altLang="zh-CN" sz="1100" b="0" i="0" u="none" strike="noStrike" dirty="0">
                          <a:solidFill>
                            <a:srgbClr val="000000"/>
                          </a:solidFill>
                          <a:effectLst/>
                          <a:latin typeface="+mn-ea"/>
                          <a:ea typeface="+mn-ea"/>
                        </a:rPr>
                        <a:t>22</a:t>
                      </a:r>
                    </a:p>
                  </a:txBody>
                  <a:tcPr marL="2491" marR="2491" marT="2491" marB="0" anchor="ctr"/>
                </a:tc>
                <a:tc>
                  <a:txBody>
                    <a:bodyPr/>
                    <a:lstStyle/>
                    <a:p>
                      <a:pPr algn="ctr" fontAlgn="ctr"/>
                      <a:r>
                        <a:rPr lang="zh-CN" altLang="en-US" sz="1100" b="0" i="0" u="none" strike="noStrike">
                          <a:solidFill>
                            <a:srgbClr val="000000"/>
                          </a:solidFill>
                          <a:effectLst/>
                          <a:latin typeface="+mn-ea"/>
                          <a:ea typeface="+mn-ea"/>
                        </a:rPr>
                        <a:t>一种胶囊内窥镜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2012104410699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2012/11/7</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2014/9/3</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2954418739"/>
                  </a:ext>
                </a:extLst>
              </a:tr>
              <a:tr h="36000">
                <a:tc>
                  <a:txBody>
                    <a:bodyPr/>
                    <a:lstStyle/>
                    <a:p>
                      <a:pPr algn="ctr" fontAlgn="ctr"/>
                      <a:r>
                        <a:rPr lang="en-US" altLang="zh-CN" sz="1100" b="0" i="0" u="none" strike="noStrike" dirty="0">
                          <a:solidFill>
                            <a:srgbClr val="000000"/>
                          </a:solidFill>
                          <a:effectLst/>
                          <a:latin typeface="+mn-ea"/>
                          <a:ea typeface="+mn-ea"/>
                        </a:rPr>
                        <a:t>23</a:t>
                      </a:r>
                    </a:p>
                  </a:txBody>
                  <a:tcPr marL="2491" marR="2491" marT="2491" marB="0" anchor="ctr"/>
                </a:tc>
                <a:tc>
                  <a:txBody>
                    <a:bodyPr/>
                    <a:lstStyle/>
                    <a:p>
                      <a:pPr algn="ctr" fontAlgn="ctr"/>
                      <a:r>
                        <a:rPr lang="zh-CN" altLang="en-US" sz="1100" b="0" i="0" u="none" strike="noStrike">
                          <a:solidFill>
                            <a:srgbClr val="000000"/>
                          </a:solidFill>
                          <a:effectLst/>
                          <a:latin typeface="+mn-ea"/>
                          <a:ea typeface="+mn-ea"/>
                        </a:rPr>
                        <a:t>一种人体微型探测系统及控制装置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2014202381253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2014/5/9</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2014/10/1</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2325938085"/>
                  </a:ext>
                </a:extLst>
              </a:tr>
              <a:tr h="36000">
                <a:tc>
                  <a:txBody>
                    <a:bodyPr/>
                    <a:lstStyle/>
                    <a:p>
                      <a:pPr algn="ctr" fontAlgn="ctr"/>
                      <a:r>
                        <a:rPr lang="en-US" altLang="zh-CN" sz="1100" b="0" i="0" u="none" strike="noStrike" dirty="0">
                          <a:solidFill>
                            <a:srgbClr val="000000"/>
                          </a:solidFill>
                          <a:effectLst/>
                          <a:latin typeface="+mn-ea"/>
                          <a:ea typeface="+mn-ea"/>
                        </a:rPr>
                        <a:t>24</a:t>
                      </a:r>
                    </a:p>
                  </a:txBody>
                  <a:tcPr marL="2491" marR="2491" marT="2491" marB="0" anchor="ctr"/>
                </a:tc>
                <a:tc>
                  <a:txBody>
                    <a:bodyPr/>
                    <a:lstStyle/>
                    <a:p>
                      <a:pPr algn="ctr" fontAlgn="ctr"/>
                      <a:r>
                        <a:rPr lang="zh-CN" altLang="en-US" sz="1100" b="0" i="0" u="none" strike="noStrike">
                          <a:solidFill>
                            <a:srgbClr val="000000"/>
                          </a:solidFill>
                          <a:effectLst/>
                          <a:latin typeface="+mn-ea"/>
                          <a:ea typeface="+mn-ea"/>
                        </a:rPr>
                        <a:t>一种胶囊内窥镜及充电设备</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2014202381569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2014/5/9</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2014/10/1</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477352164"/>
                  </a:ext>
                </a:extLst>
              </a:tr>
              <a:tr h="36000">
                <a:tc>
                  <a:txBody>
                    <a:bodyPr/>
                    <a:lstStyle/>
                    <a:p>
                      <a:pPr algn="ctr" fontAlgn="ctr"/>
                      <a:r>
                        <a:rPr lang="en-US" altLang="zh-CN" sz="1100" b="0" i="0" u="none" strike="noStrike" dirty="0">
                          <a:solidFill>
                            <a:srgbClr val="000000"/>
                          </a:solidFill>
                          <a:effectLst/>
                          <a:latin typeface="+mn-ea"/>
                          <a:ea typeface="+mn-ea"/>
                        </a:rPr>
                        <a:t>25</a:t>
                      </a:r>
                    </a:p>
                  </a:txBody>
                  <a:tcPr marL="2491" marR="2491" marT="2491" marB="0" anchor="ctr"/>
                </a:tc>
                <a:tc>
                  <a:txBody>
                    <a:bodyPr/>
                    <a:lstStyle/>
                    <a:p>
                      <a:pPr algn="ctr" fontAlgn="ctr"/>
                      <a:r>
                        <a:rPr lang="zh-CN" altLang="en-US" sz="1100" b="0" i="0" u="none" strike="noStrike" dirty="0">
                          <a:solidFill>
                            <a:srgbClr val="000000"/>
                          </a:solidFill>
                          <a:effectLst/>
                          <a:latin typeface="+mn-ea"/>
                          <a:ea typeface="+mn-ea"/>
                        </a:rPr>
                        <a:t>一种人体微型探测系统及控制装置</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2014202386187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2014/5/9</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2014/10/22</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244603016"/>
                  </a:ext>
                </a:extLst>
              </a:tr>
            </a:tbl>
          </a:graphicData>
        </a:graphic>
      </p:graphicFrame>
      <p:sp>
        <p:nvSpPr>
          <p:cNvPr id="3" name="文本框 2">
            <a:extLst>
              <a:ext uri="{FF2B5EF4-FFF2-40B4-BE49-F238E27FC236}">
                <a16:creationId xmlns="" xmlns:a16="http://schemas.microsoft.com/office/drawing/2014/main" id="{540F0E4B-BDBC-EB4F-8406-68B560252A61}"/>
              </a:ext>
            </a:extLst>
          </p:cNvPr>
          <p:cNvSpPr txBox="1"/>
          <p:nvPr/>
        </p:nvSpPr>
        <p:spPr>
          <a:xfrm>
            <a:off x="1160279" y="482176"/>
            <a:ext cx="3868615" cy="400110"/>
          </a:xfrm>
          <a:prstGeom prst="rect">
            <a:avLst/>
          </a:prstGeom>
          <a:noFill/>
        </p:spPr>
        <p:txBody>
          <a:bodyPr wrap="square" rtlCol="0">
            <a:spAutoFit/>
          </a:bodyPr>
          <a:lstStyle/>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5.6</a:t>
            </a:r>
            <a:r>
              <a:rPr lang="zh-CN" altLang="en-US" sz="2000" b="1" dirty="0">
                <a:solidFill>
                  <a:prstClr val="white"/>
                </a:solidFill>
                <a:latin typeface="+mj-ea"/>
                <a:ea typeface="+mj-ea"/>
                <a:cs typeface="Times New Roman" pitchFamily="18" charset="0"/>
              </a:rPr>
              <a:t> 专利级软件著作权 </a:t>
            </a:r>
            <a:endParaRPr lang="en-US" altLang="zh-CN" sz="2000" b="1" dirty="0">
              <a:solidFill>
                <a:prstClr val="white"/>
              </a:solidFill>
              <a:latin typeface="+mj-ea"/>
              <a:ea typeface="+mj-ea"/>
              <a:cs typeface="Times New Roman" pitchFamily="18" charset="0"/>
            </a:endParaRPr>
          </a:p>
        </p:txBody>
      </p:sp>
    </p:spTree>
    <p:extLst>
      <p:ext uri="{BB962C8B-B14F-4D97-AF65-F5344CB8AC3E}">
        <p14:creationId xmlns:p14="http://schemas.microsoft.com/office/powerpoint/2010/main" val="2371469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978629845"/>
              </p:ext>
            </p:extLst>
          </p:nvPr>
        </p:nvGraphicFramePr>
        <p:xfrm>
          <a:off x="330200" y="938146"/>
          <a:ext cx="8712684" cy="4877633"/>
        </p:xfrm>
        <a:graphic>
          <a:graphicData uri="http://schemas.openxmlformats.org/drawingml/2006/table">
            <a:tbl>
              <a:tblPr>
                <a:tableStyleId>{3B4B98B0-60AC-42C2-AFA5-B58CD77FA1E5}</a:tableStyleId>
              </a:tblPr>
              <a:tblGrid>
                <a:gridCol w="345858">
                  <a:extLst>
                    <a:ext uri="{9D8B030D-6E8A-4147-A177-3AD203B41FA5}">
                      <a16:colId xmlns="" xmlns:a16="http://schemas.microsoft.com/office/drawing/2014/main" val="20000"/>
                    </a:ext>
                  </a:extLst>
                </a:gridCol>
                <a:gridCol w="2924448">
                  <a:extLst>
                    <a:ext uri="{9D8B030D-6E8A-4147-A177-3AD203B41FA5}">
                      <a16:colId xmlns="" xmlns:a16="http://schemas.microsoft.com/office/drawing/2014/main" val="20001"/>
                    </a:ext>
                  </a:extLst>
                </a:gridCol>
                <a:gridCol w="732159">
                  <a:extLst>
                    <a:ext uri="{9D8B030D-6E8A-4147-A177-3AD203B41FA5}">
                      <a16:colId xmlns="" xmlns:a16="http://schemas.microsoft.com/office/drawing/2014/main" val="20002"/>
                    </a:ext>
                  </a:extLst>
                </a:gridCol>
                <a:gridCol w="1364742">
                  <a:extLst>
                    <a:ext uri="{9D8B030D-6E8A-4147-A177-3AD203B41FA5}">
                      <a16:colId xmlns="" xmlns:a16="http://schemas.microsoft.com/office/drawing/2014/main" val="20003"/>
                    </a:ext>
                  </a:extLst>
                </a:gridCol>
                <a:gridCol w="1299682">
                  <a:extLst>
                    <a:ext uri="{9D8B030D-6E8A-4147-A177-3AD203B41FA5}">
                      <a16:colId xmlns="" xmlns:a16="http://schemas.microsoft.com/office/drawing/2014/main" val="20004"/>
                    </a:ext>
                  </a:extLst>
                </a:gridCol>
                <a:gridCol w="1214264">
                  <a:extLst>
                    <a:ext uri="{9D8B030D-6E8A-4147-A177-3AD203B41FA5}">
                      <a16:colId xmlns="" xmlns:a16="http://schemas.microsoft.com/office/drawing/2014/main" val="20005"/>
                    </a:ext>
                  </a:extLst>
                </a:gridCol>
                <a:gridCol w="831531">
                  <a:extLst>
                    <a:ext uri="{9D8B030D-6E8A-4147-A177-3AD203B41FA5}">
                      <a16:colId xmlns="" xmlns:a16="http://schemas.microsoft.com/office/drawing/2014/main" val="20006"/>
                    </a:ext>
                  </a:extLst>
                </a:gridCol>
              </a:tblGrid>
              <a:tr h="202812">
                <a:tc gridSpan="7">
                  <a:txBody>
                    <a:bodyPr/>
                    <a:lstStyle/>
                    <a:p>
                      <a:pPr algn="ctr" fontAlgn="ctr"/>
                      <a:r>
                        <a:rPr lang="zh-CN" altLang="en-US" sz="1100" b="1" u="none" strike="noStrike" dirty="0">
                          <a:solidFill>
                            <a:schemeClr val="bg1"/>
                          </a:solidFill>
                          <a:effectLst/>
                          <a:latin typeface="+mn-ea"/>
                          <a:ea typeface="+mn-ea"/>
                        </a:rPr>
                        <a:t>专  利</a:t>
                      </a:r>
                      <a:endParaRPr lang="zh-CN" altLang="en-US" sz="1100" b="1" i="0" u="none" strike="noStrike" dirty="0">
                        <a:solidFill>
                          <a:schemeClr val="bg1"/>
                        </a:solidFill>
                        <a:effectLst/>
                        <a:latin typeface="+mn-ea"/>
                        <a:ea typeface="+mn-ea"/>
                      </a:endParaRPr>
                    </a:p>
                  </a:txBody>
                  <a:tcPr marL="2491" marR="2491" marT="2491" marB="0" anchor="ctr">
                    <a:solidFill>
                      <a:schemeClr val="accent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324000">
                <a:tc>
                  <a:txBody>
                    <a:bodyPr/>
                    <a:lstStyle/>
                    <a:p>
                      <a:pPr algn="ctr" fontAlgn="ctr"/>
                      <a:r>
                        <a:rPr lang="zh-CN" altLang="en-US" sz="1100" u="none" strike="noStrike" dirty="0">
                          <a:effectLst/>
                          <a:latin typeface="+mn-ea"/>
                          <a:ea typeface="+mn-ea"/>
                        </a:rPr>
                        <a:t>序号</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专利名称</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专利类型</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申请（专利）号</a:t>
                      </a:r>
                      <a:br>
                        <a:rPr lang="zh-CN" altLang="en-US" sz="1100" u="none" strike="noStrike" dirty="0">
                          <a:effectLst/>
                          <a:latin typeface="+mn-ea"/>
                          <a:ea typeface="+mn-ea"/>
                        </a:rPr>
                      </a:br>
                      <a:r>
                        <a:rPr lang="zh-CN" altLang="en-US" sz="1100" u="none" strike="noStrike" dirty="0">
                          <a:effectLst/>
                          <a:latin typeface="+mn-ea"/>
                          <a:ea typeface="+mn-ea"/>
                        </a:rPr>
                        <a:t>（必填项）</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申请日</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授权日</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法律状态</a:t>
                      </a:r>
                      <a:endParaRPr lang="zh-CN" altLang="en-US" sz="1100" b="1" i="0" u="none" strike="noStrike" dirty="0">
                        <a:solidFill>
                          <a:srgbClr val="000000"/>
                        </a:solidFill>
                        <a:effectLst/>
                        <a:latin typeface="+mn-ea"/>
                        <a:ea typeface="+mn-ea"/>
                      </a:endParaRPr>
                    </a:p>
                  </a:txBody>
                  <a:tcPr marL="2491" marR="2491" marT="2491" marB="0" anchor="ctr"/>
                </a:tc>
                <a:extLst>
                  <a:ext uri="{0D108BD9-81ED-4DB2-BD59-A6C34878D82A}">
                    <a16:rowId xmlns="" xmlns:a16="http://schemas.microsoft.com/office/drawing/2014/main" val="10001"/>
                  </a:ext>
                </a:extLst>
              </a:tr>
              <a:tr h="36000">
                <a:tc>
                  <a:txBody>
                    <a:bodyPr/>
                    <a:lstStyle/>
                    <a:p>
                      <a:pPr algn="ctr" fontAlgn="ctr"/>
                      <a:r>
                        <a:rPr lang="en-US" altLang="zh-CN" sz="1100" b="0" i="0" u="none" strike="noStrike">
                          <a:solidFill>
                            <a:srgbClr val="000000"/>
                          </a:solidFill>
                          <a:effectLst/>
                          <a:latin typeface="+mn-ea"/>
                          <a:ea typeface="+mn-ea"/>
                        </a:rPr>
                        <a:t>26</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一种胶囊内窥镜功能服</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2014203396909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2014/6/23</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2014/11/5</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2"/>
                  </a:ext>
                </a:extLst>
              </a:tr>
              <a:tr h="36000">
                <a:tc>
                  <a:txBody>
                    <a:bodyPr/>
                    <a:lstStyle/>
                    <a:p>
                      <a:pPr algn="ctr" fontAlgn="ctr"/>
                      <a:r>
                        <a:rPr lang="en-US" altLang="zh-CN" sz="1100" b="0" i="0" u="none" strike="noStrike">
                          <a:solidFill>
                            <a:srgbClr val="000000"/>
                          </a:solidFill>
                          <a:effectLst/>
                          <a:latin typeface="+mn-ea"/>
                          <a:ea typeface="+mn-ea"/>
                        </a:rPr>
                        <a:t>27</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一种胶囊内窥镜、激活装置及系统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2014203406582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2014/6/24</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2014/11/5</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3"/>
                  </a:ext>
                </a:extLst>
              </a:tr>
              <a:tr h="36000">
                <a:tc>
                  <a:txBody>
                    <a:bodyPr/>
                    <a:lstStyle/>
                    <a:p>
                      <a:pPr algn="ctr" fontAlgn="ctr"/>
                      <a:r>
                        <a:rPr lang="en-US" altLang="zh-CN" sz="1100" b="0" i="0" u="none" strike="noStrike">
                          <a:solidFill>
                            <a:srgbClr val="000000"/>
                          </a:solidFill>
                          <a:effectLst/>
                          <a:latin typeface="+mn-ea"/>
                          <a:ea typeface="+mn-ea"/>
                        </a:rPr>
                        <a:t>28</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一种胃胶囊内窥镜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sz="1100" b="0" i="0" u="none" strike="noStrike">
                          <a:solidFill>
                            <a:srgbClr val="000000"/>
                          </a:solidFill>
                          <a:effectLst/>
                          <a:latin typeface="+mn-ea"/>
                          <a:ea typeface="+mn-ea"/>
                        </a:rPr>
                        <a:t>201420347257X</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2014/6/25</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2014/11/5</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4"/>
                  </a:ext>
                </a:extLst>
              </a:tr>
              <a:tr h="36000">
                <a:tc>
                  <a:txBody>
                    <a:bodyPr/>
                    <a:lstStyle/>
                    <a:p>
                      <a:pPr algn="ctr" fontAlgn="ctr"/>
                      <a:r>
                        <a:rPr lang="en-US" altLang="zh-CN" sz="1100" b="0" i="0" u="none" strike="noStrike">
                          <a:solidFill>
                            <a:srgbClr val="000000"/>
                          </a:solidFill>
                          <a:effectLst/>
                          <a:latin typeface="+mn-ea"/>
                          <a:ea typeface="+mn-ea"/>
                        </a:rPr>
                        <a:t>29</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一种人体微型探测器以及激活控制器</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2014203422072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2014/6/24</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2014/12/3</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5"/>
                  </a:ext>
                </a:extLst>
              </a:tr>
              <a:tr h="36000">
                <a:tc>
                  <a:txBody>
                    <a:bodyPr/>
                    <a:lstStyle/>
                    <a:p>
                      <a:pPr algn="ctr" fontAlgn="ctr"/>
                      <a:r>
                        <a:rPr lang="en-US" altLang="zh-CN" sz="1100" b="0" i="0" u="none" strike="noStrike">
                          <a:solidFill>
                            <a:srgbClr val="000000"/>
                          </a:solidFill>
                          <a:effectLst/>
                          <a:latin typeface="+mn-ea"/>
                          <a:ea typeface="+mn-ea"/>
                        </a:rPr>
                        <a:t>30</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一种胶囊内窥镜及充电设备</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sz="1100" b="0" i="0" u="none" strike="noStrike">
                          <a:solidFill>
                            <a:srgbClr val="000000"/>
                          </a:solidFill>
                          <a:effectLst/>
                          <a:latin typeface="+mn-ea"/>
                          <a:ea typeface="+mn-ea"/>
                        </a:rPr>
                        <a:t>201420344337X</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2014/6/25</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2014/12/3</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6"/>
                  </a:ext>
                </a:extLst>
              </a:tr>
              <a:tr h="36000">
                <a:tc>
                  <a:txBody>
                    <a:bodyPr/>
                    <a:lstStyle/>
                    <a:p>
                      <a:pPr algn="ctr" fontAlgn="ctr"/>
                      <a:r>
                        <a:rPr lang="en-US" altLang="zh-CN" sz="1100" b="0" i="0" u="none" strike="noStrike">
                          <a:solidFill>
                            <a:srgbClr val="000000"/>
                          </a:solidFill>
                          <a:effectLst/>
                          <a:latin typeface="+mn-ea"/>
                          <a:ea typeface="+mn-ea"/>
                        </a:rPr>
                        <a:t>31</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一种胶囊内窥镜控制设备</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2014204758589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2014/8/21</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2015/1/7</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7"/>
                  </a:ext>
                </a:extLst>
              </a:tr>
              <a:tr h="36000">
                <a:tc>
                  <a:txBody>
                    <a:bodyPr/>
                    <a:lstStyle/>
                    <a:p>
                      <a:pPr algn="ctr" fontAlgn="ctr"/>
                      <a:r>
                        <a:rPr lang="en-US" altLang="zh-CN" sz="1100" b="0" i="0" u="none" strike="noStrike">
                          <a:solidFill>
                            <a:srgbClr val="000000"/>
                          </a:solidFill>
                          <a:effectLst/>
                          <a:latin typeface="+mn-ea"/>
                          <a:ea typeface="+mn-ea"/>
                        </a:rPr>
                        <a:t>32</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一种胶囊内窥镜运动的控制系统和控制方法</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2012105585296</a:t>
                      </a:r>
                    </a:p>
                  </a:txBody>
                  <a:tcPr marL="6350" marR="6350" marT="6350" marB="0" anchor="ctr"/>
                </a:tc>
                <a:tc>
                  <a:txBody>
                    <a:bodyPr/>
                    <a:lstStyle/>
                    <a:p>
                      <a:pPr algn="ctr" fontAlgn="b"/>
                      <a:r>
                        <a:rPr lang="en-US" altLang="zh-CN" sz="1100" b="0" i="0" u="none" strike="noStrike">
                          <a:solidFill>
                            <a:srgbClr val="000000"/>
                          </a:solidFill>
                          <a:effectLst/>
                          <a:latin typeface="+mn-ea"/>
                          <a:ea typeface="+mn-ea"/>
                        </a:rPr>
                        <a:t>2012/12/20</a:t>
                      </a:r>
                    </a:p>
                  </a:txBody>
                  <a:tcPr marL="6350" marR="6350" marT="6350" marB="0" anchor="b"/>
                </a:tc>
                <a:tc>
                  <a:txBody>
                    <a:bodyPr/>
                    <a:lstStyle/>
                    <a:p>
                      <a:pPr algn="ctr" fontAlgn="ctr"/>
                      <a:r>
                        <a:rPr lang="en-US" altLang="zh-CN" sz="1100" b="0" i="0" u="none" strike="noStrike">
                          <a:solidFill>
                            <a:srgbClr val="000000"/>
                          </a:solidFill>
                          <a:effectLst/>
                          <a:latin typeface="+mn-ea"/>
                          <a:ea typeface="+mn-ea"/>
                        </a:rPr>
                        <a:t>2015/2/8</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8"/>
                  </a:ext>
                </a:extLst>
              </a:tr>
              <a:tr h="36000">
                <a:tc>
                  <a:txBody>
                    <a:bodyPr/>
                    <a:lstStyle/>
                    <a:p>
                      <a:pPr algn="ctr" fontAlgn="ctr"/>
                      <a:r>
                        <a:rPr lang="en-US" altLang="zh-CN" sz="1100" b="0" i="0" u="none" strike="noStrike">
                          <a:solidFill>
                            <a:srgbClr val="000000"/>
                          </a:solidFill>
                          <a:effectLst/>
                          <a:latin typeface="+mn-ea"/>
                          <a:ea typeface="+mn-ea"/>
                        </a:rPr>
                        <a:t>33</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2014202386420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2014/5/9</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2015/2/18</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9"/>
                  </a:ext>
                </a:extLst>
              </a:tr>
              <a:tr h="36000">
                <a:tc>
                  <a:txBody>
                    <a:bodyPr/>
                    <a:lstStyle/>
                    <a:p>
                      <a:pPr algn="ctr" fontAlgn="ctr"/>
                      <a:r>
                        <a:rPr lang="en-US" altLang="zh-CN" sz="1100" b="0" i="0" u="none" strike="noStrike">
                          <a:solidFill>
                            <a:srgbClr val="000000"/>
                          </a:solidFill>
                          <a:effectLst/>
                          <a:latin typeface="+mn-ea"/>
                          <a:ea typeface="+mn-ea"/>
                        </a:rPr>
                        <a:t>34</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一种胶囊内窥镜的谐波检测装置和检测方法</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2013100511587</a:t>
                      </a:r>
                    </a:p>
                  </a:txBody>
                  <a:tcPr marL="6350" marR="6350" marT="6350" marB="0" anchor="ctr"/>
                </a:tc>
                <a:tc>
                  <a:txBody>
                    <a:bodyPr/>
                    <a:lstStyle/>
                    <a:p>
                      <a:pPr algn="ctr" fontAlgn="b"/>
                      <a:r>
                        <a:rPr lang="en-US" altLang="zh-CN" sz="1100" b="0" i="0" u="none" strike="noStrike">
                          <a:solidFill>
                            <a:srgbClr val="000000"/>
                          </a:solidFill>
                          <a:effectLst/>
                          <a:latin typeface="+mn-ea"/>
                          <a:ea typeface="+mn-ea"/>
                        </a:rPr>
                        <a:t>2013/2/16</a:t>
                      </a:r>
                    </a:p>
                  </a:txBody>
                  <a:tcPr marL="6350" marR="6350" marT="6350" marB="0" anchor="b"/>
                </a:tc>
                <a:tc>
                  <a:txBody>
                    <a:bodyPr/>
                    <a:lstStyle/>
                    <a:p>
                      <a:pPr algn="ctr" fontAlgn="ctr"/>
                      <a:r>
                        <a:rPr lang="en-US" altLang="zh-CN" sz="1100" b="0" i="0" u="none" strike="noStrike">
                          <a:solidFill>
                            <a:srgbClr val="000000"/>
                          </a:solidFill>
                          <a:effectLst/>
                          <a:latin typeface="+mn-ea"/>
                          <a:ea typeface="+mn-ea"/>
                        </a:rPr>
                        <a:t>2015/5/13</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0"/>
                  </a:ext>
                </a:extLst>
              </a:tr>
              <a:tr h="36000">
                <a:tc>
                  <a:txBody>
                    <a:bodyPr/>
                    <a:lstStyle/>
                    <a:p>
                      <a:pPr algn="ctr" fontAlgn="ctr"/>
                      <a:r>
                        <a:rPr lang="en-US" altLang="zh-CN" sz="1100" b="0" i="0" u="none" strike="noStrike">
                          <a:solidFill>
                            <a:srgbClr val="000000"/>
                          </a:solidFill>
                          <a:effectLst/>
                          <a:latin typeface="+mn-ea"/>
                          <a:ea typeface="+mn-ea"/>
                        </a:rPr>
                        <a:t>35</a:t>
                      </a:r>
                    </a:p>
                  </a:txBody>
                  <a:tcPr marL="6350" marR="6350" marT="6350" marB="0" anchor="ctr"/>
                </a:tc>
                <a:tc>
                  <a:txBody>
                    <a:bodyPr/>
                    <a:lstStyle/>
                    <a:p>
                      <a:pPr algn="ctr" fontAlgn="b"/>
                      <a:r>
                        <a:rPr lang="zh-CN" altLang="en-US" sz="1100" b="0" i="0" u="none" strike="noStrike">
                          <a:solidFill>
                            <a:srgbClr val="000000"/>
                          </a:solidFill>
                          <a:effectLst/>
                          <a:latin typeface="+mn-ea"/>
                          <a:ea typeface="+mn-ea"/>
                        </a:rPr>
                        <a:t>一种可无线式充电的胶囊内窥镜</a:t>
                      </a:r>
                    </a:p>
                  </a:txBody>
                  <a:tcPr marL="6350" marR="6350" marT="6350" marB="0" anchor="b"/>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2012104410769</a:t>
                      </a:r>
                    </a:p>
                  </a:txBody>
                  <a:tcPr marL="6350" marR="6350" marT="6350" marB="0" anchor="ctr"/>
                </a:tc>
                <a:tc>
                  <a:txBody>
                    <a:bodyPr/>
                    <a:lstStyle/>
                    <a:p>
                      <a:pPr algn="ctr" fontAlgn="b"/>
                      <a:r>
                        <a:rPr lang="en-US" altLang="zh-CN" sz="1100" b="0" i="0" u="none" strike="noStrike">
                          <a:solidFill>
                            <a:srgbClr val="000000"/>
                          </a:solidFill>
                          <a:effectLst/>
                          <a:latin typeface="+mn-ea"/>
                          <a:ea typeface="+mn-ea"/>
                        </a:rPr>
                        <a:t>2012/11/7</a:t>
                      </a:r>
                    </a:p>
                  </a:txBody>
                  <a:tcPr marL="6350" marR="6350" marT="6350" marB="0" anchor="b"/>
                </a:tc>
                <a:tc>
                  <a:txBody>
                    <a:bodyPr/>
                    <a:lstStyle/>
                    <a:p>
                      <a:pPr algn="ctr" fontAlgn="ctr"/>
                      <a:r>
                        <a:rPr lang="en-US" altLang="zh-CN" sz="1100" b="0" i="0" u="none" strike="noStrike">
                          <a:solidFill>
                            <a:srgbClr val="000000"/>
                          </a:solidFill>
                          <a:effectLst/>
                          <a:latin typeface="+mn-ea"/>
                          <a:ea typeface="+mn-ea"/>
                        </a:rPr>
                        <a:t>2015/7/8</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1"/>
                  </a:ext>
                </a:extLst>
              </a:tr>
              <a:tr h="36000">
                <a:tc>
                  <a:txBody>
                    <a:bodyPr/>
                    <a:lstStyle/>
                    <a:p>
                      <a:pPr algn="ctr" fontAlgn="ctr"/>
                      <a:r>
                        <a:rPr lang="en-US" altLang="zh-CN" sz="1100" b="0" i="0" u="none" strike="noStrike">
                          <a:solidFill>
                            <a:srgbClr val="000000"/>
                          </a:solidFill>
                          <a:effectLst/>
                          <a:latin typeface="+mn-ea"/>
                          <a:ea typeface="+mn-ea"/>
                        </a:rPr>
                        <a:t>36</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一种胶囊内窥镜和检测装置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2012104891256</a:t>
                      </a:r>
                    </a:p>
                  </a:txBody>
                  <a:tcPr marL="6350" marR="6350" marT="6350" marB="0" anchor="ctr"/>
                </a:tc>
                <a:tc>
                  <a:txBody>
                    <a:bodyPr/>
                    <a:lstStyle/>
                    <a:p>
                      <a:pPr algn="ctr" fontAlgn="b"/>
                      <a:r>
                        <a:rPr lang="en-US" altLang="zh-CN" sz="1100" b="0" i="0" u="none" strike="noStrike">
                          <a:solidFill>
                            <a:srgbClr val="000000"/>
                          </a:solidFill>
                          <a:effectLst/>
                          <a:latin typeface="+mn-ea"/>
                          <a:ea typeface="+mn-ea"/>
                        </a:rPr>
                        <a:t>2012/11/27</a:t>
                      </a:r>
                    </a:p>
                  </a:txBody>
                  <a:tcPr marL="6350" marR="6350" marT="6350" marB="0" anchor="b"/>
                </a:tc>
                <a:tc>
                  <a:txBody>
                    <a:bodyPr/>
                    <a:lstStyle/>
                    <a:p>
                      <a:pPr algn="ctr" fontAlgn="ctr"/>
                      <a:r>
                        <a:rPr lang="en-US" altLang="zh-CN" sz="1100" b="0" i="0" u="none" strike="noStrike">
                          <a:solidFill>
                            <a:srgbClr val="000000"/>
                          </a:solidFill>
                          <a:effectLst/>
                          <a:latin typeface="+mn-ea"/>
                          <a:ea typeface="+mn-ea"/>
                        </a:rPr>
                        <a:t>2015/7/8</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2"/>
                  </a:ext>
                </a:extLst>
              </a:tr>
              <a:tr h="36000">
                <a:tc>
                  <a:txBody>
                    <a:bodyPr/>
                    <a:lstStyle/>
                    <a:p>
                      <a:pPr algn="ctr" fontAlgn="ctr"/>
                      <a:r>
                        <a:rPr lang="en-US" altLang="zh-CN" sz="1100" b="0" i="0" u="none" strike="noStrike">
                          <a:solidFill>
                            <a:srgbClr val="000000"/>
                          </a:solidFill>
                          <a:effectLst/>
                          <a:latin typeface="+mn-ea"/>
                          <a:ea typeface="+mn-ea"/>
                        </a:rPr>
                        <a:t>37</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一种胶囊内窥镜及其检测装置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2012104891311</a:t>
                      </a:r>
                    </a:p>
                  </a:txBody>
                  <a:tcPr marL="6350" marR="6350" marT="6350" marB="0" anchor="ctr"/>
                </a:tc>
                <a:tc>
                  <a:txBody>
                    <a:bodyPr/>
                    <a:lstStyle/>
                    <a:p>
                      <a:pPr algn="ctr" fontAlgn="b"/>
                      <a:r>
                        <a:rPr lang="en-US" altLang="zh-CN" sz="1100" b="0" i="0" u="none" strike="noStrike">
                          <a:solidFill>
                            <a:srgbClr val="000000"/>
                          </a:solidFill>
                          <a:effectLst/>
                          <a:latin typeface="+mn-ea"/>
                          <a:ea typeface="+mn-ea"/>
                        </a:rPr>
                        <a:t>2012/11/27</a:t>
                      </a:r>
                    </a:p>
                  </a:txBody>
                  <a:tcPr marL="6350" marR="6350" marT="6350" marB="0" anchor="b"/>
                </a:tc>
                <a:tc>
                  <a:txBody>
                    <a:bodyPr/>
                    <a:lstStyle/>
                    <a:p>
                      <a:pPr algn="ctr" fontAlgn="ctr"/>
                      <a:r>
                        <a:rPr lang="en-US" altLang="zh-CN" sz="1100" b="0" i="0" u="none" strike="noStrike">
                          <a:solidFill>
                            <a:srgbClr val="000000"/>
                          </a:solidFill>
                          <a:effectLst/>
                          <a:latin typeface="+mn-ea"/>
                          <a:ea typeface="+mn-ea"/>
                        </a:rPr>
                        <a:t>2015/7/8</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3"/>
                  </a:ext>
                </a:extLst>
              </a:tr>
              <a:tr h="36000">
                <a:tc>
                  <a:txBody>
                    <a:bodyPr/>
                    <a:lstStyle/>
                    <a:p>
                      <a:pPr algn="ctr" fontAlgn="ctr"/>
                      <a:r>
                        <a:rPr lang="en-US" altLang="zh-CN" sz="1100" b="0" i="0" u="none" strike="noStrike">
                          <a:solidFill>
                            <a:srgbClr val="000000"/>
                          </a:solidFill>
                          <a:effectLst/>
                          <a:latin typeface="+mn-ea"/>
                          <a:ea typeface="+mn-ea"/>
                        </a:rPr>
                        <a:t>38</a:t>
                      </a:r>
                    </a:p>
                  </a:txBody>
                  <a:tcPr marL="6350" marR="6350" marT="6350" marB="0" anchor="ctr"/>
                </a:tc>
                <a:tc>
                  <a:txBody>
                    <a:bodyPr/>
                    <a:lstStyle/>
                    <a:p>
                      <a:pPr algn="ctr" fontAlgn="b"/>
                      <a:r>
                        <a:rPr lang="zh-CN" altLang="en-US" sz="1100" b="0" i="0" u="none" strike="noStrike">
                          <a:solidFill>
                            <a:srgbClr val="000000"/>
                          </a:solidFill>
                          <a:effectLst/>
                          <a:latin typeface="+mn-ea"/>
                          <a:ea typeface="+mn-ea"/>
                        </a:rPr>
                        <a:t>一种胶囊内窥镜的控制电路</a:t>
                      </a:r>
                    </a:p>
                  </a:txBody>
                  <a:tcPr marL="6350" marR="6350" marT="6350" marB="0" anchor="b"/>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sz="1100" b="0" i="0" u="none" strike="noStrike">
                          <a:solidFill>
                            <a:srgbClr val="000000"/>
                          </a:solidFill>
                          <a:effectLst/>
                          <a:latin typeface="+mn-ea"/>
                          <a:ea typeface="+mn-ea"/>
                        </a:rPr>
                        <a:t>201210489135X</a:t>
                      </a:r>
                    </a:p>
                  </a:txBody>
                  <a:tcPr marL="6350" marR="6350" marT="6350" marB="0" anchor="ctr"/>
                </a:tc>
                <a:tc>
                  <a:txBody>
                    <a:bodyPr/>
                    <a:lstStyle/>
                    <a:p>
                      <a:pPr algn="ctr" fontAlgn="b"/>
                      <a:r>
                        <a:rPr lang="en-US" altLang="zh-CN" sz="1100" b="0" i="0" u="none" strike="noStrike">
                          <a:solidFill>
                            <a:srgbClr val="000000"/>
                          </a:solidFill>
                          <a:effectLst/>
                          <a:latin typeface="+mn-ea"/>
                          <a:ea typeface="+mn-ea"/>
                        </a:rPr>
                        <a:t>2012/11/27</a:t>
                      </a:r>
                    </a:p>
                  </a:txBody>
                  <a:tcPr marL="6350" marR="6350" marT="6350" marB="0" anchor="b"/>
                </a:tc>
                <a:tc>
                  <a:txBody>
                    <a:bodyPr/>
                    <a:lstStyle/>
                    <a:p>
                      <a:pPr algn="ctr" fontAlgn="ctr"/>
                      <a:r>
                        <a:rPr lang="en-US" altLang="zh-CN" sz="1100" b="0" i="0" u="none" strike="noStrike">
                          <a:solidFill>
                            <a:srgbClr val="000000"/>
                          </a:solidFill>
                          <a:effectLst/>
                          <a:latin typeface="+mn-ea"/>
                          <a:ea typeface="+mn-ea"/>
                        </a:rPr>
                        <a:t>2015/9/16</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4"/>
                  </a:ext>
                </a:extLst>
              </a:tr>
              <a:tr h="36000">
                <a:tc>
                  <a:txBody>
                    <a:bodyPr/>
                    <a:lstStyle/>
                    <a:p>
                      <a:pPr algn="ctr" fontAlgn="ctr"/>
                      <a:r>
                        <a:rPr lang="en-US" altLang="zh-CN" sz="1100" b="0" i="0" u="none" strike="noStrike">
                          <a:solidFill>
                            <a:srgbClr val="000000"/>
                          </a:solidFill>
                          <a:effectLst/>
                          <a:latin typeface="+mn-ea"/>
                          <a:ea typeface="+mn-ea"/>
                        </a:rPr>
                        <a:t>39</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一种胶囊内窥镜运行轨迹的控制系统和控制方法</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2012105589348</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2012/12/20</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2015/9/16</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5"/>
                  </a:ext>
                </a:extLst>
              </a:tr>
              <a:tr h="36000">
                <a:tc>
                  <a:txBody>
                    <a:bodyPr/>
                    <a:lstStyle/>
                    <a:p>
                      <a:pPr algn="ctr" fontAlgn="ctr"/>
                      <a:r>
                        <a:rPr lang="en-US" altLang="zh-CN" sz="1100" b="0" i="0" u="none" strike="noStrike">
                          <a:solidFill>
                            <a:srgbClr val="000000"/>
                          </a:solidFill>
                          <a:effectLst/>
                          <a:latin typeface="+mn-ea"/>
                          <a:ea typeface="+mn-ea"/>
                        </a:rPr>
                        <a:t>40</a:t>
                      </a:r>
                    </a:p>
                  </a:txBody>
                  <a:tcPr marL="6350" marR="6350" marT="6350" marB="0" anchor="ctr"/>
                </a:tc>
                <a:tc>
                  <a:txBody>
                    <a:bodyPr/>
                    <a:lstStyle/>
                    <a:p>
                      <a:pPr algn="ctr" fontAlgn="b"/>
                      <a:r>
                        <a:rPr lang="zh-CN" altLang="en-US" sz="1100" b="0" i="0" u="none" strike="noStrike">
                          <a:solidFill>
                            <a:srgbClr val="000000"/>
                          </a:solidFill>
                          <a:effectLst/>
                          <a:latin typeface="+mn-ea"/>
                          <a:ea typeface="+mn-ea"/>
                        </a:rPr>
                        <a:t>一种胶囊内窥镜控制设备及系统</a:t>
                      </a:r>
                    </a:p>
                  </a:txBody>
                  <a:tcPr marL="6350" marR="6350" marT="6350" marB="0" anchor="b"/>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2014104160495</a:t>
                      </a:r>
                    </a:p>
                  </a:txBody>
                  <a:tcPr marL="6350" marR="6350" marT="6350" marB="0" anchor="ctr"/>
                </a:tc>
                <a:tc>
                  <a:txBody>
                    <a:bodyPr/>
                    <a:lstStyle/>
                    <a:p>
                      <a:pPr algn="ctr" fontAlgn="b"/>
                      <a:r>
                        <a:rPr lang="en-US" altLang="zh-CN" sz="1100" b="0" i="0" u="none" strike="noStrike">
                          <a:solidFill>
                            <a:srgbClr val="000000"/>
                          </a:solidFill>
                          <a:effectLst/>
                          <a:latin typeface="+mn-ea"/>
                          <a:ea typeface="+mn-ea"/>
                        </a:rPr>
                        <a:t>2014/8/21</a:t>
                      </a:r>
                    </a:p>
                  </a:txBody>
                  <a:tcPr marL="6350" marR="6350" marT="6350" marB="0" anchor="b"/>
                </a:tc>
                <a:tc>
                  <a:txBody>
                    <a:bodyPr/>
                    <a:lstStyle/>
                    <a:p>
                      <a:pPr algn="ctr" fontAlgn="ctr"/>
                      <a:r>
                        <a:rPr lang="en-US" altLang="zh-CN" sz="1100" b="0" i="0" u="none" strike="noStrike">
                          <a:solidFill>
                            <a:srgbClr val="000000"/>
                          </a:solidFill>
                          <a:effectLst/>
                          <a:latin typeface="+mn-ea"/>
                          <a:ea typeface="+mn-ea"/>
                        </a:rPr>
                        <a:t>2015/12/2</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6"/>
                  </a:ext>
                </a:extLst>
              </a:tr>
              <a:tr h="36000">
                <a:tc>
                  <a:txBody>
                    <a:bodyPr/>
                    <a:lstStyle/>
                    <a:p>
                      <a:pPr algn="ctr" fontAlgn="ctr"/>
                      <a:r>
                        <a:rPr lang="en-US" altLang="zh-CN" sz="1100" b="0" i="0" u="none" strike="noStrike">
                          <a:solidFill>
                            <a:srgbClr val="000000"/>
                          </a:solidFill>
                          <a:effectLst/>
                          <a:latin typeface="+mn-ea"/>
                          <a:ea typeface="+mn-ea"/>
                        </a:rPr>
                        <a:t>41</a:t>
                      </a:r>
                    </a:p>
                  </a:txBody>
                  <a:tcPr marL="6350" marR="6350" marT="6350" marB="0" anchor="ctr"/>
                </a:tc>
                <a:tc>
                  <a:txBody>
                    <a:bodyPr/>
                    <a:lstStyle/>
                    <a:p>
                      <a:pPr algn="ctr" fontAlgn="b"/>
                      <a:r>
                        <a:rPr lang="zh-CN" altLang="en-US" sz="1100" b="0" i="0" u="none" strike="noStrike">
                          <a:solidFill>
                            <a:srgbClr val="000000"/>
                          </a:solidFill>
                          <a:effectLst/>
                          <a:latin typeface="+mn-ea"/>
                          <a:ea typeface="+mn-ea"/>
                        </a:rPr>
                        <a:t>一种人体微型探测器以及激活控制器</a:t>
                      </a:r>
                    </a:p>
                  </a:txBody>
                  <a:tcPr marL="6350" marR="6350" marT="6350" marB="0" anchor="b"/>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sz="1100" b="0" i="0" u="none" strike="noStrike">
                          <a:solidFill>
                            <a:srgbClr val="000000"/>
                          </a:solidFill>
                          <a:effectLst/>
                          <a:latin typeface="+mn-ea"/>
                          <a:ea typeface="+mn-ea"/>
                        </a:rPr>
                        <a:t>201410287144X</a:t>
                      </a:r>
                    </a:p>
                  </a:txBody>
                  <a:tcPr marL="6350" marR="6350" marT="6350" marB="0" anchor="ctr"/>
                </a:tc>
                <a:tc>
                  <a:txBody>
                    <a:bodyPr/>
                    <a:lstStyle/>
                    <a:p>
                      <a:pPr algn="ctr" fontAlgn="b"/>
                      <a:r>
                        <a:rPr lang="en-US" altLang="zh-CN" sz="1100" b="0" i="0" u="none" strike="noStrike">
                          <a:solidFill>
                            <a:srgbClr val="000000"/>
                          </a:solidFill>
                          <a:effectLst/>
                          <a:latin typeface="+mn-ea"/>
                          <a:ea typeface="+mn-ea"/>
                        </a:rPr>
                        <a:t>2014/6/24</a:t>
                      </a:r>
                    </a:p>
                  </a:txBody>
                  <a:tcPr marL="6350" marR="6350" marT="6350" marB="0" anchor="b"/>
                </a:tc>
                <a:tc>
                  <a:txBody>
                    <a:bodyPr/>
                    <a:lstStyle/>
                    <a:p>
                      <a:pPr algn="ctr" fontAlgn="ctr"/>
                      <a:r>
                        <a:rPr lang="en-US" altLang="zh-CN" sz="1100" b="0" i="0" u="none" strike="noStrike">
                          <a:solidFill>
                            <a:srgbClr val="000000"/>
                          </a:solidFill>
                          <a:effectLst/>
                          <a:latin typeface="+mn-ea"/>
                          <a:ea typeface="+mn-ea"/>
                        </a:rPr>
                        <a:t>2015/12/9</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3515168968"/>
                  </a:ext>
                </a:extLst>
              </a:tr>
              <a:tr h="36000">
                <a:tc>
                  <a:txBody>
                    <a:bodyPr/>
                    <a:lstStyle/>
                    <a:p>
                      <a:pPr algn="ctr" fontAlgn="ctr"/>
                      <a:r>
                        <a:rPr lang="en-US" altLang="zh-CN" sz="1100" b="0" i="0" u="none" strike="noStrike">
                          <a:solidFill>
                            <a:srgbClr val="000000"/>
                          </a:solidFill>
                          <a:effectLst/>
                          <a:latin typeface="+mn-ea"/>
                          <a:ea typeface="+mn-ea"/>
                        </a:rPr>
                        <a:t>42</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胶囊内窥镜体内运行速度的控制系统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2013101218659</a:t>
                      </a:r>
                    </a:p>
                  </a:txBody>
                  <a:tcPr marL="6350" marR="6350" marT="6350" marB="0" anchor="ctr"/>
                </a:tc>
                <a:tc>
                  <a:txBody>
                    <a:bodyPr/>
                    <a:lstStyle/>
                    <a:p>
                      <a:pPr algn="ctr" fontAlgn="b"/>
                      <a:r>
                        <a:rPr lang="en-US" altLang="zh-CN" sz="1100" b="0" i="0" u="none" strike="noStrike">
                          <a:solidFill>
                            <a:srgbClr val="000000"/>
                          </a:solidFill>
                          <a:effectLst/>
                          <a:latin typeface="+mn-ea"/>
                          <a:ea typeface="+mn-ea"/>
                        </a:rPr>
                        <a:t>2013/4/10</a:t>
                      </a:r>
                    </a:p>
                  </a:txBody>
                  <a:tcPr marL="6350" marR="6350" marT="6350" marB="0" anchor="b"/>
                </a:tc>
                <a:tc>
                  <a:txBody>
                    <a:bodyPr/>
                    <a:lstStyle/>
                    <a:p>
                      <a:pPr algn="ctr" fontAlgn="ctr"/>
                      <a:r>
                        <a:rPr lang="en-US" altLang="zh-CN" sz="1100" b="0" i="0" u="none" strike="noStrike">
                          <a:solidFill>
                            <a:srgbClr val="000000"/>
                          </a:solidFill>
                          <a:effectLst/>
                          <a:latin typeface="+mn-ea"/>
                          <a:ea typeface="+mn-ea"/>
                        </a:rPr>
                        <a:t>2015/12/23</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3335928440"/>
                  </a:ext>
                </a:extLst>
              </a:tr>
              <a:tr h="36000">
                <a:tc>
                  <a:txBody>
                    <a:bodyPr/>
                    <a:lstStyle/>
                    <a:p>
                      <a:pPr algn="ctr" fontAlgn="ctr"/>
                      <a:r>
                        <a:rPr lang="en-US" altLang="zh-CN" sz="1100" b="0" i="0" u="none" strike="noStrike">
                          <a:solidFill>
                            <a:srgbClr val="000000"/>
                          </a:solidFill>
                          <a:effectLst/>
                          <a:latin typeface="+mn-ea"/>
                          <a:ea typeface="+mn-ea"/>
                        </a:rPr>
                        <a:t>43</a:t>
                      </a:r>
                    </a:p>
                  </a:txBody>
                  <a:tcPr marL="6350" marR="6350" marT="6350" marB="0" anchor="ctr"/>
                </a:tc>
                <a:tc>
                  <a:txBody>
                    <a:bodyPr/>
                    <a:lstStyle/>
                    <a:p>
                      <a:pPr algn="ctr" fontAlgn="b"/>
                      <a:r>
                        <a:rPr lang="zh-CN" altLang="en-US" sz="1100" b="0" i="0" u="none" strike="noStrike">
                          <a:solidFill>
                            <a:srgbClr val="000000"/>
                          </a:solidFill>
                          <a:effectLst/>
                          <a:latin typeface="+mn-ea"/>
                          <a:ea typeface="+mn-ea"/>
                        </a:rPr>
                        <a:t>一种自垂式胶囊内窥镜</a:t>
                      </a:r>
                    </a:p>
                  </a:txBody>
                  <a:tcPr marL="6350" marR="6350" marT="6350" marB="0" anchor="b"/>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2012104411615</a:t>
                      </a:r>
                    </a:p>
                  </a:txBody>
                  <a:tcPr marL="6350" marR="6350" marT="6350" marB="0" anchor="ctr"/>
                </a:tc>
                <a:tc>
                  <a:txBody>
                    <a:bodyPr/>
                    <a:lstStyle/>
                    <a:p>
                      <a:pPr algn="ctr" fontAlgn="b"/>
                      <a:r>
                        <a:rPr lang="en-US" altLang="zh-CN" sz="1100" b="0" i="0" u="none" strike="noStrike">
                          <a:solidFill>
                            <a:srgbClr val="000000"/>
                          </a:solidFill>
                          <a:effectLst/>
                          <a:latin typeface="+mn-ea"/>
                          <a:ea typeface="+mn-ea"/>
                        </a:rPr>
                        <a:t>2012/11/7</a:t>
                      </a:r>
                    </a:p>
                  </a:txBody>
                  <a:tcPr marL="6350" marR="6350" marT="6350" marB="0" anchor="b"/>
                </a:tc>
                <a:tc>
                  <a:txBody>
                    <a:bodyPr/>
                    <a:lstStyle/>
                    <a:p>
                      <a:pPr algn="ctr" fontAlgn="ctr"/>
                      <a:r>
                        <a:rPr lang="en-US" altLang="zh-CN" sz="1100" b="0" i="0" u="none" strike="noStrike">
                          <a:solidFill>
                            <a:srgbClr val="000000"/>
                          </a:solidFill>
                          <a:effectLst/>
                          <a:latin typeface="+mn-ea"/>
                          <a:ea typeface="+mn-ea"/>
                        </a:rPr>
                        <a:t>2016/2/24</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65446117"/>
                  </a:ext>
                </a:extLst>
              </a:tr>
              <a:tr h="36000">
                <a:tc>
                  <a:txBody>
                    <a:bodyPr/>
                    <a:lstStyle/>
                    <a:p>
                      <a:pPr algn="ctr" fontAlgn="ctr"/>
                      <a:r>
                        <a:rPr lang="en-US" altLang="zh-CN" sz="1100" b="0" i="0" u="none" strike="noStrike">
                          <a:solidFill>
                            <a:srgbClr val="000000"/>
                          </a:solidFill>
                          <a:effectLst/>
                          <a:latin typeface="+mn-ea"/>
                          <a:ea typeface="+mn-ea"/>
                        </a:rPr>
                        <a:t>44</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一种胶囊内窥镜体内运行速度的控制系统及控制方法</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2013101225027</a:t>
                      </a:r>
                    </a:p>
                  </a:txBody>
                  <a:tcPr marL="6350" marR="6350" marT="6350" marB="0" anchor="ctr"/>
                </a:tc>
                <a:tc>
                  <a:txBody>
                    <a:bodyPr/>
                    <a:lstStyle/>
                    <a:p>
                      <a:pPr algn="ctr" fontAlgn="b"/>
                      <a:r>
                        <a:rPr lang="en-US" altLang="zh-CN" sz="1100" b="0" i="0" u="none" strike="noStrike">
                          <a:solidFill>
                            <a:srgbClr val="000000"/>
                          </a:solidFill>
                          <a:effectLst/>
                          <a:latin typeface="+mn-ea"/>
                          <a:ea typeface="+mn-ea"/>
                        </a:rPr>
                        <a:t>2013/4/10</a:t>
                      </a:r>
                    </a:p>
                  </a:txBody>
                  <a:tcPr marL="6350" marR="6350" marT="6350" marB="0" anchor="b"/>
                </a:tc>
                <a:tc>
                  <a:txBody>
                    <a:bodyPr/>
                    <a:lstStyle/>
                    <a:p>
                      <a:pPr algn="ctr" fontAlgn="ctr"/>
                      <a:r>
                        <a:rPr lang="en-US" altLang="zh-CN" sz="1100" b="0" i="0" u="none" strike="noStrike">
                          <a:solidFill>
                            <a:srgbClr val="000000"/>
                          </a:solidFill>
                          <a:effectLst/>
                          <a:latin typeface="+mn-ea"/>
                          <a:ea typeface="+mn-ea"/>
                        </a:rPr>
                        <a:t>2016/8/3</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3884806772"/>
                  </a:ext>
                </a:extLst>
              </a:tr>
              <a:tr h="36000">
                <a:tc>
                  <a:txBody>
                    <a:bodyPr/>
                    <a:lstStyle/>
                    <a:p>
                      <a:pPr algn="ctr" fontAlgn="ctr"/>
                      <a:r>
                        <a:rPr lang="en-US" altLang="zh-CN" sz="1100" b="0" i="0" u="none" strike="noStrike">
                          <a:solidFill>
                            <a:srgbClr val="000000"/>
                          </a:solidFill>
                          <a:effectLst/>
                          <a:latin typeface="+mn-ea"/>
                          <a:ea typeface="+mn-ea"/>
                        </a:rPr>
                        <a:t>45</a:t>
                      </a:r>
                    </a:p>
                  </a:txBody>
                  <a:tcPr marL="6350" marR="6350" marT="6350" marB="0" anchor="ctr"/>
                </a:tc>
                <a:tc>
                  <a:txBody>
                    <a:bodyPr/>
                    <a:lstStyle/>
                    <a:p>
                      <a:pPr algn="ctr" fontAlgn="b"/>
                      <a:r>
                        <a:rPr lang="zh-CN" altLang="en-US" sz="1100" b="0" i="0" u="none" strike="noStrike" dirty="0">
                          <a:solidFill>
                            <a:srgbClr val="000000"/>
                          </a:solidFill>
                          <a:effectLst/>
                          <a:latin typeface="+mn-ea"/>
                          <a:ea typeface="+mn-ea"/>
                        </a:rPr>
                        <a:t>　</a:t>
                      </a:r>
                    </a:p>
                  </a:txBody>
                  <a:tcPr marL="6350" marR="6350" marT="6350" marB="0" anchor="b"/>
                </a:tc>
                <a:tc>
                  <a:txBody>
                    <a:bodyPr/>
                    <a:lstStyle/>
                    <a:p>
                      <a:pPr algn="ctr" fontAlgn="ctr"/>
                      <a:r>
                        <a:rPr lang="en-US" sz="1100" b="0" i="0" u="none" strike="noStrike">
                          <a:solidFill>
                            <a:srgbClr val="000000"/>
                          </a:solidFill>
                          <a:effectLst/>
                          <a:latin typeface="+mn-ea"/>
                          <a:ea typeface="+mn-ea"/>
                        </a:rPr>
                        <a:t>PCT</a:t>
                      </a:r>
                    </a:p>
                  </a:txBody>
                  <a:tcPr marL="6350" marR="6350" marT="6350" marB="0" anchor="ctr"/>
                </a:tc>
                <a:tc>
                  <a:txBody>
                    <a:bodyPr/>
                    <a:lstStyle/>
                    <a:p>
                      <a:pPr algn="ctr" fontAlgn="ctr"/>
                      <a:r>
                        <a:rPr lang="en-US" sz="1100" b="0" i="0" u="none" strike="noStrike">
                          <a:solidFill>
                            <a:srgbClr val="000000"/>
                          </a:solidFill>
                          <a:effectLst/>
                          <a:latin typeface="+mn-ea"/>
                          <a:ea typeface="+mn-ea"/>
                        </a:rPr>
                        <a:t>PCT/CN2015/083630</a:t>
                      </a:r>
                    </a:p>
                  </a:txBody>
                  <a:tcPr marL="6350" marR="6350" marT="6350" marB="0" anchor="ctr"/>
                </a:tc>
                <a:tc>
                  <a:txBody>
                    <a:bodyPr/>
                    <a:lstStyle/>
                    <a:p>
                      <a:pPr algn="ctr" fontAlgn="b"/>
                      <a:r>
                        <a:rPr lang="zh-CN" altLang="en-US" sz="1100" b="0" i="0" u="none" strike="noStrike">
                          <a:solidFill>
                            <a:srgbClr val="000000"/>
                          </a:solidFill>
                          <a:effectLst/>
                          <a:latin typeface="+mn-ea"/>
                          <a:ea typeface="+mn-ea"/>
                        </a:rPr>
                        <a:t>　</a:t>
                      </a:r>
                    </a:p>
                  </a:txBody>
                  <a:tcPr marL="6350" marR="6350" marT="6350" marB="0" anchor="b"/>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2178695344"/>
                  </a:ext>
                </a:extLst>
              </a:tr>
              <a:tr h="36000">
                <a:tc>
                  <a:txBody>
                    <a:bodyPr/>
                    <a:lstStyle/>
                    <a:p>
                      <a:pPr algn="ctr" fontAlgn="ctr"/>
                      <a:r>
                        <a:rPr lang="en-US" altLang="zh-CN" sz="1100" b="0" i="0" u="none" strike="noStrike">
                          <a:solidFill>
                            <a:srgbClr val="000000"/>
                          </a:solidFill>
                          <a:effectLst/>
                          <a:latin typeface="+mn-ea"/>
                          <a:ea typeface="+mn-ea"/>
                        </a:rPr>
                        <a:t>46</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一种胶囊内窥镜控制设备及系统</a:t>
                      </a:r>
                    </a:p>
                  </a:txBody>
                  <a:tcPr marL="6350" marR="6350" marT="6350" marB="0" anchor="ctr"/>
                </a:tc>
                <a:tc>
                  <a:txBody>
                    <a:bodyPr/>
                    <a:lstStyle/>
                    <a:p>
                      <a:pPr algn="ctr" fontAlgn="ctr"/>
                      <a:r>
                        <a:rPr lang="en-US" sz="1100" b="0" i="0" u="none" strike="noStrike">
                          <a:solidFill>
                            <a:srgbClr val="000000"/>
                          </a:solidFill>
                          <a:effectLst/>
                          <a:latin typeface="+mn-ea"/>
                          <a:ea typeface="+mn-ea"/>
                        </a:rPr>
                        <a:t>EP</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3033986</a:t>
                      </a:r>
                      <a:r>
                        <a:rPr lang="zh-CN" altLang="en-US" sz="1100" b="0" i="0" u="none" strike="noStrike">
                          <a:solidFill>
                            <a:srgbClr val="000000"/>
                          </a:solidFill>
                          <a:effectLst/>
                          <a:latin typeface="+mn-ea"/>
                          <a:ea typeface="+mn-ea"/>
                        </a:rPr>
                        <a:t>（欧盟）</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2016/3/17</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2018/10/24</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243372133"/>
                  </a:ext>
                </a:extLst>
              </a:tr>
              <a:tr h="36000">
                <a:tc>
                  <a:txBody>
                    <a:bodyPr/>
                    <a:lstStyle/>
                    <a:p>
                      <a:pPr algn="ctr" fontAlgn="ctr"/>
                      <a:r>
                        <a:rPr lang="en-US" altLang="zh-CN" sz="1100" b="0" i="0" u="none" strike="noStrike">
                          <a:solidFill>
                            <a:srgbClr val="000000"/>
                          </a:solidFill>
                          <a:effectLst/>
                          <a:latin typeface="+mn-ea"/>
                          <a:ea typeface="+mn-ea"/>
                        </a:rPr>
                        <a:t>47</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一种胶囊内窥镜控制设备及系统</a:t>
                      </a:r>
                    </a:p>
                  </a:txBody>
                  <a:tcPr marL="6350" marR="6350" marT="6350" marB="0" anchor="ctr"/>
                </a:tc>
                <a:tc>
                  <a:txBody>
                    <a:bodyPr/>
                    <a:lstStyle/>
                    <a:p>
                      <a:pPr algn="ctr" fontAlgn="ctr"/>
                      <a:r>
                        <a:rPr lang="en-US" sz="1100" b="0" i="0" u="none" strike="noStrike">
                          <a:solidFill>
                            <a:srgbClr val="000000"/>
                          </a:solidFill>
                          <a:effectLst/>
                          <a:latin typeface="+mn-ea"/>
                          <a:ea typeface="+mn-ea"/>
                        </a:rPr>
                        <a:t>JP</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特许第</a:t>
                      </a:r>
                      <a:r>
                        <a:rPr lang="en-US" altLang="zh-CN" sz="1100" b="0" i="0" u="none" strike="noStrike">
                          <a:solidFill>
                            <a:srgbClr val="000000"/>
                          </a:solidFill>
                          <a:effectLst/>
                          <a:latin typeface="+mn-ea"/>
                          <a:ea typeface="+mn-ea"/>
                        </a:rPr>
                        <a:t>6231213</a:t>
                      </a:r>
                      <a:r>
                        <a:rPr lang="zh-CN" altLang="en-US" sz="1100" b="0" i="0" u="none" strike="noStrike">
                          <a:solidFill>
                            <a:srgbClr val="000000"/>
                          </a:solidFill>
                          <a:effectLst/>
                          <a:latin typeface="+mn-ea"/>
                          <a:ea typeface="+mn-ea"/>
                        </a:rPr>
                        <a:t>号</a:t>
                      </a:r>
                      <a:r>
                        <a:rPr lang="en-US" altLang="zh-CN" sz="1100" b="0" i="0" u="none" strike="noStrike">
                          <a:solidFill>
                            <a:srgbClr val="000000"/>
                          </a:solidFill>
                          <a:effectLst/>
                          <a:latin typeface="+mn-ea"/>
                          <a:ea typeface="+mn-ea"/>
                        </a:rPr>
                        <a:t>(</a:t>
                      </a:r>
                      <a:r>
                        <a:rPr lang="zh-CN" altLang="en-US" sz="1100" b="0" i="0" u="none" strike="noStrike">
                          <a:solidFill>
                            <a:srgbClr val="000000"/>
                          </a:solidFill>
                          <a:effectLst/>
                          <a:latin typeface="+mn-ea"/>
                          <a:ea typeface="+mn-ea"/>
                        </a:rPr>
                        <a:t>日本）</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2016/3/17</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2017/10/27</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2954418739"/>
                  </a:ext>
                </a:extLst>
              </a:tr>
              <a:tr h="36000">
                <a:tc>
                  <a:txBody>
                    <a:bodyPr/>
                    <a:lstStyle/>
                    <a:p>
                      <a:pPr algn="ctr" fontAlgn="ctr"/>
                      <a:r>
                        <a:rPr lang="en-US" altLang="zh-CN" sz="1100" b="0" i="0" u="none" strike="noStrike" dirty="0">
                          <a:solidFill>
                            <a:srgbClr val="000000"/>
                          </a:solidFill>
                          <a:effectLst/>
                          <a:latin typeface="+mn-ea"/>
                          <a:ea typeface="+mn-ea"/>
                        </a:rPr>
                        <a:t>48</a:t>
                      </a:r>
                      <a:r>
                        <a:rPr lang="zh-CN" altLang="en-US" sz="1100" b="0" i="0" u="none" strike="noStrike" dirty="0">
                          <a:solidFill>
                            <a:srgbClr val="000000"/>
                          </a:solidFill>
                          <a:effectLst/>
                          <a:latin typeface="+mn-ea"/>
                          <a:ea typeface="+mn-ea"/>
                        </a:rPr>
                        <a:t>*</a:t>
                      </a:r>
                      <a:endParaRPr lang="en-US" altLang="zh-CN" sz="1100" b="0" i="0" u="none" strike="noStrike" dirty="0">
                        <a:solidFill>
                          <a:srgbClr val="000000"/>
                        </a:solidFill>
                        <a:effectLst/>
                        <a:latin typeface="+mn-ea"/>
                        <a:ea typeface="+mn-ea"/>
                      </a:endParaRP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一种胶囊内窥镜的启动关断模块</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201621241033.6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2016/11/17</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2018/2/27</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无效</a:t>
                      </a:r>
                    </a:p>
                  </a:txBody>
                  <a:tcPr marL="6350" marR="6350" marT="6350" marB="0" anchor="ctr"/>
                </a:tc>
                <a:extLst>
                  <a:ext uri="{0D108BD9-81ED-4DB2-BD59-A6C34878D82A}">
                    <a16:rowId xmlns="" xmlns:a16="http://schemas.microsoft.com/office/drawing/2014/main" val="2325938085"/>
                  </a:ext>
                </a:extLst>
              </a:tr>
            </a:tbl>
          </a:graphicData>
        </a:graphic>
      </p:graphicFrame>
      <p:sp>
        <p:nvSpPr>
          <p:cNvPr id="3" name="文本框 2">
            <a:extLst>
              <a:ext uri="{FF2B5EF4-FFF2-40B4-BE49-F238E27FC236}">
                <a16:creationId xmlns="" xmlns:a16="http://schemas.microsoft.com/office/drawing/2014/main" id="{540F0E4B-BDBC-EB4F-8406-68B560252A61}"/>
              </a:ext>
            </a:extLst>
          </p:cNvPr>
          <p:cNvSpPr txBox="1"/>
          <p:nvPr/>
        </p:nvSpPr>
        <p:spPr>
          <a:xfrm>
            <a:off x="1160279" y="482176"/>
            <a:ext cx="3868615" cy="400110"/>
          </a:xfrm>
          <a:prstGeom prst="rect">
            <a:avLst/>
          </a:prstGeom>
          <a:noFill/>
        </p:spPr>
        <p:txBody>
          <a:bodyPr wrap="square" rtlCol="0">
            <a:spAutoFit/>
          </a:bodyPr>
          <a:lstStyle/>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5.6</a:t>
            </a:r>
            <a:r>
              <a:rPr lang="zh-CN" altLang="en-US" sz="2000" b="1" dirty="0">
                <a:solidFill>
                  <a:prstClr val="white"/>
                </a:solidFill>
                <a:latin typeface="+mj-ea"/>
                <a:ea typeface="+mj-ea"/>
                <a:cs typeface="Times New Roman" pitchFamily="18" charset="0"/>
              </a:rPr>
              <a:t> 专利级软件著作权 </a:t>
            </a:r>
            <a:endParaRPr lang="en-US" altLang="zh-CN" sz="2000" b="1" dirty="0">
              <a:solidFill>
                <a:prstClr val="white"/>
              </a:solidFill>
              <a:latin typeface="+mj-ea"/>
              <a:ea typeface="+mj-ea"/>
              <a:cs typeface="Times New Roman" pitchFamily="18" charset="0"/>
            </a:endParaRPr>
          </a:p>
        </p:txBody>
      </p:sp>
      <p:sp>
        <p:nvSpPr>
          <p:cNvPr id="4" name="TextBox 3">
            <a:extLst>
              <a:ext uri="{FF2B5EF4-FFF2-40B4-BE49-F238E27FC236}">
                <a16:creationId xmlns="" xmlns:a16="http://schemas.microsoft.com/office/drawing/2014/main" id="{A5D8F66D-6C73-3A40-817C-E50F27AD8628}"/>
              </a:ext>
            </a:extLst>
          </p:cNvPr>
          <p:cNvSpPr txBox="1"/>
          <p:nvPr/>
        </p:nvSpPr>
        <p:spPr>
          <a:xfrm>
            <a:off x="1922279" y="5886879"/>
            <a:ext cx="7297921" cy="830997"/>
          </a:xfrm>
          <a:prstGeom prst="rect">
            <a:avLst/>
          </a:prstGeom>
          <a:noFill/>
        </p:spPr>
        <p:txBody>
          <a:bodyPr wrap="square" rtlCol="0">
            <a:spAutoFit/>
          </a:bodyPr>
          <a:lstStyle/>
          <a:p>
            <a:r>
              <a:rPr lang="zh-TW" altLang="x-none" sz="1200" dirty="0"/>
              <a:t>注</a:t>
            </a:r>
            <a:r>
              <a:rPr lang="zh-CN" altLang="en-US" sz="1200" dirty="0"/>
              <a:t>：专利诉讼</a:t>
            </a:r>
            <a:r>
              <a:rPr lang="zh-TW" altLang="en-US" sz="1200" dirty="0"/>
              <a:t>案</a:t>
            </a:r>
            <a:r>
              <a:rPr lang="zh-CN" altLang="en-US" sz="1200" dirty="0"/>
              <a:t> *（第</a:t>
            </a:r>
            <a:r>
              <a:rPr lang="en-US" altLang="zh-CN" sz="1200" dirty="0"/>
              <a:t>48</a:t>
            </a:r>
            <a:r>
              <a:rPr lang="zh-CN" altLang="en-US" sz="1200" dirty="0"/>
              <a:t>个）</a:t>
            </a:r>
            <a:endParaRPr lang="x-none" sz="1200" dirty="0"/>
          </a:p>
          <a:p>
            <a:r>
              <a:rPr lang="en-US" sz="1200" dirty="0"/>
              <a:t>2018</a:t>
            </a:r>
            <a:r>
              <a:rPr lang="zh-CN" altLang="en-US" sz="1200" dirty="0"/>
              <a:t>年</a:t>
            </a:r>
            <a:r>
              <a:rPr lang="en-US" sz="1200" dirty="0"/>
              <a:t>8</a:t>
            </a:r>
            <a:r>
              <a:rPr lang="zh-CN" altLang="en-US" sz="1200" dirty="0"/>
              <a:t>月安翰医疗诉资福医疗专利（实用新型</a:t>
            </a:r>
            <a:r>
              <a:rPr lang="en-US" sz="1200" dirty="0"/>
              <a:t>:</a:t>
            </a:r>
            <a:r>
              <a:rPr lang="zh-CN" altLang="en-US" sz="1200" dirty="0"/>
              <a:t>一种胶囊内窥镜的启动关断模块，证书号：第</a:t>
            </a:r>
            <a:r>
              <a:rPr lang="en-US" sz="1200" dirty="0"/>
              <a:t>7030972</a:t>
            </a:r>
            <a:r>
              <a:rPr lang="zh-CN" altLang="en-US" sz="1200" dirty="0"/>
              <a:t>号）无效， </a:t>
            </a:r>
            <a:r>
              <a:rPr lang="en-US" sz="1200" dirty="0"/>
              <a:t>2019</a:t>
            </a:r>
            <a:r>
              <a:rPr lang="zh-CN" altLang="en-US" sz="1200" dirty="0"/>
              <a:t>年</a:t>
            </a:r>
            <a:r>
              <a:rPr lang="en-US" sz="1200" dirty="0"/>
              <a:t>5</a:t>
            </a:r>
            <a:r>
              <a:rPr lang="zh-CN" altLang="en-US" sz="1200" dirty="0"/>
              <a:t>月国家知识产权局判决资福医疗专利无效，资福医疗不服判决，提起上诉，将于</a:t>
            </a:r>
            <a:r>
              <a:rPr lang="en-US" sz="1200" dirty="0"/>
              <a:t>2020</a:t>
            </a:r>
            <a:r>
              <a:rPr lang="zh-CN" altLang="en-US" sz="1200" dirty="0"/>
              <a:t>年</a:t>
            </a:r>
            <a:r>
              <a:rPr lang="en-US" sz="1200" dirty="0"/>
              <a:t>4</a:t>
            </a:r>
            <a:r>
              <a:rPr lang="zh-CN" altLang="en-US" sz="1200" dirty="0"/>
              <a:t>月</a:t>
            </a:r>
            <a:r>
              <a:rPr lang="en-US" sz="1200" dirty="0"/>
              <a:t>16</a:t>
            </a:r>
            <a:r>
              <a:rPr lang="zh-CN" altLang="en-US" sz="1200" dirty="0"/>
              <a:t>日开庭。</a:t>
            </a:r>
            <a:endParaRPr lang="x-none" sz="1200" dirty="0"/>
          </a:p>
        </p:txBody>
      </p:sp>
    </p:spTree>
    <p:extLst>
      <p:ext uri="{BB962C8B-B14F-4D97-AF65-F5344CB8AC3E}">
        <p14:creationId xmlns:p14="http://schemas.microsoft.com/office/powerpoint/2010/main" val="20050036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468161626"/>
              </p:ext>
            </p:extLst>
          </p:nvPr>
        </p:nvGraphicFramePr>
        <p:xfrm>
          <a:off x="336550" y="1084196"/>
          <a:ext cx="8712684" cy="5187513"/>
        </p:xfrm>
        <a:graphic>
          <a:graphicData uri="http://schemas.openxmlformats.org/drawingml/2006/table">
            <a:tbl>
              <a:tblPr>
                <a:tableStyleId>{3B4B98B0-60AC-42C2-AFA5-B58CD77FA1E5}</a:tableStyleId>
              </a:tblPr>
              <a:tblGrid>
                <a:gridCol w="345858">
                  <a:extLst>
                    <a:ext uri="{9D8B030D-6E8A-4147-A177-3AD203B41FA5}">
                      <a16:colId xmlns="" xmlns:a16="http://schemas.microsoft.com/office/drawing/2014/main" val="20000"/>
                    </a:ext>
                  </a:extLst>
                </a:gridCol>
                <a:gridCol w="2924448">
                  <a:extLst>
                    <a:ext uri="{9D8B030D-6E8A-4147-A177-3AD203B41FA5}">
                      <a16:colId xmlns="" xmlns:a16="http://schemas.microsoft.com/office/drawing/2014/main" val="20001"/>
                    </a:ext>
                  </a:extLst>
                </a:gridCol>
                <a:gridCol w="732159">
                  <a:extLst>
                    <a:ext uri="{9D8B030D-6E8A-4147-A177-3AD203B41FA5}">
                      <a16:colId xmlns="" xmlns:a16="http://schemas.microsoft.com/office/drawing/2014/main" val="20002"/>
                    </a:ext>
                  </a:extLst>
                </a:gridCol>
                <a:gridCol w="1364742">
                  <a:extLst>
                    <a:ext uri="{9D8B030D-6E8A-4147-A177-3AD203B41FA5}">
                      <a16:colId xmlns="" xmlns:a16="http://schemas.microsoft.com/office/drawing/2014/main" val="20003"/>
                    </a:ext>
                  </a:extLst>
                </a:gridCol>
                <a:gridCol w="1299682">
                  <a:extLst>
                    <a:ext uri="{9D8B030D-6E8A-4147-A177-3AD203B41FA5}">
                      <a16:colId xmlns="" xmlns:a16="http://schemas.microsoft.com/office/drawing/2014/main" val="20004"/>
                    </a:ext>
                  </a:extLst>
                </a:gridCol>
                <a:gridCol w="1214264">
                  <a:extLst>
                    <a:ext uri="{9D8B030D-6E8A-4147-A177-3AD203B41FA5}">
                      <a16:colId xmlns="" xmlns:a16="http://schemas.microsoft.com/office/drawing/2014/main" val="20005"/>
                    </a:ext>
                  </a:extLst>
                </a:gridCol>
                <a:gridCol w="831531">
                  <a:extLst>
                    <a:ext uri="{9D8B030D-6E8A-4147-A177-3AD203B41FA5}">
                      <a16:colId xmlns="" xmlns:a16="http://schemas.microsoft.com/office/drawing/2014/main" val="20006"/>
                    </a:ext>
                  </a:extLst>
                </a:gridCol>
              </a:tblGrid>
              <a:tr h="202812">
                <a:tc gridSpan="7">
                  <a:txBody>
                    <a:bodyPr/>
                    <a:lstStyle/>
                    <a:p>
                      <a:pPr algn="ctr" fontAlgn="ctr"/>
                      <a:r>
                        <a:rPr lang="zh-CN" altLang="en-US" sz="1100" b="1" u="none" strike="noStrike" dirty="0">
                          <a:solidFill>
                            <a:schemeClr val="bg1"/>
                          </a:solidFill>
                          <a:effectLst/>
                          <a:latin typeface="+mn-ea"/>
                          <a:ea typeface="+mn-ea"/>
                        </a:rPr>
                        <a:t>专  利</a:t>
                      </a:r>
                      <a:endParaRPr lang="zh-CN" altLang="en-US" sz="1100" b="1" i="0" u="none" strike="noStrike" dirty="0">
                        <a:solidFill>
                          <a:schemeClr val="bg1"/>
                        </a:solidFill>
                        <a:effectLst/>
                        <a:latin typeface="+mn-ea"/>
                        <a:ea typeface="+mn-ea"/>
                      </a:endParaRPr>
                    </a:p>
                  </a:txBody>
                  <a:tcPr marL="2491" marR="2491" marT="2491" marB="0" anchor="ctr">
                    <a:solidFill>
                      <a:schemeClr val="accent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324000">
                <a:tc>
                  <a:txBody>
                    <a:bodyPr/>
                    <a:lstStyle/>
                    <a:p>
                      <a:pPr algn="ctr" fontAlgn="ctr"/>
                      <a:r>
                        <a:rPr lang="zh-CN" altLang="en-US" sz="1100" u="none" strike="noStrike" dirty="0">
                          <a:effectLst/>
                          <a:latin typeface="+mn-ea"/>
                          <a:ea typeface="+mn-ea"/>
                        </a:rPr>
                        <a:t>序号</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专利名称</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专利类型</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申请（专利）号</a:t>
                      </a:r>
                      <a:br>
                        <a:rPr lang="zh-CN" altLang="en-US" sz="1100" u="none" strike="noStrike" dirty="0">
                          <a:effectLst/>
                          <a:latin typeface="+mn-ea"/>
                          <a:ea typeface="+mn-ea"/>
                        </a:rPr>
                      </a:br>
                      <a:r>
                        <a:rPr lang="zh-CN" altLang="en-US" sz="1100" u="none" strike="noStrike" dirty="0">
                          <a:effectLst/>
                          <a:latin typeface="+mn-ea"/>
                          <a:ea typeface="+mn-ea"/>
                        </a:rPr>
                        <a:t>（必填项）</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申请日</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授权日</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法律状态</a:t>
                      </a:r>
                      <a:endParaRPr lang="zh-CN" altLang="en-US" sz="1100" b="1" i="0" u="none" strike="noStrike" dirty="0">
                        <a:solidFill>
                          <a:srgbClr val="000000"/>
                        </a:solidFill>
                        <a:effectLst/>
                        <a:latin typeface="+mn-ea"/>
                        <a:ea typeface="+mn-ea"/>
                      </a:endParaRPr>
                    </a:p>
                  </a:txBody>
                  <a:tcPr marL="2491" marR="2491" marT="2491" marB="0" anchor="ctr"/>
                </a:tc>
                <a:extLst>
                  <a:ext uri="{0D108BD9-81ED-4DB2-BD59-A6C34878D82A}">
                    <a16:rowId xmlns="" xmlns:a16="http://schemas.microsoft.com/office/drawing/2014/main" val="10001"/>
                  </a:ext>
                </a:extLst>
              </a:tr>
              <a:tr h="36000">
                <a:tc>
                  <a:txBody>
                    <a:bodyPr/>
                    <a:lstStyle/>
                    <a:p>
                      <a:pPr algn="ctr" fontAlgn="ctr"/>
                      <a:r>
                        <a:rPr lang="en-US" altLang="zh-CN" sz="1100" b="0" i="0" u="none" strike="noStrike" dirty="0">
                          <a:solidFill>
                            <a:srgbClr val="000000"/>
                          </a:solidFill>
                          <a:effectLst/>
                          <a:latin typeface="+mn-ea"/>
                          <a:ea typeface="+mn-ea"/>
                        </a:rPr>
                        <a:t>49</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一种可探测胶囊的探测器及胶囊探测系统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201621270457.5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2016/11/23</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2017/9/22</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2"/>
                  </a:ext>
                </a:extLst>
              </a:tr>
              <a:tr h="36000">
                <a:tc>
                  <a:txBody>
                    <a:bodyPr/>
                    <a:lstStyle/>
                    <a:p>
                      <a:pPr algn="ctr" fontAlgn="ctr"/>
                      <a:r>
                        <a:rPr lang="en-US" altLang="zh-CN" sz="1100" b="0" i="0" u="none" strike="noStrike" dirty="0">
                          <a:solidFill>
                            <a:srgbClr val="000000"/>
                          </a:solidFill>
                          <a:effectLst/>
                          <a:latin typeface="+mn-ea"/>
                          <a:ea typeface="+mn-ea"/>
                        </a:rPr>
                        <a:t>50</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一种胶囊胃镜磁控制系统</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201611099481.1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2016/11/15</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2018/5/22</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3"/>
                  </a:ext>
                </a:extLst>
              </a:tr>
              <a:tr h="36000">
                <a:tc>
                  <a:txBody>
                    <a:bodyPr/>
                    <a:lstStyle/>
                    <a:p>
                      <a:pPr algn="ctr" fontAlgn="ctr"/>
                      <a:r>
                        <a:rPr lang="en-US" altLang="zh-CN" sz="1100" b="0" i="0" u="none" strike="noStrike" dirty="0">
                          <a:solidFill>
                            <a:srgbClr val="000000"/>
                          </a:solidFill>
                          <a:effectLst/>
                          <a:latin typeface="+mn-ea"/>
                          <a:ea typeface="+mn-ea"/>
                        </a:rPr>
                        <a:t>51</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fontAlgn="ctr"/>
                      <a:r>
                        <a:rPr lang="en-US" sz="1100" b="0" i="0" u="none" strike="noStrike">
                          <a:solidFill>
                            <a:srgbClr val="000000"/>
                          </a:solidFill>
                          <a:effectLst/>
                          <a:latin typeface="+mn-ea"/>
                          <a:ea typeface="+mn-ea"/>
                        </a:rPr>
                        <a:t>PCT</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PCT/CN2017/095761</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2017/8/3(</a:t>
                      </a:r>
                      <a:r>
                        <a:rPr lang="zh-CN" altLang="en-US" sz="1100" b="0" i="0" u="none" strike="noStrike">
                          <a:solidFill>
                            <a:srgbClr val="000000"/>
                          </a:solidFill>
                          <a:effectLst/>
                          <a:latin typeface="+mn-ea"/>
                          <a:ea typeface="+mn-ea"/>
                        </a:rPr>
                        <a:t>优先权日：</a:t>
                      </a:r>
                      <a:r>
                        <a:rPr lang="en-US" altLang="zh-CN" sz="1100" b="0" i="0" u="none" strike="noStrike">
                          <a:solidFill>
                            <a:srgbClr val="000000"/>
                          </a:solidFill>
                          <a:effectLst/>
                          <a:latin typeface="+mn-ea"/>
                          <a:ea typeface="+mn-ea"/>
                        </a:rPr>
                        <a:t>2016.11.15</a:t>
                      </a:r>
                      <a:r>
                        <a:rPr lang="zh-CN" altLang="en-US" sz="1100" b="0" i="0" u="none" strike="noStrike">
                          <a:solidFill>
                            <a:srgbClr val="000000"/>
                          </a:solidFill>
                          <a:effectLst/>
                          <a:latin typeface="+mn-ea"/>
                          <a:ea typeface="+mn-ea"/>
                        </a:rPr>
                        <a:t>；</a:t>
                      </a:r>
                      <a:r>
                        <a:rPr lang="en-US" altLang="zh-CN" sz="1100" b="0" i="0" u="none" strike="noStrike">
                          <a:solidFill>
                            <a:srgbClr val="000000"/>
                          </a:solidFill>
                          <a:effectLst/>
                          <a:latin typeface="+mn-ea"/>
                          <a:ea typeface="+mn-ea"/>
                        </a:rPr>
                        <a:t>2016.12.2</a:t>
                      </a:r>
                      <a:r>
                        <a:rPr lang="zh-CN" altLang="en-US" sz="1100" b="0" i="0" u="none" strike="noStrike">
                          <a:solidFill>
                            <a:srgbClr val="000000"/>
                          </a:solidFill>
                          <a:effectLst/>
                          <a:latin typeface="+mn-ea"/>
                          <a:ea typeface="+mn-ea"/>
                        </a:rPr>
                        <a:t>）</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4"/>
                  </a:ext>
                </a:extLst>
              </a:tr>
              <a:tr h="36000">
                <a:tc>
                  <a:txBody>
                    <a:bodyPr/>
                    <a:lstStyle/>
                    <a:p>
                      <a:pPr algn="ctr" fontAlgn="ctr"/>
                      <a:r>
                        <a:rPr lang="en-US" altLang="zh-CN" sz="1100" b="0" i="0" u="none" strike="noStrike">
                          <a:solidFill>
                            <a:srgbClr val="000000"/>
                          </a:solidFill>
                          <a:effectLst/>
                          <a:latin typeface="+mn-ea"/>
                          <a:ea typeface="+mn-ea"/>
                        </a:rPr>
                        <a:t>52</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CAPSULE GASTROSCOPE MAGNETIC CONTROL SYSTEM</a:t>
                      </a:r>
                    </a:p>
                  </a:txBody>
                  <a:tcPr marL="6350" marR="6350" marT="6350" marB="0" anchor="ctr"/>
                </a:tc>
                <a:tc>
                  <a:txBody>
                    <a:bodyPr/>
                    <a:lstStyle/>
                    <a:p>
                      <a:pPr algn="ctr" fontAlgn="ctr"/>
                      <a:r>
                        <a:rPr lang="en-US" sz="1100" b="0" i="0" u="none" strike="noStrike">
                          <a:solidFill>
                            <a:srgbClr val="000000"/>
                          </a:solidFill>
                          <a:effectLst/>
                          <a:latin typeface="+mn-ea"/>
                          <a:ea typeface="+mn-ea"/>
                        </a:rPr>
                        <a:t>US</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16/349539(</a:t>
                      </a:r>
                      <a:r>
                        <a:rPr lang="zh-CN" altLang="en-US" sz="1100" b="0" i="0" u="none" strike="noStrike" dirty="0">
                          <a:solidFill>
                            <a:srgbClr val="000000"/>
                          </a:solidFill>
                          <a:effectLst/>
                          <a:latin typeface="+mn-ea"/>
                          <a:ea typeface="+mn-ea"/>
                        </a:rPr>
                        <a:t>美国）</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2019/5/13</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5"/>
                  </a:ext>
                </a:extLst>
              </a:tr>
              <a:tr h="36000">
                <a:tc>
                  <a:txBody>
                    <a:bodyPr/>
                    <a:lstStyle/>
                    <a:p>
                      <a:pPr algn="ctr" fontAlgn="ctr"/>
                      <a:r>
                        <a:rPr lang="en-US" altLang="zh-CN" sz="1100" b="0" i="0" u="none" strike="noStrike">
                          <a:solidFill>
                            <a:srgbClr val="000000"/>
                          </a:solidFill>
                          <a:effectLst/>
                          <a:latin typeface="+mn-ea"/>
                          <a:ea typeface="+mn-ea"/>
                        </a:rPr>
                        <a:t>53</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CAPSULE GASTROSCOPE MAGNETIC CONTROL SYSTEM</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EP</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17872866.3(</a:t>
                      </a:r>
                      <a:r>
                        <a:rPr lang="zh-CN" altLang="en-US" sz="1100" b="0" i="0" u="none" strike="noStrike" dirty="0">
                          <a:solidFill>
                            <a:srgbClr val="000000"/>
                          </a:solidFill>
                          <a:effectLst/>
                          <a:latin typeface="+mn-ea"/>
                          <a:ea typeface="+mn-ea"/>
                        </a:rPr>
                        <a:t>欧盟）</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2019/5/16</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6"/>
                  </a:ext>
                </a:extLst>
              </a:tr>
              <a:tr h="36000">
                <a:tc>
                  <a:txBody>
                    <a:bodyPr/>
                    <a:lstStyle/>
                    <a:p>
                      <a:pPr algn="ctr" fontAlgn="ctr"/>
                      <a:r>
                        <a:rPr lang="en-US" altLang="zh-CN" sz="1100" b="0" i="0" u="none" strike="noStrike">
                          <a:solidFill>
                            <a:srgbClr val="000000"/>
                          </a:solidFill>
                          <a:effectLst/>
                          <a:latin typeface="+mn-ea"/>
                          <a:ea typeface="+mn-ea"/>
                        </a:rPr>
                        <a:t>54</a:t>
                      </a:r>
                    </a:p>
                  </a:txBody>
                  <a:tcPr marL="6350" marR="6350" marT="6350" marB="0" anchor="ctr"/>
                </a:tc>
                <a:tc>
                  <a:txBody>
                    <a:bodyPr/>
                    <a:lstStyle/>
                    <a:p>
                      <a:pPr algn="ctr" fontAlgn="ctr"/>
                      <a:r>
                        <a:rPr lang="en-US" sz="1100" b="0" i="0" u="none" strike="noStrike">
                          <a:solidFill>
                            <a:srgbClr val="000000"/>
                          </a:solidFill>
                          <a:effectLst/>
                          <a:latin typeface="+mn-ea"/>
                          <a:ea typeface="+mn-ea"/>
                        </a:rPr>
                        <a:t>CAPSULE GASTROSCOPE MAGNETIC CONTROL SYSTEM</a:t>
                      </a:r>
                    </a:p>
                  </a:txBody>
                  <a:tcPr marL="6350" marR="6350" marT="6350" marB="0" anchor="ctr"/>
                </a:tc>
                <a:tc>
                  <a:txBody>
                    <a:bodyPr/>
                    <a:lstStyle/>
                    <a:p>
                      <a:pPr algn="ctr" fontAlgn="ctr"/>
                      <a:r>
                        <a:rPr lang="en-US" sz="1100" b="0" i="0" u="none" strike="noStrike">
                          <a:solidFill>
                            <a:srgbClr val="000000"/>
                          </a:solidFill>
                          <a:effectLst/>
                          <a:latin typeface="+mn-ea"/>
                          <a:ea typeface="+mn-ea"/>
                        </a:rPr>
                        <a:t>KR</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10-2019-7016843(</a:t>
                      </a:r>
                      <a:r>
                        <a:rPr lang="zh-CN" altLang="en-US" sz="1100" b="0" i="0" u="none" strike="noStrike" dirty="0">
                          <a:solidFill>
                            <a:srgbClr val="000000"/>
                          </a:solidFill>
                          <a:effectLst/>
                          <a:latin typeface="+mn-ea"/>
                          <a:ea typeface="+mn-ea"/>
                        </a:rPr>
                        <a:t>韩国）</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2019/6/12</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7"/>
                  </a:ext>
                </a:extLst>
              </a:tr>
              <a:tr h="36000">
                <a:tc>
                  <a:txBody>
                    <a:bodyPr/>
                    <a:lstStyle/>
                    <a:p>
                      <a:pPr algn="ctr" fontAlgn="ctr"/>
                      <a:r>
                        <a:rPr lang="en-US" altLang="zh-CN" sz="1100" b="0" i="0" u="none" strike="noStrike">
                          <a:solidFill>
                            <a:srgbClr val="000000"/>
                          </a:solidFill>
                          <a:effectLst/>
                          <a:latin typeface="+mn-ea"/>
                          <a:ea typeface="+mn-ea"/>
                        </a:rPr>
                        <a:t>55</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一种胶囊胃镜磁控制系统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201621324448.X</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2016/12/2</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2018/1/19</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8"/>
                  </a:ext>
                </a:extLst>
              </a:tr>
              <a:tr h="36000">
                <a:tc>
                  <a:txBody>
                    <a:bodyPr/>
                    <a:lstStyle/>
                    <a:p>
                      <a:pPr algn="ctr" fontAlgn="ctr"/>
                      <a:r>
                        <a:rPr lang="en-US" altLang="zh-CN" sz="1100" b="0" i="0" u="none" strike="noStrike">
                          <a:solidFill>
                            <a:srgbClr val="000000"/>
                          </a:solidFill>
                          <a:effectLst/>
                          <a:latin typeface="+mn-ea"/>
                          <a:ea typeface="+mn-ea"/>
                        </a:rPr>
                        <a:t>56</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fontAlgn="ctr"/>
                      <a:r>
                        <a:rPr lang="en-US" sz="1100" b="0" i="0" u="none" strike="noStrike">
                          <a:solidFill>
                            <a:srgbClr val="000000"/>
                          </a:solidFill>
                          <a:effectLst/>
                          <a:latin typeface="+mn-ea"/>
                          <a:ea typeface="+mn-ea"/>
                        </a:rPr>
                        <a:t>PCT</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PCT/CN2017/095773</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2017/8/3(</a:t>
                      </a:r>
                      <a:r>
                        <a:rPr lang="zh-CN" altLang="en-US" sz="1100" b="0" i="0" u="none" strike="noStrike" dirty="0">
                          <a:solidFill>
                            <a:srgbClr val="000000"/>
                          </a:solidFill>
                          <a:effectLst/>
                          <a:latin typeface="+mn-ea"/>
                          <a:ea typeface="+mn-ea"/>
                        </a:rPr>
                        <a:t>优先权日：</a:t>
                      </a:r>
                      <a:r>
                        <a:rPr lang="en-US" altLang="zh-CN" sz="1100" b="0" i="0" u="none" strike="noStrike" dirty="0">
                          <a:solidFill>
                            <a:srgbClr val="000000"/>
                          </a:solidFill>
                          <a:effectLst/>
                          <a:latin typeface="+mn-ea"/>
                          <a:ea typeface="+mn-ea"/>
                        </a:rPr>
                        <a:t>2016.11.15</a:t>
                      </a:r>
                      <a:r>
                        <a:rPr lang="zh-CN" altLang="en-US" sz="1100" b="0" i="0" u="none" strike="noStrike" dirty="0">
                          <a:solidFill>
                            <a:srgbClr val="000000"/>
                          </a:solidFill>
                          <a:effectLst/>
                          <a:latin typeface="+mn-ea"/>
                          <a:ea typeface="+mn-ea"/>
                        </a:rPr>
                        <a:t>；</a:t>
                      </a:r>
                      <a:r>
                        <a:rPr lang="en-US" altLang="zh-CN" sz="1100" b="0" i="0" u="none" strike="noStrike" dirty="0">
                          <a:solidFill>
                            <a:srgbClr val="000000"/>
                          </a:solidFill>
                          <a:effectLst/>
                          <a:latin typeface="+mn-ea"/>
                          <a:ea typeface="+mn-ea"/>
                        </a:rPr>
                        <a:t>2016.12.2</a:t>
                      </a:r>
                      <a:r>
                        <a:rPr lang="zh-CN" altLang="en-US" sz="1100" b="0" i="0" u="none" strike="noStrike" dirty="0">
                          <a:solidFill>
                            <a:srgbClr val="000000"/>
                          </a:solidFill>
                          <a:effectLst/>
                          <a:latin typeface="+mn-ea"/>
                          <a:ea typeface="+mn-ea"/>
                        </a:rPr>
                        <a:t>）</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9"/>
                  </a:ext>
                </a:extLst>
              </a:tr>
              <a:tr h="36000">
                <a:tc>
                  <a:txBody>
                    <a:bodyPr/>
                    <a:lstStyle/>
                    <a:p>
                      <a:pPr algn="ctr" fontAlgn="ctr"/>
                      <a:r>
                        <a:rPr lang="en-US" altLang="zh-CN" sz="1100" b="0" i="0" u="none" strike="noStrike">
                          <a:solidFill>
                            <a:srgbClr val="000000"/>
                          </a:solidFill>
                          <a:effectLst/>
                          <a:latin typeface="+mn-ea"/>
                          <a:ea typeface="+mn-ea"/>
                        </a:rPr>
                        <a:t>57</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一种胶囊胃镜磁控制系统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201621314671.6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2016/12/2</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2017/10/24</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0"/>
                  </a:ext>
                </a:extLst>
              </a:tr>
              <a:tr h="36000">
                <a:tc>
                  <a:txBody>
                    <a:bodyPr/>
                    <a:lstStyle/>
                    <a:p>
                      <a:pPr algn="ctr" fontAlgn="ctr"/>
                      <a:r>
                        <a:rPr lang="en-US" altLang="zh-CN" sz="1100" b="0" i="0" u="none" strike="noStrike">
                          <a:solidFill>
                            <a:srgbClr val="000000"/>
                          </a:solidFill>
                          <a:effectLst/>
                          <a:latin typeface="+mn-ea"/>
                          <a:ea typeface="+mn-ea"/>
                        </a:rPr>
                        <a:t>58</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一种胶囊内窥镜检查系统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201621312625.2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2016/12/2</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2017/10/13</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1"/>
                  </a:ext>
                </a:extLst>
              </a:tr>
              <a:tr h="36000">
                <a:tc>
                  <a:txBody>
                    <a:bodyPr/>
                    <a:lstStyle/>
                    <a:p>
                      <a:pPr algn="ctr" fontAlgn="ctr"/>
                      <a:r>
                        <a:rPr lang="en-US" altLang="zh-CN" sz="1100" b="0" i="0" u="none" strike="noStrike">
                          <a:solidFill>
                            <a:srgbClr val="000000"/>
                          </a:solidFill>
                          <a:effectLst/>
                          <a:latin typeface="+mn-ea"/>
                          <a:ea typeface="+mn-ea"/>
                        </a:rPr>
                        <a:t>59</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201611103930.5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2016/12/5</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12"/>
                  </a:ext>
                </a:extLst>
              </a:tr>
              <a:tr h="36000">
                <a:tc>
                  <a:txBody>
                    <a:bodyPr/>
                    <a:lstStyle/>
                    <a:p>
                      <a:pPr algn="ctr" fontAlgn="ctr"/>
                      <a:r>
                        <a:rPr lang="en-US" altLang="zh-CN" sz="1100" b="0" i="0" u="none" strike="noStrike">
                          <a:solidFill>
                            <a:srgbClr val="000000"/>
                          </a:solidFill>
                          <a:effectLst/>
                          <a:latin typeface="+mn-ea"/>
                          <a:ea typeface="+mn-ea"/>
                        </a:rPr>
                        <a:t>60</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201621322993.5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2016/12/5</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2017/10/13</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3"/>
                  </a:ext>
                </a:extLst>
              </a:tr>
              <a:tr h="36000">
                <a:tc>
                  <a:txBody>
                    <a:bodyPr/>
                    <a:lstStyle/>
                    <a:p>
                      <a:pPr algn="ctr" fontAlgn="ctr"/>
                      <a:r>
                        <a:rPr lang="en-US" altLang="zh-CN" sz="1100" b="0" i="0" u="none" strike="noStrike" dirty="0">
                          <a:solidFill>
                            <a:srgbClr val="000000"/>
                          </a:solidFill>
                          <a:effectLst/>
                          <a:latin typeface="+mn-ea"/>
                          <a:ea typeface="+mn-ea"/>
                        </a:rPr>
                        <a:t>61</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一种胶囊内窥镜磁控系统及检查系统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201621426723.9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2016/12/23</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2017/11/24</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4"/>
                  </a:ext>
                </a:extLst>
              </a:tr>
              <a:tr h="36000">
                <a:tc>
                  <a:txBody>
                    <a:bodyPr/>
                    <a:lstStyle/>
                    <a:p>
                      <a:pPr algn="ctr" fontAlgn="ctr"/>
                      <a:r>
                        <a:rPr lang="en-US" altLang="zh-CN" sz="1100" b="0" i="0" u="none" strike="noStrike">
                          <a:solidFill>
                            <a:srgbClr val="000000"/>
                          </a:solidFill>
                          <a:effectLst/>
                          <a:latin typeface="+mn-ea"/>
                          <a:ea typeface="+mn-ea"/>
                        </a:rPr>
                        <a:t>62</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一种实现输入</a:t>
                      </a:r>
                      <a:r>
                        <a:rPr lang="en-US" altLang="zh-CN" sz="1100" b="0" i="0" u="none" strike="noStrike" dirty="0">
                          <a:solidFill>
                            <a:srgbClr val="000000"/>
                          </a:solidFill>
                          <a:effectLst/>
                          <a:latin typeface="+mn-ea"/>
                          <a:ea typeface="+mn-ea"/>
                        </a:rPr>
                        <a:t>110Vac</a:t>
                      </a:r>
                      <a:r>
                        <a:rPr lang="zh-CN" altLang="en-US" sz="1100" b="0" i="0" u="none" strike="noStrike" dirty="0">
                          <a:solidFill>
                            <a:srgbClr val="000000"/>
                          </a:solidFill>
                          <a:effectLst/>
                          <a:latin typeface="+mn-ea"/>
                          <a:ea typeface="+mn-ea"/>
                        </a:rPr>
                        <a:t>和</a:t>
                      </a:r>
                      <a:r>
                        <a:rPr lang="en-US" altLang="zh-CN" sz="1100" b="0" i="0" u="none" strike="noStrike" dirty="0">
                          <a:solidFill>
                            <a:srgbClr val="000000"/>
                          </a:solidFill>
                          <a:effectLst/>
                          <a:latin typeface="+mn-ea"/>
                          <a:ea typeface="+mn-ea"/>
                        </a:rPr>
                        <a:t>220Vac</a:t>
                      </a:r>
                      <a:r>
                        <a:rPr lang="zh-CN" altLang="en-US" sz="1100" b="0" i="0" u="none" strike="noStrike" dirty="0">
                          <a:solidFill>
                            <a:srgbClr val="000000"/>
                          </a:solidFill>
                          <a:effectLst/>
                          <a:latin typeface="+mn-ea"/>
                          <a:ea typeface="+mn-ea"/>
                        </a:rPr>
                        <a:t>共用的电源系统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201720184166.2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2017/2/28</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2017/9/29</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5"/>
                  </a:ext>
                </a:extLst>
              </a:tr>
              <a:tr h="36000">
                <a:tc>
                  <a:txBody>
                    <a:bodyPr/>
                    <a:lstStyle/>
                    <a:p>
                      <a:pPr algn="ctr" fontAlgn="ctr"/>
                      <a:r>
                        <a:rPr lang="en-US" altLang="zh-CN" sz="1100" b="0" i="0" u="none" strike="noStrike">
                          <a:solidFill>
                            <a:srgbClr val="000000"/>
                          </a:solidFill>
                          <a:effectLst/>
                          <a:latin typeface="+mn-ea"/>
                          <a:ea typeface="+mn-ea"/>
                        </a:rPr>
                        <a:t>63</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一种用于胶囊内窥镜的光学成像镜组以及胶囊内窥镜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201710141253.4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2017/3/10</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16"/>
                  </a:ext>
                </a:extLst>
              </a:tr>
              <a:tr h="36000">
                <a:tc>
                  <a:txBody>
                    <a:bodyPr/>
                    <a:lstStyle/>
                    <a:p>
                      <a:pPr algn="ctr" fontAlgn="ctr"/>
                      <a:r>
                        <a:rPr lang="en-US" altLang="zh-CN" sz="1100" b="0" i="0" u="none" strike="noStrike">
                          <a:solidFill>
                            <a:srgbClr val="000000"/>
                          </a:solidFill>
                          <a:effectLst/>
                          <a:latin typeface="+mn-ea"/>
                          <a:ea typeface="+mn-ea"/>
                        </a:rPr>
                        <a:t>64</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一种用于胶囊内窥镜的光学成像镜组以及胶囊内窥镜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201720230704.7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2017/3/10</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2017/9/29</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3515168968"/>
                  </a:ext>
                </a:extLst>
              </a:tr>
              <a:tr h="36000">
                <a:tc>
                  <a:txBody>
                    <a:bodyPr/>
                    <a:lstStyle/>
                    <a:p>
                      <a:pPr algn="ctr" fontAlgn="ctr"/>
                      <a:r>
                        <a:rPr lang="en-US" altLang="zh-CN" sz="1100" b="0" i="0" u="none" strike="noStrike">
                          <a:solidFill>
                            <a:srgbClr val="000000"/>
                          </a:solidFill>
                          <a:effectLst/>
                          <a:latin typeface="+mn-ea"/>
                          <a:ea typeface="+mn-ea"/>
                        </a:rPr>
                        <a:t>65</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一种胶囊式内窥镜控制系统</a:t>
                      </a:r>
                      <a:br>
                        <a:rPr lang="zh-CN" altLang="en-US" sz="1100" b="0" i="0" u="none" strike="noStrike">
                          <a:solidFill>
                            <a:srgbClr val="000000"/>
                          </a:solidFill>
                          <a:effectLst/>
                          <a:latin typeface="+mn-ea"/>
                          <a:ea typeface="+mn-ea"/>
                        </a:rPr>
                      </a:br>
                      <a:endParaRPr lang="zh-CN" altLang="en-US" sz="1100" b="0" i="0" u="none" strike="noStrike">
                        <a:solidFill>
                          <a:srgbClr val="000000"/>
                        </a:solidFill>
                        <a:effectLst/>
                        <a:latin typeface="+mn-ea"/>
                        <a:ea typeface="+mn-ea"/>
                      </a:endParaRP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201720325688.X</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2017/3/30</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2018/9/7</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3335928440"/>
                  </a:ext>
                </a:extLst>
              </a:tr>
              <a:tr h="36000">
                <a:tc>
                  <a:txBody>
                    <a:bodyPr/>
                    <a:lstStyle/>
                    <a:p>
                      <a:pPr algn="ctr" fontAlgn="ctr"/>
                      <a:r>
                        <a:rPr lang="en-US" altLang="zh-CN" sz="1100" b="0" i="0" u="none" strike="noStrike">
                          <a:solidFill>
                            <a:srgbClr val="000000"/>
                          </a:solidFill>
                          <a:effectLst/>
                          <a:latin typeface="+mn-ea"/>
                          <a:ea typeface="+mn-ea"/>
                        </a:rPr>
                        <a:t>66</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一种胶囊式内窥镜及内窥镜检查系统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201720391236.1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2017/4/14</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2018/6/19</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65446117"/>
                  </a:ext>
                </a:extLst>
              </a:tr>
              <a:tr h="36000">
                <a:tc>
                  <a:txBody>
                    <a:bodyPr/>
                    <a:lstStyle/>
                    <a:p>
                      <a:pPr algn="ctr" fontAlgn="ctr"/>
                      <a:r>
                        <a:rPr lang="en-US" altLang="zh-CN" sz="1100" b="0" i="0" u="none" strike="noStrike" dirty="0">
                          <a:solidFill>
                            <a:srgbClr val="000000"/>
                          </a:solidFill>
                          <a:effectLst/>
                          <a:latin typeface="+mn-ea"/>
                          <a:ea typeface="+mn-ea"/>
                        </a:rPr>
                        <a:t>67</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磁控胶囊胃镜检测装置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外观设计</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201730267287.9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2017/6/26</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2018/1/30</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3884806772"/>
                  </a:ext>
                </a:extLst>
              </a:tr>
            </a:tbl>
          </a:graphicData>
        </a:graphic>
      </p:graphicFrame>
      <p:sp>
        <p:nvSpPr>
          <p:cNvPr id="3" name="文本框 2">
            <a:extLst>
              <a:ext uri="{FF2B5EF4-FFF2-40B4-BE49-F238E27FC236}">
                <a16:creationId xmlns="" xmlns:a16="http://schemas.microsoft.com/office/drawing/2014/main" id="{540F0E4B-BDBC-EB4F-8406-68B560252A61}"/>
              </a:ext>
            </a:extLst>
          </p:cNvPr>
          <p:cNvSpPr txBox="1"/>
          <p:nvPr/>
        </p:nvSpPr>
        <p:spPr>
          <a:xfrm>
            <a:off x="1160279" y="482176"/>
            <a:ext cx="3868615" cy="400110"/>
          </a:xfrm>
          <a:prstGeom prst="rect">
            <a:avLst/>
          </a:prstGeom>
          <a:noFill/>
        </p:spPr>
        <p:txBody>
          <a:bodyPr wrap="square" rtlCol="0">
            <a:spAutoFit/>
          </a:bodyPr>
          <a:lstStyle/>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5.6</a:t>
            </a:r>
            <a:r>
              <a:rPr lang="zh-CN" altLang="en-US" sz="2000" b="1" dirty="0">
                <a:solidFill>
                  <a:prstClr val="white"/>
                </a:solidFill>
                <a:latin typeface="+mj-ea"/>
                <a:ea typeface="+mj-ea"/>
                <a:cs typeface="Times New Roman" pitchFamily="18" charset="0"/>
              </a:rPr>
              <a:t> 专利级软件著作权 </a:t>
            </a:r>
            <a:endParaRPr lang="en-US" altLang="zh-CN" sz="2000" b="1" dirty="0">
              <a:solidFill>
                <a:prstClr val="white"/>
              </a:solidFill>
              <a:latin typeface="+mj-ea"/>
              <a:ea typeface="+mj-ea"/>
              <a:cs typeface="Times New Roman" pitchFamily="18" charset="0"/>
            </a:endParaRPr>
          </a:p>
        </p:txBody>
      </p:sp>
    </p:spTree>
    <p:extLst>
      <p:ext uri="{BB962C8B-B14F-4D97-AF65-F5344CB8AC3E}">
        <p14:creationId xmlns:p14="http://schemas.microsoft.com/office/powerpoint/2010/main" val="30965061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213407345"/>
              </p:ext>
            </p:extLst>
          </p:nvPr>
        </p:nvGraphicFramePr>
        <p:xfrm>
          <a:off x="304442" y="1079814"/>
          <a:ext cx="8712684" cy="5051623"/>
        </p:xfrm>
        <a:graphic>
          <a:graphicData uri="http://schemas.openxmlformats.org/drawingml/2006/table">
            <a:tbl>
              <a:tblPr>
                <a:tableStyleId>{3B4B98B0-60AC-42C2-AFA5-B58CD77FA1E5}</a:tableStyleId>
              </a:tblPr>
              <a:tblGrid>
                <a:gridCol w="345858">
                  <a:extLst>
                    <a:ext uri="{9D8B030D-6E8A-4147-A177-3AD203B41FA5}">
                      <a16:colId xmlns="" xmlns:a16="http://schemas.microsoft.com/office/drawing/2014/main" val="20000"/>
                    </a:ext>
                  </a:extLst>
                </a:gridCol>
                <a:gridCol w="2924448">
                  <a:extLst>
                    <a:ext uri="{9D8B030D-6E8A-4147-A177-3AD203B41FA5}">
                      <a16:colId xmlns="" xmlns:a16="http://schemas.microsoft.com/office/drawing/2014/main" val="20001"/>
                    </a:ext>
                  </a:extLst>
                </a:gridCol>
                <a:gridCol w="732159">
                  <a:extLst>
                    <a:ext uri="{9D8B030D-6E8A-4147-A177-3AD203B41FA5}">
                      <a16:colId xmlns="" xmlns:a16="http://schemas.microsoft.com/office/drawing/2014/main" val="20002"/>
                    </a:ext>
                  </a:extLst>
                </a:gridCol>
                <a:gridCol w="1364742">
                  <a:extLst>
                    <a:ext uri="{9D8B030D-6E8A-4147-A177-3AD203B41FA5}">
                      <a16:colId xmlns="" xmlns:a16="http://schemas.microsoft.com/office/drawing/2014/main" val="20003"/>
                    </a:ext>
                  </a:extLst>
                </a:gridCol>
                <a:gridCol w="1299682">
                  <a:extLst>
                    <a:ext uri="{9D8B030D-6E8A-4147-A177-3AD203B41FA5}">
                      <a16:colId xmlns="" xmlns:a16="http://schemas.microsoft.com/office/drawing/2014/main" val="20004"/>
                    </a:ext>
                  </a:extLst>
                </a:gridCol>
                <a:gridCol w="1214264">
                  <a:extLst>
                    <a:ext uri="{9D8B030D-6E8A-4147-A177-3AD203B41FA5}">
                      <a16:colId xmlns="" xmlns:a16="http://schemas.microsoft.com/office/drawing/2014/main" val="20005"/>
                    </a:ext>
                  </a:extLst>
                </a:gridCol>
                <a:gridCol w="831531">
                  <a:extLst>
                    <a:ext uri="{9D8B030D-6E8A-4147-A177-3AD203B41FA5}">
                      <a16:colId xmlns="" xmlns:a16="http://schemas.microsoft.com/office/drawing/2014/main" val="20006"/>
                    </a:ext>
                  </a:extLst>
                </a:gridCol>
              </a:tblGrid>
              <a:tr h="202812">
                <a:tc gridSpan="7">
                  <a:txBody>
                    <a:bodyPr/>
                    <a:lstStyle/>
                    <a:p>
                      <a:pPr algn="ctr" fontAlgn="ctr"/>
                      <a:r>
                        <a:rPr lang="zh-CN" altLang="en-US" sz="1100" b="1" u="none" strike="noStrike" dirty="0">
                          <a:solidFill>
                            <a:schemeClr val="bg1"/>
                          </a:solidFill>
                          <a:effectLst/>
                          <a:latin typeface="+mn-ea"/>
                          <a:ea typeface="+mn-ea"/>
                        </a:rPr>
                        <a:t>专  利</a:t>
                      </a:r>
                      <a:endParaRPr lang="zh-CN" altLang="en-US" sz="1100" b="1" i="0" u="none" strike="noStrike" dirty="0">
                        <a:solidFill>
                          <a:schemeClr val="bg1"/>
                        </a:solidFill>
                        <a:effectLst/>
                        <a:latin typeface="+mn-ea"/>
                        <a:ea typeface="+mn-ea"/>
                      </a:endParaRPr>
                    </a:p>
                  </a:txBody>
                  <a:tcPr marL="2491" marR="2491" marT="2491" marB="0" anchor="ctr">
                    <a:solidFill>
                      <a:schemeClr val="accent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324000">
                <a:tc>
                  <a:txBody>
                    <a:bodyPr/>
                    <a:lstStyle/>
                    <a:p>
                      <a:pPr algn="ctr" fontAlgn="ctr"/>
                      <a:r>
                        <a:rPr lang="zh-CN" altLang="en-US" sz="1100" u="none" strike="noStrike" dirty="0">
                          <a:effectLst/>
                          <a:latin typeface="+mn-ea"/>
                          <a:ea typeface="+mn-ea"/>
                        </a:rPr>
                        <a:t>序号</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专利名称</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专利类型</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申请（专利）号</a:t>
                      </a:r>
                      <a:br>
                        <a:rPr lang="zh-CN" altLang="en-US" sz="1100" u="none" strike="noStrike" dirty="0">
                          <a:effectLst/>
                          <a:latin typeface="+mn-ea"/>
                          <a:ea typeface="+mn-ea"/>
                        </a:rPr>
                      </a:br>
                      <a:r>
                        <a:rPr lang="zh-CN" altLang="en-US" sz="1100" u="none" strike="noStrike" dirty="0">
                          <a:effectLst/>
                          <a:latin typeface="+mn-ea"/>
                          <a:ea typeface="+mn-ea"/>
                        </a:rPr>
                        <a:t>（必填项）</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申请日</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授权日</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法律状态</a:t>
                      </a:r>
                      <a:endParaRPr lang="zh-CN" altLang="en-US" sz="1100" b="1" i="0" u="none" strike="noStrike" dirty="0">
                        <a:solidFill>
                          <a:srgbClr val="000000"/>
                        </a:solidFill>
                        <a:effectLst/>
                        <a:latin typeface="+mn-ea"/>
                        <a:ea typeface="+mn-ea"/>
                      </a:endParaRPr>
                    </a:p>
                  </a:txBody>
                  <a:tcPr marL="2491" marR="2491" marT="2491" marB="0" anchor="ctr"/>
                </a:tc>
                <a:extLst>
                  <a:ext uri="{0D108BD9-81ED-4DB2-BD59-A6C34878D82A}">
                    <a16:rowId xmlns="" xmlns:a16="http://schemas.microsoft.com/office/drawing/2014/main" val="10001"/>
                  </a:ext>
                </a:extLst>
              </a:tr>
              <a:tr h="36000">
                <a:tc>
                  <a:txBody>
                    <a:bodyPr/>
                    <a:lstStyle/>
                    <a:p>
                      <a:pPr algn="ctr" fontAlgn="ctr"/>
                      <a:r>
                        <a:rPr lang="en-US" altLang="zh-CN" sz="1100" b="0" i="0" u="none" strike="noStrike" dirty="0">
                          <a:solidFill>
                            <a:srgbClr val="000000"/>
                          </a:solidFill>
                          <a:effectLst/>
                          <a:latin typeface="+mn-ea"/>
                          <a:ea typeface="+mn-ea"/>
                        </a:rPr>
                        <a:t>68</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一种胃部疾病诊断系统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201710797305.3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2017/9/6</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2"/>
                  </a:ext>
                </a:extLst>
              </a:tr>
              <a:tr h="36000">
                <a:tc>
                  <a:txBody>
                    <a:bodyPr/>
                    <a:lstStyle/>
                    <a:p>
                      <a:pPr algn="ctr" fontAlgn="ctr"/>
                      <a:r>
                        <a:rPr lang="en-US" altLang="zh-CN" sz="1100" b="0" i="0" u="none" strike="noStrike">
                          <a:solidFill>
                            <a:srgbClr val="000000"/>
                          </a:solidFill>
                          <a:effectLst/>
                          <a:latin typeface="+mn-ea"/>
                          <a:ea typeface="+mn-ea"/>
                        </a:rPr>
                        <a:t>69</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一种胶囊内窥镜脏污检测装置及检测方法</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发明</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201711157711.X</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2017/11/20</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3"/>
                  </a:ext>
                </a:extLst>
              </a:tr>
              <a:tr h="36000">
                <a:tc>
                  <a:txBody>
                    <a:bodyPr/>
                    <a:lstStyle/>
                    <a:p>
                      <a:pPr algn="ctr" fontAlgn="ctr"/>
                      <a:r>
                        <a:rPr lang="en-US" altLang="zh-CN" sz="1100" b="0" i="0" u="none" strike="noStrike">
                          <a:solidFill>
                            <a:srgbClr val="000000"/>
                          </a:solidFill>
                          <a:effectLst/>
                          <a:latin typeface="+mn-ea"/>
                          <a:ea typeface="+mn-ea"/>
                        </a:rPr>
                        <a:t>70</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一种胶囊内窥镜脏污检测装置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201721553136.0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2017/11/20</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4"/>
                  </a:ext>
                </a:extLst>
              </a:tr>
              <a:tr h="36000">
                <a:tc>
                  <a:txBody>
                    <a:bodyPr/>
                    <a:lstStyle/>
                    <a:p>
                      <a:pPr algn="ctr" fontAlgn="ctr"/>
                      <a:r>
                        <a:rPr lang="en-US" altLang="zh-CN" sz="1100" b="0" i="0" u="none" strike="noStrike">
                          <a:solidFill>
                            <a:srgbClr val="000000"/>
                          </a:solidFill>
                          <a:effectLst/>
                          <a:latin typeface="+mn-ea"/>
                          <a:ea typeface="+mn-ea"/>
                        </a:rPr>
                        <a:t>71</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一种胶囊内窥镜</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201721572584.5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2017/11/22</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5"/>
                  </a:ext>
                </a:extLst>
              </a:tr>
              <a:tr h="36000">
                <a:tc>
                  <a:txBody>
                    <a:bodyPr/>
                    <a:lstStyle/>
                    <a:p>
                      <a:pPr algn="ctr" fontAlgn="ctr"/>
                      <a:r>
                        <a:rPr lang="en-US" altLang="zh-CN" sz="1100" b="0" i="0" u="none" strike="noStrike">
                          <a:solidFill>
                            <a:srgbClr val="000000"/>
                          </a:solidFill>
                          <a:effectLst/>
                          <a:latin typeface="+mn-ea"/>
                          <a:ea typeface="+mn-ea"/>
                        </a:rPr>
                        <a:t>72</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一种确保胶囊内窥镜数据收发稳定性的装置</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2018102542116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2018/3/26</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6"/>
                  </a:ext>
                </a:extLst>
              </a:tr>
              <a:tr h="36000">
                <a:tc>
                  <a:txBody>
                    <a:bodyPr/>
                    <a:lstStyle/>
                    <a:p>
                      <a:pPr algn="ctr" fontAlgn="ctr"/>
                      <a:r>
                        <a:rPr lang="en-US" altLang="zh-CN" sz="1100" b="0" i="0" u="none" strike="noStrike" dirty="0">
                          <a:solidFill>
                            <a:srgbClr val="000000"/>
                          </a:solidFill>
                          <a:effectLst/>
                          <a:latin typeface="+mn-ea"/>
                          <a:ea typeface="+mn-ea"/>
                        </a:rPr>
                        <a:t>73</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一种胶囊内窥镜镜头调焦装置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2018105844141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2018/6/8</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7"/>
                  </a:ext>
                </a:extLst>
              </a:tr>
              <a:tr h="36000">
                <a:tc>
                  <a:txBody>
                    <a:bodyPr/>
                    <a:lstStyle/>
                    <a:p>
                      <a:pPr algn="ctr" fontAlgn="ctr"/>
                      <a:r>
                        <a:rPr lang="en-US" altLang="zh-CN" sz="1100" b="0" i="0" u="none" strike="noStrike">
                          <a:solidFill>
                            <a:srgbClr val="000000"/>
                          </a:solidFill>
                          <a:effectLst/>
                          <a:latin typeface="+mn-ea"/>
                          <a:ea typeface="+mn-ea"/>
                        </a:rPr>
                        <a:t>74</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一种胶囊内窥镜镜头调焦装置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2018208825561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2018/6/8</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2019/7/23</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8"/>
                  </a:ext>
                </a:extLst>
              </a:tr>
              <a:tr h="36000">
                <a:tc>
                  <a:txBody>
                    <a:bodyPr/>
                    <a:lstStyle/>
                    <a:p>
                      <a:pPr algn="ctr" fontAlgn="ctr"/>
                      <a:r>
                        <a:rPr lang="en-US" altLang="zh-CN" sz="1100" b="0" i="0" u="none" strike="noStrike">
                          <a:solidFill>
                            <a:srgbClr val="000000"/>
                          </a:solidFill>
                          <a:effectLst/>
                          <a:latin typeface="+mn-ea"/>
                          <a:ea typeface="+mn-ea"/>
                        </a:rPr>
                        <a:t>75</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图像接收存储器</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外观设计</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2018303770197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2018/7/13</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2019/5/17</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9"/>
                  </a:ext>
                </a:extLst>
              </a:tr>
              <a:tr h="36000">
                <a:tc>
                  <a:txBody>
                    <a:bodyPr/>
                    <a:lstStyle/>
                    <a:p>
                      <a:pPr algn="ctr" fontAlgn="ctr"/>
                      <a:r>
                        <a:rPr lang="en-US" altLang="zh-CN" sz="1100" b="0" i="0" u="none" strike="noStrike">
                          <a:solidFill>
                            <a:srgbClr val="000000"/>
                          </a:solidFill>
                          <a:effectLst/>
                          <a:latin typeface="+mn-ea"/>
                          <a:ea typeface="+mn-ea"/>
                        </a:rPr>
                        <a:t>76</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腹带</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外观设计</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2018303821733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2018/7/16</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2019/3/19</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0"/>
                  </a:ext>
                </a:extLst>
              </a:tr>
              <a:tr h="36000">
                <a:tc>
                  <a:txBody>
                    <a:bodyPr/>
                    <a:lstStyle/>
                    <a:p>
                      <a:pPr algn="ctr" fontAlgn="ctr"/>
                      <a:r>
                        <a:rPr lang="en-US" altLang="zh-CN" sz="1100" b="0" i="0" u="none" strike="noStrike">
                          <a:solidFill>
                            <a:srgbClr val="000000"/>
                          </a:solidFill>
                          <a:effectLst/>
                          <a:latin typeface="+mn-ea"/>
                          <a:ea typeface="+mn-ea"/>
                        </a:rPr>
                        <a:t>77</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胶囊内窥镜包装套件</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外观设计</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2018303842509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2018/7/17</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2019/6/18</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1"/>
                  </a:ext>
                </a:extLst>
              </a:tr>
              <a:tr h="36000">
                <a:tc>
                  <a:txBody>
                    <a:bodyPr/>
                    <a:lstStyle/>
                    <a:p>
                      <a:pPr algn="ctr" fontAlgn="ctr"/>
                      <a:r>
                        <a:rPr lang="en-US" altLang="zh-CN" sz="1100" b="0" i="0" u="none" strike="noStrike">
                          <a:solidFill>
                            <a:srgbClr val="000000"/>
                          </a:solidFill>
                          <a:effectLst/>
                          <a:latin typeface="+mn-ea"/>
                          <a:ea typeface="+mn-ea"/>
                        </a:rPr>
                        <a:t>78</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一种胶囊内窥镜外壳粘胶固化夹具</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2018108609302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2018/8/1</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12"/>
                  </a:ext>
                </a:extLst>
              </a:tr>
              <a:tr h="36000">
                <a:tc>
                  <a:txBody>
                    <a:bodyPr/>
                    <a:lstStyle/>
                    <a:p>
                      <a:pPr algn="ctr" fontAlgn="ctr"/>
                      <a:r>
                        <a:rPr lang="en-US" altLang="zh-CN" sz="1100" b="0" i="0" u="none" strike="noStrike">
                          <a:solidFill>
                            <a:srgbClr val="000000"/>
                          </a:solidFill>
                          <a:effectLst/>
                          <a:latin typeface="+mn-ea"/>
                          <a:ea typeface="+mn-ea"/>
                        </a:rPr>
                        <a:t>79</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一种胶囊内窥镜外壳粘胶固化夹具</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201821225967X</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2018/8/1</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2019/4/23</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3"/>
                  </a:ext>
                </a:extLst>
              </a:tr>
              <a:tr h="36000">
                <a:tc>
                  <a:txBody>
                    <a:bodyPr/>
                    <a:lstStyle/>
                    <a:p>
                      <a:pPr algn="ctr" fontAlgn="ctr"/>
                      <a:r>
                        <a:rPr lang="en-US" altLang="zh-CN" sz="1100" b="0" i="0" u="none" strike="noStrike">
                          <a:solidFill>
                            <a:srgbClr val="000000"/>
                          </a:solidFill>
                          <a:effectLst/>
                          <a:latin typeface="+mn-ea"/>
                          <a:ea typeface="+mn-ea"/>
                        </a:rPr>
                        <a:t>80</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一种胶囊内窥镜运动控制方法、装置及终端设备</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2018109843881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2018/8/28</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14"/>
                  </a:ext>
                </a:extLst>
              </a:tr>
              <a:tr h="36000">
                <a:tc>
                  <a:txBody>
                    <a:bodyPr/>
                    <a:lstStyle/>
                    <a:p>
                      <a:pPr algn="ctr" fontAlgn="ctr"/>
                      <a:r>
                        <a:rPr lang="en-US" altLang="zh-CN" sz="1100" b="0" i="0" u="none" strike="noStrike">
                          <a:solidFill>
                            <a:srgbClr val="000000"/>
                          </a:solidFill>
                          <a:effectLst/>
                          <a:latin typeface="+mn-ea"/>
                          <a:ea typeface="+mn-ea"/>
                        </a:rPr>
                        <a:t>81</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一种胶囊内窥镜的触壁判断方法、装置及终端设备</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2018109843896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2018/8/28</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15"/>
                  </a:ext>
                </a:extLst>
              </a:tr>
              <a:tr h="36000">
                <a:tc>
                  <a:txBody>
                    <a:bodyPr/>
                    <a:lstStyle/>
                    <a:p>
                      <a:pPr algn="ctr" fontAlgn="ctr"/>
                      <a:r>
                        <a:rPr lang="en-US" altLang="zh-CN" sz="1100" b="0" i="0" u="none" strike="noStrike">
                          <a:solidFill>
                            <a:srgbClr val="000000"/>
                          </a:solidFill>
                          <a:effectLst/>
                          <a:latin typeface="+mn-ea"/>
                          <a:ea typeface="+mn-ea"/>
                        </a:rPr>
                        <a:t>82</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一种密封防菌的胶囊内窥镜包装装置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2018111422382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2018/9/28</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16"/>
                  </a:ext>
                </a:extLst>
              </a:tr>
              <a:tr h="36000">
                <a:tc>
                  <a:txBody>
                    <a:bodyPr/>
                    <a:lstStyle/>
                    <a:p>
                      <a:pPr algn="ctr" fontAlgn="ctr"/>
                      <a:r>
                        <a:rPr lang="en-US" altLang="zh-CN" sz="1100" b="0" i="0" u="none" strike="noStrike">
                          <a:solidFill>
                            <a:srgbClr val="000000"/>
                          </a:solidFill>
                          <a:effectLst/>
                          <a:latin typeface="+mn-ea"/>
                          <a:ea typeface="+mn-ea"/>
                        </a:rPr>
                        <a:t>83</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一种密封防菌的胶囊内窥镜包装装置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2018215932591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2018/9/28</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2019/5/3</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3515168968"/>
                  </a:ext>
                </a:extLst>
              </a:tr>
              <a:tr h="36000">
                <a:tc>
                  <a:txBody>
                    <a:bodyPr/>
                    <a:lstStyle/>
                    <a:p>
                      <a:pPr algn="ctr" fontAlgn="ctr"/>
                      <a:r>
                        <a:rPr lang="en-US" altLang="zh-CN" sz="1100" b="0" i="0" u="none" strike="noStrike" dirty="0">
                          <a:solidFill>
                            <a:srgbClr val="000000"/>
                          </a:solidFill>
                          <a:effectLst/>
                          <a:latin typeface="+mn-ea"/>
                          <a:ea typeface="+mn-ea"/>
                        </a:rPr>
                        <a:t>84</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一种天线组件及胶囊内窥镜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2018215907602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2018/9/28</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3335928440"/>
                  </a:ext>
                </a:extLst>
              </a:tr>
              <a:tr h="36000">
                <a:tc>
                  <a:txBody>
                    <a:bodyPr/>
                    <a:lstStyle/>
                    <a:p>
                      <a:pPr algn="ctr" fontAlgn="ctr"/>
                      <a:r>
                        <a:rPr lang="en-US" altLang="zh-CN" sz="1100" b="0" i="0" u="none" strike="noStrike">
                          <a:solidFill>
                            <a:srgbClr val="000000"/>
                          </a:solidFill>
                          <a:effectLst/>
                          <a:latin typeface="+mn-ea"/>
                          <a:ea typeface="+mn-ea"/>
                        </a:rPr>
                        <a:t>85</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一种天线装置、腹带及图像信号接收装置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2018215914004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2018/9/28</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2019/8/23</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65446117"/>
                  </a:ext>
                </a:extLst>
              </a:tr>
              <a:tr h="36000">
                <a:tc>
                  <a:txBody>
                    <a:bodyPr/>
                    <a:lstStyle/>
                    <a:p>
                      <a:pPr algn="ctr" fontAlgn="ctr"/>
                      <a:r>
                        <a:rPr lang="en-US" altLang="zh-CN" sz="1100" b="0" i="0" u="none" strike="noStrike">
                          <a:solidFill>
                            <a:srgbClr val="000000"/>
                          </a:solidFill>
                          <a:effectLst/>
                          <a:latin typeface="+mn-ea"/>
                          <a:ea typeface="+mn-ea"/>
                        </a:rPr>
                        <a:t>86</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一种去除图像亮度噪声的方法及装置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2018115777251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2018/12/20</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3884806772"/>
                  </a:ext>
                </a:extLst>
              </a:tr>
              <a:tr h="36000">
                <a:tc>
                  <a:txBody>
                    <a:bodyPr/>
                    <a:lstStyle/>
                    <a:p>
                      <a:pPr algn="ctr" fontAlgn="ctr"/>
                      <a:r>
                        <a:rPr lang="en-US" altLang="zh-CN" sz="1100" b="0" i="0" u="none" strike="noStrike">
                          <a:solidFill>
                            <a:srgbClr val="000000"/>
                          </a:solidFill>
                          <a:effectLst/>
                          <a:latin typeface="+mn-ea"/>
                          <a:ea typeface="+mn-ea"/>
                        </a:rPr>
                        <a:t>87</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一种去除图像色度噪声的方法及装置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2018115654872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2018/12/20</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2178695344"/>
                  </a:ext>
                </a:extLst>
              </a:tr>
              <a:tr h="36000">
                <a:tc>
                  <a:txBody>
                    <a:bodyPr/>
                    <a:lstStyle/>
                    <a:p>
                      <a:pPr algn="ctr" fontAlgn="ctr"/>
                      <a:r>
                        <a:rPr lang="en-US" altLang="zh-CN" sz="1100" b="0" i="0" u="none" strike="noStrike">
                          <a:solidFill>
                            <a:srgbClr val="000000"/>
                          </a:solidFill>
                          <a:effectLst/>
                          <a:latin typeface="+mn-ea"/>
                          <a:ea typeface="+mn-ea"/>
                        </a:rPr>
                        <a:t>88</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一种胶囊内窥镜图像处理方法及装置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2018116376179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2018/12/29</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243372133"/>
                  </a:ext>
                </a:extLst>
              </a:tr>
              <a:tr h="36000">
                <a:tc>
                  <a:txBody>
                    <a:bodyPr/>
                    <a:lstStyle/>
                    <a:p>
                      <a:pPr algn="ctr" fontAlgn="ctr"/>
                      <a:r>
                        <a:rPr lang="en-US" altLang="zh-CN" sz="1100" b="0" i="0" u="none" strike="noStrike">
                          <a:solidFill>
                            <a:srgbClr val="000000"/>
                          </a:solidFill>
                          <a:effectLst/>
                          <a:latin typeface="+mn-ea"/>
                          <a:ea typeface="+mn-ea"/>
                        </a:rPr>
                        <a:t>89</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超广角镜头</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2019100021532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2019.01.02</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2954418739"/>
                  </a:ext>
                </a:extLst>
              </a:tr>
              <a:tr h="36000">
                <a:tc>
                  <a:txBody>
                    <a:bodyPr/>
                    <a:lstStyle/>
                    <a:p>
                      <a:pPr algn="ctr" fontAlgn="ctr"/>
                      <a:r>
                        <a:rPr lang="en-US" altLang="zh-CN" sz="1100" b="0" i="0" u="none" strike="noStrike">
                          <a:solidFill>
                            <a:srgbClr val="000000"/>
                          </a:solidFill>
                          <a:effectLst/>
                          <a:latin typeface="+mn-ea"/>
                          <a:ea typeface="+mn-ea"/>
                        </a:rPr>
                        <a:t>90</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超广角镜头</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2019200155922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2019.01.02</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2019/10/18</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2325938085"/>
                  </a:ext>
                </a:extLst>
              </a:tr>
              <a:tr h="36000">
                <a:tc>
                  <a:txBody>
                    <a:bodyPr/>
                    <a:lstStyle/>
                    <a:p>
                      <a:pPr algn="ctr" fontAlgn="ctr"/>
                      <a:r>
                        <a:rPr lang="en-US" altLang="zh-CN" sz="1100" b="0" i="0" u="none" strike="noStrike">
                          <a:solidFill>
                            <a:srgbClr val="000000"/>
                          </a:solidFill>
                          <a:effectLst/>
                          <a:latin typeface="+mn-ea"/>
                          <a:ea typeface="+mn-ea"/>
                        </a:rPr>
                        <a:t>91</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一种胶囊镜图像筛选方法及装置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2019100064186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2019/1/4</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477352164"/>
                  </a:ext>
                </a:extLst>
              </a:tr>
            </a:tbl>
          </a:graphicData>
        </a:graphic>
      </p:graphicFrame>
      <p:sp>
        <p:nvSpPr>
          <p:cNvPr id="3" name="文本框 2">
            <a:extLst>
              <a:ext uri="{FF2B5EF4-FFF2-40B4-BE49-F238E27FC236}">
                <a16:creationId xmlns="" xmlns:a16="http://schemas.microsoft.com/office/drawing/2014/main" id="{540F0E4B-BDBC-EB4F-8406-68B560252A61}"/>
              </a:ext>
            </a:extLst>
          </p:cNvPr>
          <p:cNvSpPr txBox="1"/>
          <p:nvPr/>
        </p:nvSpPr>
        <p:spPr>
          <a:xfrm>
            <a:off x="1160279" y="482176"/>
            <a:ext cx="3868615" cy="400110"/>
          </a:xfrm>
          <a:prstGeom prst="rect">
            <a:avLst/>
          </a:prstGeom>
          <a:noFill/>
        </p:spPr>
        <p:txBody>
          <a:bodyPr wrap="square" rtlCol="0">
            <a:spAutoFit/>
          </a:bodyPr>
          <a:lstStyle/>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5.6</a:t>
            </a:r>
            <a:r>
              <a:rPr lang="zh-CN" altLang="en-US" sz="2000" b="1" dirty="0">
                <a:solidFill>
                  <a:prstClr val="white"/>
                </a:solidFill>
                <a:latin typeface="+mj-ea"/>
                <a:ea typeface="+mj-ea"/>
                <a:cs typeface="Times New Roman" pitchFamily="18" charset="0"/>
              </a:rPr>
              <a:t> 专利级软件著作权 </a:t>
            </a:r>
            <a:endParaRPr lang="en-US" altLang="zh-CN" sz="2000" b="1" dirty="0">
              <a:solidFill>
                <a:prstClr val="white"/>
              </a:solidFill>
              <a:latin typeface="+mj-ea"/>
              <a:ea typeface="+mj-ea"/>
              <a:cs typeface="Times New Roman" pitchFamily="18" charset="0"/>
            </a:endParaRPr>
          </a:p>
        </p:txBody>
      </p:sp>
    </p:spTree>
    <p:extLst>
      <p:ext uri="{BB962C8B-B14F-4D97-AF65-F5344CB8AC3E}">
        <p14:creationId xmlns:p14="http://schemas.microsoft.com/office/powerpoint/2010/main" val="39569232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998607957"/>
              </p:ext>
            </p:extLst>
          </p:nvPr>
        </p:nvGraphicFramePr>
        <p:xfrm>
          <a:off x="276770" y="1285875"/>
          <a:ext cx="8712684" cy="3466663"/>
        </p:xfrm>
        <a:graphic>
          <a:graphicData uri="http://schemas.openxmlformats.org/drawingml/2006/table">
            <a:tbl>
              <a:tblPr>
                <a:tableStyleId>{3B4B98B0-60AC-42C2-AFA5-B58CD77FA1E5}</a:tableStyleId>
              </a:tblPr>
              <a:tblGrid>
                <a:gridCol w="345858">
                  <a:extLst>
                    <a:ext uri="{9D8B030D-6E8A-4147-A177-3AD203B41FA5}">
                      <a16:colId xmlns="" xmlns:a16="http://schemas.microsoft.com/office/drawing/2014/main" val="20000"/>
                    </a:ext>
                  </a:extLst>
                </a:gridCol>
                <a:gridCol w="2924448">
                  <a:extLst>
                    <a:ext uri="{9D8B030D-6E8A-4147-A177-3AD203B41FA5}">
                      <a16:colId xmlns="" xmlns:a16="http://schemas.microsoft.com/office/drawing/2014/main" val="20001"/>
                    </a:ext>
                  </a:extLst>
                </a:gridCol>
                <a:gridCol w="732159">
                  <a:extLst>
                    <a:ext uri="{9D8B030D-6E8A-4147-A177-3AD203B41FA5}">
                      <a16:colId xmlns="" xmlns:a16="http://schemas.microsoft.com/office/drawing/2014/main" val="20002"/>
                    </a:ext>
                  </a:extLst>
                </a:gridCol>
                <a:gridCol w="1364742">
                  <a:extLst>
                    <a:ext uri="{9D8B030D-6E8A-4147-A177-3AD203B41FA5}">
                      <a16:colId xmlns="" xmlns:a16="http://schemas.microsoft.com/office/drawing/2014/main" val="20003"/>
                    </a:ext>
                  </a:extLst>
                </a:gridCol>
                <a:gridCol w="1299682">
                  <a:extLst>
                    <a:ext uri="{9D8B030D-6E8A-4147-A177-3AD203B41FA5}">
                      <a16:colId xmlns="" xmlns:a16="http://schemas.microsoft.com/office/drawing/2014/main" val="20004"/>
                    </a:ext>
                  </a:extLst>
                </a:gridCol>
                <a:gridCol w="1214264">
                  <a:extLst>
                    <a:ext uri="{9D8B030D-6E8A-4147-A177-3AD203B41FA5}">
                      <a16:colId xmlns="" xmlns:a16="http://schemas.microsoft.com/office/drawing/2014/main" val="20005"/>
                    </a:ext>
                  </a:extLst>
                </a:gridCol>
                <a:gridCol w="831531">
                  <a:extLst>
                    <a:ext uri="{9D8B030D-6E8A-4147-A177-3AD203B41FA5}">
                      <a16:colId xmlns="" xmlns:a16="http://schemas.microsoft.com/office/drawing/2014/main" val="20006"/>
                    </a:ext>
                  </a:extLst>
                </a:gridCol>
              </a:tblGrid>
              <a:tr h="202812">
                <a:tc gridSpan="7">
                  <a:txBody>
                    <a:bodyPr/>
                    <a:lstStyle/>
                    <a:p>
                      <a:pPr algn="ctr" fontAlgn="ctr"/>
                      <a:r>
                        <a:rPr lang="zh-CN" altLang="en-US" sz="1100" b="1" u="none" strike="noStrike" dirty="0">
                          <a:solidFill>
                            <a:schemeClr val="bg1"/>
                          </a:solidFill>
                          <a:effectLst/>
                          <a:latin typeface="+mn-ea"/>
                          <a:ea typeface="+mn-ea"/>
                        </a:rPr>
                        <a:t>专  利</a:t>
                      </a:r>
                      <a:endParaRPr lang="zh-CN" altLang="en-US" sz="1100" b="1" i="0" u="none" strike="noStrike" dirty="0">
                        <a:solidFill>
                          <a:schemeClr val="bg1"/>
                        </a:solidFill>
                        <a:effectLst/>
                        <a:latin typeface="+mn-ea"/>
                        <a:ea typeface="+mn-ea"/>
                      </a:endParaRPr>
                    </a:p>
                  </a:txBody>
                  <a:tcPr marL="2491" marR="2491" marT="2491" marB="0" anchor="ctr">
                    <a:solidFill>
                      <a:schemeClr val="accent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324000">
                <a:tc>
                  <a:txBody>
                    <a:bodyPr/>
                    <a:lstStyle/>
                    <a:p>
                      <a:pPr algn="ctr" fontAlgn="ctr"/>
                      <a:r>
                        <a:rPr lang="zh-CN" altLang="en-US" sz="1100" u="none" strike="noStrike" dirty="0">
                          <a:effectLst/>
                          <a:latin typeface="+mn-ea"/>
                          <a:ea typeface="+mn-ea"/>
                        </a:rPr>
                        <a:t>序号</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专利名称</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专利类型</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申请（专利）号</a:t>
                      </a:r>
                      <a:br>
                        <a:rPr lang="zh-CN" altLang="en-US" sz="1100" u="none" strike="noStrike" dirty="0">
                          <a:effectLst/>
                          <a:latin typeface="+mn-ea"/>
                          <a:ea typeface="+mn-ea"/>
                        </a:rPr>
                      </a:br>
                      <a:r>
                        <a:rPr lang="zh-CN" altLang="en-US" sz="1100" u="none" strike="noStrike" dirty="0">
                          <a:effectLst/>
                          <a:latin typeface="+mn-ea"/>
                          <a:ea typeface="+mn-ea"/>
                        </a:rPr>
                        <a:t>（必填项）</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申请日</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授权日</a:t>
                      </a:r>
                      <a:endParaRPr lang="zh-CN" altLang="en-US" sz="1100" b="1" i="0" u="none" strike="noStrike" dirty="0">
                        <a:solidFill>
                          <a:srgbClr val="000000"/>
                        </a:solidFill>
                        <a:effectLst/>
                        <a:latin typeface="+mn-ea"/>
                        <a:ea typeface="+mn-ea"/>
                      </a:endParaRPr>
                    </a:p>
                  </a:txBody>
                  <a:tcPr marL="2491" marR="2491" marT="2491" marB="0" anchor="ctr"/>
                </a:tc>
                <a:tc>
                  <a:txBody>
                    <a:bodyPr/>
                    <a:lstStyle/>
                    <a:p>
                      <a:pPr algn="ctr" fontAlgn="ctr"/>
                      <a:r>
                        <a:rPr lang="zh-CN" altLang="en-US" sz="1100" u="none" strike="noStrike" dirty="0">
                          <a:effectLst/>
                          <a:latin typeface="+mn-ea"/>
                          <a:ea typeface="+mn-ea"/>
                        </a:rPr>
                        <a:t>法律状态</a:t>
                      </a:r>
                      <a:endParaRPr lang="zh-CN" altLang="en-US" sz="1100" b="1" i="0" u="none" strike="noStrike" dirty="0">
                        <a:solidFill>
                          <a:srgbClr val="000000"/>
                        </a:solidFill>
                        <a:effectLst/>
                        <a:latin typeface="+mn-ea"/>
                        <a:ea typeface="+mn-ea"/>
                      </a:endParaRPr>
                    </a:p>
                  </a:txBody>
                  <a:tcPr marL="2491" marR="2491" marT="2491" marB="0" anchor="ctr"/>
                </a:tc>
                <a:extLst>
                  <a:ext uri="{0D108BD9-81ED-4DB2-BD59-A6C34878D82A}">
                    <a16:rowId xmlns="" xmlns:a16="http://schemas.microsoft.com/office/drawing/2014/main" val="10001"/>
                  </a:ext>
                </a:extLst>
              </a:tr>
              <a:tr h="36000">
                <a:tc>
                  <a:txBody>
                    <a:bodyPr/>
                    <a:lstStyle/>
                    <a:p>
                      <a:pPr algn="ctr" fontAlgn="ctr"/>
                      <a:r>
                        <a:rPr lang="en-US" altLang="zh-CN" sz="1100" b="0" i="0" u="none" strike="noStrike" dirty="0">
                          <a:solidFill>
                            <a:srgbClr val="000000"/>
                          </a:solidFill>
                          <a:effectLst/>
                          <a:latin typeface="+mn-ea"/>
                          <a:ea typeface="+mn-ea"/>
                        </a:rPr>
                        <a:t>92</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一种利用等密度胶囊内窥镜检查全消化道的方法</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2019100063535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2019/1/4</a:t>
                      </a:r>
                    </a:p>
                  </a:txBody>
                  <a:tcPr marL="6350" marR="6350" marT="6350" marB="0" anchor="ctr"/>
                </a:tc>
                <a:tc>
                  <a:txBody>
                    <a:bodyPr/>
                    <a:lstStyle/>
                    <a:p>
                      <a:pPr algn="ctr" fontAlgn="ctr"/>
                      <a:endParaRPr lang="en-US" sz="1100" b="0" i="0" u="none" strike="noStrike" dirty="0">
                        <a:solidFill>
                          <a:srgbClr val="000000"/>
                        </a:solidFill>
                        <a:effectLst/>
                        <a:latin typeface="+mn-ea"/>
                        <a:ea typeface="+mn-ea"/>
                      </a:endParaRPr>
                    </a:p>
                  </a:txBody>
                  <a:tcPr marL="6350" marR="6350" marT="635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noProof="0" dirty="0">
                          <a:solidFill>
                            <a:srgbClr val="000000"/>
                          </a:solidFill>
                          <a:effectLst/>
                          <a:latin typeface="+mn-ea"/>
                          <a:ea typeface="+mn-ea"/>
                          <a:cs typeface="+mn-cs"/>
                        </a:rPr>
                        <a:t>已经答复</a:t>
                      </a:r>
                      <a:r>
                        <a:rPr lang="en-US" altLang="zh-CN" sz="1100" b="0" i="0" u="none" strike="noStrike" kern="1200" noProof="0" dirty="0">
                          <a:solidFill>
                            <a:srgbClr val="000000"/>
                          </a:solidFill>
                          <a:effectLst/>
                          <a:latin typeface="+mn-ea"/>
                          <a:ea typeface="+mn-ea"/>
                          <a:cs typeface="+mn-cs"/>
                        </a:rPr>
                        <a:t>OA</a:t>
                      </a:r>
                    </a:p>
                  </a:txBody>
                  <a:tcPr marL="6350" marR="6350" marT="6350" marB="0" anchor="ctr"/>
                </a:tc>
                <a:extLst>
                  <a:ext uri="{0D108BD9-81ED-4DB2-BD59-A6C34878D82A}">
                    <a16:rowId xmlns="" xmlns:a16="http://schemas.microsoft.com/office/drawing/2014/main" val="10002"/>
                  </a:ext>
                </a:extLst>
              </a:tr>
              <a:tr h="36000">
                <a:tc>
                  <a:txBody>
                    <a:bodyPr/>
                    <a:lstStyle/>
                    <a:p>
                      <a:pPr algn="ctr" fontAlgn="ctr"/>
                      <a:r>
                        <a:rPr lang="en-US" altLang="zh-CN" sz="1100" b="0" i="0" u="none" strike="noStrike">
                          <a:solidFill>
                            <a:srgbClr val="000000"/>
                          </a:solidFill>
                          <a:effectLst/>
                          <a:latin typeface="+mn-ea"/>
                          <a:ea typeface="+mn-ea"/>
                        </a:rPr>
                        <a:t>93</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一种利用等密度胶囊内窥镜检查全消化道的方法</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PCT</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PCT/CN2019/079529</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2019/3/25</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　</a:t>
                      </a:r>
                    </a:p>
                  </a:txBody>
                  <a:tcPr marL="6350" marR="6350" marT="6350" marB="0" anchor="ctr"/>
                </a:tc>
                <a:tc>
                  <a:txBody>
                    <a:bodyPr/>
                    <a:lstStyle/>
                    <a:p>
                      <a:pPr marL="0" algn="ctr" defTabSz="685800" rtl="0" eaLnBrk="1" fontAlgn="ctr" latinLnBrk="0" hangingPunct="1"/>
                      <a:endParaRPr lang="zh-CN" altLang="en-US" sz="1100" b="0" i="0" u="none" strike="noStrike" kern="1200" dirty="0">
                        <a:solidFill>
                          <a:srgbClr val="000000"/>
                        </a:solidFill>
                        <a:effectLst/>
                        <a:latin typeface="+mn-ea"/>
                        <a:ea typeface="+mn-ea"/>
                        <a:cs typeface="+mn-cs"/>
                      </a:endParaRPr>
                    </a:p>
                  </a:txBody>
                  <a:tcPr marL="6350" marR="6350" marT="6350" marB="0" anchor="ctr"/>
                </a:tc>
                <a:extLst>
                  <a:ext uri="{0D108BD9-81ED-4DB2-BD59-A6C34878D82A}">
                    <a16:rowId xmlns="" xmlns:a16="http://schemas.microsoft.com/office/drawing/2014/main" val="10003"/>
                  </a:ext>
                </a:extLst>
              </a:tr>
              <a:tr h="36000">
                <a:tc>
                  <a:txBody>
                    <a:bodyPr/>
                    <a:lstStyle/>
                    <a:p>
                      <a:pPr algn="ctr" fontAlgn="ctr"/>
                      <a:r>
                        <a:rPr lang="en-US" altLang="zh-CN" sz="1100" b="0" i="0" u="none" strike="noStrike">
                          <a:solidFill>
                            <a:srgbClr val="000000"/>
                          </a:solidFill>
                          <a:effectLst/>
                          <a:latin typeface="+mn-ea"/>
                          <a:ea typeface="+mn-ea"/>
                        </a:rPr>
                        <a:t>94</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胶囊内窥镜及其定位方法及系统</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2019100214836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2019/1/10</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4"/>
                  </a:ext>
                </a:extLst>
              </a:tr>
              <a:tr h="36000">
                <a:tc>
                  <a:txBody>
                    <a:bodyPr/>
                    <a:lstStyle/>
                    <a:p>
                      <a:pPr algn="ctr" fontAlgn="ctr"/>
                      <a:r>
                        <a:rPr lang="en-US" altLang="zh-CN" sz="1100" b="0" i="0" u="none" strike="noStrike">
                          <a:solidFill>
                            <a:srgbClr val="000000"/>
                          </a:solidFill>
                          <a:effectLst/>
                          <a:latin typeface="+mn-ea"/>
                          <a:ea typeface="+mn-ea"/>
                        </a:rPr>
                        <a:t>95</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胶囊内窥镜及其定位方法及系统</a:t>
                      </a:r>
                    </a:p>
                  </a:txBody>
                  <a:tcPr marL="6350" marR="6350" marT="6350" marB="0" anchor="ctr"/>
                </a:tc>
                <a:tc>
                  <a:txBody>
                    <a:bodyPr/>
                    <a:lstStyle/>
                    <a:p>
                      <a:pPr algn="ctr" fontAlgn="ctr"/>
                      <a:r>
                        <a:rPr lang="en-US" sz="1100" b="0" i="0" u="none" strike="noStrike">
                          <a:solidFill>
                            <a:srgbClr val="000000"/>
                          </a:solidFill>
                          <a:effectLst/>
                          <a:latin typeface="+mn-ea"/>
                          <a:ea typeface="+mn-ea"/>
                        </a:rPr>
                        <a:t>PCT</a:t>
                      </a:r>
                    </a:p>
                  </a:txBody>
                  <a:tcPr marL="6350" marR="6350" marT="6350" marB="0" anchor="ctr"/>
                </a:tc>
                <a:tc>
                  <a:txBody>
                    <a:bodyPr/>
                    <a:lstStyle/>
                    <a:p>
                      <a:pPr algn="ctr" fontAlgn="ctr"/>
                      <a:r>
                        <a:rPr lang="en-US" sz="1100" b="0" i="0" u="none" strike="noStrike">
                          <a:solidFill>
                            <a:srgbClr val="000000"/>
                          </a:solidFill>
                          <a:effectLst/>
                          <a:latin typeface="+mn-ea"/>
                          <a:ea typeface="+mn-ea"/>
                        </a:rPr>
                        <a:t>PCT/CN2019/079528</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2019/3/25</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5"/>
                  </a:ext>
                </a:extLst>
              </a:tr>
              <a:tr h="36000">
                <a:tc>
                  <a:txBody>
                    <a:bodyPr/>
                    <a:lstStyle/>
                    <a:p>
                      <a:pPr algn="ctr" fontAlgn="ctr"/>
                      <a:r>
                        <a:rPr lang="en-US" altLang="zh-CN" sz="1100" b="0" i="0" u="none" strike="noStrike">
                          <a:solidFill>
                            <a:srgbClr val="000000"/>
                          </a:solidFill>
                          <a:effectLst/>
                          <a:latin typeface="+mn-ea"/>
                          <a:ea typeface="+mn-ea"/>
                        </a:rPr>
                        <a:t>96</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智能控制胶囊内窥镜在消化道不同部位工作的方法及装置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2019100307811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2019/1/14</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6"/>
                  </a:ext>
                </a:extLst>
              </a:tr>
              <a:tr h="185411">
                <a:tc>
                  <a:txBody>
                    <a:bodyPr/>
                    <a:lstStyle/>
                    <a:p>
                      <a:pPr algn="ctr" fontAlgn="ctr"/>
                      <a:r>
                        <a:rPr lang="en-US" altLang="zh-CN" sz="1100" b="0" i="0" u="none" strike="noStrike" dirty="0">
                          <a:solidFill>
                            <a:srgbClr val="000000"/>
                          </a:solidFill>
                          <a:effectLst/>
                          <a:latin typeface="+mn-ea"/>
                          <a:ea typeface="+mn-ea"/>
                        </a:rPr>
                        <a:t>97</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智能控制胶囊内窥镜在消化道不同部位工作的方法及装置</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PCT</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PCT/CN2019/079553</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2019/3/25</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07"/>
                  </a:ext>
                </a:extLst>
              </a:tr>
              <a:tr h="36000">
                <a:tc>
                  <a:txBody>
                    <a:bodyPr/>
                    <a:lstStyle/>
                    <a:p>
                      <a:pPr algn="ctr" fontAlgn="ctr"/>
                      <a:r>
                        <a:rPr lang="en-US" altLang="zh-CN" sz="1100" b="0" i="0" u="none" strike="noStrike">
                          <a:solidFill>
                            <a:srgbClr val="000000"/>
                          </a:solidFill>
                          <a:effectLst/>
                          <a:latin typeface="+mn-ea"/>
                          <a:ea typeface="+mn-ea"/>
                        </a:rPr>
                        <a:t>98</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图像接收存储器包装盒</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外观设计</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2019300673787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2019/2/16</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2019/6/4</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8"/>
                  </a:ext>
                </a:extLst>
              </a:tr>
              <a:tr h="36000">
                <a:tc>
                  <a:txBody>
                    <a:bodyPr/>
                    <a:lstStyle/>
                    <a:p>
                      <a:pPr algn="ctr" fontAlgn="ctr"/>
                      <a:r>
                        <a:rPr lang="en-US" altLang="zh-CN" sz="1100" b="0" i="0" u="none" strike="noStrike">
                          <a:solidFill>
                            <a:srgbClr val="000000"/>
                          </a:solidFill>
                          <a:effectLst/>
                          <a:latin typeface="+mn-ea"/>
                          <a:ea typeface="+mn-ea"/>
                        </a:rPr>
                        <a:t>99</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磁控装置（</a:t>
                      </a:r>
                      <a:r>
                        <a:rPr lang="en-US" sz="1100" b="0" i="0" u="none" strike="noStrike">
                          <a:solidFill>
                            <a:srgbClr val="000000"/>
                          </a:solidFill>
                          <a:effectLst/>
                          <a:latin typeface="+mn-ea"/>
                          <a:ea typeface="+mn-ea"/>
                        </a:rPr>
                        <a:t>DS62)</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外观设计</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2019300781705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2019/2/27</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2019/10/15</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09"/>
                  </a:ext>
                </a:extLst>
              </a:tr>
              <a:tr h="36000">
                <a:tc>
                  <a:txBody>
                    <a:bodyPr/>
                    <a:lstStyle/>
                    <a:p>
                      <a:pPr algn="ctr" fontAlgn="ctr"/>
                      <a:r>
                        <a:rPr lang="en-US" altLang="zh-CN" sz="1100" b="0" i="0" u="none" strike="noStrike">
                          <a:solidFill>
                            <a:srgbClr val="000000"/>
                          </a:solidFill>
                          <a:effectLst/>
                          <a:latin typeface="+mn-ea"/>
                          <a:ea typeface="+mn-ea"/>
                        </a:rPr>
                        <a:t>100</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你</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发明</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2019103681619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2019/5/5</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10"/>
                  </a:ext>
                </a:extLst>
              </a:tr>
              <a:tr h="36000">
                <a:tc>
                  <a:txBody>
                    <a:bodyPr/>
                    <a:lstStyle/>
                    <a:p>
                      <a:pPr algn="ctr" fontAlgn="ctr"/>
                      <a:r>
                        <a:rPr lang="en-US" altLang="zh-CN" sz="1100" b="0" i="0" u="none" strike="noStrike">
                          <a:solidFill>
                            <a:srgbClr val="000000"/>
                          </a:solidFill>
                          <a:effectLst/>
                          <a:latin typeface="+mn-ea"/>
                          <a:ea typeface="+mn-ea"/>
                        </a:rPr>
                        <a:t>101</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一种便于重型设备搬运的装置</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2019206286123 </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2019/5/5</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　</a:t>
                      </a:r>
                    </a:p>
                  </a:txBody>
                  <a:tcPr marL="6350" marR="6350" marT="6350" marB="0" anchor="ctr"/>
                </a:tc>
                <a:tc>
                  <a:txBody>
                    <a:bodyPr/>
                    <a:lstStyle/>
                    <a:p>
                      <a:pPr algn="ctr" rtl="0" fontAlgn="ctr"/>
                      <a:endParaRPr lang="zh-CN" altLang="en-US" sz="1100" b="0" i="0" u="none" strike="noStrike" dirty="0">
                        <a:solidFill>
                          <a:srgbClr val="000000"/>
                        </a:solidFill>
                        <a:effectLst/>
                        <a:latin typeface="+mn-ea"/>
                        <a:ea typeface="+mn-ea"/>
                      </a:endParaRPr>
                    </a:p>
                  </a:txBody>
                  <a:tcPr marL="6350" marR="6350" marT="6350" marB="0" anchor="ctr"/>
                </a:tc>
                <a:extLst>
                  <a:ext uri="{0D108BD9-81ED-4DB2-BD59-A6C34878D82A}">
                    <a16:rowId xmlns="" xmlns:a16="http://schemas.microsoft.com/office/drawing/2014/main" val="10011"/>
                  </a:ext>
                </a:extLst>
              </a:tr>
              <a:tr h="36000">
                <a:tc>
                  <a:txBody>
                    <a:bodyPr/>
                    <a:lstStyle/>
                    <a:p>
                      <a:pPr algn="ctr" fontAlgn="ctr"/>
                      <a:r>
                        <a:rPr lang="en-US" altLang="zh-CN" sz="1100" b="0" i="0" u="none" strike="noStrike">
                          <a:solidFill>
                            <a:srgbClr val="000000"/>
                          </a:solidFill>
                          <a:effectLst/>
                          <a:latin typeface="+mn-ea"/>
                          <a:ea typeface="+mn-ea"/>
                        </a:rPr>
                        <a:t>102</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一种胶囊内窥镜的电池包装装置及胶囊内窥镜</a:t>
                      </a:r>
                    </a:p>
                  </a:txBody>
                  <a:tcPr marL="6350" marR="6350" marT="6350" marB="0" anchor="ctr"/>
                </a:tc>
                <a:tc>
                  <a:txBody>
                    <a:bodyPr/>
                    <a:lstStyle/>
                    <a:p>
                      <a:pPr algn="ctr" fontAlgn="ctr"/>
                      <a:r>
                        <a:rPr lang="zh-CN" altLang="en-US" sz="1100" b="0" i="0" u="none" strike="noStrike">
                          <a:solidFill>
                            <a:srgbClr val="000000"/>
                          </a:solidFill>
                          <a:effectLst/>
                          <a:latin typeface="+mn-ea"/>
                          <a:ea typeface="+mn-ea"/>
                        </a:rPr>
                        <a:t>实用新型</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2019207515897 </a:t>
                      </a:r>
                    </a:p>
                  </a:txBody>
                  <a:tcPr marL="6350" marR="6350" marT="6350" marB="0" anchor="ctr"/>
                </a:tc>
                <a:tc>
                  <a:txBody>
                    <a:bodyPr/>
                    <a:lstStyle/>
                    <a:p>
                      <a:pPr algn="ctr" fontAlgn="ctr"/>
                      <a:r>
                        <a:rPr lang="en-US" altLang="zh-CN" sz="1100" b="0" i="0" u="none" strike="noStrike">
                          <a:solidFill>
                            <a:srgbClr val="000000"/>
                          </a:solidFill>
                          <a:effectLst/>
                          <a:latin typeface="+mn-ea"/>
                          <a:ea typeface="+mn-ea"/>
                        </a:rPr>
                        <a:t>2019/5/23</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2019/12/6</a:t>
                      </a:r>
                    </a:p>
                  </a:txBody>
                  <a:tcPr marL="6350" marR="6350" marT="6350" marB="0" anchor="ctr"/>
                </a:tc>
                <a:tc>
                  <a:txBody>
                    <a:bodyPr/>
                    <a:lstStyle/>
                    <a:p>
                      <a:pPr algn="ctr" rtl="0" fontAlgn="ctr"/>
                      <a:r>
                        <a:rPr lang="zh-CN" altLang="en-US" sz="1100" b="0" i="0" u="none" strike="noStrike">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2"/>
                  </a:ext>
                </a:extLst>
              </a:tr>
              <a:tr h="36000">
                <a:tc>
                  <a:txBody>
                    <a:bodyPr/>
                    <a:lstStyle/>
                    <a:p>
                      <a:pPr algn="ctr" fontAlgn="ctr"/>
                      <a:r>
                        <a:rPr lang="en-US" altLang="zh-CN" sz="1100" b="0" i="0" u="none" strike="noStrike" dirty="0">
                          <a:solidFill>
                            <a:srgbClr val="000000"/>
                          </a:solidFill>
                          <a:effectLst/>
                          <a:latin typeface="+mn-ea"/>
                          <a:ea typeface="+mn-ea"/>
                        </a:rPr>
                        <a:t>103</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一种胶囊内窥镜的控制方法及应用其的胶囊内窥镜</a:t>
                      </a:r>
                    </a:p>
                  </a:txBody>
                  <a:tcPr marL="6350" marR="6350" marT="6350" marB="0" anchor="ctr"/>
                </a:tc>
                <a:tc>
                  <a:txBody>
                    <a:bodyPr/>
                    <a:lstStyle/>
                    <a:p>
                      <a:pPr algn="ctr" fontAlgn="ctr"/>
                      <a:r>
                        <a:rPr lang="zh-CN" altLang="en-US" sz="1100" b="0" i="0" u="none" strike="noStrike" dirty="0">
                          <a:solidFill>
                            <a:srgbClr val="000000"/>
                          </a:solidFill>
                          <a:effectLst/>
                          <a:latin typeface="+mn-ea"/>
                          <a:ea typeface="+mn-ea"/>
                        </a:rPr>
                        <a:t>发明</a:t>
                      </a:r>
                    </a:p>
                  </a:txBody>
                  <a:tcPr marL="6350" marR="6350" marT="6350" marB="0" anchor="ctr"/>
                </a:tc>
                <a:tc>
                  <a:txBody>
                    <a:bodyPr/>
                    <a:lstStyle/>
                    <a:p>
                      <a:pPr algn="ctr" fontAlgn="ctr"/>
                      <a:r>
                        <a:rPr lang="en-US" sz="1100" b="0" i="0" u="none" strike="noStrike" dirty="0">
                          <a:solidFill>
                            <a:srgbClr val="000000"/>
                          </a:solidFill>
                          <a:effectLst/>
                          <a:latin typeface="+mn-ea"/>
                          <a:ea typeface="+mn-ea"/>
                        </a:rPr>
                        <a:t>201911239187X</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2019.12.06</a:t>
                      </a:r>
                    </a:p>
                  </a:txBody>
                  <a:tcPr marL="6350" marR="6350" marT="6350" marB="0" anchor="ctr"/>
                </a:tc>
                <a:tc>
                  <a:txBody>
                    <a:bodyPr/>
                    <a:lstStyle/>
                    <a:p>
                      <a:pPr algn="ctr" fontAlgn="ctr"/>
                      <a:r>
                        <a:rPr lang="en-US" altLang="zh-CN" sz="1100" b="0" i="0" u="none" strike="noStrike" dirty="0">
                          <a:solidFill>
                            <a:srgbClr val="000000"/>
                          </a:solidFill>
                          <a:effectLst/>
                          <a:latin typeface="+mn-ea"/>
                          <a:ea typeface="+mn-ea"/>
                        </a:rPr>
                        <a:t>2020.02.21</a:t>
                      </a:r>
                      <a:r>
                        <a:rPr lang="zh-CN" altLang="en-US" sz="1100" b="0" i="0" u="none" strike="noStrike" dirty="0">
                          <a:solidFill>
                            <a:srgbClr val="000000"/>
                          </a:solidFill>
                          <a:effectLst/>
                          <a:latin typeface="+mn-ea"/>
                          <a:ea typeface="+mn-ea"/>
                        </a:rPr>
                        <a:t>公开</a:t>
                      </a:r>
                    </a:p>
                  </a:txBody>
                  <a:tcPr marL="6350" marR="6350" marT="6350" marB="0" anchor="ctr"/>
                </a:tc>
                <a:tc>
                  <a:txBody>
                    <a:bodyPr/>
                    <a:lstStyle/>
                    <a:p>
                      <a:pPr algn="ctr" rtl="0" fontAlgn="ctr"/>
                      <a:r>
                        <a:rPr lang="zh-CN" altLang="en-US" sz="1100" b="0" i="0" u="none" strike="noStrike" dirty="0">
                          <a:solidFill>
                            <a:srgbClr val="000000"/>
                          </a:solidFill>
                          <a:effectLst/>
                          <a:latin typeface="+mn-ea"/>
                          <a:ea typeface="+mn-ea"/>
                        </a:rPr>
                        <a:t>授权</a:t>
                      </a:r>
                    </a:p>
                  </a:txBody>
                  <a:tcPr marL="6350" marR="6350" marT="6350" marB="0" anchor="ctr"/>
                </a:tc>
                <a:extLst>
                  <a:ext uri="{0D108BD9-81ED-4DB2-BD59-A6C34878D82A}">
                    <a16:rowId xmlns="" xmlns:a16="http://schemas.microsoft.com/office/drawing/2014/main" val="10013"/>
                  </a:ext>
                </a:extLst>
              </a:tr>
            </a:tbl>
          </a:graphicData>
        </a:graphic>
      </p:graphicFrame>
      <p:sp>
        <p:nvSpPr>
          <p:cNvPr id="3" name="文本框 2">
            <a:extLst>
              <a:ext uri="{FF2B5EF4-FFF2-40B4-BE49-F238E27FC236}">
                <a16:creationId xmlns="" xmlns:a16="http://schemas.microsoft.com/office/drawing/2014/main" id="{540F0E4B-BDBC-EB4F-8406-68B560252A61}"/>
              </a:ext>
            </a:extLst>
          </p:cNvPr>
          <p:cNvSpPr txBox="1"/>
          <p:nvPr/>
        </p:nvSpPr>
        <p:spPr>
          <a:xfrm>
            <a:off x="1160279" y="482176"/>
            <a:ext cx="3868615" cy="400110"/>
          </a:xfrm>
          <a:prstGeom prst="rect">
            <a:avLst/>
          </a:prstGeom>
          <a:noFill/>
        </p:spPr>
        <p:txBody>
          <a:bodyPr wrap="square" rtlCol="0">
            <a:spAutoFit/>
          </a:bodyPr>
          <a:lstStyle/>
          <a:p>
            <a:pPr marL="74295" lvl="0"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5.6</a:t>
            </a:r>
            <a:r>
              <a:rPr lang="zh-CN" altLang="en-US" sz="2000" b="1" dirty="0">
                <a:solidFill>
                  <a:prstClr val="white"/>
                </a:solidFill>
                <a:latin typeface="+mj-ea"/>
                <a:ea typeface="+mj-ea"/>
                <a:cs typeface="Times New Roman" pitchFamily="18" charset="0"/>
              </a:rPr>
              <a:t> 专利级软件著作权 </a:t>
            </a:r>
            <a:endParaRPr lang="en-US" altLang="zh-CN" sz="2000" b="1" dirty="0">
              <a:solidFill>
                <a:prstClr val="white"/>
              </a:solidFill>
              <a:latin typeface="+mj-ea"/>
              <a:ea typeface="+mj-ea"/>
              <a:cs typeface="Times New Roman" pitchFamily="18" charset="0"/>
            </a:endParaRPr>
          </a:p>
        </p:txBody>
      </p:sp>
    </p:spTree>
    <p:extLst>
      <p:ext uri="{BB962C8B-B14F-4D97-AF65-F5344CB8AC3E}">
        <p14:creationId xmlns:p14="http://schemas.microsoft.com/office/powerpoint/2010/main" val="3705364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AE8ACC44-9F56-4E8C-9519-AFCF4863BA94}"/>
              </a:ext>
            </a:extLst>
          </p:cNvPr>
          <p:cNvSpPr/>
          <p:nvPr/>
        </p:nvSpPr>
        <p:spPr>
          <a:xfrm>
            <a:off x="379414" y="944715"/>
            <a:ext cx="4360489" cy="338554"/>
          </a:xfrm>
          <a:prstGeom prst="rect">
            <a:avLst/>
          </a:prstGeom>
        </p:spPr>
        <p:txBody>
          <a:bodyPr wrap="none">
            <a:spAutoFit/>
          </a:bodyPr>
          <a:lstStyle/>
          <a:p>
            <a:pPr marL="285750" indent="-285750">
              <a:buFont typeface="Wingdings" pitchFamily="2" charset="2"/>
              <a:buChar char="Ø"/>
            </a:pPr>
            <a:r>
              <a:rPr lang="zh-CN" altLang="en-US" sz="1600" b="1" dirty="0"/>
              <a:t>市场空间测算：三类市场潜在空间近</a:t>
            </a:r>
            <a:r>
              <a:rPr lang="en-US" altLang="zh-CN" sz="1600" b="1" dirty="0"/>
              <a:t>200</a:t>
            </a:r>
            <a:r>
              <a:rPr lang="zh-CN" altLang="en-US" sz="1600" b="1" dirty="0"/>
              <a:t>亿 </a:t>
            </a:r>
          </a:p>
        </p:txBody>
      </p:sp>
      <p:sp>
        <p:nvSpPr>
          <p:cNvPr id="3" name="矩形 2">
            <a:extLst>
              <a:ext uri="{FF2B5EF4-FFF2-40B4-BE49-F238E27FC236}">
                <a16:creationId xmlns="" xmlns:a16="http://schemas.microsoft.com/office/drawing/2014/main" id="{82B8A6D1-2DB3-4121-8260-2EF7D64FD950}"/>
              </a:ext>
            </a:extLst>
          </p:cNvPr>
          <p:cNvSpPr/>
          <p:nvPr/>
        </p:nvSpPr>
        <p:spPr>
          <a:xfrm>
            <a:off x="3786368" y="3228945"/>
            <a:ext cx="1571264" cy="400110"/>
          </a:xfrm>
          <a:prstGeom prst="rect">
            <a:avLst/>
          </a:prstGeom>
        </p:spPr>
        <p:txBody>
          <a:bodyPr wrap="none">
            <a:spAutoFit/>
          </a:bodyPr>
          <a:lstStyle/>
          <a:p>
            <a:pPr lvl="0">
              <a:defRPr/>
            </a:pPr>
            <a:r>
              <a:rPr lang="en-US" altLang="zh-CN" sz="2000" b="1" dirty="0">
                <a:solidFill>
                  <a:prstClr val="white"/>
                </a:solidFill>
                <a:latin typeface="STKaiti" panose="02010600040101010101" pitchFamily="2" charset="-122"/>
                <a:ea typeface="STKaiti" panose="02010600040101010101" pitchFamily="2" charset="-122"/>
                <a:sym typeface="STKaiti" panose="02010600040101010101" pitchFamily="2" charset="-122"/>
              </a:rPr>
              <a:t>1.4</a:t>
            </a:r>
            <a:r>
              <a:rPr lang="zh-CN" altLang="en-US" sz="2000" b="1" dirty="0">
                <a:solidFill>
                  <a:prstClr val="white"/>
                </a:solidFill>
                <a:latin typeface="STKaiti" panose="02010600040101010101" pitchFamily="2" charset="-122"/>
                <a:ea typeface="STKaiti" panose="02010600040101010101" pitchFamily="2" charset="-122"/>
                <a:sym typeface="STKaiti" panose="02010600040101010101" pitchFamily="2" charset="-122"/>
              </a:rPr>
              <a:t> 投资亮点</a:t>
            </a:r>
            <a:endParaRPr lang="en-US" altLang="zh-CN" sz="2000" b="1" dirty="0">
              <a:solidFill>
                <a:prstClr val="white"/>
              </a:solidFill>
              <a:latin typeface="STKaiti" panose="02010600040101010101" pitchFamily="2" charset="-122"/>
              <a:ea typeface="STKaiti" panose="02010600040101010101" pitchFamily="2" charset="-122"/>
              <a:sym typeface="STKaiti" panose="02010600040101010101" pitchFamily="2" charset="-122"/>
            </a:endParaRPr>
          </a:p>
        </p:txBody>
      </p:sp>
      <p:sp>
        <p:nvSpPr>
          <p:cNvPr id="5" name="TextBox 24">
            <a:extLst>
              <a:ext uri="{FF2B5EF4-FFF2-40B4-BE49-F238E27FC236}">
                <a16:creationId xmlns="" xmlns:a16="http://schemas.microsoft.com/office/drawing/2014/main" id="{52A6C43B-1B71-45C7-AFF9-E9C271452344}"/>
              </a:ext>
            </a:extLst>
          </p:cNvPr>
          <p:cNvSpPr txBox="1"/>
          <p:nvPr/>
        </p:nvSpPr>
        <p:spPr>
          <a:xfrm>
            <a:off x="1023937" y="310553"/>
            <a:ext cx="8379836" cy="892552"/>
          </a:xfrm>
          <a:prstGeom prst="rect">
            <a:avLst/>
          </a:prstGeom>
          <a:noFill/>
        </p:spPr>
        <p:txBody>
          <a:bodyPr wrap="square">
            <a:spAutoFit/>
          </a:bodyPr>
          <a:lstStyle/>
          <a:p>
            <a:pPr eaLnBrk="1" hangingPunct="1">
              <a:defRPr/>
            </a:pPr>
            <a:r>
              <a:rPr lang="en-US" altLang="zh-CN"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1.5</a:t>
            </a:r>
            <a:r>
              <a:rPr lang="zh-CN" altLang="en-US"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 投资亮点</a:t>
            </a:r>
            <a:endParaRPr lang="en-US" altLang="zh-CN" sz="2000" b="1" dirty="0">
              <a:solidFill>
                <a:schemeClr val="bg1"/>
              </a:solidFill>
              <a:latin typeface="STKaiti" panose="02010600040101010101" pitchFamily="2" charset="-122"/>
              <a:ea typeface="STKaiti" panose="02010600040101010101" pitchFamily="2" charset="-122"/>
              <a:sym typeface="STKaiti" panose="02010600040101010101" pitchFamily="2" charset="-122"/>
            </a:endParaRPr>
          </a:p>
          <a:p>
            <a:pPr>
              <a:defRPr/>
            </a:pPr>
            <a:r>
              <a:rPr lang="en-US" altLang="zh-CN"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a:t>
            </a:r>
            <a:r>
              <a:rPr lang="zh-TW"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预计未来的需求增长预计主要集中于高端体检中心、医院和疾病筛查三个领域。 </a:t>
            </a:r>
          </a:p>
          <a:p>
            <a:pPr>
              <a:defRPr/>
            </a:pPr>
            <a:endParaRPr lang="zh-CN"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endParaRPr>
          </a:p>
        </p:txBody>
      </p:sp>
      <p:sp>
        <p:nvSpPr>
          <p:cNvPr id="7" name="矩形 6">
            <a:extLst>
              <a:ext uri="{FF2B5EF4-FFF2-40B4-BE49-F238E27FC236}">
                <a16:creationId xmlns="" xmlns:a16="http://schemas.microsoft.com/office/drawing/2014/main" id="{0F05EC22-CB44-4DD7-9602-15B5A1B24495}"/>
              </a:ext>
            </a:extLst>
          </p:cNvPr>
          <p:cNvSpPr/>
          <p:nvPr/>
        </p:nvSpPr>
        <p:spPr>
          <a:xfrm>
            <a:off x="171743" y="1791173"/>
            <a:ext cx="5304994" cy="938719"/>
          </a:xfrm>
          <a:prstGeom prst="rect">
            <a:avLst/>
          </a:prstGeom>
        </p:spPr>
        <p:txBody>
          <a:bodyPr wrap="square">
            <a:spAutoFit/>
          </a:bodyPr>
          <a:lstStyle/>
          <a:p>
            <a:pPr marL="171450" indent="-171450">
              <a:buFont typeface="Arial" panose="020B0604020202020204" pitchFamily="34" charset="0"/>
              <a:buChar char="•"/>
            </a:pPr>
            <a:r>
              <a:rPr lang="zh-CN" altLang="en-US" sz="1100" dirty="0"/>
              <a:t>测算方式：</a:t>
            </a:r>
            <a:r>
              <a:rPr lang="en-US" altLang="zh-CN" sz="1100" dirty="0"/>
              <a:t>1</a:t>
            </a:r>
            <a:r>
              <a:rPr lang="zh-CN" altLang="en-US" sz="1100" dirty="0"/>
              <a:t>）体检覆盖率：假设未来我国体检覆盖率达到 </a:t>
            </a:r>
            <a:r>
              <a:rPr lang="en-US" altLang="zh-CN" sz="1100" dirty="0"/>
              <a:t>50%</a:t>
            </a:r>
            <a:r>
              <a:rPr lang="zh-CN" altLang="en-US" sz="1100" dirty="0"/>
              <a:t>，其中高端体检中心的市占率达到</a:t>
            </a:r>
            <a:r>
              <a:rPr lang="en-US" altLang="zh-CN" sz="1100" dirty="0"/>
              <a:t>20%</a:t>
            </a:r>
            <a:r>
              <a:rPr lang="zh-CN" altLang="en-US" sz="1100" dirty="0"/>
              <a:t>，对应高端体检中心体检人次为</a:t>
            </a:r>
            <a:r>
              <a:rPr lang="en-US" altLang="zh-CN" sz="1100" dirty="0"/>
              <a:t>1.4</a:t>
            </a:r>
            <a:r>
              <a:rPr lang="zh-CN" altLang="en-US" sz="1100" dirty="0"/>
              <a:t>亿人次；</a:t>
            </a:r>
            <a:r>
              <a:rPr lang="en-US" altLang="zh-CN" sz="1100" dirty="0"/>
              <a:t>2</a:t>
            </a:r>
            <a:r>
              <a:rPr lang="zh-CN" altLang="en-US" sz="1100" dirty="0"/>
              <a:t>）胶囊内镜渗透率：假设胶囊内镜渗透率达到</a:t>
            </a:r>
            <a:r>
              <a:rPr lang="en-US" altLang="zh-CN" sz="1100" dirty="0"/>
              <a:t>10%</a:t>
            </a:r>
            <a:r>
              <a:rPr lang="zh-CN" altLang="en-US" sz="1100" dirty="0"/>
              <a:t>，对应胶囊内镜的销售数量为</a:t>
            </a:r>
            <a:r>
              <a:rPr lang="en-US" altLang="zh-CN" sz="1100" dirty="0"/>
              <a:t>1400 </a:t>
            </a:r>
            <a:r>
              <a:rPr lang="zh-CN" altLang="en-US" sz="1100" dirty="0"/>
              <a:t>万颗；</a:t>
            </a:r>
            <a:r>
              <a:rPr lang="en-US" altLang="zh-CN" sz="1100" dirty="0"/>
              <a:t>3</a:t>
            </a:r>
            <a:r>
              <a:rPr lang="zh-CN" altLang="en-US" sz="1100" dirty="0"/>
              <a:t>）胶囊内镜价格：假设胶囊内镜在高端体检市场的出厂价维持在 </a:t>
            </a:r>
            <a:r>
              <a:rPr lang="en-US" altLang="zh-CN" sz="1100" dirty="0"/>
              <a:t>1000 </a:t>
            </a:r>
            <a:r>
              <a:rPr lang="zh-CN" altLang="en-US" sz="1100" dirty="0"/>
              <a:t>元</a:t>
            </a:r>
            <a:r>
              <a:rPr lang="en-US" altLang="zh-CN" sz="1100" dirty="0"/>
              <a:t>/</a:t>
            </a:r>
            <a:r>
              <a:rPr lang="zh-CN" altLang="en-US" sz="1100" dirty="0"/>
              <a:t>颗（与目前水平类似）。根据测算，</a:t>
            </a:r>
            <a:r>
              <a:rPr lang="zh-CN" altLang="en-US" sz="1100" b="1" dirty="0"/>
              <a:t>高端体检市场的潜在市场空间约</a:t>
            </a:r>
            <a:r>
              <a:rPr lang="en-US" altLang="zh-CN" sz="1100" b="1" dirty="0"/>
              <a:t>140</a:t>
            </a:r>
            <a:r>
              <a:rPr lang="zh-CN" altLang="en-US" sz="1100" b="1" dirty="0"/>
              <a:t>亿元。 </a:t>
            </a:r>
          </a:p>
        </p:txBody>
      </p:sp>
      <p:sp>
        <p:nvSpPr>
          <p:cNvPr id="8" name="矩形 7">
            <a:extLst>
              <a:ext uri="{FF2B5EF4-FFF2-40B4-BE49-F238E27FC236}">
                <a16:creationId xmlns="" xmlns:a16="http://schemas.microsoft.com/office/drawing/2014/main" id="{2FF1174F-EC8B-4521-AFF0-7E6FC43BE865}"/>
              </a:ext>
            </a:extLst>
          </p:cNvPr>
          <p:cNvSpPr/>
          <p:nvPr/>
        </p:nvSpPr>
        <p:spPr>
          <a:xfrm>
            <a:off x="127293" y="3021161"/>
            <a:ext cx="5393894" cy="1785104"/>
          </a:xfrm>
          <a:prstGeom prst="rect">
            <a:avLst/>
          </a:prstGeom>
        </p:spPr>
        <p:txBody>
          <a:bodyPr wrap="square">
            <a:spAutoFit/>
          </a:bodyPr>
          <a:lstStyle/>
          <a:p>
            <a:pPr marL="171450" indent="-171450">
              <a:buFont typeface="Arial" panose="020B0604020202020204" pitchFamily="34" charset="0"/>
              <a:buChar char="•"/>
            </a:pPr>
            <a:r>
              <a:rPr lang="zh-CN" altLang="en-US" sz="1100" b="1" dirty="0"/>
              <a:t>消化内科市场空间测算方式</a:t>
            </a:r>
            <a:r>
              <a:rPr lang="zh-CN" altLang="en-US" sz="1100" dirty="0"/>
              <a:t>：</a:t>
            </a:r>
            <a:r>
              <a:rPr lang="en-US" altLang="zh-CN" sz="1100" dirty="0"/>
              <a:t>1</a:t>
            </a:r>
            <a:r>
              <a:rPr lang="zh-CN" altLang="en-US" sz="1100" dirty="0"/>
              <a:t>）胃肠镜检查人次：假设未来我国内镜检查覆盖率达到</a:t>
            </a:r>
            <a:r>
              <a:rPr lang="en-US" altLang="zh-CN" sz="1100" dirty="0"/>
              <a:t>3%</a:t>
            </a:r>
            <a:r>
              <a:rPr lang="zh-CN" altLang="en-US" sz="1100" dirty="0"/>
              <a:t>，对应</a:t>
            </a:r>
            <a:r>
              <a:rPr lang="en-US" altLang="zh-CN" sz="1100" dirty="0"/>
              <a:t>4200</a:t>
            </a:r>
            <a:r>
              <a:rPr lang="zh-CN" altLang="en-US" sz="1100" dirty="0"/>
              <a:t>万例病例；</a:t>
            </a:r>
            <a:r>
              <a:rPr lang="en-US" altLang="zh-CN" sz="1100" dirty="0"/>
              <a:t>2</a:t>
            </a:r>
            <a:r>
              <a:rPr lang="zh-CN" altLang="en-US" sz="1100" dirty="0"/>
              <a:t>）胶囊内镜渗透率假设胶囊内镜渗透率达到</a:t>
            </a:r>
            <a:r>
              <a:rPr lang="en-US" altLang="zh-CN" sz="1100" dirty="0"/>
              <a:t>5%</a:t>
            </a:r>
            <a:r>
              <a:rPr lang="zh-CN" altLang="en-US" sz="1100" dirty="0"/>
              <a:t>，对应胶囊内镜的销售数量为</a:t>
            </a:r>
            <a:r>
              <a:rPr lang="en-US" altLang="zh-CN" sz="1100" dirty="0"/>
              <a:t>210</a:t>
            </a:r>
            <a:r>
              <a:rPr lang="zh-CN" altLang="en-US" sz="1100" dirty="0"/>
              <a:t>万颗； </a:t>
            </a:r>
            <a:r>
              <a:rPr lang="en-US" altLang="zh-CN" sz="1100" dirty="0"/>
              <a:t>3</a:t>
            </a:r>
            <a:r>
              <a:rPr lang="zh-CN" altLang="en-US" sz="1100" dirty="0"/>
              <a:t>）胶囊内镜价格：假设降价</a:t>
            </a:r>
            <a:r>
              <a:rPr lang="en-US" altLang="zh-CN" sz="1100" dirty="0"/>
              <a:t>30%</a:t>
            </a:r>
            <a:r>
              <a:rPr lang="zh-CN" altLang="en-US" sz="1100" dirty="0"/>
              <a:t>至</a:t>
            </a:r>
            <a:r>
              <a:rPr lang="en-US" altLang="zh-CN" sz="1100" dirty="0"/>
              <a:t>700</a:t>
            </a:r>
            <a:r>
              <a:rPr lang="zh-CN" altLang="en-US" sz="1100" dirty="0"/>
              <a:t>元</a:t>
            </a:r>
            <a:r>
              <a:rPr lang="en-US" altLang="zh-CN" sz="1100" dirty="0"/>
              <a:t>/</a:t>
            </a:r>
            <a:r>
              <a:rPr lang="zh-CN" altLang="en-US" sz="1100" dirty="0"/>
              <a:t>颗。根据测算，消化内科市场的潜在市场空间约</a:t>
            </a:r>
            <a:r>
              <a:rPr lang="en-US" altLang="zh-CN" sz="1100" dirty="0"/>
              <a:t>15</a:t>
            </a:r>
            <a:r>
              <a:rPr lang="zh-CN" altLang="en-US" sz="1100" dirty="0"/>
              <a:t>亿元。</a:t>
            </a:r>
            <a:endParaRPr lang="en-US" altLang="zh-CN" sz="1100" dirty="0"/>
          </a:p>
          <a:p>
            <a:pPr marL="171450" indent="-171450">
              <a:buFont typeface="Arial" panose="020B0604020202020204" pitchFamily="34" charset="0"/>
              <a:buChar char="•"/>
            </a:pPr>
            <a:r>
              <a:rPr lang="zh-CN" altLang="en-US" sz="1100" b="1" dirty="0"/>
              <a:t>心血管内科市场空间测算方式</a:t>
            </a:r>
            <a:r>
              <a:rPr lang="zh-CN" altLang="en-US" sz="1100" dirty="0"/>
              <a:t>：</a:t>
            </a:r>
            <a:r>
              <a:rPr lang="en-US" altLang="zh-CN" sz="1100" dirty="0"/>
              <a:t>1</a:t>
            </a:r>
            <a:r>
              <a:rPr lang="zh-CN" altLang="en-US" sz="1100" dirty="0"/>
              <a:t>）</a:t>
            </a:r>
            <a:r>
              <a:rPr lang="en-US" altLang="zh-CN" sz="1100" dirty="0"/>
              <a:t>PCI </a:t>
            </a:r>
            <a:r>
              <a:rPr lang="zh-CN" altLang="en-US" sz="1100" dirty="0"/>
              <a:t>手术患者：</a:t>
            </a:r>
            <a:r>
              <a:rPr lang="en-US" altLang="zh-CN" sz="1100" dirty="0"/>
              <a:t>2010-2017</a:t>
            </a:r>
            <a:r>
              <a:rPr lang="zh-CN" altLang="en-US" sz="1100" dirty="0"/>
              <a:t>年的</a:t>
            </a:r>
            <a:r>
              <a:rPr lang="en-US" altLang="zh-CN" sz="1100" dirty="0"/>
              <a:t>PCI</a:t>
            </a:r>
            <a:r>
              <a:rPr lang="zh-CN" altLang="en-US" sz="1100" dirty="0"/>
              <a:t>手术患者总数约</a:t>
            </a:r>
            <a:r>
              <a:rPr lang="en-US" altLang="zh-CN" sz="1100" dirty="0"/>
              <a:t>396</a:t>
            </a:r>
            <a:r>
              <a:rPr lang="zh-CN" altLang="en-US" sz="1100" dirty="0"/>
              <a:t>万人，假设未来</a:t>
            </a:r>
            <a:r>
              <a:rPr lang="en-US" altLang="zh-CN" sz="1100" dirty="0"/>
              <a:t>PCI</a:t>
            </a:r>
            <a:r>
              <a:rPr lang="zh-CN" altLang="en-US" sz="1100" dirty="0"/>
              <a:t>手术患者数 增长 </a:t>
            </a:r>
            <a:r>
              <a:rPr lang="en-US" altLang="zh-CN" sz="1100" dirty="0"/>
              <a:t>15%</a:t>
            </a:r>
            <a:r>
              <a:rPr lang="zh-CN" altLang="en-US" sz="1100" dirty="0"/>
              <a:t>至约 </a:t>
            </a:r>
            <a:r>
              <a:rPr lang="en-US" altLang="zh-CN" sz="1100" dirty="0"/>
              <a:t>450 </a:t>
            </a:r>
            <a:r>
              <a:rPr lang="zh-CN" altLang="en-US" sz="1100" dirty="0"/>
              <a:t>万人；</a:t>
            </a:r>
            <a:r>
              <a:rPr lang="en-US" altLang="zh-CN" sz="1100" dirty="0"/>
              <a:t>2</a:t>
            </a:r>
            <a:r>
              <a:rPr lang="zh-CN" altLang="en-US" sz="1100" dirty="0"/>
              <a:t>）胶囊内镜渗透率：假设胶囊内镜渗透率可达到 </a:t>
            </a:r>
            <a:r>
              <a:rPr lang="en-US" altLang="zh-CN" sz="1100" dirty="0"/>
              <a:t>10%</a:t>
            </a:r>
            <a:r>
              <a:rPr lang="zh-CN" altLang="en-US" sz="1100" dirty="0"/>
              <a:t>，对应胶囊内镜的销售数量为 </a:t>
            </a:r>
            <a:r>
              <a:rPr lang="en-US" altLang="zh-CN" sz="1100" dirty="0"/>
              <a:t>45 </a:t>
            </a:r>
            <a:r>
              <a:rPr lang="zh-CN" altLang="en-US" sz="1100" dirty="0"/>
              <a:t>万颗；</a:t>
            </a:r>
            <a:r>
              <a:rPr lang="en-US" altLang="zh-CN" sz="1100" dirty="0"/>
              <a:t>3</a:t>
            </a:r>
            <a:r>
              <a:rPr lang="zh-CN" altLang="en-US" sz="1100" dirty="0"/>
              <a:t>）胶囊内镜价格：假设降价</a:t>
            </a:r>
            <a:r>
              <a:rPr lang="en-US" altLang="zh-CN" sz="1100" dirty="0"/>
              <a:t>30%</a:t>
            </a:r>
            <a:r>
              <a:rPr lang="zh-CN" altLang="en-US" sz="1100" dirty="0"/>
              <a:t>至</a:t>
            </a:r>
            <a:r>
              <a:rPr lang="en-US" altLang="zh-CN" sz="1100" dirty="0"/>
              <a:t>700</a:t>
            </a:r>
            <a:r>
              <a:rPr lang="zh-CN" altLang="en-US" sz="1100" dirty="0"/>
              <a:t>元</a:t>
            </a:r>
            <a:r>
              <a:rPr lang="en-US" altLang="zh-CN" sz="1100" dirty="0"/>
              <a:t>/</a:t>
            </a:r>
            <a:r>
              <a:rPr lang="zh-CN" altLang="en-US" sz="1100" dirty="0"/>
              <a:t>颗。根据测算，心血管内科市场的潜在市场空间超过</a:t>
            </a:r>
            <a:r>
              <a:rPr lang="en-US" altLang="zh-CN" sz="1100" dirty="0"/>
              <a:t>3</a:t>
            </a:r>
            <a:r>
              <a:rPr lang="zh-CN" altLang="en-US" sz="1100" dirty="0"/>
              <a:t>亿元。 </a:t>
            </a:r>
            <a:endParaRPr lang="en-US" altLang="zh-CN" sz="1100" dirty="0"/>
          </a:p>
          <a:p>
            <a:pPr marL="171450" indent="-171450">
              <a:buFont typeface="Arial" panose="020B0604020202020204" pitchFamily="34" charset="0"/>
              <a:buChar char="•"/>
            </a:pPr>
            <a:r>
              <a:rPr lang="zh-CN" altLang="en-US" sz="1100" b="1" dirty="0"/>
              <a:t>因此院内市场的潜在市场空间合计约</a:t>
            </a:r>
            <a:r>
              <a:rPr lang="en-US" altLang="zh-CN" sz="1100" b="1" dirty="0"/>
              <a:t>18</a:t>
            </a:r>
            <a:r>
              <a:rPr lang="zh-CN" altLang="en-US" sz="1100" b="1" dirty="0"/>
              <a:t>亿元。 </a:t>
            </a:r>
          </a:p>
        </p:txBody>
      </p:sp>
      <p:sp>
        <p:nvSpPr>
          <p:cNvPr id="11" name="矩形 10">
            <a:extLst>
              <a:ext uri="{FF2B5EF4-FFF2-40B4-BE49-F238E27FC236}">
                <a16:creationId xmlns="" xmlns:a16="http://schemas.microsoft.com/office/drawing/2014/main" id="{922FB54D-AFEB-4E63-B742-0282820CAB7A}"/>
              </a:ext>
            </a:extLst>
          </p:cNvPr>
          <p:cNvSpPr/>
          <p:nvPr/>
        </p:nvSpPr>
        <p:spPr>
          <a:xfrm>
            <a:off x="127293" y="5065854"/>
            <a:ext cx="5393893" cy="1107996"/>
          </a:xfrm>
          <a:prstGeom prst="rect">
            <a:avLst/>
          </a:prstGeom>
        </p:spPr>
        <p:txBody>
          <a:bodyPr wrap="square">
            <a:spAutoFit/>
          </a:bodyPr>
          <a:lstStyle/>
          <a:p>
            <a:pPr marL="171450" indent="-171450">
              <a:buFont typeface="Arial" panose="020B0604020202020204" pitchFamily="34" charset="0"/>
              <a:buChar char="•"/>
            </a:pPr>
            <a:r>
              <a:rPr lang="zh-CN" altLang="en-US" sz="1100" dirty="0"/>
              <a:t>早筛市场测算方式：</a:t>
            </a:r>
            <a:r>
              <a:rPr lang="en-US" altLang="zh-CN" sz="1100" dirty="0"/>
              <a:t>1</a:t>
            </a:r>
            <a:r>
              <a:rPr lang="zh-CN" altLang="en-US" sz="1100" dirty="0"/>
              <a:t>）消化道疾病患者数量及早筛渗透率：</a:t>
            </a:r>
            <a:r>
              <a:rPr lang="en-US" altLang="zh-CN" sz="1100" dirty="0"/>
              <a:t>2030</a:t>
            </a:r>
            <a:r>
              <a:rPr lang="zh-CN" altLang="en-US" sz="1100" dirty="0"/>
              <a:t>年我国需要做内镜检查的人口达到</a:t>
            </a:r>
            <a:r>
              <a:rPr lang="en-US" altLang="zh-CN" sz="1100" dirty="0"/>
              <a:t>1.2</a:t>
            </a:r>
            <a:r>
              <a:rPr lang="zh-CN" altLang="en-US" sz="1100" dirty="0"/>
              <a:t>亿人次，</a:t>
            </a:r>
            <a:r>
              <a:rPr lang="zh-CN" altLang="en-US" sz="1100" u="sng" dirty="0"/>
              <a:t>剔除在高端体检中心 和院内使用胶囊胃镜的人群</a:t>
            </a:r>
            <a:r>
              <a:rPr lang="zh-CN" altLang="en-US" sz="1100" dirty="0"/>
              <a:t>，假设剩余人口需做早期筛查，对应的早期筛查率约</a:t>
            </a:r>
            <a:r>
              <a:rPr lang="en-US" altLang="zh-CN" sz="1100" dirty="0"/>
              <a:t>50%</a:t>
            </a:r>
            <a:r>
              <a:rPr lang="zh-CN" altLang="en-US" sz="1100" dirty="0"/>
              <a:t>；</a:t>
            </a:r>
            <a:r>
              <a:rPr lang="en-US" altLang="zh-CN" sz="1100" dirty="0"/>
              <a:t>2</a:t>
            </a:r>
            <a:r>
              <a:rPr lang="zh-CN" altLang="en-US" sz="1100" dirty="0"/>
              <a:t>） 胶囊内镜渗透率：假设胶囊内镜渗透率可达到</a:t>
            </a:r>
            <a:r>
              <a:rPr lang="en-US" altLang="zh-CN" sz="1100" dirty="0"/>
              <a:t>10%</a:t>
            </a:r>
            <a:r>
              <a:rPr lang="zh-CN" altLang="en-US" sz="1100" dirty="0"/>
              <a:t>， 对应胶囊内镜的销售数量为 </a:t>
            </a:r>
            <a:r>
              <a:rPr lang="en-US" altLang="zh-CN" sz="1100" dirty="0"/>
              <a:t>600</a:t>
            </a:r>
            <a:r>
              <a:rPr lang="zh-CN" altLang="en-US" sz="1100" dirty="0"/>
              <a:t>万颗；</a:t>
            </a:r>
            <a:r>
              <a:rPr lang="en-US" altLang="zh-CN" sz="1100" dirty="0"/>
              <a:t>3</a:t>
            </a:r>
            <a:r>
              <a:rPr lang="zh-CN" altLang="en-US" sz="1100" dirty="0"/>
              <a:t>）胶囊内镜价格：假设降价 </a:t>
            </a:r>
            <a:r>
              <a:rPr lang="en-US" altLang="zh-CN" sz="1100" dirty="0"/>
              <a:t>30%</a:t>
            </a:r>
            <a:r>
              <a:rPr lang="zh-CN" altLang="en-US" sz="1100" dirty="0"/>
              <a:t>至 </a:t>
            </a:r>
            <a:r>
              <a:rPr lang="en-US" altLang="zh-CN" sz="1100" dirty="0"/>
              <a:t>700 </a:t>
            </a:r>
            <a:r>
              <a:rPr lang="zh-CN" altLang="en-US" sz="1100" dirty="0"/>
              <a:t>元</a:t>
            </a:r>
            <a:r>
              <a:rPr lang="en-US" altLang="zh-CN" sz="1100" dirty="0"/>
              <a:t>/</a:t>
            </a:r>
            <a:r>
              <a:rPr lang="zh-CN" altLang="en-US" sz="1100" dirty="0"/>
              <a:t>颗。根据测算，消化道</a:t>
            </a:r>
            <a:r>
              <a:rPr lang="zh-CN" altLang="en-US" sz="1100" b="1" dirty="0"/>
              <a:t>早期筛查市场的潜在市场空间约</a:t>
            </a:r>
            <a:r>
              <a:rPr lang="en-US" altLang="zh-CN" sz="1100" b="1" dirty="0"/>
              <a:t>42</a:t>
            </a:r>
            <a:r>
              <a:rPr lang="zh-CN" altLang="en-US" sz="1100" b="1" dirty="0"/>
              <a:t>亿元。 </a:t>
            </a:r>
          </a:p>
        </p:txBody>
      </p:sp>
      <p:sp>
        <p:nvSpPr>
          <p:cNvPr id="17" name="矩形 16">
            <a:extLst>
              <a:ext uri="{FF2B5EF4-FFF2-40B4-BE49-F238E27FC236}">
                <a16:creationId xmlns="" xmlns:a16="http://schemas.microsoft.com/office/drawing/2014/main" id="{237694CA-F622-41CD-A6A8-BC0A5383C02C}"/>
              </a:ext>
            </a:extLst>
          </p:cNvPr>
          <p:cNvSpPr/>
          <p:nvPr/>
        </p:nvSpPr>
        <p:spPr>
          <a:xfrm>
            <a:off x="225769" y="1447801"/>
            <a:ext cx="5295418" cy="389466"/>
          </a:xfrm>
          <a:prstGeom prst="rect">
            <a:avLst/>
          </a:prstGeom>
          <a:solidFill>
            <a:srgbClr val="00447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STKaiti" panose="02010600040101010101" pitchFamily="2" charset="-122"/>
                <a:ea typeface="STKaiti" panose="02010600040101010101" pitchFamily="2" charset="-122"/>
                <a:cs typeface="KaiTi"/>
                <a:sym typeface="STKaiti" panose="02010600040101010101" pitchFamily="2" charset="-122"/>
              </a:rPr>
              <a:t>✓高端体检市场：随着体检人次和内镜检查需求快速增长，胶囊内镜也有望快速放量。</a:t>
            </a:r>
          </a:p>
        </p:txBody>
      </p:sp>
      <p:sp>
        <p:nvSpPr>
          <p:cNvPr id="18" name="矩形 17">
            <a:extLst>
              <a:ext uri="{FF2B5EF4-FFF2-40B4-BE49-F238E27FC236}">
                <a16:creationId xmlns="" xmlns:a16="http://schemas.microsoft.com/office/drawing/2014/main" id="{160E64DB-3E05-4F5E-84C8-3346CB39FEBD}"/>
              </a:ext>
            </a:extLst>
          </p:cNvPr>
          <p:cNvSpPr/>
          <p:nvPr/>
        </p:nvSpPr>
        <p:spPr>
          <a:xfrm>
            <a:off x="225770" y="2787363"/>
            <a:ext cx="5295416" cy="261223"/>
          </a:xfrm>
          <a:prstGeom prst="rect">
            <a:avLst/>
          </a:prstGeom>
          <a:solidFill>
            <a:srgbClr val="00447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STKaiti" panose="02010600040101010101" pitchFamily="2" charset="-122"/>
                <a:ea typeface="STKaiti" panose="02010600040101010101" pitchFamily="2" charset="-122"/>
                <a:cs typeface="KaiTi"/>
                <a:sym typeface="STKaiti" panose="02010600040101010101" pitchFamily="2" charset="-122"/>
              </a:rPr>
              <a:t>✓院内市场：主攻消化内科和心血管内科，与传统内镜检查形成有效互补。</a:t>
            </a:r>
          </a:p>
        </p:txBody>
      </p:sp>
      <p:sp>
        <p:nvSpPr>
          <p:cNvPr id="19" name="矩形 18">
            <a:extLst>
              <a:ext uri="{FF2B5EF4-FFF2-40B4-BE49-F238E27FC236}">
                <a16:creationId xmlns="" xmlns:a16="http://schemas.microsoft.com/office/drawing/2014/main" id="{82F6660F-60C5-4586-BF52-B49FA73CE0FE}"/>
              </a:ext>
            </a:extLst>
          </p:cNvPr>
          <p:cNvSpPr/>
          <p:nvPr/>
        </p:nvSpPr>
        <p:spPr>
          <a:xfrm>
            <a:off x="225768" y="4794500"/>
            <a:ext cx="5295417" cy="261223"/>
          </a:xfrm>
          <a:prstGeom prst="rect">
            <a:avLst/>
          </a:prstGeom>
          <a:solidFill>
            <a:srgbClr val="00447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bg1"/>
                </a:solidFill>
                <a:latin typeface="STKaiti" panose="02010600040101010101" pitchFamily="2" charset="-122"/>
                <a:ea typeface="STKaiti" panose="02010600040101010101" pitchFamily="2" charset="-122"/>
                <a:cs typeface="KaiTi"/>
                <a:sym typeface="STKaiti" panose="02010600040101010101" pitchFamily="2" charset="-122"/>
              </a:rPr>
              <a:t>✓早筛市场：打开消化道疾病早筛增量。</a:t>
            </a:r>
          </a:p>
        </p:txBody>
      </p:sp>
      <p:graphicFrame>
        <p:nvGraphicFramePr>
          <p:cNvPr id="4" name="Table 3">
            <a:extLst>
              <a:ext uri="{FF2B5EF4-FFF2-40B4-BE49-F238E27FC236}">
                <a16:creationId xmlns="" xmlns:a16="http://schemas.microsoft.com/office/drawing/2014/main" id="{0F43F6E5-46F4-9040-8B3D-133BA11077B7}"/>
              </a:ext>
            </a:extLst>
          </p:cNvPr>
          <p:cNvGraphicFramePr>
            <a:graphicFrameLocks noGrp="1"/>
          </p:cNvGraphicFramePr>
          <p:nvPr/>
        </p:nvGraphicFramePr>
        <p:xfrm>
          <a:off x="5619662" y="1022638"/>
          <a:ext cx="3353617" cy="5684520"/>
        </p:xfrm>
        <a:graphic>
          <a:graphicData uri="http://schemas.openxmlformats.org/drawingml/2006/table">
            <a:tbl>
              <a:tblPr firstRow="1" bandRow="1">
                <a:tableStyleId>{69012ECD-51FC-41F1-AA8D-1B2483CD663E}</a:tableStyleId>
              </a:tblPr>
              <a:tblGrid>
                <a:gridCol w="708891">
                  <a:extLst>
                    <a:ext uri="{9D8B030D-6E8A-4147-A177-3AD203B41FA5}">
                      <a16:colId xmlns="" xmlns:a16="http://schemas.microsoft.com/office/drawing/2014/main" val="3101605451"/>
                    </a:ext>
                  </a:extLst>
                </a:gridCol>
                <a:gridCol w="1990166">
                  <a:extLst>
                    <a:ext uri="{9D8B030D-6E8A-4147-A177-3AD203B41FA5}">
                      <a16:colId xmlns="" xmlns:a16="http://schemas.microsoft.com/office/drawing/2014/main" val="211529319"/>
                    </a:ext>
                  </a:extLst>
                </a:gridCol>
                <a:gridCol w="654560">
                  <a:extLst>
                    <a:ext uri="{9D8B030D-6E8A-4147-A177-3AD203B41FA5}">
                      <a16:colId xmlns="" xmlns:a16="http://schemas.microsoft.com/office/drawing/2014/main" val="1674781943"/>
                    </a:ext>
                  </a:extLst>
                </a:gridCol>
              </a:tblGrid>
              <a:tr h="0">
                <a:tc>
                  <a:txBody>
                    <a:bodyPr/>
                    <a:lstStyle/>
                    <a:p>
                      <a:r>
                        <a:rPr lang="zh-TW" altLang="x-none" sz="1000" dirty="0"/>
                        <a:t>市场</a:t>
                      </a:r>
                      <a:r>
                        <a:rPr lang="zh-TW" altLang="en-US" sz="1000" dirty="0"/>
                        <a:t>类别</a:t>
                      </a:r>
                      <a:endParaRPr lang="x-none" sz="1000" dirty="0"/>
                    </a:p>
                  </a:txBody>
                  <a:tcPr>
                    <a:lnB w="9525" cap="flat" cmpd="sng" algn="ctr">
                      <a:noFill/>
                      <a:prstDash val="solid"/>
                    </a:lnB>
                  </a:tcPr>
                </a:tc>
                <a:tc gridSpan="2">
                  <a:txBody>
                    <a:bodyPr/>
                    <a:lstStyle/>
                    <a:p>
                      <a:r>
                        <a:rPr lang="zh-TW" altLang="x-none" sz="1000" dirty="0"/>
                        <a:t>相关</a:t>
                      </a:r>
                      <a:r>
                        <a:rPr lang="zh-TW" altLang="en-US" sz="1000" dirty="0"/>
                        <a:t>变量</a:t>
                      </a:r>
                      <a:endParaRPr lang="x-none" sz="1000" dirty="0"/>
                    </a:p>
                  </a:txBody>
                  <a:tcPr/>
                </a:tc>
                <a:tc hMerge="1">
                  <a:txBody>
                    <a:bodyPr/>
                    <a:lstStyle/>
                    <a:p>
                      <a:endParaRPr lang="x-none" dirty="0"/>
                    </a:p>
                  </a:txBody>
                  <a:tcPr/>
                </a:tc>
                <a:extLst>
                  <a:ext uri="{0D108BD9-81ED-4DB2-BD59-A6C34878D82A}">
                    <a16:rowId xmlns="" xmlns:a16="http://schemas.microsoft.com/office/drawing/2014/main" val="1684845346"/>
                  </a:ext>
                </a:extLst>
              </a:tr>
              <a:tr h="200970">
                <a:tc rowSpan="8">
                  <a:txBody>
                    <a:bodyPr/>
                    <a:lstStyle/>
                    <a:p>
                      <a:r>
                        <a:rPr lang="zh-TW" altLang="x-none" sz="1100" dirty="0"/>
                        <a:t>高端</a:t>
                      </a:r>
                      <a:r>
                        <a:rPr lang="zh-TW" altLang="en-US" sz="1100" dirty="0"/>
                        <a:t>体检中心</a:t>
                      </a:r>
                      <a:endParaRPr lang="x-none" sz="1100" dirty="0"/>
                    </a:p>
                  </a:txBody>
                  <a:tcPr>
                    <a:lnT w="9525" cap="flat" cmpd="sng" algn="ctr">
                      <a:noFill/>
                      <a:prstDash val="solid"/>
                    </a:lnT>
                    <a:lnB>
                      <a:noFill/>
                    </a:lnB>
                  </a:tcPr>
                </a:tc>
                <a:tc>
                  <a:txBody>
                    <a:bodyPr/>
                    <a:lstStyle/>
                    <a:p>
                      <a:r>
                        <a:rPr lang="zh-TW" altLang="x-none" sz="900" dirty="0"/>
                        <a:t>全国</a:t>
                      </a:r>
                      <a:r>
                        <a:rPr lang="zh-TW" altLang="en-US" sz="900" dirty="0"/>
                        <a:t>体检人次</a:t>
                      </a:r>
                      <a:r>
                        <a:rPr lang="zh-CN" altLang="en-US" sz="900" dirty="0"/>
                        <a:t>（</a:t>
                      </a:r>
                      <a:r>
                        <a:rPr lang="zh-TW" altLang="en-US" sz="900" dirty="0"/>
                        <a:t>亿</a:t>
                      </a:r>
                      <a:r>
                        <a:rPr lang="zh-CN" altLang="en-US" sz="900" dirty="0"/>
                        <a:t>）</a:t>
                      </a:r>
                      <a:endParaRPr lang="x-none" sz="900" dirty="0"/>
                    </a:p>
                  </a:txBody>
                  <a:tcPr/>
                </a:tc>
                <a:tc>
                  <a:txBody>
                    <a:bodyPr/>
                    <a:lstStyle/>
                    <a:p>
                      <a:r>
                        <a:rPr lang="en-US" altLang="zh-CN" sz="800" dirty="0"/>
                        <a:t>7</a:t>
                      </a:r>
                      <a:endParaRPr lang="x-none" sz="800" dirty="0"/>
                    </a:p>
                  </a:txBody>
                  <a:tcPr/>
                </a:tc>
                <a:extLst>
                  <a:ext uri="{0D108BD9-81ED-4DB2-BD59-A6C34878D82A}">
                    <a16:rowId xmlns="" xmlns:a16="http://schemas.microsoft.com/office/drawing/2014/main" val="4237766836"/>
                  </a:ext>
                </a:extLst>
              </a:tr>
              <a:tr h="200970">
                <a:tc vMerge="1">
                  <a:txBody>
                    <a:bodyPr/>
                    <a:lstStyle/>
                    <a:p>
                      <a:endParaRPr lang="x-none" dirty="0"/>
                    </a:p>
                  </a:txBody>
                  <a:tcPr/>
                </a:tc>
                <a:tc>
                  <a:txBody>
                    <a:bodyPr/>
                    <a:lstStyle/>
                    <a:p>
                      <a:r>
                        <a:rPr lang="zh-TW" altLang="x-none" sz="900" dirty="0"/>
                        <a:t>覆盖率</a:t>
                      </a:r>
                      <a:r>
                        <a:rPr lang="zh-CN" altLang="en-US" sz="900" dirty="0"/>
                        <a:t>（</a:t>
                      </a:r>
                      <a:r>
                        <a:rPr lang="en-US" altLang="zh-CN" sz="900" dirty="0"/>
                        <a:t>E</a:t>
                      </a:r>
                      <a:r>
                        <a:rPr lang="zh-CN" altLang="en-US" sz="900" dirty="0"/>
                        <a:t>）</a:t>
                      </a:r>
                      <a:endParaRPr lang="x-none" sz="900" dirty="0"/>
                    </a:p>
                  </a:txBody>
                  <a:tcPr/>
                </a:tc>
                <a:tc>
                  <a:txBody>
                    <a:bodyPr/>
                    <a:lstStyle/>
                    <a:p>
                      <a:r>
                        <a:rPr lang="en-US" altLang="zh-CN" sz="800" dirty="0"/>
                        <a:t>50%</a:t>
                      </a:r>
                      <a:endParaRPr lang="x-none" sz="800" dirty="0"/>
                    </a:p>
                  </a:txBody>
                  <a:tcPr/>
                </a:tc>
                <a:extLst>
                  <a:ext uri="{0D108BD9-81ED-4DB2-BD59-A6C34878D82A}">
                    <a16:rowId xmlns="" xmlns:a16="http://schemas.microsoft.com/office/drawing/2014/main" val="666850699"/>
                  </a:ext>
                </a:extLst>
              </a:tr>
              <a:tr h="200970">
                <a:tc vMerge="1">
                  <a:txBody>
                    <a:bodyPr/>
                    <a:lstStyle/>
                    <a:p>
                      <a:endParaRPr lang="x-none" dirty="0"/>
                    </a:p>
                  </a:txBody>
                  <a:tcPr/>
                </a:tc>
                <a:tc>
                  <a:txBody>
                    <a:bodyPr/>
                    <a:lstStyle/>
                    <a:p>
                      <a:r>
                        <a:rPr lang="zh-TW" altLang="x-none" sz="900" dirty="0"/>
                        <a:t>高端</a:t>
                      </a:r>
                      <a:r>
                        <a:rPr lang="zh-TW" altLang="en-US" sz="900" dirty="0"/>
                        <a:t>体检中心占比</a:t>
                      </a:r>
                      <a:r>
                        <a:rPr lang="zh-CN" altLang="en-US" sz="900" dirty="0"/>
                        <a:t>（</a:t>
                      </a:r>
                      <a:r>
                        <a:rPr lang="en-US" altLang="zh-CN" sz="900" dirty="0"/>
                        <a:t>E</a:t>
                      </a:r>
                      <a:r>
                        <a:rPr lang="zh-CN" altLang="en-US" sz="900" dirty="0"/>
                        <a:t>）</a:t>
                      </a:r>
                      <a:endParaRPr lang="x-none" sz="900" dirty="0"/>
                    </a:p>
                  </a:txBody>
                  <a:tcPr/>
                </a:tc>
                <a:tc>
                  <a:txBody>
                    <a:bodyPr/>
                    <a:lstStyle/>
                    <a:p>
                      <a:endParaRPr lang="x-none" sz="800" dirty="0"/>
                    </a:p>
                  </a:txBody>
                  <a:tcPr/>
                </a:tc>
                <a:extLst>
                  <a:ext uri="{0D108BD9-81ED-4DB2-BD59-A6C34878D82A}">
                    <a16:rowId xmlns="" xmlns:a16="http://schemas.microsoft.com/office/drawing/2014/main" val="4145540486"/>
                  </a:ext>
                </a:extLst>
              </a:tr>
              <a:tr h="200970">
                <a:tc vMerge="1">
                  <a:txBody>
                    <a:bodyPr/>
                    <a:lstStyle/>
                    <a:p>
                      <a:endParaRPr lang="x-none" dirty="0"/>
                    </a:p>
                  </a:txBody>
                  <a:tcPr/>
                </a:tc>
                <a:tc>
                  <a:txBody>
                    <a:bodyPr/>
                    <a:lstStyle/>
                    <a:p>
                      <a:r>
                        <a:rPr lang="zh-TW" altLang="x-none" sz="900" dirty="0"/>
                        <a:t>高端</a:t>
                      </a:r>
                      <a:r>
                        <a:rPr lang="zh-TW" altLang="en-US" sz="900" dirty="0"/>
                        <a:t>体检中心体检人次</a:t>
                      </a:r>
                      <a:r>
                        <a:rPr lang="zh-CN" altLang="en-US" sz="900" dirty="0"/>
                        <a:t>（</a:t>
                      </a:r>
                      <a:r>
                        <a:rPr lang="zh-TW" altLang="en-US" sz="900" dirty="0"/>
                        <a:t>万</a:t>
                      </a:r>
                      <a:r>
                        <a:rPr lang="zh-CN" altLang="en-US" sz="900" dirty="0"/>
                        <a:t>）</a:t>
                      </a:r>
                      <a:endParaRPr lang="x-none" sz="900" dirty="0"/>
                    </a:p>
                  </a:txBody>
                  <a:tcPr/>
                </a:tc>
                <a:tc>
                  <a:txBody>
                    <a:bodyPr/>
                    <a:lstStyle/>
                    <a:p>
                      <a:r>
                        <a:rPr lang="en-US" altLang="zh-CN" sz="800" dirty="0"/>
                        <a:t>14000</a:t>
                      </a:r>
                      <a:endParaRPr lang="x-none" sz="800" dirty="0"/>
                    </a:p>
                  </a:txBody>
                  <a:tcPr/>
                </a:tc>
                <a:extLst>
                  <a:ext uri="{0D108BD9-81ED-4DB2-BD59-A6C34878D82A}">
                    <a16:rowId xmlns="" xmlns:a16="http://schemas.microsoft.com/office/drawing/2014/main" val="3314981252"/>
                  </a:ext>
                </a:extLst>
              </a:tr>
              <a:tr h="200970">
                <a:tc vMerge="1">
                  <a:txBody>
                    <a:bodyPr/>
                    <a:lstStyle/>
                    <a:p>
                      <a:endParaRPr lang="x-none" dirty="0"/>
                    </a:p>
                  </a:txBody>
                  <a:tcPr/>
                </a:tc>
                <a:tc>
                  <a:txBody>
                    <a:bodyPr/>
                    <a:lstStyle/>
                    <a:p>
                      <a:r>
                        <a:rPr lang="zh-TW" altLang="x-none" sz="900" dirty="0"/>
                        <a:t>胶囊</a:t>
                      </a:r>
                      <a:r>
                        <a:rPr lang="zh-TW" altLang="en-US" sz="900" dirty="0"/>
                        <a:t>内镜渗透率</a:t>
                      </a:r>
                      <a:r>
                        <a:rPr lang="zh-CN" altLang="en-US" sz="900" dirty="0"/>
                        <a:t>（</a:t>
                      </a:r>
                      <a:r>
                        <a:rPr lang="en-US" altLang="zh-CN" sz="900" dirty="0"/>
                        <a:t>E</a:t>
                      </a:r>
                      <a:r>
                        <a:rPr lang="zh-CN" altLang="en-US" sz="900" dirty="0"/>
                        <a:t>）</a:t>
                      </a:r>
                      <a:endParaRPr lang="x-none" sz="900" dirty="0"/>
                    </a:p>
                  </a:txBody>
                  <a:tcPr/>
                </a:tc>
                <a:tc>
                  <a:txBody>
                    <a:bodyPr/>
                    <a:lstStyle/>
                    <a:p>
                      <a:r>
                        <a:rPr lang="en-US" altLang="zh-CN" sz="800" dirty="0"/>
                        <a:t>10.0%</a:t>
                      </a:r>
                      <a:endParaRPr lang="x-none" sz="800" dirty="0"/>
                    </a:p>
                  </a:txBody>
                  <a:tcPr/>
                </a:tc>
                <a:extLst>
                  <a:ext uri="{0D108BD9-81ED-4DB2-BD59-A6C34878D82A}">
                    <a16:rowId xmlns="" xmlns:a16="http://schemas.microsoft.com/office/drawing/2014/main" val="3960372076"/>
                  </a:ext>
                </a:extLst>
              </a:tr>
              <a:tr h="200970">
                <a:tc vMerge="1">
                  <a:txBody>
                    <a:bodyPr/>
                    <a:lstStyle/>
                    <a:p>
                      <a:endParaRPr lang="x-none" dirty="0"/>
                    </a:p>
                  </a:txBody>
                  <a:tcPr/>
                </a:tc>
                <a:tc>
                  <a:txBody>
                    <a:bodyPr/>
                    <a:lstStyle/>
                    <a:p>
                      <a:r>
                        <a:rPr lang="zh-TW" altLang="x-none" sz="900" dirty="0"/>
                        <a:t>胶囊</a:t>
                      </a:r>
                      <a:r>
                        <a:rPr lang="zh-TW" altLang="en-US" sz="900" dirty="0"/>
                        <a:t>内镜销售量</a:t>
                      </a:r>
                      <a:r>
                        <a:rPr lang="zh-CN" altLang="en-US" sz="900" dirty="0"/>
                        <a:t>（</a:t>
                      </a:r>
                      <a:r>
                        <a:rPr lang="zh-TW" altLang="x-none" sz="900" dirty="0"/>
                        <a:t>万</a:t>
                      </a:r>
                      <a:r>
                        <a:rPr lang="zh-TW" altLang="en-US" sz="900" dirty="0"/>
                        <a:t>颗</a:t>
                      </a:r>
                      <a:r>
                        <a:rPr lang="zh-CN" altLang="en-US" sz="900" dirty="0"/>
                        <a:t>）</a:t>
                      </a:r>
                      <a:endParaRPr lang="x-none" sz="900" dirty="0"/>
                    </a:p>
                  </a:txBody>
                  <a:tcPr/>
                </a:tc>
                <a:tc>
                  <a:txBody>
                    <a:bodyPr/>
                    <a:lstStyle/>
                    <a:p>
                      <a:r>
                        <a:rPr lang="en-US" altLang="zh-CN" sz="800" dirty="0"/>
                        <a:t>1400</a:t>
                      </a:r>
                      <a:endParaRPr lang="x-none" sz="800" dirty="0"/>
                    </a:p>
                  </a:txBody>
                  <a:tcPr/>
                </a:tc>
                <a:extLst>
                  <a:ext uri="{0D108BD9-81ED-4DB2-BD59-A6C34878D82A}">
                    <a16:rowId xmlns="" xmlns:a16="http://schemas.microsoft.com/office/drawing/2014/main" val="115128878"/>
                  </a:ext>
                </a:extLst>
              </a:tr>
              <a:tr h="200970">
                <a:tc vMerge="1">
                  <a:txBody>
                    <a:bodyPr/>
                    <a:lstStyle/>
                    <a:p>
                      <a:endParaRPr lang="x-none" dirty="0"/>
                    </a:p>
                  </a:txBody>
                  <a:tcPr/>
                </a:tc>
                <a:tc>
                  <a:txBody>
                    <a:bodyPr/>
                    <a:lstStyle/>
                    <a:p>
                      <a:r>
                        <a:rPr lang="zh-TW" altLang="x-none" sz="900" dirty="0"/>
                        <a:t>出厂价</a:t>
                      </a:r>
                      <a:r>
                        <a:rPr lang="zh-CN" altLang="en-US" sz="900" dirty="0"/>
                        <a:t>（</a:t>
                      </a:r>
                      <a:r>
                        <a:rPr lang="zh-TW" altLang="en-US" sz="900" dirty="0"/>
                        <a:t>元</a:t>
                      </a:r>
                      <a:r>
                        <a:rPr lang="zh-CN" altLang="en-US" sz="900" dirty="0"/>
                        <a:t>）（</a:t>
                      </a:r>
                      <a:r>
                        <a:rPr lang="en-US" altLang="zh-CN" sz="900" dirty="0"/>
                        <a:t>E</a:t>
                      </a:r>
                      <a:r>
                        <a:rPr lang="zh-CN" altLang="en-US" sz="900" dirty="0"/>
                        <a:t>）</a:t>
                      </a:r>
                      <a:endParaRPr lang="x-none" sz="900" dirty="0"/>
                    </a:p>
                  </a:txBody>
                  <a:tcPr/>
                </a:tc>
                <a:tc>
                  <a:txBody>
                    <a:bodyPr/>
                    <a:lstStyle/>
                    <a:p>
                      <a:r>
                        <a:rPr lang="en-US" altLang="zh-CN" sz="800" dirty="0"/>
                        <a:t>1000</a:t>
                      </a:r>
                      <a:endParaRPr lang="x-none" sz="800" dirty="0"/>
                    </a:p>
                  </a:txBody>
                  <a:tcPr/>
                </a:tc>
                <a:extLst>
                  <a:ext uri="{0D108BD9-81ED-4DB2-BD59-A6C34878D82A}">
                    <a16:rowId xmlns="" xmlns:a16="http://schemas.microsoft.com/office/drawing/2014/main" val="2811661075"/>
                  </a:ext>
                </a:extLst>
              </a:tr>
              <a:tr h="200970">
                <a:tc vMerge="1">
                  <a:txBody>
                    <a:bodyPr/>
                    <a:lstStyle/>
                    <a:p>
                      <a:endParaRPr lang="x-none" dirty="0"/>
                    </a:p>
                  </a:txBody>
                  <a:tcPr/>
                </a:tc>
                <a:tc>
                  <a:txBody>
                    <a:bodyPr/>
                    <a:lstStyle/>
                    <a:p>
                      <a:r>
                        <a:rPr lang="zh-TW" altLang="x-none" sz="900" b="1" u="none" dirty="0">
                          <a:solidFill>
                            <a:srgbClr val="134576"/>
                          </a:solidFill>
                        </a:rPr>
                        <a:t>胶囊</a:t>
                      </a:r>
                      <a:r>
                        <a:rPr lang="zh-TW" altLang="en-US" sz="900" b="1" u="none" dirty="0">
                          <a:solidFill>
                            <a:srgbClr val="134576"/>
                          </a:solidFill>
                        </a:rPr>
                        <a:t>销售金额</a:t>
                      </a:r>
                      <a:r>
                        <a:rPr lang="zh-CN" altLang="en-US" sz="900" b="1" u="none" dirty="0">
                          <a:solidFill>
                            <a:srgbClr val="134576"/>
                          </a:solidFill>
                        </a:rPr>
                        <a:t>（</a:t>
                      </a:r>
                      <a:r>
                        <a:rPr lang="zh-TW" altLang="en-US" sz="900" b="1" u="none" dirty="0">
                          <a:solidFill>
                            <a:srgbClr val="134576"/>
                          </a:solidFill>
                        </a:rPr>
                        <a:t>万元</a:t>
                      </a:r>
                      <a:r>
                        <a:rPr lang="zh-CN" altLang="en-US" sz="900" b="1" u="none" dirty="0">
                          <a:solidFill>
                            <a:srgbClr val="134576"/>
                          </a:solidFill>
                        </a:rPr>
                        <a:t>）</a:t>
                      </a:r>
                      <a:endParaRPr lang="x-none" sz="900" b="1" u="none" dirty="0">
                        <a:solidFill>
                          <a:srgbClr val="134576"/>
                        </a:solidFill>
                      </a:endParaRPr>
                    </a:p>
                  </a:txBody>
                  <a:tcPr/>
                </a:tc>
                <a:tc>
                  <a:txBody>
                    <a:bodyPr/>
                    <a:lstStyle/>
                    <a:p>
                      <a:r>
                        <a:rPr lang="en-US" altLang="zh-CN" sz="800" b="1" u="none" dirty="0">
                          <a:solidFill>
                            <a:srgbClr val="134576"/>
                          </a:solidFill>
                        </a:rPr>
                        <a:t>1400</a:t>
                      </a:r>
                      <a:r>
                        <a:rPr lang="en-AU" altLang="zh-CN" sz="800" b="1" u="none" dirty="0">
                          <a:solidFill>
                            <a:srgbClr val="134576"/>
                          </a:solidFill>
                        </a:rPr>
                        <a:t>000</a:t>
                      </a:r>
                      <a:endParaRPr lang="x-none" sz="800" b="1" u="none" dirty="0">
                        <a:solidFill>
                          <a:srgbClr val="134576"/>
                        </a:solidFill>
                      </a:endParaRPr>
                    </a:p>
                  </a:txBody>
                  <a:tcPr/>
                </a:tc>
                <a:extLst>
                  <a:ext uri="{0D108BD9-81ED-4DB2-BD59-A6C34878D82A}">
                    <a16:rowId xmlns="" xmlns:a16="http://schemas.microsoft.com/office/drawing/2014/main" val="3306720639"/>
                  </a:ext>
                </a:extLst>
              </a:tr>
              <a:tr h="200970">
                <a:tc rowSpan="8">
                  <a:txBody>
                    <a:bodyPr/>
                    <a:lstStyle/>
                    <a:p>
                      <a:r>
                        <a:rPr lang="zh-TW" altLang="x-none" sz="1100" dirty="0"/>
                        <a:t>医院</a:t>
                      </a:r>
                      <a:r>
                        <a:rPr lang="zh-TW" altLang="en-US" sz="1100" dirty="0"/>
                        <a:t>检查</a:t>
                      </a:r>
                      <a:endParaRPr lang="x-none" sz="1100" dirty="0"/>
                    </a:p>
                  </a:txBody>
                  <a:tcPr>
                    <a:lnT>
                      <a:noFill/>
                    </a:lnT>
                    <a:lnB>
                      <a:noFill/>
                    </a:lnB>
                  </a:tcPr>
                </a:tc>
                <a:tc>
                  <a:txBody>
                    <a:bodyPr/>
                    <a:lstStyle/>
                    <a:p>
                      <a:r>
                        <a:rPr lang="zh-TW" altLang="en-US" sz="900" dirty="0"/>
                        <a:t>胃肠镜检查人次</a:t>
                      </a:r>
                      <a:r>
                        <a:rPr lang="zh-CN" altLang="en-US" sz="900" dirty="0"/>
                        <a:t>（</a:t>
                      </a:r>
                      <a:r>
                        <a:rPr lang="zh-TW" altLang="en-US" sz="900" dirty="0"/>
                        <a:t>万</a:t>
                      </a:r>
                      <a:r>
                        <a:rPr lang="zh-CN" altLang="en-US" sz="900" dirty="0"/>
                        <a:t>）</a:t>
                      </a:r>
                      <a:endParaRPr lang="x-none" sz="900" dirty="0"/>
                    </a:p>
                  </a:txBody>
                  <a:tcPr/>
                </a:tc>
                <a:tc>
                  <a:txBody>
                    <a:bodyPr/>
                    <a:lstStyle/>
                    <a:p>
                      <a:r>
                        <a:rPr lang="en-US" altLang="zh-CN" sz="800" dirty="0"/>
                        <a:t>4200</a:t>
                      </a:r>
                      <a:endParaRPr lang="x-none" sz="800" dirty="0"/>
                    </a:p>
                  </a:txBody>
                  <a:tcPr/>
                </a:tc>
                <a:extLst>
                  <a:ext uri="{0D108BD9-81ED-4DB2-BD59-A6C34878D82A}">
                    <a16:rowId xmlns="" xmlns:a16="http://schemas.microsoft.com/office/drawing/2014/main" val="2470670357"/>
                  </a:ext>
                </a:extLst>
              </a:tr>
              <a:tr h="200970">
                <a:tc vMerge="1">
                  <a:txBody>
                    <a:bodyPr/>
                    <a:lstStyle/>
                    <a:p>
                      <a:endParaRPr lang="x-none" sz="800"/>
                    </a:p>
                  </a:txBody>
                  <a:tcPr/>
                </a:tc>
                <a:tc>
                  <a:txBody>
                    <a:bodyPr/>
                    <a:lstStyle/>
                    <a:p>
                      <a:r>
                        <a:rPr lang="zh-TW" altLang="x-none" sz="900" dirty="0"/>
                        <a:t>检查</a:t>
                      </a:r>
                      <a:r>
                        <a:rPr lang="zh-TW" altLang="en-US" sz="900" dirty="0"/>
                        <a:t>覆盖率</a:t>
                      </a:r>
                      <a:r>
                        <a:rPr lang="zh-CN" altLang="en-US" sz="900" dirty="0"/>
                        <a:t>（</a:t>
                      </a:r>
                      <a:r>
                        <a:rPr lang="en-US" altLang="zh-CN" sz="900" dirty="0"/>
                        <a:t>E</a:t>
                      </a:r>
                      <a:r>
                        <a:rPr lang="zh-CN" altLang="en-US" sz="900" dirty="0"/>
                        <a:t>）</a:t>
                      </a:r>
                      <a:endParaRPr lang="x-none" sz="900" dirty="0"/>
                    </a:p>
                  </a:txBody>
                  <a:tcPr/>
                </a:tc>
                <a:tc>
                  <a:txBody>
                    <a:bodyPr/>
                    <a:lstStyle/>
                    <a:p>
                      <a:r>
                        <a:rPr lang="en-US" altLang="zh-CN" sz="800" dirty="0"/>
                        <a:t>3.0%</a:t>
                      </a:r>
                      <a:endParaRPr lang="x-none" sz="800" dirty="0"/>
                    </a:p>
                  </a:txBody>
                  <a:tcPr/>
                </a:tc>
                <a:extLst>
                  <a:ext uri="{0D108BD9-81ED-4DB2-BD59-A6C34878D82A}">
                    <a16:rowId xmlns="" xmlns:a16="http://schemas.microsoft.com/office/drawing/2014/main" val="2100094746"/>
                  </a:ext>
                </a:extLst>
              </a:tr>
              <a:tr h="200970">
                <a:tc vMerge="1">
                  <a:txBody>
                    <a:bodyPr/>
                    <a:lstStyle/>
                    <a:p>
                      <a:endParaRPr lang="x-none" sz="800"/>
                    </a:p>
                  </a:txBody>
                  <a:tcPr/>
                </a:tc>
                <a:tc>
                  <a:txBody>
                    <a:bodyPr/>
                    <a:lstStyle/>
                    <a:p>
                      <a:r>
                        <a:rPr lang="zh-TW" altLang="x-none" sz="900" dirty="0"/>
                        <a:t>胶囊</a:t>
                      </a:r>
                      <a:r>
                        <a:rPr lang="zh-TW" altLang="en-US" sz="900" dirty="0"/>
                        <a:t>内镜替代率</a:t>
                      </a:r>
                      <a:r>
                        <a:rPr lang="zh-CN" altLang="en-US" sz="900" dirty="0"/>
                        <a:t>（</a:t>
                      </a:r>
                      <a:r>
                        <a:rPr lang="en-US" altLang="zh-CN" sz="900" dirty="0"/>
                        <a:t>E</a:t>
                      </a:r>
                      <a:r>
                        <a:rPr lang="zh-CN" altLang="en-US" sz="900" dirty="0"/>
                        <a:t>）</a:t>
                      </a:r>
                      <a:endParaRPr lang="x-none" sz="900" dirty="0"/>
                    </a:p>
                  </a:txBody>
                  <a:tcPr/>
                </a:tc>
                <a:tc>
                  <a:txBody>
                    <a:bodyPr/>
                    <a:lstStyle/>
                    <a:p>
                      <a:r>
                        <a:rPr lang="en-US" altLang="zh-CN" sz="800" dirty="0"/>
                        <a:t>5.0%</a:t>
                      </a:r>
                      <a:endParaRPr lang="x-none" sz="800" dirty="0"/>
                    </a:p>
                  </a:txBody>
                  <a:tcPr/>
                </a:tc>
                <a:extLst>
                  <a:ext uri="{0D108BD9-81ED-4DB2-BD59-A6C34878D82A}">
                    <a16:rowId xmlns="" xmlns:a16="http://schemas.microsoft.com/office/drawing/2014/main" val="2985670878"/>
                  </a:ext>
                </a:extLst>
              </a:tr>
              <a:tr h="214368">
                <a:tc vMerge="1">
                  <a:txBody>
                    <a:bodyPr/>
                    <a:lstStyle/>
                    <a:p>
                      <a:endParaRPr lang="x-none" sz="900" dirty="0"/>
                    </a:p>
                  </a:txBody>
                  <a:tcPr/>
                </a:tc>
                <a:tc>
                  <a:txBody>
                    <a:bodyPr/>
                    <a:lstStyle/>
                    <a:p>
                      <a:r>
                        <a:rPr lang="zh-TW" altLang="x-none" sz="1000" dirty="0"/>
                        <a:t>冠脉</a:t>
                      </a:r>
                      <a:r>
                        <a:rPr lang="zh-TW" altLang="en-US" sz="1000" dirty="0"/>
                        <a:t>介入手术患者</a:t>
                      </a:r>
                      <a:r>
                        <a:rPr lang="zh-CN" altLang="en-US" sz="1000" dirty="0"/>
                        <a:t>（</a:t>
                      </a:r>
                      <a:r>
                        <a:rPr lang="zh-TW" altLang="en-US" sz="1000" dirty="0"/>
                        <a:t>万</a:t>
                      </a:r>
                      <a:r>
                        <a:rPr lang="zh-CN" altLang="en-US" sz="1000" dirty="0"/>
                        <a:t>）（</a:t>
                      </a:r>
                      <a:r>
                        <a:rPr lang="en-US" altLang="zh-CN" sz="1000" dirty="0"/>
                        <a:t>E</a:t>
                      </a:r>
                      <a:r>
                        <a:rPr lang="zh-CN" altLang="en-US" sz="1000" dirty="0"/>
                        <a:t>）</a:t>
                      </a:r>
                      <a:endParaRPr lang="x-none" sz="1000" dirty="0"/>
                    </a:p>
                  </a:txBody>
                  <a:tcPr/>
                </a:tc>
                <a:tc>
                  <a:txBody>
                    <a:bodyPr/>
                    <a:lstStyle/>
                    <a:p>
                      <a:r>
                        <a:rPr lang="en-US" altLang="zh-CN" sz="900" dirty="0"/>
                        <a:t>450</a:t>
                      </a:r>
                      <a:endParaRPr lang="x-none" sz="900" dirty="0"/>
                    </a:p>
                  </a:txBody>
                  <a:tcPr/>
                </a:tc>
                <a:extLst>
                  <a:ext uri="{0D108BD9-81ED-4DB2-BD59-A6C34878D82A}">
                    <a16:rowId xmlns="" xmlns:a16="http://schemas.microsoft.com/office/drawing/2014/main" val="339339410"/>
                  </a:ext>
                </a:extLst>
              </a:tr>
              <a:tr h="214368">
                <a:tc vMerge="1">
                  <a:txBody>
                    <a:bodyPr/>
                    <a:lstStyle/>
                    <a:p>
                      <a:endParaRPr lang="x-none" sz="900"/>
                    </a:p>
                  </a:txBody>
                  <a:tcPr/>
                </a:tc>
                <a:tc>
                  <a:txBody>
                    <a:bodyPr/>
                    <a:lstStyle/>
                    <a:p>
                      <a:r>
                        <a:rPr lang="zh-TW" altLang="x-none" sz="1000" dirty="0"/>
                        <a:t>胶囊</a:t>
                      </a:r>
                      <a:r>
                        <a:rPr lang="zh-TW" altLang="en-US" sz="1000" dirty="0"/>
                        <a:t>内镜渗透率</a:t>
                      </a:r>
                      <a:r>
                        <a:rPr lang="zh-CN" altLang="en-US" sz="1000" dirty="0"/>
                        <a:t>（</a:t>
                      </a:r>
                      <a:r>
                        <a:rPr lang="en-US" altLang="zh-CN" sz="1000" dirty="0"/>
                        <a:t>E</a:t>
                      </a:r>
                      <a:r>
                        <a:rPr lang="zh-CN" altLang="en-US" sz="1000" dirty="0"/>
                        <a:t>）</a:t>
                      </a:r>
                      <a:endParaRPr lang="x-none" sz="1000" dirty="0"/>
                    </a:p>
                  </a:txBody>
                  <a:tcPr/>
                </a:tc>
                <a:tc>
                  <a:txBody>
                    <a:bodyPr/>
                    <a:lstStyle/>
                    <a:p>
                      <a:r>
                        <a:rPr lang="en-US" altLang="zh-CN" sz="900" dirty="0"/>
                        <a:t>10.0%</a:t>
                      </a:r>
                      <a:endParaRPr lang="x-none" sz="900" dirty="0"/>
                    </a:p>
                  </a:txBody>
                  <a:tcPr/>
                </a:tc>
                <a:extLst>
                  <a:ext uri="{0D108BD9-81ED-4DB2-BD59-A6C34878D82A}">
                    <a16:rowId xmlns="" xmlns:a16="http://schemas.microsoft.com/office/drawing/2014/main" val="539245467"/>
                  </a:ext>
                </a:extLst>
              </a:tr>
              <a:tr h="214368">
                <a:tc vMerge="1">
                  <a:txBody>
                    <a:bodyPr/>
                    <a:lstStyle/>
                    <a:p>
                      <a:endParaRPr lang="x-none" sz="900"/>
                    </a:p>
                  </a:txBody>
                  <a:tcPr/>
                </a:tc>
                <a:tc>
                  <a:txBody>
                    <a:bodyPr/>
                    <a:lstStyle/>
                    <a:p>
                      <a:r>
                        <a:rPr lang="zh-TW" altLang="x-none" sz="1000" dirty="0"/>
                        <a:t>胶囊</a:t>
                      </a:r>
                      <a:r>
                        <a:rPr lang="zh-TW" altLang="en-US" sz="1000" dirty="0"/>
                        <a:t>内镜销售量</a:t>
                      </a:r>
                      <a:r>
                        <a:rPr lang="zh-CN" altLang="en-US" sz="1000" dirty="0"/>
                        <a:t>（</a:t>
                      </a:r>
                      <a:r>
                        <a:rPr lang="zh-TW" altLang="en-US" sz="1000" dirty="0"/>
                        <a:t>万颗</a:t>
                      </a:r>
                      <a:r>
                        <a:rPr lang="zh-CN" altLang="en-US" sz="1000" dirty="0"/>
                        <a:t>）</a:t>
                      </a:r>
                      <a:endParaRPr lang="x-none" sz="1000" dirty="0"/>
                    </a:p>
                  </a:txBody>
                  <a:tcPr/>
                </a:tc>
                <a:tc>
                  <a:txBody>
                    <a:bodyPr/>
                    <a:lstStyle/>
                    <a:p>
                      <a:r>
                        <a:rPr lang="en-US" altLang="zh-CN" sz="900" dirty="0"/>
                        <a:t>255</a:t>
                      </a:r>
                      <a:endParaRPr lang="x-none" sz="900" dirty="0"/>
                    </a:p>
                  </a:txBody>
                  <a:tcPr/>
                </a:tc>
                <a:extLst>
                  <a:ext uri="{0D108BD9-81ED-4DB2-BD59-A6C34878D82A}">
                    <a16:rowId xmlns="" xmlns:a16="http://schemas.microsoft.com/office/drawing/2014/main" val="2908678774"/>
                  </a:ext>
                </a:extLst>
              </a:tr>
              <a:tr h="214368">
                <a:tc vMerge="1">
                  <a:txBody>
                    <a:bodyPr/>
                    <a:lstStyle/>
                    <a:p>
                      <a:endParaRPr lang="x-none" sz="900"/>
                    </a:p>
                  </a:txBody>
                  <a:tcPr/>
                </a:tc>
                <a:tc>
                  <a:txBody>
                    <a:bodyPr/>
                    <a:lstStyle/>
                    <a:p>
                      <a:r>
                        <a:rPr lang="zh-TW" altLang="x-none" sz="1000" dirty="0"/>
                        <a:t>出厂</a:t>
                      </a:r>
                      <a:r>
                        <a:rPr lang="zh-TW" altLang="en-US" sz="1000" dirty="0"/>
                        <a:t>价</a:t>
                      </a:r>
                      <a:r>
                        <a:rPr lang="zh-CN" altLang="en-US" sz="1000" dirty="0"/>
                        <a:t>（</a:t>
                      </a:r>
                      <a:r>
                        <a:rPr lang="zh-TW" altLang="en-US" sz="1000" dirty="0"/>
                        <a:t>元</a:t>
                      </a:r>
                      <a:r>
                        <a:rPr lang="zh-CN" altLang="en-US" sz="1000" dirty="0"/>
                        <a:t>）（</a:t>
                      </a:r>
                      <a:r>
                        <a:rPr lang="en-US" altLang="zh-CN" sz="1000" dirty="0"/>
                        <a:t>E</a:t>
                      </a:r>
                      <a:r>
                        <a:rPr lang="zh-CN" altLang="en-US" sz="1000" dirty="0"/>
                        <a:t>）</a:t>
                      </a:r>
                      <a:endParaRPr lang="x-none" sz="1000" dirty="0"/>
                    </a:p>
                  </a:txBody>
                  <a:tcPr/>
                </a:tc>
                <a:tc>
                  <a:txBody>
                    <a:bodyPr/>
                    <a:lstStyle/>
                    <a:p>
                      <a:r>
                        <a:rPr lang="en-US" altLang="zh-CN" sz="900" dirty="0"/>
                        <a:t>700</a:t>
                      </a:r>
                      <a:endParaRPr lang="x-none" sz="900" dirty="0"/>
                    </a:p>
                  </a:txBody>
                  <a:tcPr/>
                </a:tc>
                <a:extLst>
                  <a:ext uri="{0D108BD9-81ED-4DB2-BD59-A6C34878D82A}">
                    <a16:rowId xmlns="" xmlns:a16="http://schemas.microsoft.com/office/drawing/2014/main" val="2554654630"/>
                  </a:ext>
                </a:extLst>
              </a:tr>
              <a:tr h="214368">
                <a:tc vMerge="1">
                  <a:txBody>
                    <a:bodyPr/>
                    <a:lstStyle/>
                    <a:p>
                      <a:endParaRPr lang="x-none" sz="900" dirty="0"/>
                    </a:p>
                  </a:txBody>
                  <a:tcPr/>
                </a:tc>
                <a:tc>
                  <a:txBody>
                    <a:bodyPr/>
                    <a:lstStyle/>
                    <a:p>
                      <a:r>
                        <a:rPr lang="zh-TW" altLang="x-none" sz="1000" b="1" dirty="0">
                          <a:solidFill>
                            <a:srgbClr val="134576"/>
                          </a:solidFill>
                        </a:rPr>
                        <a:t>胶囊</a:t>
                      </a:r>
                      <a:r>
                        <a:rPr lang="zh-TW" altLang="en-US" sz="1000" b="1" dirty="0">
                          <a:solidFill>
                            <a:srgbClr val="134576"/>
                          </a:solidFill>
                        </a:rPr>
                        <a:t>销售金额</a:t>
                      </a:r>
                      <a:r>
                        <a:rPr lang="zh-CN" altLang="en-US" sz="1000" b="1" dirty="0">
                          <a:solidFill>
                            <a:srgbClr val="134576"/>
                          </a:solidFill>
                        </a:rPr>
                        <a:t>（</a:t>
                      </a:r>
                      <a:r>
                        <a:rPr lang="zh-TW" altLang="en-US" sz="1000" b="1" dirty="0">
                          <a:solidFill>
                            <a:srgbClr val="134576"/>
                          </a:solidFill>
                        </a:rPr>
                        <a:t>万元</a:t>
                      </a:r>
                      <a:r>
                        <a:rPr lang="zh-CN" altLang="en-US" sz="1000" b="1" dirty="0">
                          <a:solidFill>
                            <a:srgbClr val="134576"/>
                          </a:solidFill>
                        </a:rPr>
                        <a:t>）</a:t>
                      </a:r>
                      <a:endParaRPr lang="x-none" sz="1000" b="1" dirty="0">
                        <a:solidFill>
                          <a:srgbClr val="134576"/>
                        </a:solidFill>
                      </a:endParaRPr>
                    </a:p>
                  </a:txBody>
                  <a:tcPr/>
                </a:tc>
                <a:tc>
                  <a:txBody>
                    <a:bodyPr/>
                    <a:lstStyle/>
                    <a:p>
                      <a:r>
                        <a:rPr lang="en-US" altLang="zh-CN" sz="900" b="1" dirty="0">
                          <a:solidFill>
                            <a:srgbClr val="134576"/>
                          </a:solidFill>
                        </a:rPr>
                        <a:t>178500</a:t>
                      </a:r>
                      <a:endParaRPr lang="x-none" sz="900" b="1" dirty="0">
                        <a:solidFill>
                          <a:srgbClr val="134576"/>
                        </a:solidFill>
                      </a:endParaRPr>
                    </a:p>
                  </a:txBody>
                  <a:tcPr/>
                </a:tc>
                <a:extLst>
                  <a:ext uri="{0D108BD9-81ED-4DB2-BD59-A6C34878D82A}">
                    <a16:rowId xmlns="" xmlns:a16="http://schemas.microsoft.com/office/drawing/2014/main" val="3343862801"/>
                  </a:ext>
                </a:extLst>
              </a:tr>
              <a:tr h="214368">
                <a:tc rowSpan="6">
                  <a:txBody>
                    <a:bodyPr/>
                    <a:lstStyle/>
                    <a:p>
                      <a:r>
                        <a:rPr lang="zh-TW" altLang="x-none" sz="1200" dirty="0"/>
                        <a:t>消化道</a:t>
                      </a:r>
                      <a:r>
                        <a:rPr lang="zh-TW" altLang="en-US" sz="1200" dirty="0"/>
                        <a:t>疾病筛查</a:t>
                      </a:r>
                      <a:endParaRPr lang="x-none" sz="1200" dirty="0"/>
                    </a:p>
                  </a:txBody>
                  <a:tcPr>
                    <a:lnT>
                      <a:noFill/>
                    </a:lnT>
                    <a:lnB>
                      <a:noFill/>
                    </a:lnB>
                  </a:tcPr>
                </a:tc>
                <a:tc>
                  <a:txBody>
                    <a:bodyPr/>
                    <a:lstStyle/>
                    <a:p>
                      <a:r>
                        <a:rPr lang="zh-TW" altLang="en-US" sz="1000" dirty="0"/>
                        <a:t>消化道疾病患者数量</a:t>
                      </a:r>
                      <a:r>
                        <a:rPr lang="zh-CN" altLang="en-US" sz="1000" dirty="0"/>
                        <a:t>（</a:t>
                      </a:r>
                      <a:r>
                        <a:rPr lang="zh-TW" altLang="en-US" sz="1000" dirty="0"/>
                        <a:t>万</a:t>
                      </a:r>
                      <a:r>
                        <a:rPr lang="zh-CN" altLang="en-US" sz="1000" dirty="0"/>
                        <a:t>）</a:t>
                      </a:r>
                      <a:endParaRPr lang="x-none" sz="1000" dirty="0"/>
                    </a:p>
                  </a:txBody>
                  <a:tcPr/>
                </a:tc>
                <a:tc>
                  <a:txBody>
                    <a:bodyPr/>
                    <a:lstStyle/>
                    <a:p>
                      <a:r>
                        <a:rPr lang="en-US" altLang="zh-CN" sz="900" dirty="0"/>
                        <a:t>12000</a:t>
                      </a:r>
                      <a:endParaRPr lang="x-none" sz="900" dirty="0"/>
                    </a:p>
                  </a:txBody>
                  <a:tcPr/>
                </a:tc>
                <a:extLst>
                  <a:ext uri="{0D108BD9-81ED-4DB2-BD59-A6C34878D82A}">
                    <a16:rowId xmlns="" xmlns:a16="http://schemas.microsoft.com/office/drawing/2014/main" val="2107236508"/>
                  </a:ext>
                </a:extLst>
              </a:tr>
              <a:tr h="214368">
                <a:tc vMerge="1">
                  <a:txBody>
                    <a:bodyPr/>
                    <a:lstStyle/>
                    <a:p>
                      <a:endParaRPr lang="x-none" sz="900" dirty="0"/>
                    </a:p>
                  </a:txBody>
                  <a:tcPr/>
                </a:tc>
                <a:tc>
                  <a:txBody>
                    <a:bodyPr/>
                    <a:lstStyle/>
                    <a:p>
                      <a:r>
                        <a:rPr lang="zh-TW" altLang="x-none" sz="1000" dirty="0"/>
                        <a:t>筛查</a:t>
                      </a:r>
                      <a:r>
                        <a:rPr lang="zh-TW" altLang="en-US" sz="1000" dirty="0"/>
                        <a:t>渗透率</a:t>
                      </a:r>
                      <a:r>
                        <a:rPr lang="zh-CN" altLang="en-US" sz="1000" dirty="0"/>
                        <a:t>（</a:t>
                      </a:r>
                      <a:r>
                        <a:rPr lang="en-US" altLang="zh-CN" sz="1000" dirty="0"/>
                        <a:t>E</a:t>
                      </a:r>
                      <a:r>
                        <a:rPr lang="zh-CN" altLang="en-US" sz="1000" dirty="0"/>
                        <a:t>）</a:t>
                      </a:r>
                      <a:endParaRPr lang="x-none" sz="1000" dirty="0"/>
                    </a:p>
                  </a:txBody>
                  <a:tcPr/>
                </a:tc>
                <a:tc>
                  <a:txBody>
                    <a:bodyPr/>
                    <a:lstStyle/>
                    <a:p>
                      <a:r>
                        <a:rPr lang="en-US" altLang="zh-CN" sz="900" dirty="0"/>
                        <a:t>50%</a:t>
                      </a:r>
                      <a:endParaRPr lang="x-none" sz="900" dirty="0"/>
                    </a:p>
                  </a:txBody>
                  <a:tcPr/>
                </a:tc>
                <a:extLst>
                  <a:ext uri="{0D108BD9-81ED-4DB2-BD59-A6C34878D82A}">
                    <a16:rowId xmlns="" xmlns:a16="http://schemas.microsoft.com/office/drawing/2014/main" val="855602106"/>
                  </a:ext>
                </a:extLst>
              </a:tr>
              <a:tr h="214368">
                <a:tc vMerge="1">
                  <a:txBody>
                    <a:bodyPr/>
                    <a:lstStyle/>
                    <a:p>
                      <a:endParaRPr lang="x-none" sz="900" dirty="0"/>
                    </a:p>
                  </a:txBody>
                  <a:tcPr/>
                </a:tc>
                <a:tc>
                  <a:txBody>
                    <a:bodyPr/>
                    <a:lstStyle/>
                    <a:p>
                      <a:r>
                        <a:rPr lang="zh-TW" altLang="x-none" sz="1000" dirty="0"/>
                        <a:t>胶囊</a:t>
                      </a:r>
                      <a:r>
                        <a:rPr lang="zh-TW" altLang="en-US" sz="1000" dirty="0"/>
                        <a:t>内镜筛查渗透率</a:t>
                      </a:r>
                      <a:r>
                        <a:rPr lang="zh-CN" altLang="en-US" sz="1000" dirty="0"/>
                        <a:t>（</a:t>
                      </a:r>
                      <a:r>
                        <a:rPr lang="en-US" altLang="zh-CN" sz="1000" dirty="0"/>
                        <a:t>E</a:t>
                      </a:r>
                      <a:r>
                        <a:rPr lang="zh-CN" altLang="en-US" sz="1000" dirty="0"/>
                        <a:t>）</a:t>
                      </a:r>
                      <a:endParaRPr lang="x-none" sz="1000" dirty="0"/>
                    </a:p>
                  </a:txBody>
                  <a:tcPr/>
                </a:tc>
                <a:tc>
                  <a:txBody>
                    <a:bodyPr/>
                    <a:lstStyle/>
                    <a:p>
                      <a:r>
                        <a:rPr lang="en-US" altLang="zh-CN" sz="900" dirty="0"/>
                        <a:t>10.0%</a:t>
                      </a:r>
                      <a:endParaRPr lang="x-none" sz="900" dirty="0"/>
                    </a:p>
                  </a:txBody>
                  <a:tcPr/>
                </a:tc>
                <a:extLst>
                  <a:ext uri="{0D108BD9-81ED-4DB2-BD59-A6C34878D82A}">
                    <a16:rowId xmlns="" xmlns:a16="http://schemas.microsoft.com/office/drawing/2014/main" val="2085691582"/>
                  </a:ext>
                </a:extLst>
              </a:tr>
              <a:tr h="214368">
                <a:tc vMerge="1">
                  <a:txBody>
                    <a:bodyPr/>
                    <a:lstStyle/>
                    <a:p>
                      <a:endParaRPr lang="x-none" sz="900" dirty="0"/>
                    </a:p>
                  </a:txBody>
                  <a:tcPr/>
                </a:tc>
                <a:tc>
                  <a:txBody>
                    <a:bodyPr/>
                    <a:lstStyle/>
                    <a:p>
                      <a:r>
                        <a:rPr lang="zh-TW" altLang="x-none" sz="1000" dirty="0"/>
                        <a:t>胶囊</a:t>
                      </a:r>
                      <a:r>
                        <a:rPr lang="zh-TW" altLang="en-US" sz="1000" dirty="0"/>
                        <a:t>内镜销售量</a:t>
                      </a:r>
                      <a:r>
                        <a:rPr lang="zh-CN" altLang="en-US" sz="1000" dirty="0"/>
                        <a:t>（</a:t>
                      </a:r>
                      <a:r>
                        <a:rPr lang="zh-TW" altLang="en-US" sz="1000" dirty="0"/>
                        <a:t>万颗</a:t>
                      </a:r>
                      <a:r>
                        <a:rPr lang="zh-CN" altLang="en-US" sz="1000" dirty="0"/>
                        <a:t>）</a:t>
                      </a:r>
                      <a:endParaRPr lang="x-none" sz="1000" dirty="0"/>
                    </a:p>
                  </a:txBody>
                  <a:tcPr/>
                </a:tc>
                <a:tc>
                  <a:txBody>
                    <a:bodyPr/>
                    <a:lstStyle/>
                    <a:p>
                      <a:r>
                        <a:rPr lang="en-US" altLang="zh-CN" sz="900" dirty="0"/>
                        <a:t>600</a:t>
                      </a:r>
                      <a:endParaRPr lang="x-none" sz="900" dirty="0"/>
                    </a:p>
                  </a:txBody>
                  <a:tcPr/>
                </a:tc>
                <a:extLst>
                  <a:ext uri="{0D108BD9-81ED-4DB2-BD59-A6C34878D82A}">
                    <a16:rowId xmlns="" xmlns:a16="http://schemas.microsoft.com/office/drawing/2014/main" val="2233752362"/>
                  </a:ext>
                </a:extLst>
              </a:tr>
              <a:tr h="214368">
                <a:tc vMerge="1">
                  <a:txBody>
                    <a:bodyPr/>
                    <a:lstStyle/>
                    <a:p>
                      <a:endParaRPr lang="x-none" sz="900" dirty="0"/>
                    </a:p>
                  </a:txBody>
                  <a:tcPr/>
                </a:tc>
                <a:tc>
                  <a:txBody>
                    <a:bodyPr/>
                    <a:lstStyle/>
                    <a:p>
                      <a:r>
                        <a:rPr lang="zh-TW" altLang="x-none" sz="1000" dirty="0"/>
                        <a:t>出厂</a:t>
                      </a:r>
                      <a:r>
                        <a:rPr lang="zh-TW" altLang="en-US" sz="1000" dirty="0"/>
                        <a:t>价</a:t>
                      </a:r>
                      <a:r>
                        <a:rPr lang="zh-CN" altLang="en-US" sz="1000" dirty="0"/>
                        <a:t>（</a:t>
                      </a:r>
                      <a:r>
                        <a:rPr lang="zh-TW" altLang="en-US" sz="1000" dirty="0"/>
                        <a:t>元</a:t>
                      </a:r>
                      <a:r>
                        <a:rPr lang="zh-CN" altLang="en-US" sz="1000" dirty="0"/>
                        <a:t>） （</a:t>
                      </a:r>
                      <a:r>
                        <a:rPr lang="en-US" altLang="zh-CN" sz="1000" dirty="0"/>
                        <a:t>E</a:t>
                      </a:r>
                      <a:r>
                        <a:rPr lang="zh-CN" altLang="en-US" sz="1000" dirty="0"/>
                        <a:t>）</a:t>
                      </a:r>
                      <a:endParaRPr lang="x-none" sz="1000" dirty="0"/>
                    </a:p>
                  </a:txBody>
                  <a:tcPr/>
                </a:tc>
                <a:tc>
                  <a:txBody>
                    <a:bodyPr/>
                    <a:lstStyle/>
                    <a:p>
                      <a:r>
                        <a:rPr lang="en-US" altLang="zh-CN" sz="900" dirty="0"/>
                        <a:t>700</a:t>
                      </a:r>
                      <a:endParaRPr lang="x-none" sz="900" dirty="0"/>
                    </a:p>
                  </a:txBody>
                  <a:tcPr/>
                </a:tc>
                <a:extLst>
                  <a:ext uri="{0D108BD9-81ED-4DB2-BD59-A6C34878D82A}">
                    <a16:rowId xmlns="" xmlns:a16="http://schemas.microsoft.com/office/drawing/2014/main" val="2441139296"/>
                  </a:ext>
                </a:extLst>
              </a:tr>
              <a:tr h="214368">
                <a:tc vMerge="1">
                  <a:txBody>
                    <a:bodyPr/>
                    <a:lstStyle/>
                    <a:p>
                      <a:endParaRPr lang="x-none" sz="900" dirty="0"/>
                    </a:p>
                  </a:txBody>
                  <a:tcPr/>
                </a:tc>
                <a:tc>
                  <a:txBody>
                    <a:bodyPr/>
                    <a:lstStyle/>
                    <a:p>
                      <a:r>
                        <a:rPr lang="zh-TW" altLang="x-none" sz="1000" b="1" dirty="0">
                          <a:solidFill>
                            <a:srgbClr val="134576"/>
                          </a:solidFill>
                        </a:rPr>
                        <a:t>胶囊</a:t>
                      </a:r>
                      <a:r>
                        <a:rPr lang="zh-TW" altLang="en-US" sz="1000" b="1" dirty="0">
                          <a:solidFill>
                            <a:srgbClr val="134576"/>
                          </a:solidFill>
                        </a:rPr>
                        <a:t>销售金额</a:t>
                      </a:r>
                      <a:r>
                        <a:rPr lang="zh-CN" altLang="en-US" sz="1000" b="1" dirty="0">
                          <a:solidFill>
                            <a:srgbClr val="134576"/>
                          </a:solidFill>
                        </a:rPr>
                        <a:t>（</a:t>
                      </a:r>
                      <a:r>
                        <a:rPr lang="zh-TW" altLang="en-US" sz="1000" b="1" dirty="0">
                          <a:solidFill>
                            <a:srgbClr val="134576"/>
                          </a:solidFill>
                        </a:rPr>
                        <a:t>万元</a:t>
                      </a:r>
                      <a:r>
                        <a:rPr lang="zh-CN" altLang="en-US" sz="1000" b="1" dirty="0">
                          <a:solidFill>
                            <a:srgbClr val="134576"/>
                          </a:solidFill>
                        </a:rPr>
                        <a:t>）</a:t>
                      </a:r>
                      <a:endParaRPr lang="x-none" sz="1000" b="1" dirty="0">
                        <a:solidFill>
                          <a:srgbClr val="134576"/>
                        </a:solidFill>
                      </a:endParaRPr>
                    </a:p>
                  </a:txBody>
                  <a:tcPr/>
                </a:tc>
                <a:tc>
                  <a:txBody>
                    <a:bodyPr/>
                    <a:lstStyle/>
                    <a:p>
                      <a:r>
                        <a:rPr lang="en-US" altLang="zh-CN" sz="900" b="1" dirty="0">
                          <a:solidFill>
                            <a:srgbClr val="134576"/>
                          </a:solidFill>
                        </a:rPr>
                        <a:t>420000</a:t>
                      </a:r>
                      <a:endParaRPr lang="x-none" sz="900" b="1" dirty="0">
                        <a:solidFill>
                          <a:srgbClr val="134576"/>
                        </a:solidFill>
                      </a:endParaRPr>
                    </a:p>
                  </a:txBody>
                  <a:tcPr/>
                </a:tc>
                <a:extLst>
                  <a:ext uri="{0D108BD9-81ED-4DB2-BD59-A6C34878D82A}">
                    <a16:rowId xmlns="" xmlns:a16="http://schemas.microsoft.com/office/drawing/2014/main" val="2957864397"/>
                  </a:ext>
                </a:extLst>
              </a:tr>
              <a:tr h="214368">
                <a:tc gridSpan="2">
                  <a:txBody>
                    <a:bodyPr/>
                    <a:lstStyle/>
                    <a:p>
                      <a:r>
                        <a:rPr lang="zh-TW" altLang="x-none" sz="1000" b="1" dirty="0"/>
                        <a:t>市场</a:t>
                      </a:r>
                      <a:r>
                        <a:rPr lang="zh-TW" altLang="en-US" sz="1000" b="1" dirty="0"/>
                        <a:t>空间合计</a:t>
                      </a:r>
                      <a:r>
                        <a:rPr lang="zh-CN" altLang="en-US" sz="1000" b="1" dirty="0"/>
                        <a:t>（</a:t>
                      </a:r>
                      <a:r>
                        <a:rPr lang="zh-TW" altLang="en-US" sz="1000" b="1" dirty="0"/>
                        <a:t>万元</a:t>
                      </a:r>
                      <a:r>
                        <a:rPr lang="zh-CN" altLang="en-US" sz="1000" b="1" dirty="0"/>
                        <a:t>）</a:t>
                      </a:r>
                      <a:endParaRPr lang="x-none" sz="1000" b="1" dirty="0"/>
                    </a:p>
                  </a:txBody>
                  <a:tcPr>
                    <a:lnT>
                      <a:noFill/>
                    </a:lnT>
                  </a:tcPr>
                </a:tc>
                <a:tc hMerge="1">
                  <a:txBody>
                    <a:bodyPr/>
                    <a:lstStyle/>
                    <a:p>
                      <a:endParaRPr lang="x-none" sz="900" dirty="0"/>
                    </a:p>
                  </a:txBody>
                  <a:tcPr/>
                </a:tc>
                <a:tc>
                  <a:txBody>
                    <a:bodyPr/>
                    <a:lstStyle/>
                    <a:p>
                      <a:r>
                        <a:rPr lang="en-US" altLang="zh-CN" sz="900" b="1" dirty="0"/>
                        <a:t>1998500</a:t>
                      </a:r>
                      <a:endParaRPr lang="x-none" sz="900" b="1" dirty="0"/>
                    </a:p>
                  </a:txBody>
                  <a:tcPr/>
                </a:tc>
                <a:extLst>
                  <a:ext uri="{0D108BD9-81ED-4DB2-BD59-A6C34878D82A}">
                    <a16:rowId xmlns="" xmlns:a16="http://schemas.microsoft.com/office/drawing/2014/main" val="1192289243"/>
                  </a:ext>
                </a:extLst>
              </a:tr>
            </a:tbl>
          </a:graphicData>
        </a:graphic>
      </p:graphicFrame>
      <p:sp>
        <p:nvSpPr>
          <p:cNvPr id="12" name="文本框 11">
            <a:extLst>
              <a:ext uri="{FF2B5EF4-FFF2-40B4-BE49-F238E27FC236}">
                <a16:creationId xmlns="" xmlns:a16="http://schemas.microsoft.com/office/drawing/2014/main" id="{807857E7-D86A-4C00-B674-567E8BEE10D2}"/>
              </a:ext>
            </a:extLst>
          </p:cNvPr>
          <p:cNvSpPr txBox="1"/>
          <p:nvPr/>
        </p:nvSpPr>
        <p:spPr>
          <a:xfrm>
            <a:off x="2731971" y="6416642"/>
            <a:ext cx="2980266" cy="261610"/>
          </a:xfrm>
          <a:prstGeom prst="rect">
            <a:avLst/>
          </a:prstGeom>
          <a:noFill/>
        </p:spPr>
        <p:txBody>
          <a:bodyPr wrap="square" rtlCol="0">
            <a:spAutoFit/>
          </a:bodyPr>
          <a:lstStyle/>
          <a:p>
            <a:r>
              <a:rPr lang="zh-CN" altLang="en-US" sz="1100" dirty="0"/>
              <a:t>资料来源：公开资料整理，申万宏源研究</a:t>
            </a:r>
          </a:p>
        </p:txBody>
      </p:sp>
    </p:spTree>
    <p:extLst>
      <p:ext uri="{BB962C8B-B14F-4D97-AF65-F5344CB8AC3E}">
        <p14:creationId xmlns:p14="http://schemas.microsoft.com/office/powerpoint/2010/main" val="4368528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F0BA0EB9-A5B6-D544-B276-F69AE92E973F}"/>
              </a:ext>
            </a:extLst>
          </p:cNvPr>
          <p:cNvSpPr txBox="1"/>
          <p:nvPr/>
        </p:nvSpPr>
        <p:spPr>
          <a:xfrm>
            <a:off x="1151907" y="486887"/>
            <a:ext cx="2164375" cy="400110"/>
          </a:xfrm>
          <a:prstGeom prst="rect">
            <a:avLst/>
          </a:prstGeom>
          <a:noFill/>
        </p:spPr>
        <p:txBody>
          <a:bodyPr wrap="none" rtlCol="0">
            <a:spAutoFit/>
          </a:bodyPr>
          <a:lstStyle/>
          <a:p>
            <a:r>
              <a:rPr kumimoji="1" lang="en-US" altLang="zh-CN"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6</a:t>
            </a:r>
            <a:r>
              <a:rPr kumimoji="1" lang="zh-CN" altLang="en-US"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 公司财务情况</a:t>
            </a:r>
          </a:p>
        </p:txBody>
      </p:sp>
      <p:sp>
        <p:nvSpPr>
          <p:cNvPr id="4" name="Google Shape;47;p3">
            <a:extLst>
              <a:ext uri="{FF2B5EF4-FFF2-40B4-BE49-F238E27FC236}">
                <a16:creationId xmlns="" xmlns:a16="http://schemas.microsoft.com/office/drawing/2014/main" id="{2DC949DA-DD4E-AB43-A36A-F1799BAADFE9}"/>
              </a:ext>
            </a:extLst>
          </p:cNvPr>
          <p:cNvSpPr/>
          <p:nvPr/>
        </p:nvSpPr>
        <p:spPr>
          <a:xfrm>
            <a:off x="787655" y="990689"/>
            <a:ext cx="6429375" cy="1379093"/>
          </a:xfrm>
          <a:prstGeom prst="rect">
            <a:avLst/>
          </a:prstGeom>
          <a:noFill/>
          <a:ln>
            <a:noFill/>
          </a:ln>
        </p:spPr>
        <p:txBody>
          <a:bodyPr spcFirstLastPara="1" wrap="square" lIns="79525" tIns="39750" rIns="79525" bIns="39750" anchor="t" anchorCtr="0">
            <a:spAutoFit/>
          </a:bodyPr>
          <a:lstStyle/>
          <a:p>
            <a:pPr marL="0" marR="0" lvl="1" indent="0" algn="l" rtl="0">
              <a:lnSpc>
                <a:spcPct val="170000"/>
              </a:lnSpc>
              <a:spcBef>
                <a:spcPts val="900"/>
              </a:spcBef>
              <a:spcAft>
                <a:spcPts val="900"/>
              </a:spcAft>
              <a:buNone/>
            </a:pPr>
            <a:r>
              <a:rPr lang="en-US" altLang="zh-CN" sz="1600" b="1" dirty="0">
                <a:solidFill>
                  <a:schemeClr val="dk1"/>
                </a:solidFill>
                <a:latin typeface="STKaiti" panose="02010600040101010101" pitchFamily="2" charset="-122"/>
                <a:ea typeface="STKaiti" panose="02010600040101010101" pitchFamily="2" charset="-122"/>
                <a:cs typeface="Times New Roman"/>
                <a:sym typeface="STKaiti" panose="02010600040101010101" pitchFamily="2" charset="-122"/>
              </a:rPr>
              <a:t>6.1</a:t>
            </a:r>
            <a:r>
              <a:rPr lang="zh-CN" altLang="en-US" sz="1600" b="1" dirty="0">
                <a:solidFill>
                  <a:schemeClr val="dk1"/>
                </a:solidFill>
                <a:latin typeface="STKaiti" panose="02010600040101010101" pitchFamily="2" charset="-122"/>
                <a:ea typeface="STKaiti" panose="02010600040101010101" pitchFamily="2" charset="-122"/>
                <a:cs typeface="Times New Roman"/>
                <a:sym typeface="STKaiti" panose="02010600040101010101" pitchFamily="2" charset="-122"/>
              </a:rPr>
              <a:t>  公司财务报表</a:t>
            </a:r>
            <a:endParaRPr lang="en-US" altLang="zh-CN" sz="1600" b="1" dirty="0">
              <a:solidFill>
                <a:schemeClr val="dk1"/>
              </a:solidFill>
              <a:latin typeface="STKaiti" panose="02010600040101010101" pitchFamily="2" charset="-122"/>
              <a:ea typeface="STKaiti" panose="02010600040101010101" pitchFamily="2" charset="-122"/>
              <a:cs typeface="Times New Roman"/>
              <a:sym typeface="STKaiti" panose="02010600040101010101" pitchFamily="2" charset="-122"/>
            </a:endParaRPr>
          </a:p>
          <a:p>
            <a:pPr marL="0" marR="0" lvl="1" indent="0" algn="l" rtl="0">
              <a:lnSpc>
                <a:spcPct val="170000"/>
              </a:lnSpc>
              <a:spcBef>
                <a:spcPts val="900"/>
              </a:spcBef>
              <a:spcAft>
                <a:spcPts val="900"/>
              </a:spcAft>
              <a:buNone/>
            </a:pPr>
            <a:r>
              <a:rPr lang="en-US" altLang="zh-CN" sz="1600" b="1" dirty="0">
                <a:solidFill>
                  <a:schemeClr val="dk1"/>
                </a:solidFill>
                <a:latin typeface="STKaiti" panose="02010600040101010101" pitchFamily="2" charset="-122"/>
                <a:ea typeface="STKaiti" panose="02010600040101010101" pitchFamily="2" charset="-122"/>
                <a:cs typeface="Times New Roman"/>
                <a:sym typeface="STKaiti" panose="02010600040101010101" pitchFamily="2" charset="-122"/>
              </a:rPr>
              <a:t>6.2  </a:t>
            </a:r>
            <a:r>
              <a:rPr lang="zh-CN" altLang="en-US" sz="1600" b="1" dirty="0">
                <a:solidFill>
                  <a:schemeClr val="dk1"/>
                </a:solidFill>
                <a:latin typeface="STKaiti" panose="02010600040101010101" pitchFamily="2" charset="-122"/>
                <a:ea typeface="STKaiti" panose="02010600040101010101" pitchFamily="2" charset="-122"/>
                <a:cs typeface="Times New Roman"/>
                <a:sym typeface="STKaiti" panose="02010600040101010101" pitchFamily="2" charset="-122"/>
              </a:rPr>
              <a:t>公司财务分析</a:t>
            </a:r>
            <a:endParaRPr lang="en-US" altLang="zh-CN" sz="1600" b="1" dirty="0">
              <a:solidFill>
                <a:schemeClr val="dk1"/>
              </a:solidFill>
              <a:latin typeface="STKaiti" panose="02010600040101010101" pitchFamily="2" charset="-122"/>
              <a:ea typeface="STKaiti" panose="02010600040101010101" pitchFamily="2" charset="-122"/>
              <a:cs typeface="Times New Roman"/>
              <a:sym typeface="STKaiti" panose="02010600040101010101" pitchFamily="2" charset="-122"/>
            </a:endParaRPr>
          </a:p>
        </p:txBody>
      </p:sp>
    </p:spTree>
    <p:extLst>
      <p:ext uri="{BB962C8B-B14F-4D97-AF65-F5344CB8AC3E}">
        <p14:creationId xmlns:p14="http://schemas.microsoft.com/office/powerpoint/2010/main" val="5350618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11A8C4F4-8316-CA4D-A22C-A4C114EB0996}"/>
              </a:ext>
            </a:extLst>
          </p:cNvPr>
          <p:cNvGraphicFramePr>
            <a:graphicFrameLocks noGrp="1"/>
          </p:cNvGraphicFramePr>
          <p:nvPr>
            <p:extLst>
              <p:ext uri="{D42A27DB-BD31-4B8C-83A1-F6EECF244321}">
                <p14:modId xmlns:p14="http://schemas.microsoft.com/office/powerpoint/2010/main" val="1808844897"/>
              </p:ext>
            </p:extLst>
          </p:nvPr>
        </p:nvGraphicFramePr>
        <p:xfrm>
          <a:off x="556346" y="1037423"/>
          <a:ext cx="8250028" cy="4822083"/>
        </p:xfrm>
        <a:graphic>
          <a:graphicData uri="http://schemas.openxmlformats.org/drawingml/2006/table">
            <a:tbl>
              <a:tblPr firstRow="1">
                <a:tableStyleId>{5C22544A-7EE6-4342-B048-85BDC9FD1C3A}</a:tableStyleId>
              </a:tblPr>
              <a:tblGrid>
                <a:gridCol w="3185660">
                  <a:extLst>
                    <a:ext uri="{9D8B030D-6E8A-4147-A177-3AD203B41FA5}">
                      <a16:colId xmlns="" xmlns:a16="http://schemas.microsoft.com/office/drawing/2014/main" val="553118771"/>
                    </a:ext>
                  </a:extLst>
                </a:gridCol>
                <a:gridCol w="1772529">
                  <a:extLst>
                    <a:ext uri="{9D8B030D-6E8A-4147-A177-3AD203B41FA5}">
                      <a16:colId xmlns="" xmlns:a16="http://schemas.microsoft.com/office/drawing/2014/main" val="275929708"/>
                    </a:ext>
                  </a:extLst>
                </a:gridCol>
                <a:gridCol w="1702191">
                  <a:extLst>
                    <a:ext uri="{9D8B030D-6E8A-4147-A177-3AD203B41FA5}">
                      <a16:colId xmlns="" xmlns:a16="http://schemas.microsoft.com/office/drawing/2014/main" val="3421166277"/>
                    </a:ext>
                  </a:extLst>
                </a:gridCol>
                <a:gridCol w="1589648">
                  <a:extLst>
                    <a:ext uri="{9D8B030D-6E8A-4147-A177-3AD203B41FA5}">
                      <a16:colId xmlns="" xmlns:a16="http://schemas.microsoft.com/office/drawing/2014/main" val="3691251592"/>
                    </a:ext>
                  </a:extLst>
                </a:gridCol>
              </a:tblGrid>
              <a:tr h="244368">
                <a:tc>
                  <a:txBody>
                    <a:bodyPr/>
                    <a:lstStyle/>
                    <a:p>
                      <a:pPr algn="ctr" fontAlgn="t"/>
                      <a:r>
                        <a:rPr lang="zh-CN" altLang="en-US" sz="105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资产</a:t>
                      </a:r>
                    </a:p>
                  </a:txBody>
                  <a:tcPr marL="0" marR="0" marT="0" marB="0" anchor="ctr"/>
                </a:tc>
                <a:tc>
                  <a:txBody>
                    <a:bodyPr/>
                    <a:lstStyle/>
                    <a:p>
                      <a:pPr algn="ctr" fontAlgn="ctr"/>
                      <a:r>
                        <a:rPr lang="en-US" sz="105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2019</a:t>
                      </a:r>
                    </a:p>
                  </a:txBody>
                  <a:tcPr marL="0" marR="0" marT="0" marB="0" anchor="ctr"/>
                </a:tc>
                <a:tc>
                  <a:txBody>
                    <a:bodyPr/>
                    <a:lstStyle/>
                    <a:p>
                      <a:pPr algn="ctr" fontAlgn="ctr"/>
                      <a:r>
                        <a:rPr lang="en-US" altLang="zh-CN" sz="105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2018</a:t>
                      </a:r>
                    </a:p>
                  </a:txBody>
                  <a:tcPr marL="0" marR="0" marT="0" marB="0" anchor="ctr"/>
                </a:tc>
                <a:tc>
                  <a:txBody>
                    <a:bodyPr/>
                    <a:lstStyle/>
                    <a:p>
                      <a:pPr algn="ctr" fontAlgn="ctr"/>
                      <a:r>
                        <a:rPr lang="en-US" altLang="zh-CN" sz="105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2017</a:t>
                      </a:r>
                    </a:p>
                  </a:txBody>
                  <a:tcPr marL="0" marR="0" marT="0" marB="0" anchor="ctr"/>
                </a:tc>
                <a:extLst>
                  <a:ext uri="{0D108BD9-81ED-4DB2-BD59-A6C34878D82A}">
                    <a16:rowId xmlns="" xmlns:a16="http://schemas.microsoft.com/office/drawing/2014/main" val="1255502148"/>
                  </a:ext>
                </a:extLst>
              </a:tr>
              <a:tr h="157500">
                <a:tc>
                  <a:txBody>
                    <a:bodyPr/>
                    <a:lstStyle/>
                    <a:p>
                      <a:pPr algn="ctr" fontAlgn="ctr"/>
                      <a:r>
                        <a:rPr lang="zh-CN" altLang="en-US" sz="1050" b="1" i="0" u="none" strike="noStrike" dirty="0">
                          <a:solidFill>
                            <a:schemeClr val="tx1"/>
                          </a:solidFill>
                          <a:effectLst/>
                          <a:latin typeface="Times New Roman" panose="02020603050405020304" pitchFamily="18" charset="0"/>
                          <a:cs typeface="Times New Roman" panose="02020603050405020304" pitchFamily="18" charset="0"/>
                        </a:rPr>
                        <a:t>流动资产：</a:t>
                      </a:r>
                    </a:p>
                  </a:txBody>
                  <a:tcPr marL="9525" marR="9525" marT="9525" marB="0" anchor="ctr"/>
                </a:tc>
                <a:tc>
                  <a:txBody>
                    <a:bodyPr/>
                    <a:lstStyle/>
                    <a:p>
                      <a:pPr algn="ctr" fontAlgn="ctr"/>
                      <a:r>
                        <a:rPr lang="zh-CN" altLang="en-US" sz="1050" b="1" i="0" u="none" strike="noStrike">
                          <a:solidFill>
                            <a:schemeClr val="tx1"/>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zh-CN" altLang="en-US" sz="1050" b="1" i="0" u="none" strike="noStrike">
                          <a:solidFill>
                            <a:schemeClr val="tx1"/>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zh-CN" altLang="en-US" sz="1050" b="1" i="0" u="none" strike="noStrike" dirty="0">
                          <a:solidFill>
                            <a:schemeClr val="tx1"/>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4247368749"/>
                  </a:ext>
                </a:extLst>
              </a:tr>
              <a:tr h="157500">
                <a:tc>
                  <a:txBody>
                    <a:bodyPr/>
                    <a:lstStyle/>
                    <a:p>
                      <a:pPr algn="l"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货币资金</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9,766,359,09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1,312</a:t>
                      </a:r>
                      <a:r>
                        <a:rPr lang="en-AU"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104.78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28,437</a:t>
                      </a:r>
                      <a:r>
                        <a:rPr lang="en-AU" altLang="zh-CN" sz="1050" b="0" i="0" u="none" strike="noStrike" dirty="0">
                          <a:solidFill>
                            <a:srgbClr val="000000"/>
                          </a:solidFill>
                          <a:effectLst/>
                          <a:latin typeface="Times New Roman" panose="02020603050405020304" pitchFamily="18" charset="0"/>
                          <a:cs typeface="Times New Roman" panose="02020603050405020304" pitchFamily="18" charset="0"/>
                        </a:rPr>
                        <a:t>,041.36</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1542348761"/>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交易性金融资产</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 xmlns:a16="http://schemas.microsoft.com/office/drawing/2014/main" val="572766881"/>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应收票据</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4046292041"/>
                  </a:ext>
                </a:extLst>
              </a:tr>
              <a:tr h="157500">
                <a:tc>
                  <a:txBody>
                    <a:bodyPr/>
                    <a:lstStyle/>
                    <a:p>
                      <a:pPr algn="l"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应收账款</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-2,530,400.00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14,400.00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18,000.00 </a:t>
                      </a:r>
                    </a:p>
                  </a:txBody>
                  <a:tcPr marL="9525" marR="9525" marT="9525" marB="0" anchor="ctr"/>
                </a:tc>
                <a:extLst>
                  <a:ext uri="{0D108BD9-81ED-4DB2-BD59-A6C34878D82A}">
                    <a16:rowId xmlns="" xmlns:a16="http://schemas.microsoft.com/office/drawing/2014/main" val="624265703"/>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预付款项</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906,907.62</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230</a:t>
                      </a:r>
                      <a:r>
                        <a:rPr lang="en-AU" altLang="zh-CN" sz="1050" b="0" i="0" u="none" strike="noStrike" dirty="0">
                          <a:solidFill>
                            <a:srgbClr val="000000"/>
                          </a:solidFill>
                          <a:effectLst/>
                          <a:latin typeface="Times New Roman" panose="02020603050405020304" pitchFamily="18" charset="0"/>
                          <a:cs typeface="Times New Roman" panose="02020603050405020304" pitchFamily="18" charset="0"/>
                        </a:rPr>
                        <a:t>,606.21</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18555266"/>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应收股利</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19739000"/>
                  </a:ext>
                </a:extLst>
              </a:tr>
              <a:tr h="157500">
                <a:tc>
                  <a:txBody>
                    <a:bodyPr/>
                    <a:lstStyle/>
                    <a:p>
                      <a:pPr algn="l"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其他应收款</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2,215,360.06</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AU" altLang="zh-CN" sz="1050" b="0" i="0" u="none" strike="noStrike" dirty="0">
                          <a:solidFill>
                            <a:srgbClr val="000000"/>
                          </a:solidFill>
                          <a:effectLst/>
                          <a:latin typeface="Times New Roman" panose="02020603050405020304" pitchFamily="18" charset="0"/>
                          <a:cs typeface="Times New Roman" panose="02020603050405020304" pitchFamily="18" charset="0"/>
                        </a:rPr>
                        <a:t>1,439,026.90</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8,295,717.19 </a:t>
                      </a:r>
                    </a:p>
                  </a:txBody>
                  <a:tcPr marL="9525" marR="9525" marT="9525" marB="0" anchor="ctr"/>
                </a:tc>
                <a:extLst>
                  <a:ext uri="{0D108BD9-81ED-4DB2-BD59-A6C34878D82A}">
                    <a16:rowId xmlns="" xmlns:a16="http://schemas.microsoft.com/office/drawing/2014/main" val="1736992864"/>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存货</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10,597,937.58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4,437,802.92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3,463,429.26 </a:t>
                      </a:r>
                    </a:p>
                  </a:txBody>
                  <a:tcPr marL="9525" marR="9525" marT="9525" marB="0" anchor="ctr"/>
                </a:tc>
                <a:extLst>
                  <a:ext uri="{0D108BD9-81ED-4DB2-BD59-A6C34878D82A}">
                    <a16:rowId xmlns="" xmlns:a16="http://schemas.microsoft.com/office/drawing/2014/main" val="2068175997"/>
                  </a:ext>
                </a:extLst>
              </a:tr>
              <a:tr h="157500">
                <a:tc>
                  <a:txBody>
                    <a:bodyPr/>
                    <a:lstStyle/>
                    <a:p>
                      <a:pPr algn="l"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其他流动资产</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3353610786"/>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流动资产合计</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20,049,256.73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8,110,242.22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40,444,794.02 </a:t>
                      </a:r>
                    </a:p>
                  </a:txBody>
                  <a:tcPr marL="9525" marR="9525" marT="9525" marB="0" anchor="ctr"/>
                </a:tc>
                <a:extLst>
                  <a:ext uri="{0D108BD9-81ED-4DB2-BD59-A6C34878D82A}">
                    <a16:rowId xmlns="" xmlns:a16="http://schemas.microsoft.com/office/drawing/2014/main" val="492858525"/>
                  </a:ext>
                </a:extLst>
              </a:tr>
              <a:tr h="157500">
                <a:tc>
                  <a:txBody>
                    <a:bodyPr/>
                    <a:lstStyle/>
                    <a:p>
                      <a:pPr algn="ctr" fontAlgn="ctr"/>
                      <a:r>
                        <a:rPr lang="zh-CN" altLang="en-US" sz="1050" b="1" i="0" u="none" strike="noStrike" dirty="0">
                          <a:solidFill>
                            <a:schemeClr val="tx1"/>
                          </a:solidFill>
                          <a:effectLst/>
                          <a:latin typeface="Times New Roman" panose="02020603050405020304" pitchFamily="18" charset="0"/>
                          <a:cs typeface="Times New Roman" panose="02020603050405020304" pitchFamily="18" charset="0"/>
                        </a:rPr>
                        <a:t>非流动资产：</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430274188"/>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可供出售金融资产</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3413147473"/>
                  </a:ext>
                </a:extLst>
              </a:tr>
              <a:tr h="157500">
                <a:tc>
                  <a:txBody>
                    <a:bodyPr/>
                    <a:lstStyle/>
                    <a:p>
                      <a:pPr algn="l"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长期应收款</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2680638037"/>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长期股权投资</a:t>
                      </a:r>
                    </a:p>
                  </a:txBody>
                  <a:tcPr marL="9525" marR="9525" marT="9525" marB="0" anchor="ctr"/>
                </a:tc>
                <a:tc>
                  <a:txBody>
                    <a:bodyPr/>
                    <a:lstStyle/>
                    <a:p>
                      <a:pPr algn="ctr" fontAlgn="ctr"/>
                      <a:r>
                        <a:rPr lang="en-AU"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AU"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AU"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2481891585"/>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投资性房地产</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26582285"/>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固定资产</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3,143,307,47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2,753,567.44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3,481,024.27 </a:t>
                      </a:r>
                    </a:p>
                  </a:txBody>
                  <a:tcPr marL="9525" marR="9525" marT="9525" marB="0" anchor="ctr"/>
                </a:tc>
                <a:extLst>
                  <a:ext uri="{0D108BD9-81ED-4DB2-BD59-A6C34878D82A}">
                    <a16:rowId xmlns="" xmlns:a16="http://schemas.microsoft.com/office/drawing/2014/main" val="3619617268"/>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在建工程</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504,214.42 </a:t>
                      </a:r>
                    </a:p>
                  </a:txBody>
                  <a:tcPr marL="9525" marR="9525" marT="9525" marB="0" anchor="ctr"/>
                </a:tc>
                <a:extLst>
                  <a:ext uri="{0D108BD9-81ED-4DB2-BD59-A6C34878D82A}">
                    <a16:rowId xmlns="" xmlns:a16="http://schemas.microsoft.com/office/drawing/2014/main" val="2734663813"/>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工程物资</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1100703659"/>
                  </a:ext>
                </a:extLst>
              </a:tr>
              <a:tr h="157500">
                <a:tc>
                  <a:txBody>
                    <a:bodyPr/>
                    <a:lstStyle/>
                    <a:p>
                      <a:pPr algn="l"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无形资产</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177,719.03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126,250.00</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141,250.00</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 xmlns:a16="http://schemas.microsoft.com/office/drawing/2014/main" val="3722149908"/>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开发支出</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1059583993"/>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商誉</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3412263878"/>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长期待摊费用</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2,920,620.48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1,623,427.40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2,328,469.31 </a:t>
                      </a:r>
                    </a:p>
                  </a:txBody>
                  <a:tcPr marL="9525" marR="9525" marT="9525" marB="0" anchor="ctr"/>
                </a:tc>
                <a:extLst>
                  <a:ext uri="{0D108BD9-81ED-4DB2-BD59-A6C34878D82A}">
                    <a16:rowId xmlns="" xmlns:a16="http://schemas.microsoft.com/office/drawing/2014/main" val="1755308881"/>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递延所得税资产</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 xmlns:a16="http://schemas.microsoft.com/office/drawing/2014/main" val="1297788370"/>
                  </a:ext>
                </a:extLst>
              </a:tr>
              <a:tr h="157500">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其他非流动资产</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　</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1511859008"/>
                  </a:ext>
                </a:extLst>
              </a:tr>
              <a:tr h="157500">
                <a:tc>
                  <a:txBody>
                    <a:bodyPr/>
                    <a:lstStyle/>
                    <a:p>
                      <a:pPr algn="ctr" fontAlgn="ctr"/>
                      <a:r>
                        <a:rPr lang="zh-CN" altLang="en-US" sz="1050" b="1" i="0" u="none" strike="noStrike">
                          <a:solidFill>
                            <a:schemeClr val="tx1"/>
                          </a:solidFill>
                          <a:effectLst/>
                          <a:latin typeface="Times New Roman" panose="02020603050405020304" pitchFamily="18" charset="0"/>
                          <a:cs typeface="Times New Roman" panose="02020603050405020304" pitchFamily="18" charset="0"/>
                        </a:rPr>
                        <a:t>非流动资产合计</a:t>
                      </a:r>
                    </a:p>
                  </a:txBody>
                  <a:tcPr marL="9525" marR="9525" marT="9525" marB="0" anchor="ctr"/>
                </a:tc>
                <a:tc>
                  <a:txBody>
                    <a:bodyPr/>
                    <a:lstStyle/>
                    <a:p>
                      <a:pPr algn="ctr" fontAlgn="ctr"/>
                      <a:r>
                        <a:rPr lang="en-US" altLang="zh-CN" sz="1050" b="1" i="0" u="none" strike="noStrike" dirty="0">
                          <a:solidFill>
                            <a:schemeClr val="tx1"/>
                          </a:solidFill>
                          <a:effectLst/>
                          <a:latin typeface="Times New Roman" panose="02020603050405020304" pitchFamily="18" charset="0"/>
                          <a:cs typeface="Times New Roman" panose="02020603050405020304" pitchFamily="18" charset="0"/>
                        </a:rPr>
                        <a:t>6,241,646.98 </a:t>
                      </a:r>
                    </a:p>
                  </a:txBody>
                  <a:tcPr marL="9525" marR="9525" marT="9525" marB="0" anchor="ctr"/>
                </a:tc>
                <a:tc>
                  <a:txBody>
                    <a:bodyPr/>
                    <a:lstStyle/>
                    <a:p>
                      <a:pPr algn="ctr" fontAlgn="ctr"/>
                      <a:r>
                        <a:rPr lang="zh-CN" altLang="en-US" sz="1050" b="1" i="0" u="none" strike="noStrike" dirty="0">
                          <a:solidFill>
                            <a:schemeClr val="tx1"/>
                          </a:solidFill>
                          <a:effectLst/>
                          <a:latin typeface="Times New Roman" panose="02020603050405020304" pitchFamily="18" charset="0"/>
                          <a:cs typeface="Times New Roman" panose="02020603050405020304" pitchFamily="18" charset="0"/>
                        </a:rPr>
                        <a:t>  </a:t>
                      </a:r>
                      <a:r>
                        <a:rPr lang="en-US" altLang="zh-CN" sz="1050" b="1" i="0" u="none" strike="noStrike" dirty="0">
                          <a:solidFill>
                            <a:schemeClr val="tx1"/>
                          </a:solidFill>
                          <a:effectLst/>
                          <a:latin typeface="Times New Roman" panose="02020603050405020304" pitchFamily="18" charset="0"/>
                          <a:cs typeface="Times New Roman" panose="02020603050405020304" pitchFamily="18" charset="0"/>
                        </a:rPr>
                        <a:t>4,503,244.84 </a:t>
                      </a:r>
                    </a:p>
                  </a:txBody>
                  <a:tcPr marL="9525" marR="9525" marT="9525" marB="0" anchor="ctr"/>
                </a:tc>
                <a:tc>
                  <a:txBody>
                    <a:bodyPr/>
                    <a:lstStyle/>
                    <a:p>
                      <a:pPr algn="ctr" fontAlgn="ctr"/>
                      <a:r>
                        <a:rPr lang="en-US" altLang="zh-CN" sz="1050" b="1" i="0" u="none" strike="noStrike" dirty="0">
                          <a:solidFill>
                            <a:schemeClr val="tx1"/>
                          </a:solidFill>
                          <a:effectLst/>
                          <a:latin typeface="Times New Roman" panose="02020603050405020304" pitchFamily="18" charset="0"/>
                          <a:cs typeface="Times New Roman" panose="02020603050405020304" pitchFamily="18" charset="0"/>
                        </a:rPr>
                        <a:t>6,454,958.00 </a:t>
                      </a:r>
                    </a:p>
                  </a:txBody>
                  <a:tcPr marL="9525" marR="9525" marT="9525" marB="0" anchor="ctr"/>
                </a:tc>
                <a:extLst>
                  <a:ext uri="{0D108BD9-81ED-4DB2-BD59-A6C34878D82A}">
                    <a16:rowId xmlns="" xmlns:a16="http://schemas.microsoft.com/office/drawing/2014/main" val="1362318618"/>
                  </a:ext>
                </a:extLst>
              </a:tr>
              <a:tr h="157500">
                <a:tc>
                  <a:txBody>
                    <a:bodyPr/>
                    <a:lstStyle/>
                    <a:p>
                      <a:pPr algn="ctr" fontAlgn="ctr"/>
                      <a:r>
                        <a:rPr lang="zh-CN" altLang="en-US" sz="1050" b="1" i="0" u="none" strike="noStrike" dirty="0">
                          <a:solidFill>
                            <a:schemeClr val="tx1"/>
                          </a:solidFill>
                          <a:effectLst/>
                          <a:latin typeface="Times New Roman" panose="02020603050405020304" pitchFamily="18" charset="0"/>
                          <a:cs typeface="Times New Roman" panose="02020603050405020304" pitchFamily="18" charset="0"/>
                        </a:rPr>
                        <a:t>资产总计</a:t>
                      </a:r>
                    </a:p>
                  </a:txBody>
                  <a:tcPr marL="9525" marR="9525" marT="9525" marB="0" anchor="ctr"/>
                </a:tc>
                <a:tc>
                  <a:txBody>
                    <a:bodyPr/>
                    <a:lstStyle/>
                    <a:p>
                      <a:pPr algn="ctr" fontAlgn="ctr"/>
                      <a:r>
                        <a:rPr lang="en-US" altLang="zh-CN" sz="1050" b="1" i="0" u="none" strike="noStrike" dirty="0">
                          <a:solidFill>
                            <a:schemeClr val="tx1"/>
                          </a:solidFill>
                          <a:effectLst/>
                          <a:latin typeface="Times New Roman" panose="02020603050405020304" pitchFamily="18" charset="0"/>
                          <a:cs typeface="Times New Roman" panose="02020603050405020304" pitchFamily="18" charset="0"/>
                        </a:rPr>
                        <a:t>26,290,903.71 </a:t>
                      </a:r>
                    </a:p>
                  </a:txBody>
                  <a:tcPr marL="9525" marR="9525" marT="9525" marB="0" anchor="ctr"/>
                </a:tc>
                <a:tc>
                  <a:txBody>
                    <a:bodyPr/>
                    <a:lstStyle/>
                    <a:p>
                      <a:pPr algn="ctr" fontAlgn="ctr"/>
                      <a:r>
                        <a:rPr lang="en-US" altLang="zh-CN" sz="1050" b="1" i="0" u="none" strike="noStrike" dirty="0">
                          <a:solidFill>
                            <a:schemeClr val="tx1"/>
                          </a:solidFill>
                          <a:effectLst/>
                          <a:latin typeface="Times New Roman" panose="02020603050405020304" pitchFamily="18" charset="0"/>
                          <a:cs typeface="Times New Roman" panose="02020603050405020304" pitchFamily="18" charset="0"/>
                        </a:rPr>
                        <a:t>12,613,487.06 </a:t>
                      </a:r>
                    </a:p>
                  </a:txBody>
                  <a:tcPr marL="9525" marR="9525" marT="9525" marB="0" anchor="ctr"/>
                </a:tc>
                <a:tc>
                  <a:txBody>
                    <a:bodyPr/>
                    <a:lstStyle/>
                    <a:p>
                      <a:pPr algn="ctr" fontAlgn="ctr"/>
                      <a:r>
                        <a:rPr lang="en-US" altLang="zh-CN" sz="1050" b="1" i="0" u="none" strike="noStrike" dirty="0">
                          <a:solidFill>
                            <a:schemeClr val="tx1"/>
                          </a:solidFill>
                          <a:effectLst/>
                          <a:latin typeface="Times New Roman" panose="02020603050405020304" pitchFamily="18" charset="0"/>
                          <a:cs typeface="Times New Roman" panose="02020603050405020304" pitchFamily="18" charset="0"/>
                        </a:rPr>
                        <a:t>46,899,752.02 </a:t>
                      </a:r>
                    </a:p>
                  </a:txBody>
                  <a:tcPr marL="9525" marR="9525" marT="9525" marB="0" anchor="ctr"/>
                </a:tc>
                <a:extLst>
                  <a:ext uri="{0D108BD9-81ED-4DB2-BD59-A6C34878D82A}">
                    <a16:rowId xmlns="" xmlns:a16="http://schemas.microsoft.com/office/drawing/2014/main" val="2316422194"/>
                  </a:ext>
                </a:extLst>
              </a:tr>
            </a:tbl>
          </a:graphicData>
        </a:graphic>
      </p:graphicFrame>
      <p:sp>
        <p:nvSpPr>
          <p:cNvPr id="4" name="Rectangle 9">
            <a:extLst>
              <a:ext uri="{FF2B5EF4-FFF2-40B4-BE49-F238E27FC236}">
                <a16:creationId xmlns="" xmlns:a16="http://schemas.microsoft.com/office/drawing/2014/main" id="{19061B0F-5E0E-4E16-A992-7F3BFCB25F4C}"/>
              </a:ext>
            </a:extLst>
          </p:cNvPr>
          <p:cNvSpPr>
            <a:spLocks noChangeArrowheads="1"/>
          </p:cNvSpPr>
          <p:nvPr/>
        </p:nvSpPr>
        <p:spPr bwMode="auto">
          <a:xfrm>
            <a:off x="1243983" y="302638"/>
            <a:ext cx="7900017" cy="695856"/>
          </a:xfrm>
          <a:prstGeom prst="rect">
            <a:avLst/>
          </a:prstGeom>
          <a:noFill/>
          <a:ln w="9525" algn="ctr">
            <a:noFill/>
            <a:miter lim="800000"/>
            <a:headEnd/>
            <a:tailEnd/>
          </a:ln>
        </p:spPr>
        <p:txBody>
          <a:bodyPr wrap="square" lIns="79525" tIns="39763" rIns="79525" bIns="39763">
            <a:spAutoFit/>
          </a:bodyPr>
          <a:lstStyle/>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6.1 </a:t>
            </a:r>
            <a:r>
              <a:rPr lang="zh-CN"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公司财务报表</a:t>
            </a:r>
            <a:endPar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endParaRPr>
          </a:p>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a:t>
            </a:r>
            <a:r>
              <a:rPr lang="zh-CN" altLang="en-US" sz="2000" b="1" dirty="0">
                <a:solidFill>
                  <a:schemeClr val="lt1"/>
                </a:solidFill>
                <a:latin typeface="STKaiti" panose="02010600040101010101" pitchFamily="2" charset="-122"/>
                <a:ea typeface="STKaiti" panose="02010600040101010101" pitchFamily="2" charset="-122"/>
                <a:cs typeface="Times New Roman" panose="02020503050405090304"/>
                <a:sym typeface="STKaiti" panose="02010600040101010101" pitchFamily="2" charset="-122"/>
              </a:rPr>
              <a:t>资产负债表</a:t>
            </a:r>
          </a:p>
        </p:txBody>
      </p:sp>
    </p:spTree>
    <p:extLst>
      <p:ext uri="{BB962C8B-B14F-4D97-AF65-F5344CB8AC3E}">
        <p14:creationId xmlns:p14="http://schemas.microsoft.com/office/powerpoint/2010/main" val="1863968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59CF0159-DC04-3744-948B-4679E7737303}"/>
              </a:ext>
            </a:extLst>
          </p:cNvPr>
          <p:cNvGraphicFramePr>
            <a:graphicFrameLocks noGrp="1"/>
          </p:cNvGraphicFramePr>
          <p:nvPr>
            <p:extLst>
              <p:ext uri="{D42A27DB-BD31-4B8C-83A1-F6EECF244321}">
                <p14:modId xmlns:p14="http://schemas.microsoft.com/office/powerpoint/2010/main" val="1633754131"/>
              </p:ext>
            </p:extLst>
          </p:nvPr>
        </p:nvGraphicFramePr>
        <p:xfrm>
          <a:off x="484217" y="1364789"/>
          <a:ext cx="8278783" cy="4491990"/>
        </p:xfrm>
        <a:graphic>
          <a:graphicData uri="http://schemas.openxmlformats.org/drawingml/2006/table">
            <a:tbl>
              <a:tblPr firstRow="1">
                <a:tableStyleId>{5C22544A-7EE6-4342-B048-85BDC9FD1C3A}</a:tableStyleId>
              </a:tblPr>
              <a:tblGrid>
                <a:gridCol w="4204408">
                  <a:extLst>
                    <a:ext uri="{9D8B030D-6E8A-4147-A177-3AD203B41FA5}">
                      <a16:colId xmlns="" xmlns:a16="http://schemas.microsoft.com/office/drawing/2014/main" val="739236453"/>
                    </a:ext>
                  </a:extLst>
                </a:gridCol>
                <a:gridCol w="1358125">
                  <a:extLst>
                    <a:ext uri="{9D8B030D-6E8A-4147-A177-3AD203B41FA5}">
                      <a16:colId xmlns="" xmlns:a16="http://schemas.microsoft.com/office/drawing/2014/main" val="2690763766"/>
                    </a:ext>
                  </a:extLst>
                </a:gridCol>
                <a:gridCol w="1358125">
                  <a:extLst>
                    <a:ext uri="{9D8B030D-6E8A-4147-A177-3AD203B41FA5}">
                      <a16:colId xmlns="" xmlns:a16="http://schemas.microsoft.com/office/drawing/2014/main" val="1408557355"/>
                    </a:ext>
                  </a:extLst>
                </a:gridCol>
                <a:gridCol w="1358125">
                  <a:extLst>
                    <a:ext uri="{9D8B030D-6E8A-4147-A177-3AD203B41FA5}">
                      <a16:colId xmlns="" xmlns:a16="http://schemas.microsoft.com/office/drawing/2014/main" val="3575247953"/>
                    </a:ext>
                  </a:extLst>
                </a:gridCol>
              </a:tblGrid>
              <a:tr h="77385">
                <a:tc>
                  <a:txBody>
                    <a:bodyPr/>
                    <a:lstStyle/>
                    <a:p>
                      <a:pPr algn="ctr" fontAlgn="ctr"/>
                      <a:r>
                        <a:rPr lang="zh-CN" altLang="en-US" sz="105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负债和所有者权益</a:t>
                      </a:r>
                    </a:p>
                  </a:txBody>
                  <a:tcPr marL="0" marR="0" marT="0" marB="0" anchor="ctr"/>
                </a:tc>
                <a:tc>
                  <a:txBody>
                    <a:bodyPr/>
                    <a:lstStyle/>
                    <a:p>
                      <a:pPr algn="ctr" fontAlgn="ctr"/>
                      <a:r>
                        <a:rPr lang="en-US" sz="105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2019</a:t>
                      </a:r>
                    </a:p>
                  </a:txBody>
                  <a:tcPr marL="0" marR="0" marT="0" marB="0" anchor="ctr"/>
                </a:tc>
                <a:tc>
                  <a:txBody>
                    <a:bodyPr/>
                    <a:lstStyle/>
                    <a:p>
                      <a:pPr algn="ctr" fontAlgn="ctr"/>
                      <a:r>
                        <a:rPr lang="en-US" altLang="zh-CN" sz="105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2018</a:t>
                      </a:r>
                    </a:p>
                  </a:txBody>
                  <a:tcPr marL="0" marR="0" marT="0" marB="0" anchor="ctr"/>
                </a:tc>
                <a:tc>
                  <a:txBody>
                    <a:bodyPr/>
                    <a:lstStyle/>
                    <a:p>
                      <a:pPr algn="ctr" fontAlgn="ctr"/>
                      <a:r>
                        <a:rPr lang="en-US" altLang="zh-CN" sz="105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2017</a:t>
                      </a:r>
                    </a:p>
                  </a:txBody>
                  <a:tcPr marL="0" marR="0" marT="0" marB="0" anchor="ctr"/>
                </a:tc>
                <a:extLst>
                  <a:ext uri="{0D108BD9-81ED-4DB2-BD59-A6C34878D82A}">
                    <a16:rowId xmlns="" xmlns:a16="http://schemas.microsoft.com/office/drawing/2014/main" val="3676309029"/>
                  </a:ext>
                </a:extLst>
              </a:tr>
              <a:tr h="81991">
                <a:tc>
                  <a:txBody>
                    <a:bodyPr/>
                    <a:lstStyle/>
                    <a:p>
                      <a:pPr algn="l" fontAlgn="ctr"/>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流动负债：</a:t>
                      </a:r>
                    </a:p>
                  </a:txBody>
                  <a:tcPr marL="0" marR="0" marT="0" marB="0" anchor="ctr"/>
                </a:tc>
                <a:tc>
                  <a:txBody>
                    <a:bodyPr/>
                    <a:lstStyle/>
                    <a:p>
                      <a:pPr algn="ctr" fontAlgn="ctr"/>
                      <a:r>
                        <a:rPr lang="zh-CN" altLang="en-US" sz="105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zh-CN" altLang="en-US" sz="1050" b="1" i="0" u="none" strike="noStrike">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tc>
                  <a:txBody>
                    <a:bodyPr/>
                    <a:lstStyle/>
                    <a:p>
                      <a:pPr algn="ctr" fontAlgn="ctr"/>
                      <a:r>
                        <a:rPr lang="zh-CN" altLang="en-US" sz="1050" b="1" i="0" u="none" strike="noStrike">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tc>
                <a:extLst>
                  <a:ext uri="{0D108BD9-81ED-4DB2-BD59-A6C34878D82A}">
                    <a16:rowId xmlns="" xmlns:a16="http://schemas.microsoft.com/office/drawing/2014/main" val="825301034"/>
                  </a:ext>
                </a:extLst>
              </a:tr>
              <a:tr h="159377">
                <a:tc>
                  <a:txBody>
                    <a:bodyPr/>
                    <a:lstStyle/>
                    <a:p>
                      <a:pPr algn="l"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短期借款</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6,550,000.00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4,400,000.00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 xmlns:a16="http://schemas.microsoft.com/office/drawing/2014/main" val="1287824338"/>
                  </a:ext>
                </a:extLst>
              </a:tr>
              <a:tr h="81991">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交易性金融负债</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 xmlns:a16="http://schemas.microsoft.com/office/drawing/2014/main" val="2356370464"/>
                  </a:ext>
                </a:extLst>
              </a:tr>
              <a:tr h="81991">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应付票据</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 xmlns:a16="http://schemas.microsoft.com/office/drawing/2014/main" val="1059789632"/>
                  </a:ext>
                </a:extLst>
              </a:tr>
              <a:tr h="159377">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应付账款</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-748,224.65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109,431.84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442,501.34 </a:t>
                      </a:r>
                    </a:p>
                  </a:txBody>
                  <a:tcPr marL="9525" marR="9525" marT="9525" marB="0" anchor="ctr"/>
                </a:tc>
                <a:extLst>
                  <a:ext uri="{0D108BD9-81ED-4DB2-BD59-A6C34878D82A}">
                    <a16:rowId xmlns="" xmlns:a16="http://schemas.microsoft.com/office/drawing/2014/main" val="1168150430"/>
                  </a:ext>
                </a:extLst>
              </a:tr>
              <a:tr h="81991">
                <a:tc>
                  <a:txBody>
                    <a:bodyPr/>
                    <a:lstStyle/>
                    <a:p>
                      <a:pPr algn="l"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预收款项</a:t>
                      </a: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94,000.00</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100,000.00</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 xmlns:a16="http://schemas.microsoft.com/office/drawing/2014/main" val="3186226994"/>
                  </a:ext>
                </a:extLst>
              </a:tr>
              <a:tr h="159377">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应付职工薪酬</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4,320,879.63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2,956,941.94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2,864,736.06 </a:t>
                      </a:r>
                    </a:p>
                  </a:txBody>
                  <a:tcPr marL="9525" marR="9525" marT="9525" marB="0" anchor="ctr"/>
                </a:tc>
                <a:extLst>
                  <a:ext uri="{0D108BD9-81ED-4DB2-BD59-A6C34878D82A}">
                    <a16:rowId xmlns="" xmlns:a16="http://schemas.microsoft.com/office/drawing/2014/main" val="323270524"/>
                  </a:ext>
                </a:extLst>
              </a:tr>
              <a:tr h="159377">
                <a:tc>
                  <a:txBody>
                    <a:bodyPr/>
                    <a:lstStyle/>
                    <a:p>
                      <a:pPr algn="l" fontAlgn="ctr"/>
                      <a:r>
                        <a:rPr lang="zh-CN" altLang="en-US" sz="1050" b="0" i="0" u="none" strike="noStrike">
                          <a:solidFill>
                            <a:srgbClr val="000000"/>
                          </a:solidFill>
                          <a:effectLst/>
                          <a:latin typeface="Times New Roman" panose="02020603050405020304" pitchFamily="18" charset="0"/>
                          <a:cs typeface="Times New Roman" panose="02020603050405020304" pitchFamily="18" charset="0"/>
                        </a:rPr>
                        <a:t>应交税费</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-3,177,701.14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-2,186,912.23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-1,582,764.13 </a:t>
                      </a:r>
                    </a:p>
                  </a:txBody>
                  <a:tcPr marL="9525" marR="9525" marT="9525" marB="0" anchor="ctr"/>
                </a:tc>
                <a:extLst>
                  <a:ext uri="{0D108BD9-81ED-4DB2-BD59-A6C34878D82A}">
                    <a16:rowId xmlns="" xmlns:a16="http://schemas.microsoft.com/office/drawing/2014/main" val="4265730174"/>
                  </a:ext>
                </a:extLst>
              </a:tr>
              <a:tr h="159377">
                <a:tc>
                  <a:txBody>
                    <a:bodyPr/>
                    <a:lstStyle/>
                    <a:p>
                      <a:pPr algn="l"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其他应付款</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350,447.75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129,345.03</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7,247,698.47 </a:t>
                      </a:r>
                    </a:p>
                  </a:txBody>
                  <a:tcPr marL="9525" marR="9525" marT="9525" marB="0" anchor="ctr"/>
                </a:tc>
                <a:extLst>
                  <a:ext uri="{0D108BD9-81ED-4DB2-BD59-A6C34878D82A}">
                    <a16:rowId xmlns="" xmlns:a16="http://schemas.microsoft.com/office/drawing/2014/main" val="965902078"/>
                  </a:ext>
                </a:extLst>
              </a:tr>
              <a:tr h="81991">
                <a:tc>
                  <a:txBody>
                    <a:bodyPr/>
                    <a:lstStyle/>
                    <a:p>
                      <a:pPr algn="l"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其他流动负债</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 xmlns:a16="http://schemas.microsoft.com/office/drawing/2014/main" val="1663451214"/>
                  </a:ext>
                </a:extLst>
              </a:tr>
              <a:tr h="159377">
                <a:tc>
                  <a:txBody>
                    <a:bodyPr/>
                    <a:lstStyle/>
                    <a:p>
                      <a:pPr algn="ctr" fontAlgn="auto"/>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a:t>
                      </a:r>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流动负债合计</a:t>
                      </a:r>
                    </a:p>
                  </a:txBody>
                  <a:tcPr marL="0" marR="0" marT="0" marB="0" anchor="b"/>
                </a:tc>
                <a:tc>
                  <a:txBody>
                    <a:bodyPr/>
                    <a:lstStyle/>
                    <a:p>
                      <a:pPr algn="ctr" fontAlgn="ctr"/>
                      <a:r>
                        <a:rPr lang="zh-CN" altLang="en-US" sz="1050" b="1"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7,295,401.59 </a:t>
                      </a:r>
                    </a:p>
                  </a:txBody>
                  <a:tcPr marL="9525" marR="9525" marT="9525" marB="0" anchor="ctr"/>
                </a:tc>
                <a:tc>
                  <a:txBody>
                    <a:bodyPr/>
                    <a:lstStyle/>
                    <a:p>
                      <a:pPr algn="ctr" fontAlgn="ctr"/>
                      <a:r>
                        <a:rPr lang="zh-CN" altLang="en-US" sz="1050" b="1"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5,502,806.58 </a:t>
                      </a:r>
                    </a:p>
                  </a:txBody>
                  <a:tcPr marL="9525" marR="9525" marT="9525" marB="0" anchor="ctr"/>
                </a:tc>
                <a:tc>
                  <a:txBody>
                    <a:bodyPr/>
                    <a:lstStyle/>
                    <a:p>
                      <a:pPr algn="ctr" fontAlgn="ctr"/>
                      <a:r>
                        <a:rPr lang="zh-CN" altLang="en-US" sz="1050" b="1"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9,072,171.74 </a:t>
                      </a:r>
                    </a:p>
                  </a:txBody>
                  <a:tcPr marL="9525" marR="9525" marT="9525" marB="0" anchor="ctr"/>
                </a:tc>
                <a:extLst>
                  <a:ext uri="{0D108BD9-81ED-4DB2-BD59-A6C34878D82A}">
                    <a16:rowId xmlns="" xmlns:a16="http://schemas.microsoft.com/office/drawing/2014/main" val="1261348053"/>
                  </a:ext>
                </a:extLst>
              </a:tr>
              <a:tr h="77385">
                <a:tc>
                  <a:txBody>
                    <a:bodyPr/>
                    <a:lstStyle/>
                    <a:p>
                      <a:pPr algn="l" fontAlgn="ctr"/>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长期负债：</a:t>
                      </a:r>
                    </a:p>
                  </a:txBody>
                  <a:tcPr marL="0" marR="0" marT="0" marB="0" anchor="ctr"/>
                </a:tc>
                <a:tc>
                  <a:txBody>
                    <a:bodyPr/>
                    <a:lstStyle/>
                    <a:p>
                      <a:pPr algn="r" fontAlgn="ctr"/>
                      <a:r>
                        <a:rPr lang="zh-CN" altLang="en-US" sz="1050" b="0" i="0" u="none" strike="noStrike">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a:t>
                      </a:r>
                    </a:p>
                  </a:txBody>
                  <a:tcPr marL="0" marR="0" marT="0" marB="0" anchor="ctr"/>
                </a:tc>
                <a:tc>
                  <a:txBody>
                    <a:bodyPr/>
                    <a:lstStyle/>
                    <a:p>
                      <a:pPr algn="r" fontAlgn="ctr"/>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a:t>
                      </a:r>
                    </a:p>
                  </a:txBody>
                  <a:tcPr marL="0" marR="0" marT="0" marB="0" anchor="ctr"/>
                </a:tc>
                <a:tc>
                  <a:txBody>
                    <a:bodyPr/>
                    <a:lstStyle/>
                    <a:p>
                      <a:pPr algn="r" fontAlgn="ctr"/>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a:t>
                      </a:r>
                    </a:p>
                  </a:txBody>
                  <a:tcPr marL="0" marR="0" marT="0" marB="0" anchor="ctr"/>
                </a:tc>
                <a:extLst>
                  <a:ext uri="{0D108BD9-81ED-4DB2-BD59-A6C34878D82A}">
                    <a16:rowId xmlns="" xmlns:a16="http://schemas.microsoft.com/office/drawing/2014/main" val="554507824"/>
                  </a:ext>
                </a:extLst>
              </a:tr>
              <a:tr h="77385">
                <a:tc>
                  <a:txBody>
                    <a:bodyPr/>
                    <a:lstStyle/>
                    <a:p>
                      <a:pPr algn="l" fontAlgn="ctr"/>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长期借款</a:t>
                      </a:r>
                    </a:p>
                  </a:txBody>
                  <a:tcPr marL="0" marR="0" marT="0"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 xmlns:a16="http://schemas.microsoft.com/office/drawing/2014/main" val="1622883356"/>
                  </a:ext>
                </a:extLst>
              </a:tr>
              <a:tr h="77385">
                <a:tc>
                  <a:txBody>
                    <a:bodyPr/>
                    <a:lstStyle/>
                    <a:p>
                      <a:pPr algn="l" fontAlgn="ctr"/>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应付债券</a:t>
                      </a:r>
                    </a:p>
                  </a:txBody>
                  <a:tcPr marL="0" marR="0" marT="0"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 xmlns:a16="http://schemas.microsoft.com/office/drawing/2014/main" val="321581537"/>
                  </a:ext>
                </a:extLst>
              </a:tr>
              <a:tr h="77385">
                <a:tc>
                  <a:txBody>
                    <a:bodyPr/>
                    <a:lstStyle/>
                    <a:p>
                      <a:pPr algn="l" fontAlgn="ctr"/>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长期应付款</a:t>
                      </a:r>
                    </a:p>
                  </a:txBody>
                  <a:tcPr marL="0" marR="0" marT="0"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 xmlns:a16="http://schemas.microsoft.com/office/drawing/2014/main" val="1956648871"/>
                  </a:ext>
                </a:extLst>
              </a:tr>
              <a:tr h="77385">
                <a:tc>
                  <a:txBody>
                    <a:bodyPr/>
                    <a:lstStyle/>
                    <a:p>
                      <a:pPr algn="l" fontAlgn="ctr"/>
                      <a:r>
                        <a:rPr lang="zh-CN" altLang="en-US" sz="1050" b="0" i="0" u="none" strike="noStrike">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专项应付款</a:t>
                      </a:r>
                    </a:p>
                  </a:txBody>
                  <a:tcPr marL="0" marR="0" marT="0"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 xmlns:a16="http://schemas.microsoft.com/office/drawing/2014/main" val="4177410656"/>
                  </a:ext>
                </a:extLst>
              </a:tr>
              <a:tr h="77385">
                <a:tc>
                  <a:txBody>
                    <a:bodyPr/>
                    <a:lstStyle/>
                    <a:p>
                      <a:pPr algn="l" fontAlgn="ctr"/>
                      <a:r>
                        <a:rPr lang="zh-CN" altLang="en-US" sz="1050" b="0" i="0" u="none" strike="noStrike">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其他长期负债</a:t>
                      </a:r>
                    </a:p>
                  </a:txBody>
                  <a:tcPr marL="0" marR="0" marT="0"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 xmlns:a16="http://schemas.microsoft.com/office/drawing/2014/main" val="3125437896"/>
                  </a:ext>
                </a:extLst>
              </a:tr>
              <a:tr h="77385">
                <a:tc>
                  <a:txBody>
                    <a:bodyPr/>
                    <a:lstStyle/>
                    <a:p>
                      <a:pPr algn="ctr" fontAlgn="auto"/>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a:t>
                      </a:r>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长期负债合计</a:t>
                      </a:r>
                    </a:p>
                  </a:txBody>
                  <a:tcPr marL="0" marR="0" marT="0" marB="0" anchor="b"/>
                </a:tc>
                <a:tc>
                  <a:txBody>
                    <a:bodyPr/>
                    <a:lstStyle/>
                    <a:p>
                      <a:pPr algn="ctr" fontAlgn="ct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tc>
                  <a:txBody>
                    <a:bodyPr/>
                    <a:lstStyle/>
                    <a:p>
                      <a:pPr algn="ctr" fontAlgn="ct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 xmlns:a16="http://schemas.microsoft.com/office/drawing/2014/main" val="3775000647"/>
                  </a:ext>
                </a:extLst>
              </a:tr>
              <a:tr h="159377">
                <a:tc>
                  <a:txBody>
                    <a:bodyPr/>
                    <a:lstStyle/>
                    <a:p>
                      <a:pPr algn="ctr" fontAlgn="auto"/>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a:t>
                      </a:r>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负债合计</a:t>
                      </a:r>
                    </a:p>
                  </a:txBody>
                  <a:tcPr marL="0" marR="0" marT="0" marB="0" anchor="b"/>
                </a:tc>
                <a:tc>
                  <a:txBody>
                    <a:bodyPr/>
                    <a:lstStyle/>
                    <a:p>
                      <a:pPr algn="ctr" fontAlgn="ctr"/>
                      <a:r>
                        <a:rPr lang="zh-CN" altLang="en-US" sz="1050" b="1"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7,295,401.59 </a:t>
                      </a:r>
                    </a:p>
                  </a:txBody>
                  <a:tcPr marL="9525" marR="9525" marT="9525" marB="0" anchor="ctr"/>
                </a:tc>
                <a:tc>
                  <a:txBody>
                    <a:bodyPr/>
                    <a:lstStyle/>
                    <a:p>
                      <a:pPr algn="ctr" fontAlgn="ctr"/>
                      <a:r>
                        <a:rPr lang="zh-CN" altLang="en-US" sz="1050" b="1"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5,502,806.58 </a:t>
                      </a:r>
                    </a:p>
                  </a:txBody>
                  <a:tcPr marL="9525" marR="9525" marT="9525" marB="0" anchor="ctr"/>
                </a:tc>
                <a:tc>
                  <a:txBody>
                    <a:bodyPr/>
                    <a:lstStyle/>
                    <a:p>
                      <a:pPr algn="ctr" fontAlgn="ctr"/>
                      <a:r>
                        <a:rPr lang="zh-CN" altLang="en-US" sz="1050" b="1"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9,072,171.74</a:t>
                      </a:r>
                    </a:p>
                  </a:txBody>
                  <a:tcPr marL="9525" marR="9525" marT="9525" marB="0" anchor="ctr"/>
                </a:tc>
                <a:extLst>
                  <a:ext uri="{0D108BD9-81ED-4DB2-BD59-A6C34878D82A}">
                    <a16:rowId xmlns="" xmlns:a16="http://schemas.microsoft.com/office/drawing/2014/main" val="2733591434"/>
                  </a:ext>
                </a:extLst>
              </a:tr>
              <a:tr h="77385">
                <a:tc>
                  <a:txBody>
                    <a:bodyPr/>
                    <a:lstStyle/>
                    <a:p>
                      <a:pPr algn="l" fontAlgn="ctr"/>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所有者权益（或股东权益</a:t>
                      </a:r>
                      <a:r>
                        <a:rPr lang="en-US" altLang="zh-CN"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a:t>
                      </a:r>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a:t>
                      </a:r>
                    </a:p>
                  </a:txBody>
                  <a:tcPr marL="0" marR="0" marT="0" marB="0" anchor="ctr"/>
                </a:tc>
                <a:tc>
                  <a:txBody>
                    <a:bodyPr/>
                    <a:lstStyle/>
                    <a:p>
                      <a:pPr algn="r" fontAlgn="ctr"/>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a:t>
                      </a:r>
                    </a:p>
                  </a:txBody>
                  <a:tcPr marL="0" marR="0" marT="0" marB="0" anchor="ctr"/>
                </a:tc>
                <a:tc>
                  <a:txBody>
                    <a:bodyPr/>
                    <a:lstStyle/>
                    <a:p>
                      <a:pPr algn="r" fontAlgn="ctr"/>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a:t>
                      </a:r>
                    </a:p>
                  </a:txBody>
                  <a:tcPr marL="0" marR="0" marT="0" marB="0" anchor="ctr"/>
                </a:tc>
                <a:tc>
                  <a:txBody>
                    <a:bodyPr/>
                    <a:lstStyle/>
                    <a:p>
                      <a:pPr algn="r" fontAlgn="ctr"/>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a:t>
                      </a:r>
                    </a:p>
                  </a:txBody>
                  <a:tcPr marL="0" marR="0" marT="0" marB="0" anchor="ctr"/>
                </a:tc>
                <a:extLst>
                  <a:ext uri="{0D108BD9-81ED-4DB2-BD59-A6C34878D82A}">
                    <a16:rowId xmlns="" xmlns:a16="http://schemas.microsoft.com/office/drawing/2014/main" val="1291220595"/>
                  </a:ext>
                </a:extLst>
              </a:tr>
              <a:tr h="159377">
                <a:tc>
                  <a:txBody>
                    <a:bodyPr/>
                    <a:lstStyle/>
                    <a:p>
                      <a:pPr algn="l" fontAlgn="ctr"/>
                      <a:r>
                        <a:rPr lang="zh-CN" altLang="en-US" sz="1050" b="0" i="0" u="none" strike="noStrike">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实收资本（或股本）</a:t>
                      </a: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18,917,973.00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17,641,877.00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17,641,878.00 </a:t>
                      </a:r>
                    </a:p>
                  </a:txBody>
                  <a:tcPr marL="9525" marR="9525" marT="9525" marB="0" anchor="ctr"/>
                </a:tc>
                <a:extLst>
                  <a:ext uri="{0D108BD9-81ED-4DB2-BD59-A6C34878D82A}">
                    <a16:rowId xmlns="" xmlns:a16="http://schemas.microsoft.com/office/drawing/2014/main" val="2974775000"/>
                  </a:ext>
                </a:extLst>
              </a:tr>
              <a:tr h="159377">
                <a:tc>
                  <a:txBody>
                    <a:bodyPr/>
                    <a:lstStyle/>
                    <a:p>
                      <a:pPr algn="l" fontAlgn="ctr"/>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资本公积</a:t>
                      </a:r>
                    </a:p>
                  </a:txBody>
                  <a:tcPr marL="0" marR="0" marT="0"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134,078,483.00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91,954,579.00 </a:t>
                      </a: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91,954,578.00 </a:t>
                      </a:r>
                    </a:p>
                  </a:txBody>
                  <a:tcPr marL="9525" marR="9525" marT="9525" marB="0" anchor="ctr"/>
                </a:tc>
                <a:extLst>
                  <a:ext uri="{0D108BD9-81ED-4DB2-BD59-A6C34878D82A}">
                    <a16:rowId xmlns="" xmlns:a16="http://schemas.microsoft.com/office/drawing/2014/main" val="4005033382"/>
                  </a:ext>
                </a:extLst>
              </a:tr>
              <a:tr h="81991">
                <a:tc>
                  <a:txBody>
                    <a:bodyPr/>
                    <a:lstStyle/>
                    <a:p>
                      <a:pPr algn="l" fontAlgn="ctr"/>
                      <a:r>
                        <a:rPr lang="zh-CN" altLang="en-US" sz="1050" b="0" i="0" u="none" strike="noStrike">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盈余公积</a:t>
                      </a: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a:t>
                      </a:r>
                      <a:endParaRPr lang="zh-CN" altLang="en-US"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 xmlns:a16="http://schemas.microsoft.com/office/drawing/2014/main" val="1382694837"/>
                  </a:ext>
                </a:extLst>
              </a:tr>
              <a:tr h="159377">
                <a:tc>
                  <a:txBody>
                    <a:bodyPr/>
                    <a:lstStyle/>
                    <a:p>
                      <a:pPr algn="l" fontAlgn="ctr"/>
                      <a:r>
                        <a:rPr lang="zh-CN" altLang="en-US" sz="105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未分配利润</a:t>
                      </a:r>
                    </a:p>
                  </a:txBody>
                  <a:tcPr marL="0" marR="0" marT="0" marB="0" anchor="ctr"/>
                </a:tc>
                <a:tc>
                  <a:txBody>
                    <a:bodyPr/>
                    <a:lstStyle/>
                    <a:p>
                      <a:pPr algn="ctr" fontAlgn="ct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-134,000,953.88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-102,485,775,52 </a:t>
                      </a:r>
                    </a:p>
                  </a:txBody>
                  <a:tcPr marL="9525" marR="9525" marT="9525" marB="0" anchor="ctr"/>
                </a:tc>
                <a:tc>
                  <a:txBody>
                    <a:bodyPr/>
                    <a:lstStyle/>
                    <a:p>
                      <a:pPr algn="ctr" fontAlgn="ctr"/>
                      <a:r>
                        <a:rPr lang="zh-CN" altLang="en-US" sz="105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050" b="0" i="0" u="none" strike="noStrike" dirty="0">
                          <a:solidFill>
                            <a:srgbClr val="000000"/>
                          </a:solidFill>
                          <a:effectLst/>
                          <a:latin typeface="Times New Roman" panose="02020603050405020304" pitchFamily="18" charset="0"/>
                          <a:cs typeface="Times New Roman" panose="02020603050405020304" pitchFamily="18" charset="0"/>
                        </a:rPr>
                        <a:t>-71,768,875.72 </a:t>
                      </a:r>
                    </a:p>
                  </a:txBody>
                  <a:tcPr marL="9525" marR="9525" marT="9525" marB="0" anchor="ctr"/>
                </a:tc>
                <a:extLst>
                  <a:ext uri="{0D108BD9-81ED-4DB2-BD59-A6C34878D82A}">
                    <a16:rowId xmlns="" xmlns:a16="http://schemas.microsoft.com/office/drawing/2014/main" val="4288756348"/>
                  </a:ext>
                </a:extLst>
              </a:tr>
              <a:tr h="159377">
                <a:tc>
                  <a:txBody>
                    <a:bodyPr/>
                    <a:lstStyle/>
                    <a:p>
                      <a:pPr algn="ctr" fontAlgn="auto"/>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所有者权益（或股东权益</a:t>
                      </a:r>
                      <a:r>
                        <a:rPr lang="en-US" altLang="zh-CN"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a:t>
                      </a:r>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合计</a:t>
                      </a:r>
                    </a:p>
                  </a:txBody>
                  <a:tcPr marL="0" marR="0" marT="0" marB="0" anchor="b"/>
                </a:tc>
                <a:tc>
                  <a:txBody>
                    <a:bodyPr/>
                    <a:lstStyle/>
                    <a:p>
                      <a:pPr algn="ctr" fontAlgn="ct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18,995,502.12 </a:t>
                      </a:r>
                    </a:p>
                  </a:txBody>
                  <a:tcPr marL="9525" marR="9525" marT="9525" marB="0" anchor="ctr"/>
                </a:tc>
                <a:tc>
                  <a:txBody>
                    <a:bodyPr/>
                    <a:lstStyle/>
                    <a:p>
                      <a:pPr algn="ctr" fontAlgn="ct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7,110,680.48</a:t>
                      </a:r>
                    </a:p>
                  </a:txBody>
                  <a:tcPr marL="9525" marR="9525" marT="9525" marB="0" anchor="ctr"/>
                </a:tc>
                <a:tc>
                  <a:txBody>
                    <a:bodyPr/>
                    <a:lstStyle/>
                    <a:p>
                      <a:pPr algn="ctr" fontAlgn="ct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37,827,580.28 </a:t>
                      </a:r>
                    </a:p>
                  </a:txBody>
                  <a:tcPr marL="9525" marR="9525" marT="9525" marB="0" anchor="ctr"/>
                </a:tc>
                <a:extLst>
                  <a:ext uri="{0D108BD9-81ED-4DB2-BD59-A6C34878D82A}">
                    <a16:rowId xmlns="" xmlns:a16="http://schemas.microsoft.com/office/drawing/2014/main" val="1256677760"/>
                  </a:ext>
                </a:extLst>
              </a:tr>
              <a:tr h="159377">
                <a:tc>
                  <a:txBody>
                    <a:bodyPr/>
                    <a:lstStyle/>
                    <a:p>
                      <a:pPr algn="ctr" fontAlgn="auto"/>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负债和所有者权益</a:t>
                      </a:r>
                      <a:r>
                        <a:rPr lang="en-US" altLang="zh-CN"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a:t>
                      </a:r>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或股东权益</a:t>
                      </a:r>
                      <a:r>
                        <a:rPr lang="en-US" altLang="zh-CN"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a:t>
                      </a:r>
                      <a:r>
                        <a:rPr lang="zh-CN" altLang="en-US" sz="105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总计</a:t>
                      </a:r>
                    </a:p>
                  </a:txBody>
                  <a:tcPr marL="0" marR="0" marT="0" marB="0" anchor="b"/>
                </a:tc>
                <a:tc>
                  <a:txBody>
                    <a:bodyPr/>
                    <a:lstStyle/>
                    <a:p>
                      <a:pPr algn="ctr" fontAlgn="ct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26,290,903.71 </a:t>
                      </a:r>
                    </a:p>
                  </a:txBody>
                  <a:tcPr marL="9525" marR="9525" marT="9525" marB="0" anchor="ctr"/>
                </a:tc>
                <a:tc>
                  <a:txBody>
                    <a:bodyPr/>
                    <a:lstStyle/>
                    <a:p>
                      <a:pPr algn="ctr" fontAlgn="ct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12,613,487.06 </a:t>
                      </a:r>
                    </a:p>
                  </a:txBody>
                  <a:tcPr marL="9525" marR="9525" marT="9525" marB="0" anchor="ctr"/>
                </a:tc>
                <a:tc>
                  <a:txBody>
                    <a:bodyPr/>
                    <a:lstStyle/>
                    <a:p>
                      <a:pPr algn="ctr" fontAlgn="ctr"/>
                      <a:r>
                        <a:rPr lang="en-US" altLang="zh-CN" sz="1050" b="1" i="0" u="none" strike="noStrike" dirty="0">
                          <a:solidFill>
                            <a:srgbClr val="000000"/>
                          </a:solidFill>
                          <a:effectLst/>
                          <a:latin typeface="Times New Roman" panose="02020603050405020304" pitchFamily="18" charset="0"/>
                          <a:cs typeface="Times New Roman" panose="02020603050405020304" pitchFamily="18" charset="0"/>
                        </a:rPr>
                        <a:t>46,899,752.02 </a:t>
                      </a:r>
                    </a:p>
                  </a:txBody>
                  <a:tcPr marL="9525" marR="9525" marT="9525" marB="0" anchor="ctr"/>
                </a:tc>
                <a:extLst>
                  <a:ext uri="{0D108BD9-81ED-4DB2-BD59-A6C34878D82A}">
                    <a16:rowId xmlns="" xmlns:a16="http://schemas.microsoft.com/office/drawing/2014/main" val="547012462"/>
                  </a:ext>
                </a:extLst>
              </a:tr>
            </a:tbl>
          </a:graphicData>
        </a:graphic>
      </p:graphicFrame>
      <p:sp>
        <p:nvSpPr>
          <p:cNvPr id="5" name="Rectangle 9">
            <a:extLst>
              <a:ext uri="{FF2B5EF4-FFF2-40B4-BE49-F238E27FC236}">
                <a16:creationId xmlns="" xmlns:a16="http://schemas.microsoft.com/office/drawing/2014/main" id="{9909C0FA-B428-4540-83F2-9C9C78872D2E}"/>
              </a:ext>
            </a:extLst>
          </p:cNvPr>
          <p:cNvSpPr>
            <a:spLocks noChangeArrowheads="1"/>
          </p:cNvSpPr>
          <p:nvPr/>
        </p:nvSpPr>
        <p:spPr bwMode="auto">
          <a:xfrm>
            <a:off x="1243983" y="305365"/>
            <a:ext cx="7900017" cy="695856"/>
          </a:xfrm>
          <a:prstGeom prst="rect">
            <a:avLst/>
          </a:prstGeom>
          <a:noFill/>
          <a:ln w="9525" algn="ctr">
            <a:noFill/>
            <a:miter lim="800000"/>
            <a:headEnd/>
            <a:tailEnd/>
          </a:ln>
        </p:spPr>
        <p:txBody>
          <a:bodyPr wrap="square" lIns="79525" tIns="39763" rIns="79525" bIns="39763">
            <a:spAutoFit/>
          </a:bodyPr>
          <a:lstStyle/>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6.1 </a:t>
            </a:r>
            <a:r>
              <a:rPr lang="zh-CN"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公司财务报表</a:t>
            </a:r>
            <a:endPar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endParaRPr>
          </a:p>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a:t>
            </a:r>
            <a:r>
              <a:rPr lang="zh-CN" altLang="en-US" sz="2000" b="1" dirty="0">
                <a:solidFill>
                  <a:schemeClr val="lt1"/>
                </a:solidFill>
                <a:latin typeface="STKaiti" panose="02010600040101010101" pitchFamily="2" charset="-122"/>
                <a:ea typeface="STKaiti" panose="02010600040101010101" pitchFamily="2" charset="-122"/>
                <a:cs typeface="Times New Roman" panose="02020503050405090304"/>
                <a:sym typeface="STKaiti" panose="02010600040101010101" pitchFamily="2" charset="-122"/>
              </a:rPr>
              <a:t>资产负债表（续）</a:t>
            </a:r>
          </a:p>
        </p:txBody>
      </p:sp>
    </p:spTree>
    <p:extLst>
      <p:ext uri="{BB962C8B-B14F-4D97-AF65-F5344CB8AC3E}">
        <p14:creationId xmlns:p14="http://schemas.microsoft.com/office/powerpoint/2010/main" val="10002311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27332FA5-2BD6-4F41-AC37-A4CEC3172F58}"/>
              </a:ext>
            </a:extLst>
          </p:cNvPr>
          <p:cNvGraphicFramePr>
            <a:graphicFrameLocks noGrp="1"/>
          </p:cNvGraphicFramePr>
          <p:nvPr>
            <p:extLst>
              <p:ext uri="{D42A27DB-BD31-4B8C-83A1-F6EECF244321}">
                <p14:modId xmlns:p14="http://schemas.microsoft.com/office/powerpoint/2010/main" val="4231627852"/>
              </p:ext>
            </p:extLst>
          </p:nvPr>
        </p:nvGraphicFramePr>
        <p:xfrm>
          <a:off x="555449" y="1069051"/>
          <a:ext cx="7991650" cy="4823746"/>
        </p:xfrm>
        <a:graphic>
          <a:graphicData uri="http://schemas.openxmlformats.org/drawingml/2006/table">
            <a:tbl>
              <a:tblPr firstRow="1">
                <a:tableStyleId>{5C22544A-7EE6-4342-B048-85BDC9FD1C3A}</a:tableStyleId>
              </a:tblPr>
              <a:tblGrid>
                <a:gridCol w="3611207">
                  <a:extLst>
                    <a:ext uri="{9D8B030D-6E8A-4147-A177-3AD203B41FA5}">
                      <a16:colId xmlns="" xmlns:a16="http://schemas.microsoft.com/office/drawing/2014/main" val="3223563130"/>
                    </a:ext>
                  </a:extLst>
                </a:gridCol>
                <a:gridCol w="1581551">
                  <a:extLst>
                    <a:ext uri="{9D8B030D-6E8A-4147-A177-3AD203B41FA5}">
                      <a16:colId xmlns="" xmlns:a16="http://schemas.microsoft.com/office/drawing/2014/main" val="3479613548"/>
                    </a:ext>
                  </a:extLst>
                </a:gridCol>
                <a:gridCol w="1356883">
                  <a:extLst>
                    <a:ext uri="{9D8B030D-6E8A-4147-A177-3AD203B41FA5}">
                      <a16:colId xmlns="" xmlns:a16="http://schemas.microsoft.com/office/drawing/2014/main" val="1141226285"/>
                    </a:ext>
                  </a:extLst>
                </a:gridCol>
                <a:gridCol w="1442009">
                  <a:extLst>
                    <a:ext uri="{9D8B030D-6E8A-4147-A177-3AD203B41FA5}">
                      <a16:colId xmlns="" xmlns:a16="http://schemas.microsoft.com/office/drawing/2014/main" val="652954106"/>
                    </a:ext>
                  </a:extLst>
                </a:gridCol>
              </a:tblGrid>
              <a:tr h="360418">
                <a:tc>
                  <a:txBody>
                    <a:bodyPr/>
                    <a:lstStyle/>
                    <a:p>
                      <a:pPr algn="ctr" fontAlgn="ctr"/>
                      <a:r>
                        <a:rPr lang="zh-CN" altLang="en-US" sz="110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项目</a:t>
                      </a:r>
                    </a:p>
                  </a:txBody>
                  <a:tcPr marL="0" marR="0" marT="0" marB="0" anchor="ctr"/>
                </a:tc>
                <a:tc>
                  <a:txBody>
                    <a:bodyPr/>
                    <a:lstStyle/>
                    <a:p>
                      <a:pPr algn="ctr" fontAlgn="ctr"/>
                      <a:r>
                        <a:rPr lang="en-US" sz="110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2019</a:t>
                      </a:r>
                    </a:p>
                  </a:txBody>
                  <a:tcPr marL="0" marR="0" marT="0" marB="0" anchor="ctr"/>
                </a:tc>
                <a:tc>
                  <a:txBody>
                    <a:bodyPr/>
                    <a:lstStyle/>
                    <a:p>
                      <a:pPr algn="ctr" fontAlgn="ctr"/>
                      <a:r>
                        <a:rPr lang="en-US" altLang="zh-CN" sz="110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2018</a:t>
                      </a:r>
                    </a:p>
                  </a:txBody>
                  <a:tcPr marL="0" marR="0" marT="0" marB="0" anchor="ctr"/>
                </a:tc>
                <a:tc>
                  <a:txBody>
                    <a:bodyPr/>
                    <a:lstStyle/>
                    <a:p>
                      <a:pPr algn="ctr" fontAlgn="ctr"/>
                      <a:r>
                        <a:rPr lang="en-US" altLang="zh-CN" sz="1100" b="1" i="0" u="none" strike="noStrike" dirty="0">
                          <a:solidFill>
                            <a:schemeClr val="bg1"/>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2017</a:t>
                      </a:r>
                    </a:p>
                  </a:txBody>
                  <a:tcPr marL="0" marR="0" marT="0" marB="0" anchor="ctr"/>
                </a:tc>
                <a:extLst>
                  <a:ext uri="{0D108BD9-81ED-4DB2-BD59-A6C34878D82A}">
                    <a16:rowId xmlns="" xmlns:a16="http://schemas.microsoft.com/office/drawing/2014/main" val="813504761"/>
                  </a:ext>
                </a:extLst>
              </a:tr>
              <a:tr h="278958">
                <a:tc>
                  <a:txBody>
                    <a:bodyPr/>
                    <a:lstStyle/>
                    <a:p>
                      <a:pPr algn="just" fontAlgn="ctr"/>
                      <a:r>
                        <a:rPr lang="zh-CN" altLang="en-US" sz="1100" b="1"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一、主营业务收入</a:t>
                      </a:r>
                    </a:p>
                  </a:txBody>
                  <a:tcPr marL="0" marR="0" marT="0"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3,743,542.04 </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1,501,461.61 </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49,088.86 </a:t>
                      </a:r>
                    </a:p>
                  </a:txBody>
                  <a:tcPr marL="9525" marR="9525" marT="9525" marB="0" anchor="ctr"/>
                </a:tc>
                <a:extLst>
                  <a:ext uri="{0D108BD9-81ED-4DB2-BD59-A6C34878D82A}">
                    <a16:rowId xmlns="" xmlns:a16="http://schemas.microsoft.com/office/drawing/2014/main" val="2959067179"/>
                  </a:ext>
                </a:extLst>
              </a:tr>
              <a:tr h="278958">
                <a:tc>
                  <a:txBody>
                    <a:bodyPr/>
                    <a:lstStyle/>
                    <a:p>
                      <a:pPr algn="just" fontAlgn="ctr"/>
                      <a:r>
                        <a:rPr lang="zh-CN" altLang="en-US" sz="110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  减：主营业务成本</a:t>
                      </a:r>
                    </a:p>
                  </a:txBody>
                  <a:tcPr marL="0" marR="0" marT="0"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2,779,724.36 </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615,102.50 </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8,737.31 </a:t>
                      </a:r>
                    </a:p>
                  </a:txBody>
                  <a:tcPr marL="9525" marR="9525" marT="9525" marB="0" anchor="ctr"/>
                </a:tc>
                <a:extLst>
                  <a:ext uri="{0D108BD9-81ED-4DB2-BD59-A6C34878D82A}">
                    <a16:rowId xmlns="" xmlns:a16="http://schemas.microsoft.com/office/drawing/2014/main" val="3218722728"/>
                  </a:ext>
                </a:extLst>
              </a:tr>
              <a:tr h="278958">
                <a:tc>
                  <a:txBody>
                    <a:bodyPr/>
                    <a:lstStyle/>
                    <a:p>
                      <a:pPr algn="just" fontAlgn="ctr"/>
                      <a:r>
                        <a:rPr lang="zh-CN" altLang="en-US" sz="1100" b="0" i="0" u="none" strike="noStrike" dirty="0">
                          <a:solidFill>
                            <a:srgbClr val="000000"/>
                          </a:solidFill>
                          <a:effectLst/>
                          <a:latin typeface="Times New Roman" panose="02020603050405020304" pitchFamily="18" charset="0"/>
                          <a:ea typeface="STKaiti" panose="02010600040101010101" pitchFamily="2" charset="-122"/>
                          <a:cs typeface="Times New Roman" panose="02020603050405020304" pitchFamily="18" charset="0"/>
                          <a:sym typeface="STKaiti" panose="02010600040101010101" pitchFamily="2" charset="-122"/>
                        </a:rPr>
                        <a:t>主营业务税金及附加</a:t>
                      </a:r>
                    </a:p>
                  </a:txBody>
                  <a:tcPr marL="0" marR="0" marT="0"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extLst>
                  <a:ext uri="{0D108BD9-81ED-4DB2-BD59-A6C34878D82A}">
                    <a16:rowId xmlns="" xmlns:a16="http://schemas.microsoft.com/office/drawing/2014/main" val="4145571380"/>
                  </a:ext>
                </a:extLst>
              </a:tr>
              <a:tr h="278958">
                <a:tc>
                  <a:txBody>
                    <a:bodyPr/>
                    <a:lstStyle/>
                    <a:p>
                      <a:pPr algn="l"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销售费用</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5,842,562.10 </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4,182,284.73 </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726,197.22 </a:t>
                      </a:r>
                    </a:p>
                  </a:txBody>
                  <a:tcPr marL="9525" marR="9525" marT="9525" marB="0" anchor="ctr"/>
                </a:tc>
                <a:extLst>
                  <a:ext uri="{0D108BD9-81ED-4DB2-BD59-A6C34878D82A}">
                    <a16:rowId xmlns="" xmlns:a16="http://schemas.microsoft.com/office/drawing/2014/main" val="1728051164"/>
                  </a:ext>
                </a:extLst>
              </a:tr>
              <a:tr h="278958">
                <a:tc>
                  <a:txBody>
                    <a:bodyPr/>
                    <a:lstStyle/>
                    <a:p>
                      <a:pPr algn="l" fontAlgn="ctr"/>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管理费用</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27</a:t>
                      </a:r>
                      <a:r>
                        <a:rPr lang="en-AU" altLang="zh-CN" sz="1100" b="0" i="0" u="none" strike="noStrike" dirty="0">
                          <a:solidFill>
                            <a:srgbClr val="000000"/>
                          </a:solidFill>
                          <a:effectLst/>
                          <a:latin typeface="Times New Roman" panose="02020603050405020304" pitchFamily="18" charset="0"/>
                          <a:cs typeface="Times New Roman" panose="02020603050405020304" pitchFamily="18" charset="0"/>
                        </a:rPr>
                        <a:t>,</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254</a:t>
                      </a:r>
                      <a:r>
                        <a:rPr lang="en-AU" altLang="zh-CN" sz="1100" b="0" i="0" u="none" strike="noStrike" dirty="0">
                          <a:solidFill>
                            <a:srgbClr val="000000"/>
                          </a:solidFill>
                          <a:effectLst/>
                          <a:latin typeface="Times New Roman" panose="02020603050405020304" pitchFamily="18" charset="0"/>
                          <a:cs typeface="Times New Roman" panose="02020603050405020304" pitchFamily="18" charset="0"/>
                        </a:rPr>
                        <a:t>,</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987.50 </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28,436,193.49 </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20,619,477,97 </a:t>
                      </a:r>
                    </a:p>
                  </a:txBody>
                  <a:tcPr marL="9525" marR="9525" marT="9525" marB="0" anchor="ctr"/>
                </a:tc>
                <a:extLst>
                  <a:ext uri="{0D108BD9-81ED-4DB2-BD59-A6C34878D82A}">
                    <a16:rowId xmlns="" xmlns:a16="http://schemas.microsoft.com/office/drawing/2014/main" val="1918017347"/>
                  </a:ext>
                </a:extLst>
              </a:tr>
              <a:tr h="278958">
                <a:tc>
                  <a:txBody>
                    <a:bodyPr/>
                    <a:lstStyle/>
                    <a:p>
                      <a:pPr algn="l" fontAlgn="ctr"/>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财务费用</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413,703.51 </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207,211.82 </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699,183.95</a:t>
                      </a:r>
                    </a:p>
                  </a:txBody>
                  <a:tcPr marL="9525" marR="9525" marT="9525" marB="0" anchor="ctr"/>
                </a:tc>
                <a:extLst>
                  <a:ext uri="{0D108BD9-81ED-4DB2-BD59-A6C34878D82A}">
                    <a16:rowId xmlns="" xmlns:a16="http://schemas.microsoft.com/office/drawing/2014/main" val="3781265949"/>
                  </a:ext>
                </a:extLst>
              </a:tr>
              <a:tr h="278958">
                <a:tc>
                  <a:txBody>
                    <a:bodyPr/>
                    <a:lstStyle/>
                    <a:p>
                      <a:pPr algn="l" fontAlgn="ctr"/>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资产减值损失</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3,600.00 </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extLst>
                  <a:ext uri="{0D108BD9-81ED-4DB2-BD59-A6C34878D82A}">
                    <a16:rowId xmlns="" xmlns:a16="http://schemas.microsoft.com/office/drawing/2014/main" val="1076279401"/>
                  </a:ext>
                </a:extLst>
              </a:tr>
              <a:tr h="278958">
                <a:tc>
                  <a:txBody>
                    <a:bodyPr/>
                    <a:lstStyle/>
                    <a:p>
                      <a:pPr algn="l" fontAlgn="ctr"/>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加：公允价值变动收益</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extLst>
                  <a:ext uri="{0D108BD9-81ED-4DB2-BD59-A6C34878D82A}">
                    <a16:rowId xmlns="" xmlns:a16="http://schemas.microsoft.com/office/drawing/2014/main" val="2952482529"/>
                  </a:ext>
                </a:extLst>
              </a:tr>
              <a:tr h="278958">
                <a:tc>
                  <a:txBody>
                    <a:bodyPr/>
                    <a:lstStyle/>
                    <a:p>
                      <a:pPr algn="l" fontAlgn="ctr"/>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其他收益</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1,123,170.00 </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498,825.00 </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extLst>
                  <a:ext uri="{0D108BD9-81ED-4DB2-BD59-A6C34878D82A}">
                    <a16:rowId xmlns="" xmlns:a16="http://schemas.microsoft.com/office/drawing/2014/main" val="3048072709"/>
                  </a:ext>
                </a:extLst>
              </a:tr>
              <a:tr h="278958">
                <a:tc>
                  <a:txBody>
                    <a:bodyPr/>
                    <a:lstStyle/>
                    <a:p>
                      <a:pPr algn="l" fontAlgn="ctr"/>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投资收益</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10,051.94 </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635,282.48 </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131,648.22 </a:t>
                      </a:r>
                    </a:p>
                  </a:txBody>
                  <a:tcPr marL="9525" marR="9525" marT="9525" marB="0" anchor="ctr"/>
                </a:tc>
                <a:extLst>
                  <a:ext uri="{0D108BD9-81ED-4DB2-BD59-A6C34878D82A}">
                    <a16:rowId xmlns="" xmlns:a16="http://schemas.microsoft.com/office/drawing/2014/main" val="2778186981"/>
                  </a:ext>
                </a:extLst>
              </a:tr>
              <a:tr h="278958">
                <a:tc>
                  <a:txBody>
                    <a:bodyPr/>
                    <a:lstStyle/>
                    <a:p>
                      <a:pPr algn="l" fontAlgn="ctr"/>
                      <a:r>
                        <a:rPr lang="zh-CN" altLang="en-US" sz="1100" b="1" i="0" u="none" strike="noStrike">
                          <a:solidFill>
                            <a:srgbClr val="000000"/>
                          </a:solidFill>
                          <a:effectLst/>
                          <a:latin typeface="Times New Roman" panose="02020603050405020304" pitchFamily="18" charset="0"/>
                          <a:cs typeface="Times New Roman" panose="02020603050405020304" pitchFamily="18" charset="0"/>
                        </a:rPr>
                        <a:t>二、营业利润</a:t>
                      </a:r>
                      <a:endParaRPr lang="zh-CN" altLang="en-US" sz="11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1100" b="1" i="0" u="none" strike="noStrike" dirty="0">
                          <a:solidFill>
                            <a:srgbClr val="000000"/>
                          </a:solidFill>
                          <a:effectLst/>
                          <a:latin typeface="Times New Roman" panose="02020603050405020304" pitchFamily="18" charset="0"/>
                          <a:cs typeface="Times New Roman" panose="02020603050405020304" pitchFamily="18" charset="0"/>
                        </a:rPr>
                        <a:t>-31,414,213.49 </a:t>
                      </a:r>
                    </a:p>
                  </a:txBody>
                  <a:tcPr marL="9525" marR="9525" marT="9525" marB="0" anchor="ctr"/>
                </a:tc>
                <a:tc>
                  <a:txBody>
                    <a:bodyPr/>
                    <a:lstStyle/>
                    <a:p>
                      <a:pPr algn="ctr" fontAlgn="ctr"/>
                      <a:r>
                        <a:rPr lang="en-US" altLang="zh-CN" sz="1100" b="1" i="0" u="none" strike="noStrike" dirty="0">
                          <a:solidFill>
                            <a:srgbClr val="000000"/>
                          </a:solidFill>
                          <a:effectLst/>
                          <a:latin typeface="Times New Roman" panose="02020603050405020304" pitchFamily="18" charset="0"/>
                          <a:cs typeface="Times New Roman" panose="02020603050405020304" pitchFamily="18" charset="0"/>
                        </a:rPr>
                        <a:t>-30,808,823.45 </a:t>
                      </a:r>
                    </a:p>
                  </a:txBody>
                  <a:tcPr marL="9525" marR="9525" marT="9525" marB="0" anchor="ctr"/>
                </a:tc>
                <a:tc>
                  <a:txBody>
                    <a:bodyPr/>
                    <a:lstStyle/>
                    <a:p>
                      <a:pPr algn="ctr" fontAlgn="ctr"/>
                      <a:r>
                        <a:rPr lang="en-US" altLang="zh-CN" sz="1100" b="1" i="0" u="none" strike="noStrike" dirty="0">
                          <a:solidFill>
                            <a:srgbClr val="000000"/>
                          </a:solidFill>
                          <a:effectLst/>
                          <a:latin typeface="Times New Roman" panose="02020603050405020304" pitchFamily="18" charset="0"/>
                          <a:cs typeface="Times New Roman" panose="02020603050405020304" pitchFamily="18" charset="0"/>
                        </a:rPr>
                        <a:t>-21,872,859.37 </a:t>
                      </a:r>
                    </a:p>
                  </a:txBody>
                  <a:tcPr marL="9525" marR="9525" marT="9525" marB="0" anchor="ctr"/>
                </a:tc>
                <a:extLst>
                  <a:ext uri="{0D108BD9-81ED-4DB2-BD59-A6C34878D82A}">
                    <a16:rowId xmlns="" xmlns:a16="http://schemas.microsoft.com/office/drawing/2014/main" val="4184769541"/>
                  </a:ext>
                </a:extLst>
              </a:tr>
              <a:tr h="278958">
                <a:tc>
                  <a:txBody>
                    <a:bodyPr/>
                    <a:lstStyle/>
                    <a:p>
                      <a:pPr algn="l" fontAlgn="ctr"/>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加：营业外收入</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0.19 </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19,228.38 </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258,941.23</a:t>
                      </a:r>
                    </a:p>
                  </a:txBody>
                  <a:tcPr marL="9525" marR="9525" marT="9525" marB="0" anchor="ctr"/>
                </a:tc>
                <a:extLst>
                  <a:ext uri="{0D108BD9-81ED-4DB2-BD59-A6C34878D82A}">
                    <a16:rowId xmlns="" xmlns:a16="http://schemas.microsoft.com/office/drawing/2014/main" val="842951696"/>
                  </a:ext>
                </a:extLst>
              </a:tr>
              <a:tr h="278958">
                <a:tc>
                  <a:txBody>
                    <a:bodyPr/>
                    <a:lstStyle/>
                    <a:p>
                      <a:pPr algn="l" fontAlgn="ctr"/>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减：营业外支出</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46,686.09 </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191,431.43 </a:t>
                      </a:r>
                    </a:p>
                  </a:txBody>
                  <a:tcPr marL="9525" marR="9525" marT="9525" marB="0" anchor="ctr"/>
                </a:tc>
                <a:extLst>
                  <a:ext uri="{0D108BD9-81ED-4DB2-BD59-A6C34878D82A}">
                    <a16:rowId xmlns="" xmlns:a16="http://schemas.microsoft.com/office/drawing/2014/main" val="524503571"/>
                  </a:ext>
                </a:extLst>
              </a:tr>
              <a:tr h="278958">
                <a:tc>
                  <a:txBody>
                    <a:bodyPr/>
                    <a:lstStyle/>
                    <a:p>
                      <a:pPr algn="l" fontAlgn="ctr"/>
                      <a:r>
                        <a:rPr lang="zh-CN" altLang="en-US" sz="1100" b="1" i="0" u="none" strike="noStrike">
                          <a:solidFill>
                            <a:srgbClr val="000000"/>
                          </a:solidFill>
                          <a:effectLst/>
                          <a:latin typeface="Times New Roman" panose="02020603050405020304" pitchFamily="18" charset="0"/>
                          <a:cs typeface="Times New Roman" panose="02020603050405020304" pitchFamily="18" charset="0"/>
                        </a:rPr>
                        <a:t>三、利润总额</a:t>
                      </a:r>
                    </a:p>
                  </a:txBody>
                  <a:tcPr marL="9525" marR="9525" marT="9525" marB="0" anchor="ctr"/>
                </a:tc>
                <a:tc>
                  <a:txBody>
                    <a:bodyPr/>
                    <a:lstStyle/>
                    <a:p>
                      <a:pPr algn="ctr" fontAlgn="ctr"/>
                      <a:r>
                        <a:rPr lang="en-US" altLang="zh-CN" sz="1100" b="1" i="0" u="none" strike="noStrike" dirty="0">
                          <a:solidFill>
                            <a:srgbClr val="000000"/>
                          </a:solidFill>
                          <a:effectLst/>
                          <a:latin typeface="Times New Roman" panose="02020603050405020304" pitchFamily="18" charset="0"/>
                          <a:cs typeface="Times New Roman" panose="02020603050405020304" pitchFamily="18" charset="0"/>
                        </a:rPr>
                        <a:t>-31,460,899.39 </a:t>
                      </a:r>
                    </a:p>
                  </a:txBody>
                  <a:tcPr marL="9525" marR="9525" marT="9525" marB="0" anchor="ctr"/>
                </a:tc>
                <a:tc>
                  <a:txBody>
                    <a:bodyPr/>
                    <a:lstStyle/>
                    <a:p>
                      <a:pPr algn="ctr" fontAlgn="ctr"/>
                      <a:r>
                        <a:rPr lang="en-US" altLang="zh-CN" sz="1100" b="1" i="0" u="none" strike="noStrike" dirty="0">
                          <a:solidFill>
                            <a:srgbClr val="000000"/>
                          </a:solidFill>
                          <a:effectLst/>
                          <a:latin typeface="Times New Roman" panose="02020603050405020304" pitchFamily="18" charset="0"/>
                          <a:cs typeface="Times New Roman" panose="02020603050405020304" pitchFamily="18" charset="0"/>
                        </a:rPr>
                        <a:t>-30,789,595.07 </a:t>
                      </a:r>
                    </a:p>
                  </a:txBody>
                  <a:tcPr marL="9525" marR="9525" marT="9525" marB="0" anchor="ctr"/>
                </a:tc>
                <a:tc>
                  <a:txBody>
                    <a:bodyPr/>
                    <a:lstStyle/>
                    <a:p>
                      <a:pPr algn="ctr" fontAlgn="ctr"/>
                      <a:r>
                        <a:rPr lang="en-US" altLang="zh-CN" sz="1100" b="1" i="0" u="none" strike="noStrike" dirty="0">
                          <a:solidFill>
                            <a:srgbClr val="000000"/>
                          </a:solidFill>
                          <a:effectLst/>
                          <a:latin typeface="Times New Roman" panose="02020603050405020304" pitchFamily="18" charset="0"/>
                          <a:cs typeface="Times New Roman" panose="02020603050405020304" pitchFamily="18" charset="0"/>
                        </a:rPr>
                        <a:t>-21,805,349.57 </a:t>
                      </a:r>
                    </a:p>
                  </a:txBody>
                  <a:tcPr marL="9525" marR="9525" marT="9525" marB="0" anchor="ctr"/>
                </a:tc>
                <a:extLst>
                  <a:ext uri="{0D108BD9-81ED-4DB2-BD59-A6C34878D82A}">
                    <a16:rowId xmlns="" xmlns:a16="http://schemas.microsoft.com/office/drawing/2014/main" val="4203148778"/>
                  </a:ext>
                </a:extLst>
              </a:tr>
              <a:tr h="278958">
                <a:tc>
                  <a:txBody>
                    <a:bodyPr/>
                    <a:lstStyle/>
                    <a:p>
                      <a:pPr algn="l" fontAlgn="ctr"/>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减：所得税费用</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9525" marR="9525" marT="9525" marB="0" anchor="ctr"/>
                </a:tc>
                <a:extLst>
                  <a:ext uri="{0D108BD9-81ED-4DB2-BD59-A6C34878D82A}">
                    <a16:rowId xmlns="" xmlns:a16="http://schemas.microsoft.com/office/drawing/2014/main" val="3065861343"/>
                  </a:ext>
                </a:extLst>
              </a:tr>
              <a:tr h="278958">
                <a:tc>
                  <a:txBody>
                    <a:bodyPr/>
                    <a:lstStyle/>
                    <a:p>
                      <a:pPr algn="l" fontAlgn="ctr"/>
                      <a:r>
                        <a:rPr lang="zh-CN" altLang="en-US" sz="1100" b="1" i="0" u="none" strike="noStrike" dirty="0">
                          <a:solidFill>
                            <a:srgbClr val="000000"/>
                          </a:solidFill>
                          <a:effectLst/>
                          <a:latin typeface="Times New Roman" panose="02020603050405020304" pitchFamily="18" charset="0"/>
                          <a:cs typeface="Times New Roman" panose="02020603050405020304" pitchFamily="18" charset="0"/>
                        </a:rPr>
                        <a:t>四、净利润</a:t>
                      </a:r>
                    </a:p>
                  </a:txBody>
                  <a:tcPr marL="9525" marR="9525" marT="9525" marB="0" anchor="ctr"/>
                </a:tc>
                <a:tc>
                  <a:txBody>
                    <a:bodyPr/>
                    <a:lstStyle/>
                    <a:p>
                      <a:pPr algn="ctr" fontAlgn="ctr"/>
                      <a:r>
                        <a:rPr lang="en-US" altLang="zh-CN" sz="1100" b="1" i="0" u="none" strike="noStrike" dirty="0">
                          <a:solidFill>
                            <a:srgbClr val="000000"/>
                          </a:solidFill>
                          <a:effectLst/>
                          <a:latin typeface="Times New Roman" panose="02020603050405020304" pitchFamily="18" charset="0"/>
                          <a:cs typeface="Times New Roman" panose="02020603050405020304" pitchFamily="18" charset="0"/>
                        </a:rPr>
                        <a:t>-31,460,899,39 </a:t>
                      </a:r>
                    </a:p>
                  </a:txBody>
                  <a:tcPr marL="9525" marR="9525" marT="9525" marB="0" anchor="ctr"/>
                </a:tc>
                <a:tc>
                  <a:txBody>
                    <a:bodyPr/>
                    <a:lstStyle/>
                    <a:p>
                      <a:pPr algn="ctr" fontAlgn="ctr"/>
                      <a:r>
                        <a:rPr lang="en-US" altLang="zh-CN" sz="1100" b="1" i="0" u="none" strike="noStrike" dirty="0">
                          <a:solidFill>
                            <a:srgbClr val="000000"/>
                          </a:solidFill>
                          <a:effectLst/>
                          <a:latin typeface="Times New Roman" panose="02020603050405020304" pitchFamily="18" charset="0"/>
                          <a:cs typeface="Times New Roman" panose="02020603050405020304" pitchFamily="18" charset="0"/>
                        </a:rPr>
                        <a:t>-30,789,595.07 </a:t>
                      </a:r>
                    </a:p>
                  </a:txBody>
                  <a:tcPr marL="9525" marR="9525" marT="9525" marB="0" anchor="ctr"/>
                </a:tc>
                <a:tc>
                  <a:txBody>
                    <a:bodyPr/>
                    <a:lstStyle/>
                    <a:p>
                      <a:pPr algn="ctr" fontAlgn="ctr"/>
                      <a:r>
                        <a:rPr lang="en-US" altLang="zh-CN" sz="1100" b="1" i="0" u="none" strike="noStrike" dirty="0">
                          <a:solidFill>
                            <a:srgbClr val="000000"/>
                          </a:solidFill>
                          <a:effectLst/>
                          <a:latin typeface="Times New Roman" panose="02020603050405020304" pitchFamily="18" charset="0"/>
                          <a:cs typeface="Times New Roman" panose="02020603050405020304" pitchFamily="18" charset="0"/>
                        </a:rPr>
                        <a:t>-21,805,349.57 </a:t>
                      </a:r>
                    </a:p>
                  </a:txBody>
                  <a:tcPr marL="9525" marR="9525" marT="9525" marB="0" anchor="ctr"/>
                </a:tc>
                <a:extLst>
                  <a:ext uri="{0D108BD9-81ED-4DB2-BD59-A6C34878D82A}">
                    <a16:rowId xmlns="" xmlns:a16="http://schemas.microsoft.com/office/drawing/2014/main" val="2544576183"/>
                  </a:ext>
                </a:extLst>
              </a:tr>
            </a:tbl>
          </a:graphicData>
        </a:graphic>
      </p:graphicFrame>
      <p:sp>
        <p:nvSpPr>
          <p:cNvPr id="5" name="Rectangle 9">
            <a:extLst>
              <a:ext uri="{FF2B5EF4-FFF2-40B4-BE49-F238E27FC236}">
                <a16:creationId xmlns="" xmlns:a16="http://schemas.microsoft.com/office/drawing/2014/main" id="{779C97A6-0311-4ECC-9D52-11DAB5500553}"/>
              </a:ext>
            </a:extLst>
          </p:cNvPr>
          <p:cNvSpPr>
            <a:spLocks noChangeArrowheads="1"/>
          </p:cNvSpPr>
          <p:nvPr/>
        </p:nvSpPr>
        <p:spPr bwMode="auto">
          <a:xfrm>
            <a:off x="1215991" y="312016"/>
            <a:ext cx="7900017" cy="695856"/>
          </a:xfrm>
          <a:prstGeom prst="rect">
            <a:avLst/>
          </a:prstGeom>
          <a:noFill/>
          <a:ln w="9525" algn="ctr">
            <a:noFill/>
            <a:miter lim="800000"/>
            <a:headEnd/>
            <a:tailEnd/>
          </a:ln>
        </p:spPr>
        <p:txBody>
          <a:bodyPr wrap="square" lIns="79525" tIns="39763" rIns="79525" bIns="39763">
            <a:spAutoFit/>
          </a:bodyPr>
          <a:lstStyle/>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6.1 </a:t>
            </a:r>
            <a:r>
              <a:rPr lang="zh-CN"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公司财务报表</a:t>
            </a:r>
            <a:endPar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endParaRPr>
          </a:p>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a:t>
            </a:r>
            <a:r>
              <a:rPr lang="zh-CN" altLang="en-US" sz="2000" b="1" dirty="0">
                <a:solidFill>
                  <a:schemeClr val="lt1"/>
                </a:solidFill>
                <a:latin typeface="STKaiti" panose="02010600040101010101" pitchFamily="2" charset="-122"/>
                <a:ea typeface="STKaiti" panose="02010600040101010101" pitchFamily="2" charset="-122"/>
                <a:cs typeface="Times New Roman" panose="02020503050405090304"/>
                <a:sym typeface="STKaiti" panose="02010600040101010101" pitchFamily="2" charset="-122"/>
              </a:rPr>
              <a:t>利润表</a:t>
            </a:r>
          </a:p>
        </p:txBody>
      </p:sp>
    </p:spTree>
    <p:extLst>
      <p:ext uri="{BB962C8B-B14F-4D97-AF65-F5344CB8AC3E}">
        <p14:creationId xmlns:p14="http://schemas.microsoft.com/office/powerpoint/2010/main" val="22987549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0CAB5D73-E921-7446-9CC7-9B7FDC4C1BB4}"/>
              </a:ext>
            </a:extLst>
          </p:cNvPr>
          <p:cNvGraphicFramePr>
            <a:graphicFrameLocks noGrp="1"/>
          </p:cNvGraphicFramePr>
          <p:nvPr/>
        </p:nvGraphicFramePr>
        <p:xfrm>
          <a:off x="550717" y="1067208"/>
          <a:ext cx="7900017" cy="4705320"/>
        </p:xfrm>
        <a:graphic>
          <a:graphicData uri="http://schemas.openxmlformats.org/drawingml/2006/table">
            <a:tbl>
              <a:tblPr firstRow="1">
                <a:tableStyleId>{5C22544A-7EE6-4342-B048-85BDC9FD1C3A}</a:tableStyleId>
              </a:tblPr>
              <a:tblGrid>
                <a:gridCol w="4433768">
                  <a:extLst>
                    <a:ext uri="{9D8B030D-6E8A-4147-A177-3AD203B41FA5}">
                      <a16:colId xmlns="" xmlns:a16="http://schemas.microsoft.com/office/drawing/2014/main" val="2252919664"/>
                    </a:ext>
                  </a:extLst>
                </a:gridCol>
                <a:gridCol w="1835844">
                  <a:extLst>
                    <a:ext uri="{9D8B030D-6E8A-4147-A177-3AD203B41FA5}">
                      <a16:colId xmlns="" xmlns:a16="http://schemas.microsoft.com/office/drawing/2014/main" val="2392469658"/>
                    </a:ext>
                  </a:extLst>
                </a:gridCol>
                <a:gridCol w="1630405">
                  <a:extLst>
                    <a:ext uri="{9D8B030D-6E8A-4147-A177-3AD203B41FA5}">
                      <a16:colId xmlns="" xmlns:a16="http://schemas.microsoft.com/office/drawing/2014/main" val="2700119391"/>
                    </a:ext>
                  </a:extLst>
                </a:gridCol>
              </a:tblGrid>
              <a:tr h="243432">
                <a:tc>
                  <a:txBody>
                    <a:bodyPr/>
                    <a:lstStyle/>
                    <a:p>
                      <a:pPr algn="ctr" fontAlgn="ctr"/>
                      <a:r>
                        <a:rPr lang="zh-CN" altLang="en-US" sz="12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项目</a:t>
                      </a:r>
                    </a:p>
                  </a:txBody>
                  <a:tcPr marL="0" marR="0" marT="0" marB="0" anchor="ctr"/>
                </a:tc>
                <a:tc>
                  <a:txBody>
                    <a:bodyPr/>
                    <a:lstStyle/>
                    <a:p>
                      <a:pPr algn="ctr" fontAlgn="ctr"/>
                      <a:r>
                        <a:rPr lang="en-US" altLang="zh-CN" sz="12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2018</a:t>
                      </a:r>
                    </a:p>
                  </a:txBody>
                  <a:tcPr marL="0" marR="0" marT="0" marB="0" anchor="ctr"/>
                </a:tc>
                <a:tc>
                  <a:txBody>
                    <a:bodyPr/>
                    <a:lstStyle/>
                    <a:p>
                      <a:pPr algn="ctr" fontAlgn="ctr"/>
                      <a:r>
                        <a:rPr lang="en-US" altLang="zh-CN" sz="12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2017</a:t>
                      </a:r>
                    </a:p>
                  </a:txBody>
                  <a:tcPr marL="0" marR="0" marT="0" marB="0" anchor="ctr"/>
                </a:tc>
                <a:extLst>
                  <a:ext uri="{0D108BD9-81ED-4DB2-BD59-A6C34878D82A}">
                    <a16:rowId xmlns="" xmlns:a16="http://schemas.microsoft.com/office/drawing/2014/main" val="402941462"/>
                  </a:ext>
                </a:extLst>
              </a:tr>
              <a:tr h="185912">
                <a:tc>
                  <a:txBody>
                    <a:bodyPr/>
                    <a:lstStyle/>
                    <a:p>
                      <a:pPr algn="l" fontAlgn="ctr"/>
                      <a:r>
                        <a:rPr lang="zh-CN" altLang="en-US" sz="1000" b="1" i="0" u="none" strike="noStrike">
                          <a:solidFill>
                            <a:srgbClr val="000000"/>
                          </a:solidFill>
                          <a:effectLst/>
                          <a:latin typeface="STKaiti" panose="02010600040101010101" pitchFamily="2" charset="-122"/>
                          <a:ea typeface="STKaiti" panose="02010600040101010101" pitchFamily="2" charset="-122"/>
                          <a:sym typeface="STKaiti" panose="02010600040101010101" pitchFamily="2" charset="-122"/>
                        </a:rPr>
                        <a:t>一、经营活动产生的现金流量：</a:t>
                      </a:r>
                    </a:p>
                  </a:txBody>
                  <a:tcPr marL="0" marR="0" marT="0" marB="0" anchor="ctr"/>
                </a:tc>
                <a:tc>
                  <a:txBody>
                    <a:bodyPr/>
                    <a:lstStyle/>
                    <a:p>
                      <a:pPr algn="r" fontAlgn="ct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3630931417"/>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销售商品、提供劳务收到的现金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744,400.00</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76,500.00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2891284040"/>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收到的税费返还</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4076962249"/>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收到其他与经营活动有关的现金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772,597.05</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88,956,162.82</a:t>
                      </a:r>
                    </a:p>
                  </a:txBody>
                  <a:tcPr marL="0" marR="0" marT="0" marB="0" anchor="ctr"/>
                </a:tc>
                <a:extLst>
                  <a:ext uri="{0D108BD9-81ED-4DB2-BD59-A6C34878D82A}">
                    <a16:rowId xmlns="" xmlns:a16="http://schemas.microsoft.com/office/drawing/2014/main" val="3748033123"/>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经营活动现金流入小计</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1,516,997.05</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89,032,662.82</a:t>
                      </a:r>
                    </a:p>
                  </a:txBody>
                  <a:tcPr marL="0" marR="0" marT="0" marB="0" anchor="ctr"/>
                </a:tc>
                <a:extLst>
                  <a:ext uri="{0D108BD9-81ED-4DB2-BD59-A6C34878D82A}">
                    <a16:rowId xmlns="" xmlns:a16="http://schemas.microsoft.com/office/drawing/2014/main" val="147425731"/>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购买商品、接受劳务支付的现金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3,444,681.02</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2,862,959.35</a:t>
                      </a:r>
                    </a:p>
                  </a:txBody>
                  <a:tcPr marL="0" marR="0" marT="0" marB="0" anchor="ctr"/>
                </a:tc>
                <a:extLst>
                  <a:ext uri="{0D108BD9-81ED-4DB2-BD59-A6C34878D82A}">
                    <a16:rowId xmlns="" xmlns:a16="http://schemas.microsoft.com/office/drawing/2014/main" val="73384454"/>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支付给职工以及为职工支付的现金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13,890,109.26</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12,089,913.05</a:t>
                      </a:r>
                    </a:p>
                  </a:txBody>
                  <a:tcPr marL="0" marR="0" marT="0" marB="0" anchor="ctr"/>
                </a:tc>
                <a:extLst>
                  <a:ext uri="{0D108BD9-81ED-4DB2-BD59-A6C34878D82A}">
                    <a16:rowId xmlns="" xmlns:a16="http://schemas.microsoft.com/office/drawing/2014/main" val="1438132470"/>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支付的各项税费</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1,430,774.33</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1,714,387.85</a:t>
                      </a:r>
                    </a:p>
                  </a:txBody>
                  <a:tcPr marL="0" marR="0" marT="0" marB="0" anchor="ctr"/>
                </a:tc>
                <a:extLst>
                  <a:ext uri="{0D108BD9-81ED-4DB2-BD59-A6C34878D82A}">
                    <a16:rowId xmlns="" xmlns:a16="http://schemas.microsoft.com/office/drawing/2014/main" val="895370916"/>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支付其他与经营活动有关的现金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14,685,814.23</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96,670,926.47</a:t>
                      </a:r>
                    </a:p>
                  </a:txBody>
                  <a:tcPr marL="0" marR="0" marT="0" marB="0" anchor="ctr"/>
                </a:tc>
                <a:extLst>
                  <a:ext uri="{0D108BD9-81ED-4DB2-BD59-A6C34878D82A}">
                    <a16:rowId xmlns="" xmlns:a16="http://schemas.microsoft.com/office/drawing/2014/main" val="1176297814"/>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经营活动现金流出小计</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33,451,378.84</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113,338,186.72</a:t>
                      </a:r>
                    </a:p>
                  </a:txBody>
                  <a:tcPr marL="0" marR="0" marT="0" marB="0" anchor="ctr"/>
                </a:tc>
                <a:extLst>
                  <a:ext uri="{0D108BD9-81ED-4DB2-BD59-A6C34878D82A}">
                    <a16:rowId xmlns="" xmlns:a16="http://schemas.microsoft.com/office/drawing/2014/main" val="1317408123"/>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经营活动产生的现金流量净额</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-31,934,381.79</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-24,305,523.90</a:t>
                      </a:r>
                    </a:p>
                  </a:txBody>
                  <a:tcPr marL="0" marR="0" marT="0" marB="0" anchor="ctr"/>
                </a:tc>
                <a:extLst>
                  <a:ext uri="{0D108BD9-81ED-4DB2-BD59-A6C34878D82A}">
                    <a16:rowId xmlns="" xmlns:a16="http://schemas.microsoft.com/office/drawing/2014/main" val="4212324237"/>
                  </a:ext>
                </a:extLst>
              </a:tr>
              <a:tr h="185912">
                <a:tc>
                  <a:txBody>
                    <a:bodyPr/>
                    <a:lstStyle/>
                    <a:p>
                      <a:pPr algn="l" fontAlgn="ctr"/>
                      <a:r>
                        <a:rPr lang="zh-CN" altLang="en-US" sz="1000" b="1" i="0" u="none" strike="noStrike">
                          <a:solidFill>
                            <a:srgbClr val="000000"/>
                          </a:solidFill>
                          <a:effectLst/>
                          <a:latin typeface="STKaiti" panose="02010600040101010101" pitchFamily="2" charset="-122"/>
                          <a:ea typeface="STKaiti" panose="02010600040101010101" pitchFamily="2" charset="-122"/>
                          <a:sym typeface="STKaiti" panose="02010600040101010101" pitchFamily="2" charset="-122"/>
                        </a:rPr>
                        <a:t>二、投资活动产生的现金流量：</a:t>
                      </a:r>
                    </a:p>
                  </a:txBody>
                  <a:tcPr marL="0" marR="0" marT="0" marB="0" anchor="ctr"/>
                </a:tc>
                <a:tc>
                  <a:txBody>
                    <a:bodyPr/>
                    <a:lstStyle/>
                    <a:p>
                      <a:pPr algn="r" fontAlgn="ct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3047647625"/>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收回投资收到的现金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1593580909"/>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取得投资收益收到的现金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635,282</a:t>
                      </a:r>
                      <a:r>
                        <a:rPr lang="en-AU"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a:t>
                      </a: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48</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131,648.22</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3661975611"/>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处置固定资产、无形资产和其他长期资产收回的现金净额</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2857379249"/>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处置子公司及其他营业单位收到的现金净额</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3291400986"/>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收到其他与投资活动有关的现金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3742907180"/>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投资活动现金流入小计</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635,282.48</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131,648.22</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267685127"/>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购建固定资产、无形资产和其他长期资产支付的现金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225,837.27</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1,412,198.20</a:t>
                      </a:r>
                    </a:p>
                  </a:txBody>
                  <a:tcPr marL="0" marR="0" marT="0" marB="0" anchor="ctr"/>
                </a:tc>
                <a:extLst>
                  <a:ext uri="{0D108BD9-81ED-4DB2-BD59-A6C34878D82A}">
                    <a16:rowId xmlns="" xmlns:a16="http://schemas.microsoft.com/office/drawing/2014/main" val="1809882385"/>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投资支付的现金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p>
                  </a:txBody>
                  <a:tcPr marL="0" marR="0" marT="0" marB="0" anchor="ctr"/>
                </a:tc>
                <a:extLst>
                  <a:ext uri="{0D108BD9-81ED-4DB2-BD59-A6C34878D82A}">
                    <a16:rowId xmlns="" xmlns:a16="http://schemas.microsoft.com/office/drawing/2014/main" val="2188519659"/>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取得子公司及其他营业单位支付的现金净额</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722990371"/>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支付其他与投资活动有关的现金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490049736"/>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投资活动现金流出小计</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225,837.27</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1,412,198.20</a:t>
                      </a:r>
                    </a:p>
                  </a:txBody>
                  <a:tcPr marL="0" marR="0" marT="0" marB="0" anchor="ctr"/>
                </a:tc>
                <a:extLst>
                  <a:ext uri="{0D108BD9-81ED-4DB2-BD59-A6C34878D82A}">
                    <a16:rowId xmlns="" xmlns:a16="http://schemas.microsoft.com/office/drawing/2014/main" val="1315819198"/>
                  </a:ext>
                </a:extLst>
              </a:tr>
              <a:tr h="185912">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投资活动产生的现金流量净额</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409,445.21</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-1,280,549.98</a:t>
                      </a:r>
                    </a:p>
                  </a:txBody>
                  <a:tcPr marL="0" marR="0" marT="0" marB="0" anchor="ctr"/>
                </a:tc>
                <a:extLst>
                  <a:ext uri="{0D108BD9-81ED-4DB2-BD59-A6C34878D82A}">
                    <a16:rowId xmlns="" xmlns:a16="http://schemas.microsoft.com/office/drawing/2014/main" val="3850982388"/>
                  </a:ext>
                </a:extLst>
              </a:tr>
            </a:tbl>
          </a:graphicData>
        </a:graphic>
      </p:graphicFrame>
      <p:sp>
        <p:nvSpPr>
          <p:cNvPr id="4" name="Rectangle 9">
            <a:extLst>
              <a:ext uri="{FF2B5EF4-FFF2-40B4-BE49-F238E27FC236}">
                <a16:creationId xmlns="" xmlns:a16="http://schemas.microsoft.com/office/drawing/2014/main" id="{965317FA-29CD-4D22-9266-AAAD499B0DD0}"/>
              </a:ext>
            </a:extLst>
          </p:cNvPr>
          <p:cNvSpPr>
            <a:spLocks noChangeArrowheads="1"/>
          </p:cNvSpPr>
          <p:nvPr/>
        </p:nvSpPr>
        <p:spPr bwMode="auto">
          <a:xfrm>
            <a:off x="1243983" y="302686"/>
            <a:ext cx="7900017" cy="695856"/>
          </a:xfrm>
          <a:prstGeom prst="rect">
            <a:avLst/>
          </a:prstGeom>
          <a:noFill/>
          <a:ln w="9525" algn="ctr">
            <a:noFill/>
            <a:miter lim="800000"/>
            <a:headEnd/>
            <a:tailEnd/>
          </a:ln>
        </p:spPr>
        <p:txBody>
          <a:bodyPr wrap="square" lIns="79525" tIns="39763" rIns="79525" bIns="39763">
            <a:spAutoFit/>
          </a:bodyPr>
          <a:lstStyle/>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6.1 </a:t>
            </a:r>
            <a:r>
              <a:rPr lang="zh-CN"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公司财务报表</a:t>
            </a:r>
            <a:endPar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endParaRPr>
          </a:p>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a:t>
            </a:r>
            <a:r>
              <a:rPr lang="zh-CN" altLang="en-US" sz="2000" b="1" dirty="0">
                <a:solidFill>
                  <a:schemeClr val="lt1"/>
                </a:solidFill>
                <a:latin typeface="STKaiti" panose="02010600040101010101" pitchFamily="2" charset="-122"/>
                <a:ea typeface="STKaiti" panose="02010600040101010101" pitchFamily="2" charset="-122"/>
                <a:cs typeface="Times New Roman" panose="02020503050405090304"/>
                <a:sym typeface="STKaiti" panose="02010600040101010101" pitchFamily="2" charset="-122"/>
              </a:rPr>
              <a:t>现金流量表</a:t>
            </a:r>
          </a:p>
        </p:txBody>
      </p:sp>
    </p:spTree>
    <p:extLst>
      <p:ext uri="{BB962C8B-B14F-4D97-AF65-F5344CB8AC3E}">
        <p14:creationId xmlns:p14="http://schemas.microsoft.com/office/powerpoint/2010/main" val="40911026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0CAB5D73-E921-7446-9CC7-9B7FDC4C1BB4}"/>
              </a:ext>
            </a:extLst>
          </p:cNvPr>
          <p:cNvGraphicFramePr>
            <a:graphicFrameLocks noGrp="1"/>
          </p:cNvGraphicFramePr>
          <p:nvPr/>
        </p:nvGraphicFramePr>
        <p:xfrm>
          <a:off x="550718" y="1056697"/>
          <a:ext cx="7900017" cy="3276595"/>
        </p:xfrm>
        <a:graphic>
          <a:graphicData uri="http://schemas.openxmlformats.org/drawingml/2006/table">
            <a:tbl>
              <a:tblPr firstRow="1">
                <a:tableStyleId>{5C22544A-7EE6-4342-B048-85BDC9FD1C3A}</a:tableStyleId>
              </a:tblPr>
              <a:tblGrid>
                <a:gridCol w="3883542">
                  <a:extLst>
                    <a:ext uri="{9D8B030D-6E8A-4147-A177-3AD203B41FA5}">
                      <a16:colId xmlns="" xmlns:a16="http://schemas.microsoft.com/office/drawing/2014/main" val="2252919664"/>
                    </a:ext>
                  </a:extLst>
                </a:gridCol>
                <a:gridCol w="1960062">
                  <a:extLst>
                    <a:ext uri="{9D8B030D-6E8A-4147-A177-3AD203B41FA5}">
                      <a16:colId xmlns="" xmlns:a16="http://schemas.microsoft.com/office/drawing/2014/main" val="2392469658"/>
                    </a:ext>
                  </a:extLst>
                </a:gridCol>
                <a:gridCol w="2056413">
                  <a:extLst>
                    <a:ext uri="{9D8B030D-6E8A-4147-A177-3AD203B41FA5}">
                      <a16:colId xmlns="" xmlns:a16="http://schemas.microsoft.com/office/drawing/2014/main" val="2700119391"/>
                    </a:ext>
                  </a:extLst>
                </a:gridCol>
              </a:tblGrid>
              <a:tr h="251993">
                <a:tc>
                  <a:txBody>
                    <a:bodyPr/>
                    <a:lstStyle/>
                    <a:p>
                      <a:pPr algn="ctr" fontAlgn="ctr"/>
                      <a:r>
                        <a:rPr lang="zh-CN" altLang="en-US" sz="1200" u="none" strike="noStrike" dirty="0">
                          <a:effectLst/>
                          <a:latin typeface="STKaiti" panose="02010600040101010101" pitchFamily="2" charset="-122"/>
                          <a:ea typeface="STKaiti" panose="02010600040101010101" pitchFamily="2" charset="-122"/>
                          <a:sym typeface="STKaiti" panose="02010600040101010101" pitchFamily="2" charset="-122"/>
                        </a:rPr>
                        <a:t>项目</a:t>
                      </a:r>
                      <a:r>
                        <a:rPr lang="en-HK" sz="1200" u="none" strike="noStrike" dirty="0">
                          <a:effectLst/>
                          <a:latin typeface="STKaiti" panose="02010600040101010101" pitchFamily="2" charset="-122"/>
                          <a:ea typeface="STKaiti" panose="02010600040101010101" pitchFamily="2" charset="-122"/>
                          <a:sym typeface="STKaiti" panose="02010600040101010101" pitchFamily="2" charset="-122"/>
                        </a:rPr>
                        <a:t> </a:t>
                      </a:r>
                      <a:endParaRPr lang="en-HK" sz="1200" b="1"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5197" marR="5197" marT="5197" marB="0" anchor="ctr"/>
                </a:tc>
                <a:tc>
                  <a:txBody>
                    <a:bodyPr/>
                    <a:lstStyle/>
                    <a:p>
                      <a:pPr algn="ctr" fontAlgn="ctr"/>
                      <a:r>
                        <a:rPr lang="en-HK" sz="1200" u="none" strike="noStrike" dirty="0">
                          <a:effectLst/>
                          <a:latin typeface="STKaiti" panose="02010600040101010101" pitchFamily="2" charset="-122"/>
                          <a:ea typeface="STKaiti" panose="02010600040101010101" pitchFamily="2" charset="-122"/>
                          <a:sym typeface="STKaiti" panose="02010600040101010101" pitchFamily="2" charset="-122"/>
                        </a:rPr>
                        <a:t>2018</a:t>
                      </a:r>
                      <a:endParaRPr lang="en-HK" sz="1200" b="1"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5197" marR="5197" marT="5197" marB="0" anchor="ctr"/>
                </a:tc>
                <a:tc>
                  <a:txBody>
                    <a:bodyPr/>
                    <a:lstStyle/>
                    <a:p>
                      <a:pPr algn="ctr" fontAlgn="ctr"/>
                      <a:r>
                        <a:rPr lang="en-HK" sz="1200" u="none" strike="noStrike" dirty="0">
                          <a:effectLst/>
                          <a:latin typeface="STKaiti" panose="02010600040101010101" pitchFamily="2" charset="-122"/>
                          <a:ea typeface="STKaiti" panose="02010600040101010101" pitchFamily="2" charset="-122"/>
                          <a:sym typeface="STKaiti" panose="02010600040101010101" pitchFamily="2" charset="-122"/>
                        </a:rPr>
                        <a:t>2017</a:t>
                      </a:r>
                      <a:endParaRPr lang="en-HK" sz="1200" b="1"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5197" marR="5197" marT="5197" marB="0" anchor="ctr"/>
                </a:tc>
                <a:extLst>
                  <a:ext uri="{0D108BD9-81ED-4DB2-BD59-A6C34878D82A}">
                    <a16:rowId xmlns="" xmlns:a16="http://schemas.microsoft.com/office/drawing/2014/main" val="402941462"/>
                  </a:ext>
                </a:extLst>
              </a:tr>
              <a:tr h="211155">
                <a:tc>
                  <a:txBody>
                    <a:bodyPr/>
                    <a:lstStyle/>
                    <a:p>
                      <a:pPr algn="l" fontAlgn="ctr"/>
                      <a:r>
                        <a:rPr lang="zh-CN" altLang="en-US" sz="1000" b="1"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三、筹资活动产生的现金流量： </a:t>
                      </a:r>
                    </a:p>
                  </a:txBody>
                  <a:tcPr marL="0" marR="0" marT="0" marB="0" anchor="ctr"/>
                </a:tc>
                <a:tc>
                  <a:txBody>
                    <a:bodyPr/>
                    <a:lstStyle/>
                    <a:p>
                      <a:pPr algn="r" fontAlgn="ct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endParaRPr lang="zh-CN" altLang="en-US" sz="1000" b="0" i="0" u="none" strike="noStrike">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3474420098"/>
                  </a:ext>
                </a:extLst>
              </a:tr>
              <a:tr h="211155">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吸收投资收到的现金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53,608,465.00</a:t>
                      </a:r>
                    </a:p>
                  </a:txBody>
                  <a:tcPr marL="0" marR="0" marT="0" marB="0" anchor="ctr"/>
                </a:tc>
                <a:extLst>
                  <a:ext uri="{0D108BD9-81ED-4DB2-BD59-A6C34878D82A}">
                    <a16:rowId xmlns="" xmlns:a16="http://schemas.microsoft.com/office/drawing/2014/main" val="2629042670"/>
                  </a:ext>
                </a:extLst>
              </a:tr>
              <a:tr h="211155">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取得借款收到的现金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5,000,000.00</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12,050,000.00</a:t>
                      </a:r>
                    </a:p>
                  </a:txBody>
                  <a:tcPr marL="0" marR="0" marT="0" marB="0" anchor="ctr"/>
                </a:tc>
                <a:extLst>
                  <a:ext uri="{0D108BD9-81ED-4DB2-BD59-A6C34878D82A}">
                    <a16:rowId xmlns="" xmlns:a16="http://schemas.microsoft.com/office/drawing/2014/main" val="3490800992"/>
                  </a:ext>
                </a:extLst>
              </a:tr>
              <a:tr h="211155">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收到其他与筹资活动有关的现金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482444522"/>
                  </a:ext>
                </a:extLst>
              </a:tr>
              <a:tr h="211155">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筹资活动现金流入小计</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5,000,000.00</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65,658,465.00</a:t>
                      </a:r>
                    </a:p>
                  </a:txBody>
                  <a:tcPr marL="0" marR="0" marT="0" marB="0" anchor="ctr"/>
                </a:tc>
                <a:extLst>
                  <a:ext uri="{0D108BD9-81ED-4DB2-BD59-A6C34878D82A}">
                    <a16:rowId xmlns="" xmlns:a16="http://schemas.microsoft.com/office/drawing/2014/main" val="433669493"/>
                  </a:ext>
                </a:extLst>
              </a:tr>
              <a:tr h="211155">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偿还债务支付的现金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600,000.00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12,050,000.00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2321480655"/>
                  </a:ext>
                </a:extLst>
              </a:tr>
              <a:tr h="243780">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分配股利、利润或偿付利息支付的现金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719,059.10</a:t>
                      </a:r>
                    </a:p>
                  </a:txBody>
                  <a:tcPr marL="0" marR="0" marT="0" marB="0" anchor="ctr"/>
                </a:tc>
                <a:extLst>
                  <a:ext uri="{0D108BD9-81ED-4DB2-BD59-A6C34878D82A}">
                    <a16:rowId xmlns="" xmlns:a16="http://schemas.microsoft.com/office/drawing/2014/main" val="696277039"/>
                  </a:ext>
                </a:extLst>
              </a:tr>
              <a:tr h="211155">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支付其他与筹资活动有关的现金</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3809739525"/>
                  </a:ext>
                </a:extLst>
              </a:tr>
              <a:tr h="211155">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筹资活动现金流出小计</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600,000.00</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12,769,059.10</a:t>
                      </a:r>
                    </a:p>
                  </a:txBody>
                  <a:tcPr marL="0" marR="0" marT="0" marB="0" anchor="ctr"/>
                </a:tc>
                <a:extLst>
                  <a:ext uri="{0D108BD9-81ED-4DB2-BD59-A6C34878D82A}">
                    <a16:rowId xmlns="" xmlns:a16="http://schemas.microsoft.com/office/drawing/2014/main" val="437978797"/>
                  </a:ext>
                </a:extLst>
              </a:tr>
              <a:tr h="211155">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筹资活动产生的现金流量净额</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4,400,000.00</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52,889,405.90</a:t>
                      </a:r>
                    </a:p>
                  </a:txBody>
                  <a:tcPr marL="0" marR="0" marT="0" marB="0" anchor="ctr"/>
                </a:tc>
                <a:extLst>
                  <a:ext uri="{0D108BD9-81ED-4DB2-BD59-A6C34878D82A}">
                    <a16:rowId xmlns="" xmlns:a16="http://schemas.microsoft.com/office/drawing/2014/main" val="929476769"/>
                  </a:ext>
                </a:extLst>
              </a:tr>
              <a:tr h="246962">
                <a:tc>
                  <a:txBody>
                    <a:bodyPr/>
                    <a:lstStyle/>
                    <a:p>
                      <a:pPr algn="l" fontAlgn="ctr"/>
                      <a:r>
                        <a:rPr lang="zh-CN" altLang="en-US" sz="1000" b="1"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四、汇率变动对现金及现金等价物的影响</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0.00</a:t>
                      </a:r>
                    </a:p>
                  </a:txBody>
                  <a:tcPr marL="0" marR="0" marT="0" marB="0" anchor="ctr"/>
                </a:tc>
                <a:extLst>
                  <a:ext uri="{0D108BD9-81ED-4DB2-BD59-A6C34878D82A}">
                    <a16:rowId xmlns="" xmlns:a16="http://schemas.microsoft.com/office/drawing/2014/main" val="4256598528"/>
                  </a:ext>
                </a:extLst>
              </a:tr>
              <a:tr h="211155">
                <a:tc>
                  <a:txBody>
                    <a:bodyPr/>
                    <a:lstStyle/>
                    <a:p>
                      <a:pPr algn="l" fontAlgn="ctr"/>
                      <a:r>
                        <a:rPr lang="zh-CN" altLang="en-US" sz="1000" b="1" i="0" u="none" strike="noStrike">
                          <a:solidFill>
                            <a:srgbClr val="000000"/>
                          </a:solidFill>
                          <a:effectLst/>
                          <a:latin typeface="STKaiti" panose="02010600040101010101" pitchFamily="2" charset="-122"/>
                          <a:ea typeface="STKaiti" panose="02010600040101010101" pitchFamily="2" charset="-122"/>
                          <a:sym typeface="STKaiti" panose="02010600040101010101" pitchFamily="2" charset="-122"/>
                        </a:rPr>
                        <a:t>五、现金及现金等价物净增加额</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-27,124,936.58</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27,303,332.02</a:t>
                      </a:r>
                    </a:p>
                  </a:txBody>
                  <a:tcPr marL="0" marR="0" marT="0" marB="0" anchor="ctr"/>
                </a:tc>
                <a:extLst>
                  <a:ext uri="{0D108BD9-81ED-4DB2-BD59-A6C34878D82A}">
                    <a16:rowId xmlns="" xmlns:a16="http://schemas.microsoft.com/office/drawing/2014/main" val="2157717500"/>
                  </a:ext>
                </a:extLst>
              </a:tr>
              <a:tr h="211155">
                <a:tc>
                  <a:txBody>
                    <a:bodyPr/>
                    <a:lstStyle/>
                    <a:p>
                      <a:pPr algn="l" fontAlgn="ctr"/>
                      <a:r>
                        <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 加：期初现金及现金等价物余额</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28,437,041.36</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1,133,709.34</a:t>
                      </a:r>
                      <a:endParaRPr lang="zh-CN" altLang="en-US"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endParaRPr>
                    </a:p>
                  </a:txBody>
                  <a:tcPr marL="0" marR="0" marT="0" marB="0" anchor="ctr"/>
                </a:tc>
                <a:extLst>
                  <a:ext uri="{0D108BD9-81ED-4DB2-BD59-A6C34878D82A}">
                    <a16:rowId xmlns="" xmlns:a16="http://schemas.microsoft.com/office/drawing/2014/main" val="2681073956"/>
                  </a:ext>
                </a:extLst>
              </a:tr>
              <a:tr h="211155">
                <a:tc>
                  <a:txBody>
                    <a:bodyPr/>
                    <a:lstStyle/>
                    <a:p>
                      <a:pPr algn="l" fontAlgn="ctr"/>
                      <a:r>
                        <a:rPr lang="zh-CN" altLang="en-US" sz="1000" b="1" i="0" u="none" strike="noStrike">
                          <a:solidFill>
                            <a:srgbClr val="000000"/>
                          </a:solidFill>
                          <a:effectLst/>
                          <a:latin typeface="STKaiti" panose="02010600040101010101" pitchFamily="2" charset="-122"/>
                          <a:ea typeface="STKaiti" panose="02010600040101010101" pitchFamily="2" charset="-122"/>
                          <a:sym typeface="STKaiti" panose="02010600040101010101" pitchFamily="2" charset="-122"/>
                        </a:rPr>
                        <a:t>六、期末现金及现金等价物余额</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1,312,104.78</a:t>
                      </a:r>
                    </a:p>
                  </a:txBody>
                  <a:tcPr marL="0" marR="0" marT="0" marB="0" anchor="ctr"/>
                </a:tc>
                <a:tc>
                  <a:txBody>
                    <a:bodyPr/>
                    <a:lstStyle/>
                    <a:p>
                      <a:pPr algn="r" fontAlgn="ctr"/>
                      <a:r>
                        <a:rPr lang="en-US" altLang="zh-CN" sz="1000" b="0" i="0" u="none" strike="noStrike" dirty="0">
                          <a:solidFill>
                            <a:srgbClr val="000000"/>
                          </a:solidFill>
                          <a:effectLst/>
                          <a:latin typeface="STKaiti" panose="02010600040101010101" pitchFamily="2" charset="-122"/>
                          <a:ea typeface="STKaiti" panose="02010600040101010101" pitchFamily="2" charset="-122"/>
                          <a:sym typeface="STKaiti" panose="02010600040101010101" pitchFamily="2" charset="-122"/>
                        </a:rPr>
                        <a:t>28,437,041.36</a:t>
                      </a:r>
                    </a:p>
                  </a:txBody>
                  <a:tcPr marL="0" marR="0" marT="0" marB="0" anchor="ctr"/>
                </a:tc>
                <a:extLst>
                  <a:ext uri="{0D108BD9-81ED-4DB2-BD59-A6C34878D82A}">
                    <a16:rowId xmlns="" xmlns:a16="http://schemas.microsoft.com/office/drawing/2014/main" val="669557530"/>
                  </a:ext>
                </a:extLst>
              </a:tr>
            </a:tbl>
          </a:graphicData>
        </a:graphic>
      </p:graphicFrame>
      <p:sp>
        <p:nvSpPr>
          <p:cNvPr id="4" name="Rectangle 9">
            <a:extLst>
              <a:ext uri="{FF2B5EF4-FFF2-40B4-BE49-F238E27FC236}">
                <a16:creationId xmlns="" xmlns:a16="http://schemas.microsoft.com/office/drawing/2014/main" id="{FA8CA399-0959-46EB-BBF6-7FC27D1EE9DB}"/>
              </a:ext>
            </a:extLst>
          </p:cNvPr>
          <p:cNvSpPr>
            <a:spLocks noChangeArrowheads="1"/>
          </p:cNvSpPr>
          <p:nvPr/>
        </p:nvSpPr>
        <p:spPr bwMode="auto">
          <a:xfrm>
            <a:off x="1271975" y="312016"/>
            <a:ext cx="7900017" cy="695856"/>
          </a:xfrm>
          <a:prstGeom prst="rect">
            <a:avLst/>
          </a:prstGeom>
          <a:noFill/>
          <a:ln w="9525" algn="ctr">
            <a:noFill/>
            <a:miter lim="800000"/>
            <a:headEnd/>
            <a:tailEnd/>
          </a:ln>
        </p:spPr>
        <p:txBody>
          <a:bodyPr wrap="square" lIns="79525" tIns="39763" rIns="79525" bIns="39763">
            <a:spAutoFit/>
          </a:bodyPr>
          <a:lstStyle/>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6.1 </a:t>
            </a:r>
            <a:r>
              <a:rPr lang="zh-CN"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公司财务报表</a:t>
            </a:r>
            <a:endPar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endParaRPr>
          </a:p>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a:t>
            </a:r>
            <a:r>
              <a:rPr lang="zh-CN" altLang="en-US" sz="2000" b="1" dirty="0">
                <a:solidFill>
                  <a:schemeClr val="lt1"/>
                </a:solidFill>
                <a:latin typeface="STKaiti" panose="02010600040101010101" pitchFamily="2" charset="-122"/>
                <a:ea typeface="STKaiti" panose="02010600040101010101" pitchFamily="2" charset="-122"/>
                <a:cs typeface="Times New Roman" panose="02020503050405090304"/>
                <a:sym typeface="STKaiti" panose="02010600040101010101" pitchFamily="2" charset="-122"/>
              </a:rPr>
              <a:t>现金流量表</a:t>
            </a:r>
          </a:p>
        </p:txBody>
      </p:sp>
    </p:spTree>
    <p:extLst>
      <p:ext uri="{BB962C8B-B14F-4D97-AF65-F5344CB8AC3E}">
        <p14:creationId xmlns:p14="http://schemas.microsoft.com/office/powerpoint/2010/main" val="16379851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 xmlns:a16="http://schemas.microsoft.com/office/drawing/2014/main" id="{EACCEE56-105C-6648-8069-83312C3A7DA6}"/>
              </a:ext>
            </a:extLst>
          </p:cNvPr>
          <p:cNvGraphicFramePr/>
          <p:nvPr/>
        </p:nvGraphicFramePr>
        <p:xfrm>
          <a:off x="623874" y="3052224"/>
          <a:ext cx="4116292" cy="283357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2AE13FD5-E36B-2543-A82D-D61B4AB01F36}"/>
              </a:ext>
            </a:extLst>
          </p:cNvPr>
          <p:cNvSpPr txBox="1"/>
          <p:nvPr/>
        </p:nvSpPr>
        <p:spPr>
          <a:xfrm>
            <a:off x="621992" y="1157339"/>
            <a:ext cx="8320429"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latin typeface="STKaiti" panose="02010600040101010101" pitchFamily="2" charset="-122"/>
                <a:ea typeface="STKaiti" panose="02010600040101010101" pitchFamily="2" charset="-122"/>
                <a:sym typeface="STKaiti" panose="02010600040101010101" pitchFamily="2" charset="-122"/>
              </a:rPr>
              <a:t>深圳资福</a:t>
            </a:r>
            <a:r>
              <a:rPr lang="ja-JP" altLang="en-US" sz="1200" dirty="0">
                <a:latin typeface="STKaiti" panose="02010600040101010101" pitchFamily="2" charset="-122"/>
                <a:ea typeface="STKaiti" panose="02010600040101010101" pitchFamily="2" charset="-122"/>
                <a:sym typeface="STKaiti" panose="02010600040101010101" pitchFamily="2" charset="-122"/>
              </a:rPr>
              <a:t>资产主要构成项目为流动资产</a:t>
            </a:r>
            <a:r>
              <a:rPr lang="zh-CN" altLang="en-US" sz="1200" dirty="0">
                <a:latin typeface="STKaiti" panose="02010600040101010101" pitchFamily="2" charset="-122"/>
                <a:ea typeface="STKaiti" panose="02010600040101010101" pitchFamily="2" charset="-122"/>
                <a:sym typeface="STKaiti" panose="02010600040101010101" pitchFamily="2" charset="-122"/>
              </a:rPr>
              <a:t>、</a:t>
            </a:r>
            <a:r>
              <a:rPr lang="ja-JP" altLang="en-US" sz="1200" dirty="0">
                <a:latin typeface="STKaiti" panose="02010600040101010101" pitchFamily="2" charset="-122"/>
                <a:ea typeface="STKaiti" panose="02010600040101010101" pitchFamily="2" charset="-122"/>
                <a:sym typeface="STKaiti" panose="02010600040101010101" pitchFamily="2" charset="-122"/>
              </a:rPr>
              <a:t>固定资产</a:t>
            </a:r>
            <a:r>
              <a:rPr lang="zh-CN" altLang="en-US" sz="1200" dirty="0">
                <a:latin typeface="STKaiti" panose="02010600040101010101" pitchFamily="2" charset="-122"/>
                <a:ea typeface="STKaiti" panose="02010600040101010101" pitchFamily="2" charset="-122"/>
                <a:sym typeface="STKaiti" panose="02010600040101010101" pitchFamily="2" charset="-122"/>
              </a:rPr>
              <a:t>、无形资产和长期待摊费用，</a:t>
            </a:r>
            <a:r>
              <a:rPr lang="en-US" altLang="zh-CN" sz="1200" dirty="0">
                <a:latin typeface="STKaiti" panose="02010600040101010101" pitchFamily="2" charset="-122"/>
                <a:ea typeface="STKaiti" panose="02010600040101010101" pitchFamily="2" charset="-122"/>
                <a:sym typeface="STKaiti" panose="02010600040101010101" pitchFamily="2" charset="-122"/>
              </a:rPr>
              <a:t>2019</a:t>
            </a:r>
            <a:r>
              <a:rPr lang="zh-CN" altLang="en-US" sz="1200" dirty="0">
                <a:latin typeface="STKaiti" panose="02010600040101010101" pitchFamily="2" charset="-122"/>
                <a:ea typeface="STKaiti" panose="02010600040101010101" pitchFamily="2" charset="-122"/>
                <a:sym typeface="STKaiti" panose="02010600040101010101" pitchFamily="2" charset="-122"/>
              </a:rPr>
              <a:t>的各项</a:t>
            </a:r>
            <a:r>
              <a:rPr lang="ja-JP" altLang="en-US" sz="1200" dirty="0">
                <a:latin typeface="STKaiti" panose="02010600040101010101" pitchFamily="2" charset="-122"/>
                <a:ea typeface="STKaiti" panose="02010600040101010101" pitchFamily="2" charset="-122"/>
                <a:sym typeface="STKaiti" panose="02010600040101010101" pitchFamily="2" charset="-122"/>
              </a:rPr>
              <a:t>占比分别为</a:t>
            </a:r>
            <a:r>
              <a:rPr lang="en-US" altLang="zh-CN" sz="1200" dirty="0">
                <a:latin typeface="STKaiti" panose="02010600040101010101" pitchFamily="2" charset="-122"/>
                <a:ea typeface="STKaiti" panose="02010600040101010101" pitchFamily="2" charset="-122"/>
                <a:sym typeface="STKaiti" panose="02010600040101010101" pitchFamily="2" charset="-122"/>
              </a:rPr>
              <a:t>76.26%</a:t>
            </a:r>
            <a:r>
              <a:rPr lang="zh-CN" altLang="en-US" sz="1200" dirty="0">
                <a:latin typeface="STKaiti" panose="02010600040101010101" pitchFamily="2" charset="-122"/>
                <a:ea typeface="STKaiti" panose="02010600040101010101" pitchFamily="2" charset="-122"/>
                <a:sym typeface="STKaiti" panose="02010600040101010101" pitchFamily="2" charset="-122"/>
              </a:rPr>
              <a:t>、</a:t>
            </a:r>
            <a:r>
              <a:rPr lang="en-US" altLang="zh-CN" sz="1200" dirty="0">
                <a:latin typeface="STKaiti" panose="02010600040101010101" pitchFamily="2" charset="-122"/>
                <a:ea typeface="STKaiti" panose="02010600040101010101" pitchFamily="2" charset="-122"/>
                <a:sym typeface="STKaiti" panose="02010600040101010101" pitchFamily="2" charset="-122"/>
              </a:rPr>
              <a:t>11.96%</a:t>
            </a:r>
            <a:r>
              <a:rPr lang="zh-CN" altLang="en-US" sz="1200" dirty="0">
                <a:latin typeface="STKaiti" panose="02010600040101010101" pitchFamily="2" charset="-122"/>
                <a:ea typeface="STKaiti" panose="02010600040101010101" pitchFamily="2" charset="-122"/>
                <a:sym typeface="STKaiti" panose="02010600040101010101" pitchFamily="2" charset="-122"/>
              </a:rPr>
              <a:t>、</a:t>
            </a:r>
            <a:r>
              <a:rPr lang="en-US" altLang="zh-CN" sz="1200" dirty="0">
                <a:latin typeface="STKaiti" panose="02010600040101010101" pitchFamily="2" charset="-122"/>
                <a:ea typeface="STKaiti" panose="02010600040101010101" pitchFamily="2" charset="-122"/>
                <a:sym typeface="STKaiti" panose="02010600040101010101" pitchFamily="2" charset="-122"/>
              </a:rPr>
              <a:t>0.687%</a:t>
            </a:r>
            <a:r>
              <a:rPr lang="zh-CN" altLang="en-US" sz="1200" dirty="0">
                <a:latin typeface="STKaiti" panose="02010600040101010101" pitchFamily="2" charset="-122"/>
                <a:ea typeface="STKaiti" panose="02010600040101010101" pitchFamily="2" charset="-122"/>
                <a:sym typeface="STKaiti" panose="02010600040101010101" pitchFamily="2" charset="-122"/>
              </a:rPr>
              <a:t>和</a:t>
            </a:r>
            <a:r>
              <a:rPr lang="en-US" altLang="zh-CN" sz="1200" dirty="0">
                <a:latin typeface="STKaiti" panose="02010600040101010101" pitchFamily="2" charset="-122"/>
                <a:ea typeface="STKaiti" panose="02010600040101010101" pitchFamily="2" charset="-122"/>
                <a:sym typeface="STKaiti" panose="02010600040101010101" pitchFamily="2" charset="-122"/>
              </a:rPr>
              <a:t>11.11%</a:t>
            </a:r>
            <a:r>
              <a:rPr lang="zh-CN" altLang="en-US" sz="1200" dirty="0">
                <a:latin typeface="STKaiti" panose="02010600040101010101" pitchFamily="2" charset="-122"/>
                <a:ea typeface="STKaiti" panose="02010600040101010101" pitchFamily="2" charset="-122"/>
                <a:sym typeface="STKaiti" panose="02010600040101010101" pitchFamily="2" charset="-122"/>
              </a:rPr>
              <a:t>。</a:t>
            </a:r>
            <a:endParaRPr lang="en-US" altLang="zh-CN" sz="1200" dirty="0">
              <a:latin typeface="STKaiti" panose="02010600040101010101" pitchFamily="2" charset="-122"/>
              <a:ea typeface="STKaiti" panose="02010600040101010101" pitchFamily="2" charset="-122"/>
              <a:sym typeface="STKaiti" panose="02010600040101010101" pitchFamily="2" charset="-122"/>
            </a:endParaRPr>
          </a:p>
          <a:p>
            <a:pPr marL="285750" indent="-285750">
              <a:lnSpc>
                <a:spcPct val="150000"/>
              </a:lnSpc>
              <a:buFont typeface="Arial" panose="020B0604020202020204" pitchFamily="34" charset="0"/>
              <a:buChar char="•"/>
            </a:pPr>
            <a:r>
              <a:rPr lang="ja-JP" altLang="en-US" sz="1200" dirty="0">
                <a:latin typeface="STKaiti" panose="02010600040101010101" pitchFamily="2" charset="-122"/>
                <a:ea typeface="STKaiti" panose="02010600040101010101" pitchFamily="2" charset="-122"/>
                <a:sym typeface="STKaiti" panose="02010600040101010101" pitchFamily="2" charset="-122"/>
              </a:rPr>
              <a:t>公司</a:t>
            </a:r>
            <a:r>
              <a:rPr lang="en-US" altLang="ja-JP" sz="1200" dirty="0">
                <a:latin typeface="STKaiti" panose="02010600040101010101" pitchFamily="2" charset="-122"/>
                <a:ea typeface="STKaiti" panose="02010600040101010101" pitchFamily="2" charset="-122"/>
                <a:sym typeface="STKaiti" panose="02010600040101010101" pitchFamily="2" charset="-122"/>
              </a:rPr>
              <a:t>19</a:t>
            </a:r>
            <a:r>
              <a:rPr lang="zh-CN" altLang="en-US" sz="1200" dirty="0">
                <a:latin typeface="STKaiti" panose="02010600040101010101" pitchFamily="2" charset="-122"/>
                <a:ea typeface="STKaiti" panose="02010600040101010101" pitchFamily="2" charset="-122"/>
                <a:sym typeface="STKaiti" panose="02010600040101010101" pitchFamily="2" charset="-122"/>
              </a:rPr>
              <a:t>年总资产大幅上升，同比增长率为</a:t>
            </a:r>
            <a:r>
              <a:rPr lang="en-US" altLang="zh-CN" sz="1200" dirty="0">
                <a:latin typeface="STKaiti" panose="02010600040101010101" pitchFamily="2" charset="-122"/>
                <a:ea typeface="STKaiti" panose="02010600040101010101" pitchFamily="2" charset="-122"/>
                <a:sym typeface="STKaiti" panose="02010600040101010101" pitchFamily="2" charset="-122"/>
              </a:rPr>
              <a:t>108.43%</a:t>
            </a:r>
            <a:r>
              <a:rPr lang="zh-CN" altLang="en-US" sz="1200" dirty="0">
                <a:latin typeface="STKaiti" panose="02010600040101010101" pitchFamily="2" charset="-122"/>
                <a:ea typeface="STKaiti" panose="02010600040101010101" pitchFamily="2" charset="-122"/>
                <a:sym typeface="STKaiti" panose="02010600040101010101" pitchFamily="2" charset="-122"/>
              </a:rPr>
              <a:t>，</a:t>
            </a:r>
            <a:r>
              <a:rPr lang="en-US" altLang="zh-CN" sz="1200" dirty="0">
                <a:latin typeface="STKaiti" panose="02010600040101010101" pitchFamily="2" charset="-122"/>
                <a:ea typeface="STKaiti" panose="02010600040101010101" pitchFamily="2" charset="-122"/>
                <a:sym typeface="STKaiti" panose="02010600040101010101" pitchFamily="2" charset="-122"/>
              </a:rPr>
              <a:t>2019</a:t>
            </a:r>
            <a:r>
              <a:rPr lang="ja-JP" altLang="en-US" sz="1200" dirty="0">
                <a:latin typeface="STKaiti" panose="02010600040101010101" pitchFamily="2" charset="-122"/>
                <a:ea typeface="STKaiti" panose="02010600040101010101" pitchFamily="2" charset="-122"/>
                <a:sym typeface="STKaiti" panose="02010600040101010101" pitchFamily="2" charset="-122"/>
              </a:rPr>
              <a:t>年总资产</a:t>
            </a:r>
            <a:r>
              <a:rPr lang="zh-CN" altLang="en-US" sz="1200" dirty="0">
                <a:latin typeface="STKaiti" panose="02010600040101010101" pitchFamily="2" charset="-122"/>
                <a:ea typeface="STKaiti" panose="02010600040101010101" pitchFamily="2" charset="-122"/>
                <a:sym typeface="STKaiti" panose="02010600040101010101" pitchFamily="2" charset="-122"/>
              </a:rPr>
              <a:t>为</a:t>
            </a:r>
            <a:r>
              <a:rPr lang="en-US" altLang="zh-CN" sz="1200" dirty="0">
                <a:latin typeface="STKaiti" panose="02010600040101010101" pitchFamily="2" charset="-122"/>
                <a:ea typeface="STKaiti" panose="02010600040101010101" pitchFamily="2" charset="-122"/>
                <a:sym typeface="STKaiti" panose="02010600040101010101" pitchFamily="2" charset="-122"/>
              </a:rPr>
              <a:t>2,629.10</a:t>
            </a:r>
            <a:r>
              <a:rPr lang="zh-CN" altLang="en-US" sz="1200" dirty="0">
                <a:latin typeface="STKaiti" panose="02010600040101010101" pitchFamily="2" charset="-122"/>
                <a:ea typeface="STKaiti" panose="02010600040101010101" pitchFamily="2" charset="-122"/>
                <a:sym typeface="STKaiti" panose="02010600040101010101" pitchFamily="2" charset="-122"/>
              </a:rPr>
              <a:t>万</a:t>
            </a:r>
            <a:r>
              <a:rPr lang="ja-JP" altLang="en-US" sz="1200" dirty="0">
                <a:latin typeface="STKaiti" panose="02010600040101010101" pitchFamily="2" charset="-122"/>
                <a:ea typeface="STKaiti" panose="02010600040101010101" pitchFamily="2" charset="-122"/>
                <a:sym typeface="STKaiti" panose="02010600040101010101" pitchFamily="2" charset="-122"/>
              </a:rPr>
              <a:t>元</a:t>
            </a:r>
            <a:r>
              <a:rPr lang="zh-CN" altLang="en-US" sz="1200" dirty="0">
                <a:latin typeface="STKaiti" panose="02010600040101010101" pitchFamily="2" charset="-122"/>
                <a:ea typeface="STKaiti" panose="02010600040101010101" pitchFamily="2" charset="-122"/>
                <a:sym typeface="STKaiti" panose="02010600040101010101" pitchFamily="2" charset="-122"/>
              </a:rPr>
              <a:t>，</a:t>
            </a:r>
            <a:r>
              <a:rPr lang="ja-JP" altLang="en-US" sz="1200" dirty="0">
                <a:latin typeface="STKaiti" panose="02010600040101010101" pitchFamily="2" charset="-122"/>
                <a:ea typeface="STKaiti" panose="02010600040101010101" pitchFamily="2" charset="-122"/>
                <a:sym typeface="STKaiti" panose="02010600040101010101" pitchFamily="2" charset="-122"/>
              </a:rPr>
              <a:t>主要是由于</a:t>
            </a:r>
            <a:r>
              <a:rPr lang="zh-CN" altLang="en-US" sz="1200" dirty="0">
                <a:latin typeface="STKaiti" panose="02010600040101010101" pitchFamily="2" charset="-122"/>
                <a:ea typeface="STKaiti" panose="02010600040101010101" pitchFamily="2" charset="-122"/>
                <a:sym typeface="STKaiti" panose="02010600040101010101" pitchFamily="2" charset="-122"/>
              </a:rPr>
              <a:t>公司</a:t>
            </a:r>
            <a:r>
              <a:rPr lang="en-US" altLang="zh-CN" sz="1200" dirty="0">
                <a:latin typeface="STKaiti" panose="02010600040101010101" pitchFamily="2" charset="-122"/>
                <a:ea typeface="STKaiti" panose="02010600040101010101" pitchFamily="2" charset="-122"/>
                <a:sym typeface="STKaiti" panose="02010600040101010101" pitchFamily="2" charset="-122"/>
              </a:rPr>
              <a:t>2019</a:t>
            </a:r>
            <a:r>
              <a:rPr lang="zh-CN" altLang="en-US" sz="1200" dirty="0">
                <a:latin typeface="STKaiti" panose="02010600040101010101" pitchFamily="2" charset="-122"/>
                <a:ea typeface="STKaiti" panose="02010600040101010101" pitchFamily="2" charset="-122"/>
                <a:sym typeface="STKaiti" panose="02010600040101010101" pitchFamily="2" charset="-122"/>
              </a:rPr>
              <a:t>年完成新一轮股权融资</a:t>
            </a:r>
            <a:r>
              <a:rPr lang="en-US" altLang="zh-CN" sz="1200" dirty="0">
                <a:latin typeface="STKaiti" panose="02010600040101010101" pitchFamily="2" charset="-122"/>
                <a:ea typeface="STKaiti" panose="02010600040101010101" pitchFamily="2" charset="-122"/>
                <a:sym typeface="STKaiti" panose="02010600040101010101" pitchFamily="2" charset="-122"/>
              </a:rPr>
              <a:t>4,340</a:t>
            </a:r>
            <a:r>
              <a:rPr lang="zh-CN" altLang="en-US" sz="1200" dirty="0">
                <a:latin typeface="STKaiti" panose="02010600040101010101" pitchFamily="2" charset="-122"/>
                <a:ea typeface="STKaiti" panose="02010600040101010101" pitchFamily="2" charset="-122"/>
                <a:sym typeface="STKaiti" panose="02010600040101010101" pitchFamily="2" charset="-122"/>
              </a:rPr>
              <a:t>万元</a:t>
            </a: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a:t>
            </a:r>
            <a:endParaRPr lang="en-US" altLang="zh-CN" sz="1200" dirty="0">
              <a:solidFill>
                <a:prstClr val="black"/>
              </a:solidFill>
              <a:latin typeface="STKaiti" panose="02010600040101010101" pitchFamily="2" charset="-122"/>
              <a:ea typeface="STKaiti" panose="02010600040101010101" pitchFamily="2" charset="-122"/>
              <a:sym typeface="STKaiti" panose="02010600040101010101" pitchFamily="2" charset="-122"/>
            </a:endParaRPr>
          </a:p>
          <a:p>
            <a:pPr marL="285750" indent="-285750">
              <a:lnSpc>
                <a:spcPct val="150000"/>
              </a:lnSpc>
              <a:buFont typeface="Arial" panose="020B0604020202020204" pitchFamily="34" charset="0"/>
              <a:buChar char="•"/>
            </a:pPr>
            <a:r>
              <a:rPr lang="ja-JP"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公司流动资产主要分布于货币资金</a:t>
            </a: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、存货和其他应收款，</a:t>
            </a:r>
            <a:r>
              <a:rPr lang="en-US" altLang="zh-CN" sz="1200" dirty="0">
                <a:solidFill>
                  <a:prstClr val="black"/>
                </a:solidFill>
                <a:latin typeface="STKaiti" panose="02010600040101010101" pitchFamily="2" charset="-122"/>
                <a:ea typeface="STKaiti" panose="02010600040101010101" pitchFamily="2" charset="-122"/>
                <a:sym typeface="STKaiti" panose="02010600040101010101" pitchFamily="2" charset="-122"/>
              </a:rPr>
              <a:t>2019</a:t>
            </a:r>
            <a:r>
              <a:rPr lang="ja-JP"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年分别占公司流动资产的</a:t>
            </a:r>
            <a:r>
              <a:rPr lang="en-US" altLang="zh-CN" sz="1200" dirty="0">
                <a:solidFill>
                  <a:prstClr val="black"/>
                </a:solidFill>
                <a:latin typeface="STKaiti" panose="02010600040101010101" pitchFamily="2" charset="-122"/>
                <a:ea typeface="STKaiti" panose="02010600040101010101" pitchFamily="2" charset="-122"/>
                <a:sym typeface="STKaiti" panose="02010600040101010101" pitchFamily="2" charset="-122"/>
              </a:rPr>
              <a:t>48.71%</a:t>
            </a: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a:t>
            </a:r>
            <a:r>
              <a:rPr lang="en-US" altLang="zh-CN" sz="1200" dirty="0">
                <a:solidFill>
                  <a:prstClr val="black"/>
                </a:solidFill>
                <a:latin typeface="STKaiti" panose="02010600040101010101" pitchFamily="2" charset="-122"/>
                <a:ea typeface="STKaiti" panose="02010600040101010101" pitchFamily="2" charset="-122"/>
                <a:sym typeface="STKaiti" panose="02010600040101010101" pitchFamily="2" charset="-122"/>
              </a:rPr>
              <a:t>52.86%</a:t>
            </a: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和</a:t>
            </a:r>
            <a:r>
              <a:rPr lang="en-US" altLang="zh-CN" sz="1200" dirty="0">
                <a:solidFill>
                  <a:prstClr val="black"/>
                </a:solidFill>
                <a:latin typeface="STKaiti" panose="02010600040101010101" pitchFamily="2" charset="-122"/>
                <a:ea typeface="STKaiti" panose="02010600040101010101" pitchFamily="2" charset="-122"/>
                <a:sym typeface="STKaiti" panose="02010600040101010101" pitchFamily="2" charset="-122"/>
              </a:rPr>
              <a:t>11.05%</a:t>
            </a: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a:t>
            </a:r>
            <a:r>
              <a:rPr lang="ja-JP"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公司的货币资金</a:t>
            </a: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因完成股权融资而增加，</a:t>
            </a:r>
            <a:r>
              <a:rPr lang="en-US" altLang="zh-CN" sz="1200" dirty="0">
                <a:solidFill>
                  <a:prstClr val="black"/>
                </a:solidFill>
                <a:latin typeface="STKaiti" panose="02010600040101010101" pitchFamily="2" charset="-122"/>
                <a:ea typeface="STKaiti" panose="02010600040101010101" pitchFamily="2" charset="-122"/>
                <a:sym typeface="STKaiti" panose="02010600040101010101" pitchFamily="2" charset="-122"/>
              </a:rPr>
              <a:t>2019</a:t>
            </a: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货币资金为</a:t>
            </a:r>
            <a:r>
              <a:rPr lang="en-US" altLang="zh-CN" sz="1200" dirty="0">
                <a:solidFill>
                  <a:prstClr val="black"/>
                </a:solidFill>
                <a:latin typeface="STKaiti" panose="02010600040101010101" pitchFamily="2" charset="-122"/>
                <a:ea typeface="STKaiti" panose="02010600040101010101" pitchFamily="2" charset="-122"/>
                <a:sym typeface="STKaiti" panose="02010600040101010101" pitchFamily="2" charset="-122"/>
              </a:rPr>
              <a:t>976.64</a:t>
            </a: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万元，较</a:t>
            </a:r>
            <a:r>
              <a:rPr lang="en-US" altLang="zh-CN" sz="1200" dirty="0">
                <a:solidFill>
                  <a:prstClr val="black"/>
                </a:solidFill>
                <a:latin typeface="STKaiti" panose="02010600040101010101" pitchFamily="2" charset="-122"/>
                <a:ea typeface="STKaiti" panose="02010600040101010101" pitchFamily="2" charset="-122"/>
                <a:sym typeface="STKaiti" panose="02010600040101010101" pitchFamily="2" charset="-122"/>
              </a:rPr>
              <a:t>2018</a:t>
            </a: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年的</a:t>
            </a:r>
            <a:r>
              <a:rPr lang="en-US" altLang="zh-CN" sz="1200" dirty="0">
                <a:solidFill>
                  <a:prstClr val="black"/>
                </a:solidFill>
                <a:latin typeface="STKaiti" panose="02010600040101010101" pitchFamily="2" charset="-122"/>
                <a:ea typeface="STKaiti" panose="02010600040101010101" pitchFamily="2" charset="-122"/>
                <a:sym typeface="STKaiti" panose="02010600040101010101" pitchFamily="2" charset="-122"/>
              </a:rPr>
              <a:t>131.21</a:t>
            </a: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万元大幅上升。</a:t>
            </a:r>
            <a:endParaRPr lang="en-US" altLang="zh-CN" sz="1200" dirty="0">
              <a:latin typeface="STKaiti" panose="02010600040101010101" pitchFamily="2" charset="-122"/>
              <a:ea typeface="STKaiti" panose="02010600040101010101" pitchFamily="2" charset="-122"/>
              <a:sym typeface="STKaiti" panose="02010600040101010101" pitchFamily="2" charset="-122"/>
            </a:endParaRPr>
          </a:p>
        </p:txBody>
      </p:sp>
      <p:graphicFrame>
        <p:nvGraphicFramePr>
          <p:cNvPr id="7" name="Chart 6">
            <a:extLst>
              <a:ext uri="{FF2B5EF4-FFF2-40B4-BE49-F238E27FC236}">
                <a16:creationId xmlns="" xmlns:a16="http://schemas.microsoft.com/office/drawing/2014/main" id="{87AAF61B-E659-2043-A510-C80AEA2FCFC5}"/>
              </a:ext>
            </a:extLst>
          </p:cNvPr>
          <p:cNvGraphicFramePr/>
          <p:nvPr/>
        </p:nvGraphicFramePr>
        <p:xfrm>
          <a:off x="4826129" y="3052223"/>
          <a:ext cx="4116292" cy="2833577"/>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9">
            <a:extLst>
              <a:ext uri="{FF2B5EF4-FFF2-40B4-BE49-F238E27FC236}">
                <a16:creationId xmlns="" xmlns:a16="http://schemas.microsoft.com/office/drawing/2014/main" id="{CEB1E33A-C968-4CB2-AD4F-9F19921542B0}"/>
              </a:ext>
            </a:extLst>
          </p:cNvPr>
          <p:cNvSpPr>
            <a:spLocks noChangeArrowheads="1"/>
          </p:cNvSpPr>
          <p:nvPr/>
        </p:nvSpPr>
        <p:spPr bwMode="auto">
          <a:xfrm>
            <a:off x="1197330" y="312016"/>
            <a:ext cx="7900017" cy="695856"/>
          </a:xfrm>
          <a:prstGeom prst="rect">
            <a:avLst/>
          </a:prstGeom>
          <a:noFill/>
          <a:ln w="9525" algn="ctr">
            <a:noFill/>
            <a:miter lim="800000"/>
            <a:headEnd/>
            <a:tailEnd/>
          </a:ln>
        </p:spPr>
        <p:txBody>
          <a:bodyPr wrap="square" lIns="79525" tIns="39763" rIns="79525" bIns="39763">
            <a:spAutoFit/>
          </a:bodyPr>
          <a:lstStyle/>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6.2 </a:t>
            </a:r>
            <a:r>
              <a:rPr lang="zh-CN"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公司财务分析</a:t>
            </a:r>
            <a:endPar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endParaRPr>
          </a:p>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a:t>
            </a:r>
            <a:r>
              <a:rPr lang="zh-CN" altLang="en-US" sz="2000" b="1" dirty="0">
                <a:solidFill>
                  <a:schemeClr val="lt1"/>
                </a:solidFill>
                <a:latin typeface="STKaiti" panose="02010600040101010101" pitchFamily="2" charset="-122"/>
                <a:ea typeface="STKaiti" panose="02010600040101010101" pitchFamily="2" charset="-122"/>
                <a:cs typeface="Times New Roman" panose="02020503050405090304"/>
                <a:sym typeface="STKaiti" panose="02010600040101010101" pitchFamily="2" charset="-122"/>
              </a:rPr>
              <a:t>资产结构分析</a:t>
            </a:r>
          </a:p>
        </p:txBody>
      </p:sp>
    </p:spTree>
    <p:extLst>
      <p:ext uri="{BB962C8B-B14F-4D97-AF65-F5344CB8AC3E}">
        <p14:creationId xmlns:p14="http://schemas.microsoft.com/office/powerpoint/2010/main" val="14802712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D8671D2E-2AA6-F547-9737-80B0221F2766}"/>
              </a:ext>
            </a:extLst>
          </p:cNvPr>
          <p:cNvSpPr txBox="1"/>
          <p:nvPr/>
        </p:nvSpPr>
        <p:spPr>
          <a:xfrm>
            <a:off x="723900" y="1405898"/>
            <a:ext cx="7966959" cy="1200329"/>
          </a:xfrm>
          <a:prstGeom prst="rect">
            <a:avLst/>
          </a:prstGeom>
          <a:noFill/>
          <a:ln>
            <a:solidFill>
              <a:schemeClr val="accent1"/>
            </a:solidFill>
            <a:prstDash val="sysDash"/>
          </a:ln>
        </p:spPr>
        <p:txBody>
          <a:bodyPr wrap="square" rtlCol="0" anchor="ctr">
            <a:spAutoFit/>
          </a:bodyPr>
          <a:lstStyle/>
          <a:p>
            <a:pPr marL="171450" indent="-171450">
              <a:lnSpc>
                <a:spcPct val="150000"/>
              </a:lnSpc>
              <a:buFont typeface="Arial" panose="020B0604020202020204" pitchFamily="34" charset="0"/>
              <a:buChar char="•"/>
            </a:pPr>
            <a:r>
              <a:rPr lang="en-US" altLang="zh-CN" sz="1200" dirty="0">
                <a:latin typeface="STKaiti" panose="02010600040101010101" pitchFamily="2" charset="-122"/>
                <a:ea typeface="STKaiti" panose="02010600040101010101" pitchFamily="2" charset="-122"/>
                <a:sym typeface="STKaiti" panose="02010600040101010101" pitchFamily="2" charset="-122"/>
              </a:rPr>
              <a:t>2019</a:t>
            </a:r>
            <a:r>
              <a:rPr lang="zh-CN" altLang="en-US" sz="1200" dirty="0">
                <a:latin typeface="STKaiti" panose="02010600040101010101" pitchFamily="2" charset="-122"/>
                <a:ea typeface="STKaiti" panose="02010600040101010101" pitchFamily="2" charset="-122"/>
                <a:sym typeface="STKaiti" panose="02010600040101010101" pitchFamily="2" charset="-122"/>
              </a:rPr>
              <a:t>年公司应收账款为负，因为下游经销商采购垫资或支付保证金等记录在这一项。</a:t>
            </a:r>
            <a:endParaRPr lang="en-US" altLang="ja-JP" sz="1200" dirty="0">
              <a:latin typeface="STKaiti" panose="02010600040101010101" pitchFamily="2" charset="-122"/>
              <a:ea typeface="STKaiti" panose="02010600040101010101" pitchFamily="2" charset="-122"/>
              <a:sym typeface="STKaiti" panose="02010600040101010101" pitchFamily="2" charset="-122"/>
            </a:endParaRPr>
          </a:p>
          <a:p>
            <a:pPr marL="171450" indent="-171450">
              <a:lnSpc>
                <a:spcPct val="150000"/>
              </a:lnSpc>
              <a:buFont typeface="Arial" panose="020B0604020202020204" pitchFamily="34" charset="0"/>
              <a:buChar char="•"/>
            </a:pPr>
            <a:r>
              <a:rPr lang="zh-CN" altLang="en-US" sz="1200" dirty="0">
                <a:latin typeface="STKaiti" panose="02010600040101010101" pitchFamily="2" charset="-122"/>
                <a:ea typeface="STKaiti" panose="02010600040101010101" pitchFamily="2" charset="-122"/>
                <a:sym typeface="STKaiti" panose="02010600040101010101" pitchFamily="2" charset="-122"/>
              </a:rPr>
              <a:t>应收账款方面，公司</a:t>
            </a:r>
            <a:r>
              <a:rPr lang="en-US" altLang="zh-CN" sz="1200" dirty="0">
                <a:latin typeface="STKaiti" panose="02010600040101010101" pitchFamily="2" charset="-122"/>
                <a:ea typeface="STKaiti" panose="02010600040101010101" pitchFamily="2" charset="-122"/>
                <a:sym typeface="STKaiti" panose="02010600040101010101" pitchFamily="2" charset="-122"/>
              </a:rPr>
              <a:t>2019</a:t>
            </a:r>
            <a:r>
              <a:rPr lang="zh-CN" altLang="en-US" sz="1200" dirty="0">
                <a:latin typeface="STKaiti" panose="02010600040101010101" pitchFamily="2" charset="-122"/>
                <a:ea typeface="STKaiti" panose="02010600040101010101" pitchFamily="2" charset="-122"/>
                <a:sym typeface="STKaiti" panose="02010600040101010101" pitchFamily="2" charset="-122"/>
              </a:rPr>
              <a:t>应收账款账龄都在</a:t>
            </a:r>
            <a:r>
              <a:rPr lang="en-US" altLang="zh-CN" sz="1200" dirty="0">
                <a:latin typeface="STKaiti" panose="02010600040101010101" pitchFamily="2" charset="-122"/>
                <a:ea typeface="STKaiti" panose="02010600040101010101" pitchFamily="2" charset="-122"/>
                <a:sym typeface="STKaiti" panose="02010600040101010101" pitchFamily="2" charset="-122"/>
              </a:rPr>
              <a:t>1</a:t>
            </a:r>
            <a:r>
              <a:rPr lang="zh-CN" altLang="en-US" sz="1200" dirty="0">
                <a:latin typeface="STKaiti" panose="02010600040101010101" pitchFamily="2" charset="-122"/>
                <a:ea typeface="STKaiti" panose="02010600040101010101" pitchFamily="2" charset="-122"/>
                <a:sym typeface="STKaiti" panose="02010600040101010101" pitchFamily="2" charset="-122"/>
              </a:rPr>
              <a:t>年以内，账龄结构较好。</a:t>
            </a:r>
            <a:endParaRPr lang="en-US" altLang="zh-CN" sz="1200" dirty="0">
              <a:latin typeface="STKaiti" panose="02010600040101010101" pitchFamily="2" charset="-122"/>
              <a:ea typeface="STKaiti" panose="02010600040101010101" pitchFamily="2" charset="-122"/>
              <a:sym typeface="STKaiti" panose="02010600040101010101" pitchFamily="2" charset="-122"/>
            </a:endParaRPr>
          </a:p>
          <a:p>
            <a:pPr marL="171450" indent="-171450">
              <a:lnSpc>
                <a:spcPct val="150000"/>
              </a:lnSpc>
              <a:buFont typeface="Arial" panose="020B0604020202020204" pitchFamily="34" charset="0"/>
              <a:buChar char="•"/>
            </a:pPr>
            <a:r>
              <a:rPr lang="zh-CN" altLang="en-US" sz="1200" dirty="0">
                <a:latin typeface="STKaiti" panose="02010600040101010101" pitchFamily="2" charset="-122"/>
                <a:ea typeface="STKaiti" panose="02010600040101010101" pitchFamily="2" charset="-122"/>
                <a:sym typeface="STKaiti" panose="02010600040101010101" pitchFamily="2" charset="-122"/>
              </a:rPr>
              <a:t>其他应收款方面：公司</a:t>
            </a:r>
            <a:r>
              <a:rPr lang="en-US" altLang="zh-CN" sz="1200" dirty="0">
                <a:latin typeface="STKaiti" panose="02010600040101010101" pitchFamily="2" charset="-122"/>
                <a:ea typeface="STKaiti" panose="02010600040101010101" pitchFamily="2" charset="-122"/>
                <a:sym typeface="STKaiti" panose="02010600040101010101" pitchFamily="2" charset="-122"/>
              </a:rPr>
              <a:t>2019</a:t>
            </a:r>
            <a:r>
              <a:rPr lang="zh-CN" altLang="en-US" sz="1200" dirty="0">
                <a:latin typeface="STKaiti" panose="02010600040101010101" pitchFamily="2" charset="-122"/>
                <a:ea typeface="STKaiti" panose="02010600040101010101" pitchFamily="2" charset="-122"/>
                <a:sym typeface="STKaiti" panose="02010600040101010101" pitchFamily="2" charset="-122"/>
              </a:rPr>
              <a:t>其他应收账款账龄都在</a:t>
            </a:r>
            <a:r>
              <a:rPr lang="en-US" altLang="zh-CN" sz="1200" dirty="0">
                <a:latin typeface="STKaiti" panose="02010600040101010101" pitchFamily="2" charset="-122"/>
                <a:ea typeface="STKaiti" panose="02010600040101010101" pitchFamily="2" charset="-122"/>
                <a:sym typeface="STKaiti" panose="02010600040101010101" pitchFamily="2" charset="-122"/>
              </a:rPr>
              <a:t>1</a:t>
            </a:r>
            <a:r>
              <a:rPr lang="zh-CN" altLang="en-US" sz="1200" dirty="0">
                <a:latin typeface="STKaiti" panose="02010600040101010101" pitchFamily="2" charset="-122"/>
                <a:ea typeface="STKaiti" panose="02010600040101010101" pitchFamily="2" charset="-122"/>
                <a:sym typeface="STKaiti" panose="02010600040101010101" pitchFamily="2" charset="-122"/>
              </a:rPr>
              <a:t>年以内，其中</a:t>
            </a:r>
            <a:r>
              <a:rPr lang="en-US" altLang="zh-CN" sz="1200" b="1" dirty="0">
                <a:latin typeface="STKaiti" panose="02010600040101010101" pitchFamily="2" charset="-122"/>
                <a:ea typeface="STKaiti" panose="02010600040101010101" pitchFamily="2" charset="-122"/>
                <a:sym typeface="STKaiti" panose="02010600040101010101" pitchFamily="2" charset="-122"/>
              </a:rPr>
              <a:t>81.39%</a:t>
            </a:r>
            <a:r>
              <a:rPr lang="zh-CN" altLang="en-US" sz="1200" dirty="0">
                <a:latin typeface="STKaiti" panose="02010600040101010101" pitchFamily="2" charset="-122"/>
                <a:ea typeface="STKaiti" panose="02010600040101010101" pitchFamily="2" charset="-122"/>
                <a:sym typeface="STKaiti" panose="02010600040101010101" pitchFamily="2" charset="-122"/>
              </a:rPr>
              <a:t>为子公司往来款，且主要为其负责软件开发的子公司（资福软件）借款。</a:t>
            </a:r>
            <a:endParaRPr lang="en-US" altLang="zh-CN" sz="1200" dirty="0">
              <a:latin typeface="STKaiti" panose="02010600040101010101" pitchFamily="2" charset="-122"/>
              <a:ea typeface="STKaiti" panose="02010600040101010101" pitchFamily="2" charset="-122"/>
              <a:sym typeface="STKaiti" panose="02010600040101010101" pitchFamily="2" charset="-122"/>
            </a:endParaRPr>
          </a:p>
        </p:txBody>
      </p:sp>
      <p:sp>
        <p:nvSpPr>
          <p:cNvPr id="9" name="Rectangle 9">
            <a:extLst>
              <a:ext uri="{FF2B5EF4-FFF2-40B4-BE49-F238E27FC236}">
                <a16:creationId xmlns="" xmlns:a16="http://schemas.microsoft.com/office/drawing/2014/main" id="{24C3FAE8-8912-470F-A778-A0DE6C17C92A}"/>
              </a:ext>
            </a:extLst>
          </p:cNvPr>
          <p:cNvSpPr>
            <a:spLocks noChangeArrowheads="1"/>
          </p:cNvSpPr>
          <p:nvPr/>
        </p:nvSpPr>
        <p:spPr bwMode="auto">
          <a:xfrm>
            <a:off x="1243983" y="325418"/>
            <a:ext cx="7900017" cy="695856"/>
          </a:xfrm>
          <a:prstGeom prst="rect">
            <a:avLst/>
          </a:prstGeom>
          <a:noFill/>
          <a:ln w="9525" algn="ctr">
            <a:noFill/>
            <a:miter lim="800000"/>
            <a:headEnd/>
            <a:tailEnd/>
          </a:ln>
        </p:spPr>
        <p:txBody>
          <a:bodyPr wrap="square" lIns="79525" tIns="39763" rIns="79525" bIns="39763">
            <a:spAutoFit/>
          </a:bodyPr>
          <a:lstStyle/>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6.2 </a:t>
            </a:r>
            <a:r>
              <a:rPr lang="zh-TW"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公司</a:t>
            </a:r>
            <a:r>
              <a:rPr lang="zh-CN"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财务分析</a:t>
            </a:r>
            <a:endPar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endParaRPr>
          </a:p>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a:t>
            </a:r>
            <a:r>
              <a:rPr lang="zh-CN" altLang="en-US" sz="2000" b="1" dirty="0">
                <a:solidFill>
                  <a:schemeClr val="lt1"/>
                </a:solidFill>
                <a:latin typeface="STKaiti" panose="02010600040101010101" pitchFamily="2" charset="-122"/>
                <a:ea typeface="STKaiti" panose="02010600040101010101" pitchFamily="2" charset="-122"/>
                <a:cs typeface="Times New Roman" panose="02020503050405090304"/>
                <a:sym typeface="STKaiti" panose="02010600040101010101" pitchFamily="2" charset="-122"/>
              </a:rPr>
              <a:t>应收账款及其他应收账款分析</a:t>
            </a:r>
          </a:p>
        </p:txBody>
      </p:sp>
      <p:graphicFrame>
        <p:nvGraphicFramePr>
          <p:cNvPr id="2" name="表格 1"/>
          <p:cNvGraphicFramePr>
            <a:graphicFrameLocks noGrp="1"/>
          </p:cNvGraphicFramePr>
          <p:nvPr/>
        </p:nvGraphicFramePr>
        <p:xfrm>
          <a:off x="3771900" y="2990851"/>
          <a:ext cx="5172959" cy="3149606"/>
        </p:xfrm>
        <a:graphic>
          <a:graphicData uri="http://schemas.openxmlformats.org/drawingml/2006/table">
            <a:tbl>
              <a:tblPr>
                <a:tableStyleId>{5C22544A-7EE6-4342-B048-85BDC9FD1C3A}</a:tableStyleId>
              </a:tblPr>
              <a:tblGrid>
                <a:gridCol w="607079">
                  <a:extLst>
                    <a:ext uri="{9D8B030D-6E8A-4147-A177-3AD203B41FA5}">
                      <a16:colId xmlns="" xmlns:a16="http://schemas.microsoft.com/office/drawing/2014/main" val="20000"/>
                    </a:ext>
                  </a:extLst>
                </a:gridCol>
                <a:gridCol w="2241780">
                  <a:extLst>
                    <a:ext uri="{9D8B030D-6E8A-4147-A177-3AD203B41FA5}">
                      <a16:colId xmlns="" xmlns:a16="http://schemas.microsoft.com/office/drawing/2014/main" val="20001"/>
                    </a:ext>
                  </a:extLst>
                </a:gridCol>
                <a:gridCol w="614577">
                  <a:extLst>
                    <a:ext uri="{9D8B030D-6E8A-4147-A177-3AD203B41FA5}">
                      <a16:colId xmlns="" xmlns:a16="http://schemas.microsoft.com/office/drawing/2014/main" val="20002"/>
                    </a:ext>
                  </a:extLst>
                </a:gridCol>
                <a:gridCol w="969212">
                  <a:extLst>
                    <a:ext uri="{9D8B030D-6E8A-4147-A177-3AD203B41FA5}">
                      <a16:colId xmlns="" xmlns:a16="http://schemas.microsoft.com/office/drawing/2014/main" val="20003"/>
                    </a:ext>
                  </a:extLst>
                </a:gridCol>
                <a:gridCol w="740311">
                  <a:extLst>
                    <a:ext uri="{9D8B030D-6E8A-4147-A177-3AD203B41FA5}">
                      <a16:colId xmlns="" xmlns:a16="http://schemas.microsoft.com/office/drawing/2014/main" val="20004"/>
                    </a:ext>
                  </a:extLst>
                </a:gridCol>
              </a:tblGrid>
              <a:tr h="278734">
                <a:tc gridSpan="5">
                  <a:txBody>
                    <a:bodyPr/>
                    <a:lstStyle/>
                    <a:p>
                      <a:pPr algn="ctr" fontAlgn="b"/>
                      <a:r>
                        <a:rPr lang="zh-CN" altLang="en-US" sz="1100" b="1" u="none" strike="noStrike" dirty="0">
                          <a:solidFill>
                            <a:schemeClr val="bg1"/>
                          </a:solidFill>
                          <a:effectLst/>
                        </a:rPr>
                        <a:t>公司</a:t>
                      </a:r>
                      <a:r>
                        <a:rPr lang="en-US" altLang="zh-CN" sz="1100" b="1" u="none" strike="noStrike" dirty="0">
                          <a:solidFill>
                            <a:schemeClr val="bg1"/>
                          </a:solidFill>
                          <a:effectLst/>
                        </a:rPr>
                        <a:t>2019</a:t>
                      </a:r>
                      <a:r>
                        <a:rPr lang="zh-CN" altLang="en-US" sz="1100" b="1" u="none" strike="noStrike" dirty="0">
                          <a:solidFill>
                            <a:schemeClr val="bg1"/>
                          </a:solidFill>
                          <a:effectLst/>
                        </a:rPr>
                        <a:t>年其他应收款分析（单位：元）</a:t>
                      </a:r>
                      <a:endParaRPr lang="zh-CN" altLang="en-US" sz="1100" b="1" i="0" u="none" strike="noStrike" dirty="0">
                        <a:solidFill>
                          <a:schemeClr val="bg1"/>
                        </a:solidFill>
                        <a:effectLst/>
                        <a:latin typeface="宋体"/>
                      </a:endParaRPr>
                    </a:p>
                  </a:txBody>
                  <a:tcPr marL="9525" marR="9525" marT="9525" marB="0" anchor="ctr">
                    <a:solidFill>
                      <a:srgbClr val="00447A"/>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192080">
                <a:tc>
                  <a:txBody>
                    <a:bodyPr/>
                    <a:lstStyle/>
                    <a:p>
                      <a:pPr algn="ctr" fontAlgn="b"/>
                      <a:r>
                        <a:rPr lang="zh-CN" altLang="en-US" sz="1100" b="1" u="none" strike="noStrike" dirty="0">
                          <a:solidFill>
                            <a:schemeClr val="bg1"/>
                          </a:solidFill>
                          <a:effectLst/>
                        </a:rPr>
                        <a:t>账龄时间</a:t>
                      </a:r>
                      <a:endParaRPr lang="zh-CN" altLang="en-US" sz="1100" b="1" i="0" u="none" strike="noStrike" dirty="0">
                        <a:solidFill>
                          <a:schemeClr val="bg1"/>
                        </a:solidFill>
                        <a:effectLst/>
                        <a:latin typeface="宋体"/>
                      </a:endParaRPr>
                    </a:p>
                  </a:txBody>
                  <a:tcPr marL="9525" marR="9525" marT="9525" marB="0" anchor="ctr">
                    <a:solidFill>
                      <a:schemeClr val="accent2">
                        <a:lumMod val="75000"/>
                      </a:schemeClr>
                    </a:solidFill>
                  </a:tcPr>
                </a:tc>
                <a:tc>
                  <a:txBody>
                    <a:bodyPr/>
                    <a:lstStyle/>
                    <a:p>
                      <a:pPr algn="ctr" fontAlgn="b"/>
                      <a:r>
                        <a:rPr lang="zh-CN" altLang="en-US" sz="1100" b="1" u="none" strike="noStrike" dirty="0">
                          <a:solidFill>
                            <a:schemeClr val="bg1"/>
                          </a:solidFill>
                          <a:effectLst/>
                        </a:rPr>
                        <a:t>债权人名称</a:t>
                      </a:r>
                      <a:endParaRPr lang="zh-CN" altLang="en-US" sz="1100" b="1" i="0" u="none" strike="noStrike" dirty="0">
                        <a:solidFill>
                          <a:schemeClr val="bg1"/>
                        </a:solidFill>
                        <a:effectLst/>
                        <a:latin typeface="宋体"/>
                      </a:endParaRPr>
                    </a:p>
                  </a:txBody>
                  <a:tcPr marL="9525" marR="9525" marT="9525" marB="0" anchor="ctr">
                    <a:solidFill>
                      <a:schemeClr val="accent2">
                        <a:lumMod val="75000"/>
                      </a:schemeClr>
                    </a:solidFill>
                  </a:tcPr>
                </a:tc>
                <a:tc>
                  <a:txBody>
                    <a:bodyPr/>
                    <a:lstStyle/>
                    <a:p>
                      <a:pPr algn="ctr" fontAlgn="b"/>
                      <a:r>
                        <a:rPr lang="zh-CN" altLang="en-US" sz="1100" b="1" u="none" strike="noStrike">
                          <a:solidFill>
                            <a:schemeClr val="bg1"/>
                          </a:solidFill>
                          <a:effectLst/>
                        </a:rPr>
                        <a:t>有无关联</a:t>
                      </a:r>
                      <a:endParaRPr lang="zh-CN" altLang="en-US" sz="1100" b="1" i="0" u="none" strike="noStrike">
                        <a:solidFill>
                          <a:schemeClr val="bg1"/>
                        </a:solidFill>
                        <a:effectLst/>
                        <a:latin typeface="宋体"/>
                      </a:endParaRPr>
                    </a:p>
                  </a:txBody>
                  <a:tcPr marL="9525" marR="9525" marT="9525" marB="0" anchor="ctr">
                    <a:solidFill>
                      <a:schemeClr val="accent2">
                        <a:lumMod val="75000"/>
                      </a:schemeClr>
                    </a:solidFill>
                  </a:tcPr>
                </a:tc>
                <a:tc>
                  <a:txBody>
                    <a:bodyPr/>
                    <a:lstStyle/>
                    <a:p>
                      <a:pPr algn="ctr" fontAlgn="b"/>
                      <a:r>
                        <a:rPr lang="zh-CN" altLang="en-US" sz="1100" b="1" u="none" strike="noStrike" dirty="0">
                          <a:solidFill>
                            <a:schemeClr val="bg1"/>
                          </a:solidFill>
                          <a:effectLst/>
                        </a:rPr>
                        <a:t>期末余额</a:t>
                      </a:r>
                      <a:endParaRPr lang="zh-CN" altLang="en-US" sz="1100" b="1" i="0" u="none" strike="noStrike" dirty="0">
                        <a:solidFill>
                          <a:schemeClr val="bg1"/>
                        </a:solidFill>
                        <a:effectLst/>
                        <a:latin typeface="宋体"/>
                      </a:endParaRPr>
                    </a:p>
                  </a:txBody>
                  <a:tcPr marL="9525" marR="9525" marT="9525" marB="0" anchor="ctr">
                    <a:solidFill>
                      <a:schemeClr val="accent2">
                        <a:lumMod val="75000"/>
                      </a:schemeClr>
                    </a:solidFill>
                  </a:tcPr>
                </a:tc>
                <a:tc>
                  <a:txBody>
                    <a:bodyPr/>
                    <a:lstStyle/>
                    <a:p>
                      <a:pPr algn="ctr" fontAlgn="b"/>
                      <a:r>
                        <a:rPr lang="zh-CN" altLang="en-US" sz="1100" b="1" u="none" strike="noStrike" dirty="0">
                          <a:solidFill>
                            <a:schemeClr val="bg1"/>
                          </a:solidFill>
                          <a:effectLst/>
                        </a:rPr>
                        <a:t>备注</a:t>
                      </a:r>
                      <a:endParaRPr lang="zh-CN" altLang="en-US" sz="1100" b="1" i="0" u="none" strike="noStrike" dirty="0">
                        <a:solidFill>
                          <a:schemeClr val="bg1"/>
                        </a:solidFill>
                        <a:effectLst/>
                        <a:latin typeface="宋体"/>
                      </a:endParaRPr>
                    </a:p>
                  </a:txBody>
                  <a:tcPr marL="9525" marR="9525" marT="9525" marB="0" anchor="ctr">
                    <a:solidFill>
                      <a:schemeClr val="accent2">
                        <a:lumMod val="75000"/>
                      </a:schemeClr>
                    </a:solidFill>
                  </a:tcPr>
                </a:tc>
                <a:extLst>
                  <a:ext uri="{0D108BD9-81ED-4DB2-BD59-A6C34878D82A}">
                    <a16:rowId xmlns="" xmlns:a16="http://schemas.microsoft.com/office/drawing/2014/main" val="10001"/>
                  </a:ext>
                </a:extLst>
              </a:tr>
              <a:tr h="192080">
                <a:tc>
                  <a:txBody>
                    <a:bodyPr/>
                    <a:lstStyle/>
                    <a:p>
                      <a:pPr algn="l" fontAlgn="b"/>
                      <a:r>
                        <a:rPr lang="en-US" altLang="zh-CN" sz="1100" u="none" strike="noStrike" dirty="0">
                          <a:effectLst/>
                        </a:rPr>
                        <a:t>1</a:t>
                      </a:r>
                      <a:r>
                        <a:rPr lang="zh-CN" altLang="en-US" sz="1100" u="none" strike="noStrike" dirty="0">
                          <a:effectLst/>
                        </a:rPr>
                        <a:t>年以内</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dirty="0">
                          <a:effectLst/>
                        </a:rPr>
                        <a:t>  代付员工个人社保</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ctr" fontAlgn="b"/>
                      <a:r>
                        <a:rPr lang="zh-CN" altLang="en-US" sz="1100" u="none" strike="noStrike">
                          <a:effectLst/>
                        </a:rPr>
                        <a:t>无</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r" fontAlgn="b"/>
                      <a:r>
                        <a:rPr lang="en-US" altLang="zh-CN" sz="1100" u="none" strike="noStrike">
                          <a:effectLst/>
                        </a:rPr>
                        <a:t>44,094.99 </a:t>
                      </a:r>
                      <a:endParaRPr lang="en-US" altLang="zh-CN"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a:effectLst/>
                        </a:rPr>
                        <a:t>　</a:t>
                      </a:r>
                      <a:endParaRPr lang="zh-CN" altLang="en-US" sz="1100" b="0" i="0" u="none" strike="noStrike">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02"/>
                  </a:ext>
                </a:extLst>
              </a:tr>
              <a:tr h="192080">
                <a:tc>
                  <a:txBody>
                    <a:bodyPr/>
                    <a:lstStyle/>
                    <a:p>
                      <a:pPr algn="l" fontAlgn="b"/>
                      <a:r>
                        <a:rPr lang="en-US" altLang="zh-CN" sz="1100" u="none" strike="noStrike">
                          <a:effectLst/>
                        </a:rPr>
                        <a:t>1</a:t>
                      </a:r>
                      <a:r>
                        <a:rPr lang="zh-CN" altLang="en-US" sz="1100" u="none" strike="noStrike">
                          <a:effectLst/>
                        </a:rPr>
                        <a:t>年以内</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dirty="0">
                          <a:effectLst/>
                        </a:rPr>
                        <a:t>  代付员工个人公积金</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ctr" fontAlgn="b"/>
                      <a:r>
                        <a:rPr lang="zh-CN" altLang="en-US" sz="1100" u="none" strike="noStrike">
                          <a:effectLst/>
                        </a:rPr>
                        <a:t>无</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r" fontAlgn="b"/>
                      <a:r>
                        <a:rPr lang="en-US" altLang="zh-CN" sz="1100" u="none" strike="noStrike">
                          <a:effectLst/>
                        </a:rPr>
                        <a:t>45,280.76 </a:t>
                      </a:r>
                      <a:endParaRPr lang="en-US" altLang="zh-CN"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a:effectLst/>
                        </a:rPr>
                        <a:t>　</a:t>
                      </a:r>
                      <a:endParaRPr lang="zh-CN" altLang="en-US" sz="1100" b="0" i="0" u="none" strike="noStrike">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03"/>
                  </a:ext>
                </a:extLst>
              </a:tr>
              <a:tr h="192080">
                <a:tc>
                  <a:txBody>
                    <a:bodyPr/>
                    <a:lstStyle/>
                    <a:p>
                      <a:pPr algn="l" fontAlgn="b"/>
                      <a:r>
                        <a:rPr lang="en-US" altLang="zh-CN" sz="1100" u="none" strike="noStrike">
                          <a:effectLst/>
                        </a:rPr>
                        <a:t>1</a:t>
                      </a:r>
                      <a:r>
                        <a:rPr lang="zh-CN" altLang="en-US" sz="1100" u="none" strike="noStrike">
                          <a:effectLst/>
                        </a:rPr>
                        <a:t>年以内</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dirty="0">
                          <a:effectLst/>
                        </a:rPr>
                        <a:t>  经营性押金</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ctr" fontAlgn="b"/>
                      <a:r>
                        <a:rPr lang="zh-CN" altLang="en-US" sz="1100" u="none" strike="noStrike">
                          <a:effectLst/>
                        </a:rPr>
                        <a:t>无</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r" fontAlgn="b"/>
                      <a:r>
                        <a:rPr lang="en-US" altLang="zh-CN" sz="1100" u="none" strike="noStrike">
                          <a:effectLst/>
                        </a:rPr>
                        <a:t>1,005,287.68 </a:t>
                      </a:r>
                      <a:endParaRPr lang="en-US" altLang="zh-CN"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a:effectLst/>
                        </a:rPr>
                        <a:t>房租押金</a:t>
                      </a:r>
                      <a:endParaRPr lang="zh-CN" altLang="en-US" sz="1100" b="0" i="0" u="none" strike="noStrike">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04"/>
                  </a:ext>
                </a:extLst>
              </a:tr>
              <a:tr h="192080">
                <a:tc>
                  <a:txBody>
                    <a:bodyPr/>
                    <a:lstStyle/>
                    <a:p>
                      <a:pPr algn="l" fontAlgn="b"/>
                      <a:r>
                        <a:rPr lang="en-US" altLang="zh-CN" sz="1100" u="none" strike="noStrike">
                          <a:effectLst/>
                        </a:rPr>
                        <a:t>1</a:t>
                      </a:r>
                      <a:r>
                        <a:rPr lang="zh-CN" altLang="en-US" sz="1100" u="none" strike="noStrike">
                          <a:effectLst/>
                        </a:rPr>
                        <a:t>年以内</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dirty="0">
                          <a:effectLst/>
                        </a:rPr>
                        <a:t>  员工借款</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ctr" fontAlgn="b"/>
                      <a:r>
                        <a:rPr lang="zh-CN" altLang="en-US" sz="1100" u="none" strike="noStrike">
                          <a:effectLst/>
                        </a:rPr>
                        <a:t>无</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r" fontAlgn="b"/>
                      <a:r>
                        <a:rPr lang="en-US" altLang="zh-CN" sz="1100" u="none" strike="noStrike">
                          <a:effectLst/>
                        </a:rPr>
                        <a:t>273,955.84 </a:t>
                      </a:r>
                      <a:endParaRPr lang="en-US" altLang="zh-CN"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a:effectLst/>
                        </a:rPr>
                        <a:t>　</a:t>
                      </a:r>
                      <a:endParaRPr lang="zh-CN" altLang="en-US" sz="1100" b="0" i="0" u="none" strike="noStrike">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05"/>
                  </a:ext>
                </a:extLst>
              </a:tr>
              <a:tr h="192080">
                <a:tc>
                  <a:txBody>
                    <a:bodyPr/>
                    <a:lstStyle/>
                    <a:p>
                      <a:pPr algn="l" fontAlgn="b"/>
                      <a:r>
                        <a:rPr lang="en-US" altLang="zh-CN" sz="1100" u="none" strike="noStrike">
                          <a:effectLst/>
                        </a:rPr>
                        <a:t>1</a:t>
                      </a:r>
                      <a:r>
                        <a:rPr lang="zh-CN" altLang="en-US" sz="1100" u="none" strike="noStrike">
                          <a:effectLst/>
                        </a:rPr>
                        <a:t>年以内</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a:effectLst/>
                        </a:rPr>
                        <a:t>  其他应收款</a:t>
                      </a:r>
                      <a:r>
                        <a:rPr lang="en-US" altLang="zh-CN" sz="1100" u="none" strike="noStrike">
                          <a:effectLst/>
                        </a:rPr>
                        <a:t>-</a:t>
                      </a:r>
                      <a:r>
                        <a:rPr lang="zh-CN" altLang="en-US" sz="1100" u="none" strike="noStrike">
                          <a:effectLst/>
                        </a:rPr>
                        <a:t>设备价值</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algn="ctr" fontAlgn="b"/>
                      <a:r>
                        <a:rPr lang="zh-CN" altLang="en-US" sz="1100" u="none" strike="noStrike">
                          <a:effectLst/>
                        </a:rPr>
                        <a:t>无</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r" fontAlgn="b"/>
                      <a:r>
                        <a:rPr lang="en-US" altLang="zh-CN" sz="1100" u="none" strike="noStrike">
                          <a:effectLst/>
                        </a:rPr>
                        <a:t>281,663.11 </a:t>
                      </a:r>
                      <a:endParaRPr lang="en-US" altLang="zh-CN"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a:effectLst/>
                        </a:rPr>
                        <a:t>　</a:t>
                      </a:r>
                      <a:endParaRPr lang="zh-CN" altLang="en-US" sz="1100" b="0" i="0" u="none" strike="noStrike">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06"/>
                  </a:ext>
                </a:extLst>
              </a:tr>
              <a:tr h="192080">
                <a:tc>
                  <a:txBody>
                    <a:bodyPr/>
                    <a:lstStyle/>
                    <a:p>
                      <a:pPr algn="l" fontAlgn="b"/>
                      <a:r>
                        <a:rPr lang="en-US" altLang="zh-CN" sz="1100" b="1" u="none" strike="noStrike">
                          <a:effectLst/>
                        </a:rPr>
                        <a:t>1</a:t>
                      </a:r>
                      <a:r>
                        <a:rPr lang="zh-CN" altLang="en-US" sz="1100" b="1" u="none" strike="noStrike">
                          <a:effectLst/>
                        </a:rPr>
                        <a:t>年以内</a:t>
                      </a:r>
                      <a:endParaRPr lang="zh-CN" altLang="en-US" sz="1100" b="1"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b="1" u="none" strike="noStrike">
                          <a:effectLst/>
                        </a:rPr>
                        <a:t>  往来</a:t>
                      </a:r>
                      <a:endParaRPr lang="zh-CN" altLang="en-US" sz="1100" b="1" i="0" u="none" strike="noStrike">
                        <a:effectLst/>
                        <a:latin typeface="宋体"/>
                      </a:endParaRPr>
                    </a:p>
                  </a:txBody>
                  <a:tcPr marL="9525" marR="9525" marT="9525" marB="0" anchor="b">
                    <a:solidFill>
                      <a:schemeClr val="bg1">
                        <a:lumMod val="85000"/>
                      </a:schemeClr>
                    </a:solidFill>
                  </a:tcPr>
                </a:tc>
                <a:tc>
                  <a:txBody>
                    <a:bodyPr/>
                    <a:lstStyle/>
                    <a:p>
                      <a:pPr algn="ctr" fontAlgn="b"/>
                      <a:r>
                        <a:rPr lang="zh-CN" altLang="en-US" sz="1100" b="1" u="none" strike="noStrike" dirty="0">
                          <a:effectLst/>
                        </a:rPr>
                        <a:t>有</a:t>
                      </a:r>
                      <a:endParaRPr lang="zh-CN" altLang="en-US" sz="1100" b="1" i="0" u="none" strike="noStrike" dirty="0">
                        <a:effectLst/>
                        <a:latin typeface="宋体"/>
                      </a:endParaRPr>
                    </a:p>
                  </a:txBody>
                  <a:tcPr marL="9525" marR="9525" marT="9525" marB="0" anchor="b">
                    <a:solidFill>
                      <a:schemeClr val="bg1">
                        <a:lumMod val="85000"/>
                      </a:schemeClr>
                    </a:solidFill>
                  </a:tcPr>
                </a:tc>
                <a:tc>
                  <a:txBody>
                    <a:bodyPr/>
                    <a:lstStyle/>
                    <a:p>
                      <a:pPr algn="r" fontAlgn="b"/>
                      <a:r>
                        <a:rPr lang="en-US" altLang="zh-CN" sz="1100" b="1" u="none" strike="noStrike">
                          <a:effectLst/>
                        </a:rPr>
                        <a:t>8,808,429.47 </a:t>
                      </a:r>
                      <a:endParaRPr lang="en-US" altLang="zh-CN" sz="1100" b="1"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b="1" u="none" strike="noStrike" dirty="0">
                          <a:effectLst/>
                        </a:rPr>
                        <a:t>　</a:t>
                      </a:r>
                      <a:endParaRPr lang="zh-CN" altLang="en-US" sz="1100" b="1" i="0" u="none" strike="noStrike" dirty="0">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07"/>
                  </a:ext>
                </a:extLst>
              </a:tr>
              <a:tr h="192080">
                <a:tc>
                  <a:txBody>
                    <a:bodyPr/>
                    <a:lstStyle/>
                    <a:p>
                      <a:pPr algn="l" fontAlgn="b"/>
                      <a:r>
                        <a:rPr lang="en-US" altLang="zh-CN" sz="1100" u="none" strike="noStrike">
                          <a:effectLst/>
                        </a:rPr>
                        <a:t>1</a:t>
                      </a:r>
                      <a:r>
                        <a:rPr lang="zh-CN" altLang="en-US" sz="1100" u="none" strike="noStrike">
                          <a:effectLst/>
                        </a:rPr>
                        <a:t>年以内</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lvl="1" algn="l" fontAlgn="b"/>
                      <a:r>
                        <a:rPr lang="zh-CN" altLang="en-US" sz="1100" i="0" u="none" strike="noStrike" dirty="0">
                          <a:effectLst/>
                        </a:rPr>
                        <a:t> 资福软件</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ctr" fontAlgn="b"/>
                      <a:r>
                        <a:rPr lang="zh-CN" altLang="en-US" sz="1100" u="none" strike="noStrike" dirty="0">
                          <a:effectLst/>
                        </a:rPr>
                        <a:t>有</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r" fontAlgn="b"/>
                      <a:r>
                        <a:rPr lang="en-US" altLang="zh-CN" sz="1100" u="none" strike="noStrike">
                          <a:effectLst/>
                        </a:rPr>
                        <a:t>8,051,682.18 </a:t>
                      </a:r>
                      <a:endParaRPr lang="en-US" altLang="zh-CN"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dirty="0">
                          <a:effectLst/>
                        </a:rPr>
                        <a:t>子公司借款</a:t>
                      </a:r>
                      <a:endParaRPr lang="zh-CN" altLang="en-US" sz="1100" b="0" i="0" u="none" strike="noStrike" dirty="0">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08"/>
                  </a:ext>
                </a:extLst>
              </a:tr>
              <a:tr h="192080">
                <a:tc>
                  <a:txBody>
                    <a:bodyPr/>
                    <a:lstStyle/>
                    <a:p>
                      <a:pPr algn="l" fontAlgn="b"/>
                      <a:r>
                        <a:rPr lang="en-US" altLang="zh-CN" sz="1100" u="none" strike="noStrike">
                          <a:effectLst/>
                        </a:rPr>
                        <a:t>1</a:t>
                      </a:r>
                      <a:r>
                        <a:rPr lang="zh-CN" altLang="en-US" sz="1100" u="none" strike="noStrike">
                          <a:effectLst/>
                        </a:rPr>
                        <a:t>年以内</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lvl="1" algn="l" fontAlgn="b"/>
                      <a:r>
                        <a:rPr lang="zh-CN" altLang="en-US" sz="1100" i="0" u="none" strike="noStrike" dirty="0">
                          <a:effectLst/>
                        </a:rPr>
                        <a:t> 美福企业</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ctr" fontAlgn="b"/>
                      <a:r>
                        <a:rPr lang="zh-CN" altLang="en-US" sz="1100" u="none" strike="noStrike">
                          <a:effectLst/>
                        </a:rPr>
                        <a:t>有</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algn="r" fontAlgn="b"/>
                      <a:r>
                        <a:rPr lang="en-US" altLang="zh-CN" sz="1100" u="none" strike="noStrike">
                          <a:effectLst/>
                        </a:rPr>
                        <a:t>1,447.29 </a:t>
                      </a:r>
                      <a:endParaRPr lang="en-US" altLang="zh-CN"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dirty="0">
                          <a:effectLst/>
                        </a:rPr>
                        <a:t>　</a:t>
                      </a:r>
                      <a:endParaRPr lang="zh-CN" altLang="en-US" sz="1100" b="0" i="0" u="none" strike="noStrike" dirty="0">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09"/>
                  </a:ext>
                </a:extLst>
              </a:tr>
              <a:tr h="192080">
                <a:tc>
                  <a:txBody>
                    <a:bodyPr/>
                    <a:lstStyle/>
                    <a:p>
                      <a:pPr algn="l" fontAlgn="b"/>
                      <a:r>
                        <a:rPr lang="en-US" altLang="zh-CN" sz="1100" u="none" strike="noStrike">
                          <a:effectLst/>
                        </a:rPr>
                        <a:t>1</a:t>
                      </a:r>
                      <a:r>
                        <a:rPr lang="zh-CN" altLang="en-US" sz="1100" u="none" strike="noStrike">
                          <a:effectLst/>
                        </a:rPr>
                        <a:t>年以内</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lvl="1" algn="l" fontAlgn="b"/>
                      <a:r>
                        <a:rPr lang="zh-CN" altLang="en-US" sz="1100" i="0" u="none" strike="noStrike" dirty="0">
                          <a:effectLst/>
                        </a:rPr>
                        <a:t> 深圳美福诊所</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ctr" fontAlgn="b"/>
                      <a:r>
                        <a:rPr lang="zh-CN" altLang="en-US" sz="1100" u="none" strike="noStrike">
                          <a:effectLst/>
                        </a:rPr>
                        <a:t>有</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algn="r" fontAlgn="b"/>
                      <a:r>
                        <a:rPr lang="en-US" altLang="zh-CN" sz="1100" u="none" strike="noStrike">
                          <a:effectLst/>
                        </a:rPr>
                        <a:t>750,000.00 </a:t>
                      </a:r>
                      <a:endParaRPr lang="en-US" altLang="zh-CN"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dirty="0">
                          <a:effectLst/>
                        </a:rPr>
                        <a:t>子公司借款</a:t>
                      </a:r>
                      <a:endParaRPr lang="zh-CN" altLang="en-US" sz="1100" b="0" i="0" u="none" strike="noStrike" dirty="0">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10"/>
                  </a:ext>
                </a:extLst>
              </a:tr>
              <a:tr h="373832">
                <a:tc>
                  <a:txBody>
                    <a:bodyPr/>
                    <a:lstStyle/>
                    <a:p>
                      <a:pPr algn="l" fontAlgn="b"/>
                      <a:r>
                        <a:rPr lang="en-US" altLang="zh-CN" sz="1100" u="none" strike="noStrike">
                          <a:effectLst/>
                        </a:rPr>
                        <a:t>1</a:t>
                      </a:r>
                      <a:r>
                        <a:rPr lang="zh-CN" altLang="en-US" sz="1100" u="none" strike="noStrike">
                          <a:effectLst/>
                        </a:rPr>
                        <a:t>年以内</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lvl="1" algn="l" fontAlgn="b"/>
                      <a:r>
                        <a:rPr lang="zh-CN" altLang="en-US" sz="1100" i="0" u="none" strike="noStrike" dirty="0">
                          <a:effectLst/>
                        </a:rPr>
                        <a:t> 共青城合创投资合伙企业（有限合伙）</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ctr" fontAlgn="b"/>
                      <a:r>
                        <a:rPr lang="zh-CN" altLang="en-US" sz="1100" u="none" strike="noStrike" dirty="0">
                          <a:effectLst/>
                        </a:rPr>
                        <a:t>有</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r" fontAlgn="b"/>
                      <a:r>
                        <a:rPr lang="en-US" altLang="zh-CN" sz="1100" u="none" strike="noStrike">
                          <a:effectLst/>
                        </a:rPr>
                        <a:t>5,000.00 </a:t>
                      </a:r>
                      <a:endParaRPr lang="en-US" altLang="zh-CN"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dirty="0">
                          <a:effectLst/>
                        </a:rPr>
                        <a:t>　</a:t>
                      </a:r>
                      <a:endParaRPr lang="zh-CN" altLang="en-US" sz="1100" b="0" i="0" u="none" strike="noStrike" dirty="0">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11"/>
                  </a:ext>
                </a:extLst>
              </a:tr>
              <a:tr h="192080">
                <a:tc>
                  <a:txBody>
                    <a:bodyPr/>
                    <a:lstStyle/>
                    <a:p>
                      <a:pPr algn="l" fontAlgn="b"/>
                      <a:r>
                        <a:rPr lang="en-US" altLang="zh-CN" sz="1100" u="none" strike="noStrike">
                          <a:effectLst/>
                        </a:rPr>
                        <a:t>1</a:t>
                      </a:r>
                      <a:r>
                        <a:rPr lang="zh-CN" altLang="en-US" sz="1100" u="none" strike="noStrike">
                          <a:effectLst/>
                        </a:rPr>
                        <a:t>年以内</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lvl="1" algn="l" fontAlgn="b"/>
                      <a:r>
                        <a:rPr lang="zh-CN" altLang="en-US" sz="1100" i="0" u="none" strike="noStrike" dirty="0">
                          <a:effectLst/>
                        </a:rPr>
                        <a:t> 深圳市兴圣运营管理有限公司</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ctr" fontAlgn="b"/>
                      <a:r>
                        <a:rPr lang="zh-CN" altLang="en-US" sz="1100" u="none" strike="noStrike">
                          <a:effectLst/>
                        </a:rPr>
                        <a:t>有</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algn="r" fontAlgn="b"/>
                      <a:r>
                        <a:rPr lang="en-US" altLang="zh-CN" sz="1100" u="none" strike="noStrike">
                          <a:effectLst/>
                        </a:rPr>
                        <a:t>300.00 </a:t>
                      </a:r>
                      <a:endParaRPr lang="en-US" altLang="zh-CN"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dirty="0">
                          <a:effectLst/>
                        </a:rPr>
                        <a:t>　</a:t>
                      </a:r>
                      <a:endParaRPr lang="zh-CN" altLang="en-US" sz="1100" b="0" i="0" u="none" strike="noStrike" dirty="0">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12"/>
                  </a:ext>
                </a:extLst>
              </a:tr>
              <a:tr h="192080">
                <a:tc>
                  <a:txBody>
                    <a:bodyPr/>
                    <a:lstStyle/>
                    <a:p>
                      <a:pPr algn="l" fontAlgn="b"/>
                      <a:r>
                        <a:rPr lang="en-US" altLang="zh-CN" sz="1100" u="none" strike="noStrike">
                          <a:effectLst/>
                        </a:rPr>
                        <a:t>1</a:t>
                      </a:r>
                      <a:r>
                        <a:rPr lang="zh-CN" altLang="en-US" sz="1100" u="none" strike="noStrike">
                          <a:effectLst/>
                        </a:rPr>
                        <a:t>年以内</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a:effectLst/>
                        </a:rPr>
                        <a:t>  其他</a:t>
                      </a:r>
                      <a:endParaRPr lang="zh-CN" altLang="en-US" sz="1100" b="0" i="0" u="none" strike="noStrike">
                        <a:effectLst/>
                        <a:latin typeface="宋体"/>
                      </a:endParaRPr>
                    </a:p>
                  </a:txBody>
                  <a:tcPr marL="9525" marR="9525" marT="9525" marB="0" anchor="b">
                    <a:solidFill>
                      <a:schemeClr val="bg1">
                        <a:lumMod val="85000"/>
                      </a:schemeClr>
                    </a:solidFill>
                  </a:tcPr>
                </a:tc>
                <a:tc>
                  <a:txBody>
                    <a:bodyPr/>
                    <a:lstStyle/>
                    <a:p>
                      <a:pPr algn="ctr" fontAlgn="b"/>
                      <a:r>
                        <a:rPr lang="zh-CN" altLang="en-US" sz="1100" u="none" strike="noStrike" dirty="0">
                          <a:effectLst/>
                        </a:rPr>
                        <a:t>　</a:t>
                      </a:r>
                      <a:endParaRPr lang="zh-CN" altLang="en-US" sz="1100" b="0" i="0" u="none" strike="noStrike" dirty="0">
                        <a:effectLst/>
                        <a:latin typeface="宋体"/>
                      </a:endParaRPr>
                    </a:p>
                  </a:txBody>
                  <a:tcPr marL="9525" marR="9525" marT="9525" marB="0" anchor="b">
                    <a:solidFill>
                      <a:schemeClr val="bg1">
                        <a:lumMod val="85000"/>
                      </a:schemeClr>
                    </a:solidFill>
                  </a:tcPr>
                </a:tc>
                <a:tc>
                  <a:txBody>
                    <a:bodyPr/>
                    <a:lstStyle/>
                    <a:p>
                      <a:pPr algn="r" fontAlgn="b"/>
                      <a:r>
                        <a:rPr lang="en-US" altLang="zh-CN" sz="1100" u="none" strike="noStrike">
                          <a:effectLst/>
                        </a:rPr>
                        <a:t>355,608.07 </a:t>
                      </a:r>
                      <a:endParaRPr lang="en-US" altLang="zh-CN" sz="1100" b="0" i="0" u="none" strike="noStrike">
                        <a:effectLst/>
                        <a:latin typeface="宋体"/>
                      </a:endParaRPr>
                    </a:p>
                  </a:txBody>
                  <a:tcPr marL="9525" marR="9525" marT="9525" marB="0" anchor="b">
                    <a:solidFill>
                      <a:schemeClr val="bg1">
                        <a:lumMod val="85000"/>
                      </a:schemeClr>
                    </a:solidFill>
                  </a:tcPr>
                </a:tc>
                <a:tc>
                  <a:txBody>
                    <a:bodyPr/>
                    <a:lstStyle/>
                    <a:p>
                      <a:pPr algn="l" fontAlgn="b"/>
                      <a:r>
                        <a:rPr lang="zh-CN" altLang="en-US" sz="1100" u="none" strike="noStrike">
                          <a:effectLst/>
                        </a:rPr>
                        <a:t>　</a:t>
                      </a:r>
                      <a:endParaRPr lang="zh-CN" altLang="en-US" sz="1100" b="0" i="0" u="none" strike="noStrike">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13"/>
                  </a:ext>
                </a:extLst>
              </a:tr>
              <a:tr h="192080">
                <a:tc>
                  <a:txBody>
                    <a:bodyPr/>
                    <a:lstStyle/>
                    <a:p>
                      <a:pPr algn="l" fontAlgn="b"/>
                      <a:r>
                        <a:rPr lang="zh-CN" altLang="en-US" sz="1100" b="1" u="none" strike="noStrike">
                          <a:effectLst/>
                        </a:rPr>
                        <a:t>　</a:t>
                      </a:r>
                      <a:endParaRPr lang="zh-CN" altLang="en-US" sz="1100" b="1" i="0" u="none" strike="noStrike">
                        <a:effectLst/>
                        <a:latin typeface="宋体"/>
                      </a:endParaRPr>
                    </a:p>
                  </a:txBody>
                  <a:tcPr marL="9525" marR="9525" marT="9525" marB="0" anchor="b">
                    <a:solidFill>
                      <a:schemeClr val="bg1">
                        <a:lumMod val="85000"/>
                      </a:schemeClr>
                    </a:solidFill>
                  </a:tcPr>
                </a:tc>
                <a:tc>
                  <a:txBody>
                    <a:bodyPr/>
                    <a:lstStyle/>
                    <a:p>
                      <a:pPr algn="ctr" fontAlgn="b"/>
                      <a:r>
                        <a:rPr lang="zh-CN" altLang="en-US" sz="1100" b="1" u="none" strike="noStrike" dirty="0">
                          <a:effectLst/>
                        </a:rPr>
                        <a:t>合计</a:t>
                      </a:r>
                      <a:endParaRPr lang="zh-CN" altLang="en-US" sz="1100" b="1" i="0" u="none" strike="noStrike" dirty="0">
                        <a:effectLst/>
                        <a:latin typeface="宋体"/>
                      </a:endParaRPr>
                    </a:p>
                  </a:txBody>
                  <a:tcPr marL="9525" marR="9525" marT="9525" marB="0" anchor="b">
                    <a:solidFill>
                      <a:schemeClr val="bg1">
                        <a:lumMod val="85000"/>
                      </a:schemeClr>
                    </a:solidFill>
                  </a:tcPr>
                </a:tc>
                <a:tc>
                  <a:txBody>
                    <a:bodyPr/>
                    <a:lstStyle/>
                    <a:p>
                      <a:pPr algn="ctr" fontAlgn="b"/>
                      <a:r>
                        <a:rPr lang="zh-CN" altLang="en-US" sz="1100" b="1" u="none" strike="noStrike" dirty="0">
                          <a:effectLst/>
                        </a:rPr>
                        <a:t>　</a:t>
                      </a:r>
                      <a:endParaRPr lang="zh-CN" altLang="en-US" sz="1100" b="1" i="0" u="none" strike="noStrike" dirty="0">
                        <a:effectLst/>
                        <a:latin typeface="宋体"/>
                      </a:endParaRPr>
                    </a:p>
                  </a:txBody>
                  <a:tcPr marL="9525" marR="9525" marT="9525" marB="0" anchor="b">
                    <a:solidFill>
                      <a:schemeClr val="bg1">
                        <a:lumMod val="85000"/>
                      </a:schemeClr>
                    </a:solidFill>
                  </a:tcPr>
                </a:tc>
                <a:tc>
                  <a:txBody>
                    <a:bodyPr/>
                    <a:lstStyle/>
                    <a:p>
                      <a:pPr algn="r" fontAlgn="b"/>
                      <a:r>
                        <a:rPr lang="en-US" altLang="zh-CN" sz="1100" b="1" u="none" strike="noStrike" dirty="0">
                          <a:effectLst/>
                        </a:rPr>
                        <a:t>10,814,319.92 </a:t>
                      </a:r>
                      <a:endParaRPr lang="en-US" altLang="zh-CN" sz="1100" b="1" i="0" u="none" strike="noStrike" dirty="0">
                        <a:effectLst/>
                        <a:latin typeface="宋体"/>
                      </a:endParaRPr>
                    </a:p>
                  </a:txBody>
                  <a:tcPr marL="9525" marR="9525" marT="9525" marB="0" anchor="b">
                    <a:solidFill>
                      <a:schemeClr val="bg1">
                        <a:lumMod val="85000"/>
                      </a:schemeClr>
                    </a:solidFill>
                  </a:tcPr>
                </a:tc>
                <a:tc>
                  <a:txBody>
                    <a:bodyPr/>
                    <a:lstStyle/>
                    <a:p>
                      <a:pPr algn="l" fontAlgn="b"/>
                      <a:r>
                        <a:rPr lang="zh-CN" altLang="en-US" sz="1100" b="1" u="none" strike="noStrike" dirty="0">
                          <a:effectLst/>
                        </a:rPr>
                        <a:t>　</a:t>
                      </a:r>
                      <a:endParaRPr lang="zh-CN" altLang="en-US" sz="1100" b="1" i="0" u="none" strike="noStrike" dirty="0">
                        <a:effectLst/>
                        <a:latin typeface="宋体"/>
                      </a:endParaRPr>
                    </a:p>
                  </a:txBody>
                  <a:tcPr marL="9525" marR="9525" marT="9525" marB="0" anchor="b">
                    <a:solidFill>
                      <a:schemeClr val="bg1">
                        <a:lumMod val="85000"/>
                      </a:schemeClr>
                    </a:solidFill>
                  </a:tcPr>
                </a:tc>
                <a:extLst>
                  <a:ext uri="{0D108BD9-81ED-4DB2-BD59-A6C34878D82A}">
                    <a16:rowId xmlns="" xmlns:a16="http://schemas.microsoft.com/office/drawing/2014/main" val="10014"/>
                  </a:ext>
                </a:extLst>
              </a:tr>
            </a:tbl>
          </a:graphicData>
        </a:graphic>
      </p:graphicFrame>
      <p:graphicFrame>
        <p:nvGraphicFramePr>
          <p:cNvPr id="3" name="表格 2"/>
          <p:cNvGraphicFramePr>
            <a:graphicFrameLocks noGrp="1"/>
          </p:cNvGraphicFramePr>
          <p:nvPr/>
        </p:nvGraphicFramePr>
        <p:xfrm>
          <a:off x="520700" y="2990850"/>
          <a:ext cx="3098800" cy="3149600"/>
        </p:xfrm>
        <a:graphic>
          <a:graphicData uri="http://schemas.openxmlformats.org/drawingml/2006/table">
            <a:tbl>
              <a:tblPr>
                <a:tableStyleId>{5C22544A-7EE6-4342-B048-85BDC9FD1C3A}</a:tableStyleId>
              </a:tblPr>
              <a:tblGrid>
                <a:gridCol w="381000">
                  <a:extLst>
                    <a:ext uri="{9D8B030D-6E8A-4147-A177-3AD203B41FA5}">
                      <a16:colId xmlns="" xmlns:a16="http://schemas.microsoft.com/office/drawing/2014/main" val="20000"/>
                    </a:ext>
                  </a:extLst>
                </a:gridCol>
                <a:gridCol w="1866900">
                  <a:extLst>
                    <a:ext uri="{9D8B030D-6E8A-4147-A177-3AD203B41FA5}">
                      <a16:colId xmlns="" xmlns:a16="http://schemas.microsoft.com/office/drawing/2014/main" val="20001"/>
                    </a:ext>
                  </a:extLst>
                </a:gridCol>
                <a:gridCol w="850900">
                  <a:extLst>
                    <a:ext uri="{9D8B030D-6E8A-4147-A177-3AD203B41FA5}">
                      <a16:colId xmlns="" xmlns:a16="http://schemas.microsoft.com/office/drawing/2014/main" val="20002"/>
                    </a:ext>
                  </a:extLst>
                </a:gridCol>
              </a:tblGrid>
              <a:tr h="234950">
                <a:tc gridSpan="3">
                  <a:txBody>
                    <a:bodyPr/>
                    <a:lstStyle/>
                    <a:p>
                      <a:pPr algn="ctr" fontAlgn="b"/>
                      <a:r>
                        <a:rPr lang="en-US" altLang="zh-CN" sz="1200" b="1" u="none" strike="noStrike" dirty="0">
                          <a:solidFill>
                            <a:schemeClr val="bg1"/>
                          </a:solidFill>
                          <a:effectLst/>
                        </a:rPr>
                        <a:t>2019</a:t>
                      </a:r>
                      <a:r>
                        <a:rPr lang="zh-CN" altLang="en-US" sz="1200" b="1" u="none" strike="noStrike" dirty="0">
                          <a:solidFill>
                            <a:schemeClr val="bg1"/>
                          </a:solidFill>
                          <a:effectLst/>
                        </a:rPr>
                        <a:t>年前十大应收款（单位：元）</a:t>
                      </a:r>
                      <a:endParaRPr lang="zh-CN" altLang="en-US" sz="1200" b="1" i="0" u="none" strike="noStrike" dirty="0">
                        <a:solidFill>
                          <a:schemeClr val="bg1"/>
                        </a:solidFill>
                        <a:effectLst/>
                        <a:latin typeface="宋体"/>
                      </a:endParaRPr>
                    </a:p>
                  </a:txBody>
                  <a:tcPr marL="9525" marR="9525" marT="9525" marB="0" anchor="ctr">
                    <a:solidFill>
                      <a:srgbClr val="00447A"/>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228600">
                <a:tc>
                  <a:txBody>
                    <a:bodyPr/>
                    <a:lstStyle/>
                    <a:p>
                      <a:pPr algn="ctr" fontAlgn="ctr"/>
                      <a:r>
                        <a:rPr lang="zh-CN" altLang="en-US" sz="1000" b="1" u="none" strike="noStrike">
                          <a:solidFill>
                            <a:schemeClr val="bg1"/>
                          </a:solidFill>
                          <a:effectLst/>
                        </a:rPr>
                        <a:t>序号</a:t>
                      </a:r>
                      <a:endParaRPr lang="zh-CN" altLang="en-US" sz="1000" b="1" i="0" u="none" strike="noStrike">
                        <a:solidFill>
                          <a:schemeClr val="bg1"/>
                        </a:solidFill>
                        <a:effectLst/>
                        <a:latin typeface="宋体"/>
                      </a:endParaRPr>
                    </a:p>
                  </a:txBody>
                  <a:tcPr marL="9525" marR="9525" marT="9525" marB="0" anchor="ctr">
                    <a:solidFill>
                      <a:schemeClr val="accent2">
                        <a:lumMod val="75000"/>
                      </a:schemeClr>
                    </a:solidFill>
                  </a:tcPr>
                </a:tc>
                <a:tc>
                  <a:txBody>
                    <a:bodyPr/>
                    <a:lstStyle/>
                    <a:p>
                      <a:pPr algn="ctr" fontAlgn="ctr"/>
                      <a:r>
                        <a:rPr lang="zh-CN" altLang="en-US" sz="1000" b="1" u="none" strike="noStrike">
                          <a:solidFill>
                            <a:schemeClr val="bg1"/>
                          </a:solidFill>
                          <a:effectLst/>
                        </a:rPr>
                        <a:t>客户名称</a:t>
                      </a:r>
                      <a:endParaRPr lang="zh-CN" altLang="en-US" sz="1000" b="1" i="0" u="none" strike="noStrike">
                        <a:solidFill>
                          <a:schemeClr val="bg1"/>
                        </a:solidFill>
                        <a:effectLst/>
                        <a:latin typeface="宋体"/>
                      </a:endParaRPr>
                    </a:p>
                  </a:txBody>
                  <a:tcPr marL="9525" marR="9525" marT="9525" marB="0" anchor="ctr">
                    <a:solidFill>
                      <a:schemeClr val="accent2">
                        <a:lumMod val="75000"/>
                      </a:schemeClr>
                    </a:solidFill>
                  </a:tcPr>
                </a:tc>
                <a:tc>
                  <a:txBody>
                    <a:bodyPr/>
                    <a:lstStyle/>
                    <a:p>
                      <a:pPr algn="ctr" fontAlgn="ctr"/>
                      <a:r>
                        <a:rPr lang="zh-CN" altLang="en-US" sz="1000" b="1" u="none" strike="noStrike" dirty="0">
                          <a:solidFill>
                            <a:schemeClr val="bg1"/>
                          </a:solidFill>
                          <a:effectLst/>
                        </a:rPr>
                        <a:t>余额</a:t>
                      </a:r>
                      <a:endParaRPr lang="zh-CN" altLang="en-US" sz="1000" b="1" i="0" u="none" strike="noStrike" dirty="0">
                        <a:solidFill>
                          <a:schemeClr val="bg1"/>
                        </a:solidFill>
                        <a:effectLst/>
                        <a:latin typeface="宋体"/>
                      </a:endParaRPr>
                    </a:p>
                  </a:txBody>
                  <a:tcPr marL="9525" marR="9525" marT="9525" marB="0" anchor="ctr">
                    <a:solidFill>
                      <a:schemeClr val="accent2">
                        <a:lumMod val="75000"/>
                      </a:schemeClr>
                    </a:solidFill>
                  </a:tcPr>
                </a:tc>
                <a:extLst>
                  <a:ext uri="{0D108BD9-81ED-4DB2-BD59-A6C34878D82A}">
                    <a16:rowId xmlns="" xmlns:a16="http://schemas.microsoft.com/office/drawing/2014/main" val="10001"/>
                  </a:ext>
                </a:extLst>
              </a:tr>
              <a:tr h="228600">
                <a:tc>
                  <a:txBody>
                    <a:bodyPr/>
                    <a:lstStyle/>
                    <a:p>
                      <a:pPr algn="ctr" fontAlgn="ctr"/>
                      <a:r>
                        <a:rPr lang="en-US" altLang="zh-CN" sz="1000" u="none" strike="noStrike">
                          <a:effectLst/>
                        </a:rPr>
                        <a:t>1</a:t>
                      </a:r>
                      <a:endParaRPr lang="en-US" altLang="zh-CN" sz="1000" b="0" i="0" u="none" strike="noStrike">
                        <a:effectLst/>
                        <a:latin typeface="宋体"/>
                      </a:endParaRPr>
                    </a:p>
                  </a:txBody>
                  <a:tcPr marL="9525" marR="9525" marT="9525" marB="0" anchor="ctr"/>
                </a:tc>
                <a:tc>
                  <a:txBody>
                    <a:bodyPr/>
                    <a:lstStyle/>
                    <a:p>
                      <a:pPr algn="l" fontAlgn="ctr"/>
                      <a:r>
                        <a:rPr lang="zh-CN" altLang="en-US" sz="1000" u="none" strike="noStrike" dirty="0">
                          <a:effectLst/>
                        </a:rPr>
                        <a:t>金华市慈铭健康管理有限公司体检门诊部</a:t>
                      </a:r>
                      <a:endParaRPr lang="zh-CN" altLang="en-US" sz="1000" b="0" i="0" u="none" strike="noStrike" dirty="0">
                        <a:effectLst/>
                        <a:latin typeface="宋体"/>
                      </a:endParaRPr>
                    </a:p>
                  </a:txBody>
                  <a:tcPr marL="9525" marR="9525" marT="9525" marB="0" anchor="ctr"/>
                </a:tc>
                <a:tc>
                  <a:txBody>
                    <a:bodyPr/>
                    <a:lstStyle/>
                    <a:p>
                      <a:pPr algn="ctr" fontAlgn="ctr"/>
                      <a:r>
                        <a:rPr lang="en-US" altLang="zh-CN" sz="1000" u="none" strike="noStrike" dirty="0">
                          <a:effectLst/>
                        </a:rPr>
                        <a:t>14,400.00 </a:t>
                      </a:r>
                      <a:endParaRPr lang="en-US" altLang="zh-CN" sz="1000" b="0" i="0" u="none" strike="noStrike" dirty="0">
                        <a:effectLst/>
                        <a:latin typeface="宋体"/>
                      </a:endParaRPr>
                    </a:p>
                  </a:txBody>
                  <a:tcPr marL="9525" marR="9525" marT="9525" marB="0" anchor="ctr"/>
                </a:tc>
                <a:extLst>
                  <a:ext uri="{0D108BD9-81ED-4DB2-BD59-A6C34878D82A}">
                    <a16:rowId xmlns="" xmlns:a16="http://schemas.microsoft.com/office/drawing/2014/main" val="10002"/>
                  </a:ext>
                </a:extLst>
              </a:tr>
              <a:tr h="228600">
                <a:tc>
                  <a:txBody>
                    <a:bodyPr/>
                    <a:lstStyle/>
                    <a:p>
                      <a:pPr algn="ctr" fontAlgn="ctr"/>
                      <a:r>
                        <a:rPr lang="en-US" altLang="zh-CN" sz="1000" u="none" strike="noStrike">
                          <a:effectLst/>
                        </a:rPr>
                        <a:t>2</a:t>
                      </a:r>
                      <a:endParaRPr lang="en-US" altLang="zh-CN" sz="1000" b="0" i="0" u="none" strike="noStrike">
                        <a:effectLst/>
                        <a:latin typeface="宋体"/>
                      </a:endParaRPr>
                    </a:p>
                  </a:txBody>
                  <a:tcPr marL="9525" marR="9525" marT="9525" marB="0" anchor="ctr"/>
                </a:tc>
                <a:tc>
                  <a:txBody>
                    <a:bodyPr/>
                    <a:lstStyle/>
                    <a:p>
                      <a:pPr algn="l" fontAlgn="ctr"/>
                      <a:r>
                        <a:rPr lang="zh-CN" altLang="en-US" sz="1000" u="none" strike="noStrike" dirty="0">
                          <a:effectLst/>
                        </a:rPr>
                        <a:t>重庆家年家家健康管理有限公司</a:t>
                      </a:r>
                      <a:endParaRPr lang="zh-CN" altLang="en-US" sz="1000" b="0" i="0" u="none" strike="noStrike" dirty="0">
                        <a:effectLst/>
                        <a:latin typeface="宋体"/>
                      </a:endParaRPr>
                    </a:p>
                  </a:txBody>
                  <a:tcPr marL="9525" marR="9525" marT="9525" marB="0" anchor="ctr"/>
                </a:tc>
                <a:tc>
                  <a:txBody>
                    <a:bodyPr/>
                    <a:lstStyle/>
                    <a:p>
                      <a:pPr algn="ctr" fontAlgn="ctr"/>
                      <a:r>
                        <a:rPr lang="en-US" altLang="zh-CN" sz="1000" u="none" strike="noStrike">
                          <a:effectLst/>
                        </a:rPr>
                        <a:t>9,600.00 </a:t>
                      </a:r>
                      <a:endParaRPr lang="en-US" altLang="zh-CN" sz="1000" b="0" i="0" u="none" strike="noStrike">
                        <a:effectLst/>
                        <a:latin typeface="宋体"/>
                      </a:endParaRPr>
                    </a:p>
                  </a:txBody>
                  <a:tcPr marL="9525" marR="9525" marT="9525" marB="0" anchor="ctr"/>
                </a:tc>
                <a:extLst>
                  <a:ext uri="{0D108BD9-81ED-4DB2-BD59-A6C34878D82A}">
                    <a16:rowId xmlns="" xmlns:a16="http://schemas.microsoft.com/office/drawing/2014/main" val="10003"/>
                  </a:ext>
                </a:extLst>
              </a:tr>
              <a:tr h="228600">
                <a:tc>
                  <a:txBody>
                    <a:bodyPr/>
                    <a:lstStyle/>
                    <a:p>
                      <a:pPr algn="ctr" fontAlgn="ctr"/>
                      <a:r>
                        <a:rPr lang="en-US" altLang="zh-CN" sz="1000" u="none" strike="noStrike">
                          <a:effectLst/>
                        </a:rPr>
                        <a:t>3</a:t>
                      </a:r>
                      <a:endParaRPr lang="en-US" altLang="zh-CN" sz="1000" b="0" i="0" u="none" strike="noStrike">
                        <a:effectLst/>
                        <a:latin typeface="宋体"/>
                      </a:endParaRPr>
                    </a:p>
                  </a:txBody>
                  <a:tcPr marL="9525" marR="9525" marT="9525" marB="0" anchor="ctr"/>
                </a:tc>
                <a:tc>
                  <a:txBody>
                    <a:bodyPr/>
                    <a:lstStyle/>
                    <a:p>
                      <a:pPr algn="l" fontAlgn="ctr"/>
                      <a:r>
                        <a:rPr lang="zh-CN" altLang="en-US" sz="1000" u="none" strike="noStrike">
                          <a:effectLst/>
                        </a:rPr>
                        <a:t>成都第一健康医疗管理有限公司</a:t>
                      </a:r>
                      <a:endParaRPr lang="zh-CN" altLang="en-US" sz="1000" b="0" i="0" u="none" strike="noStrike">
                        <a:effectLst/>
                        <a:latin typeface="宋体"/>
                      </a:endParaRPr>
                    </a:p>
                  </a:txBody>
                  <a:tcPr marL="9525" marR="9525" marT="9525" marB="0" anchor="ctr"/>
                </a:tc>
                <a:tc>
                  <a:txBody>
                    <a:bodyPr/>
                    <a:lstStyle/>
                    <a:p>
                      <a:pPr algn="ctr" fontAlgn="ctr"/>
                      <a:r>
                        <a:rPr lang="en-US" altLang="zh-CN" sz="1000" u="none" strike="noStrike" dirty="0">
                          <a:effectLst/>
                        </a:rPr>
                        <a:t>7,800.00 </a:t>
                      </a:r>
                      <a:endParaRPr lang="en-US" altLang="zh-CN" sz="1000" b="0" i="0" u="none" strike="noStrike" dirty="0">
                        <a:effectLst/>
                        <a:latin typeface="宋体"/>
                      </a:endParaRPr>
                    </a:p>
                  </a:txBody>
                  <a:tcPr marL="9525" marR="9525" marT="9525" marB="0" anchor="ctr"/>
                </a:tc>
                <a:extLst>
                  <a:ext uri="{0D108BD9-81ED-4DB2-BD59-A6C34878D82A}">
                    <a16:rowId xmlns="" xmlns:a16="http://schemas.microsoft.com/office/drawing/2014/main" val="10004"/>
                  </a:ext>
                </a:extLst>
              </a:tr>
              <a:tr h="228600">
                <a:tc>
                  <a:txBody>
                    <a:bodyPr/>
                    <a:lstStyle/>
                    <a:p>
                      <a:pPr algn="ctr" fontAlgn="ctr"/>
                      <a:r>
                        <a:rPr lang="en-US" altLang="zh-CN" sz="1000" u="none" strike="noStrike">
                          <a:effectLst/>
                        </a:rPr>
                        <a:t>4</a:t>
                      </a:r>
                      <a:endParaRPr lang="en-US" altLang="zh-CN" sz="1000" b="0" i="0" u="none" strike="noStrike">
                        <a:effectLst/>
                        <a:latin typeface="宋体"/>
                      </a:endParaRPr>
                    </a:p>
                  </a:txBody>
                  <a:tcPr marL="9525" marR="9525" marT="9525" marB="0" anchor="ctr"/>
                </a:tc>
                <a:tc>
                  <a:txBody>
                    <a:bodyPr/>
                    <a:lstStyle/>
                    <a:p>
                      <a:pPr algn="l" fontAlgn="ctr"/>
                      <a:r>
                        <a:rPr lang="zh-CN" altLang="en-US" sz="1000" u="none" strike="noStrike">
                          <a:effectLst/>
                        </a:rPr>
                        <a:t>滨海新仁慈医院有限公司</a:t>
                      </a:r>
                      <a:endParaRPr lang="zh-CN" altLang="en-US" sz="1000" b="0" i="0" u="none" strike="noStrike">
                        <a:effectLst/>
                        <a:latin typeface="宋体"/>
                      </a:endParaRPr>
                    </a:p>
                  </a:txBody>
                  <a:tcPr marL="9525" marR="9525" marT="9525" marB="0" anchor="ctr"/>
                </a:tc>
                <a:tc>
                  <a:txBody>
                    <a:bodyPr/>
                    <a:lstStyle/>
                    <a:p>
                      <a:pPr algn="ctr" fontAlgn="ctr"/>
                      <a:r>
                        <a:rPr lang="en-US" altLang="zh-CN" sz="1000" u="none" strike="noStrike" dirty="0">
                          <a:effectLst/>
                        </a:rPr>
                        <a:t>900.00 </a:t>
                      </a:r>
                      <a:endParaRPr lang="en-US" altLang="zh-CN" sz="1000" b="0" i="0" u="none" strike="noStrike" dirty="0">
                        <a:effectLst/>
                        <a:latin typeface="宋体"/>
                      </a:endParaRPr>
                    </a:p>
                  </a:txBody>
                  <a:tcPr marL="9525" marR="9525" marT="9525" marB="0" anchor="ctr"/>
                </a:tc>
                <a:extLst>
                  <a:ext uri="{0D108BD9-81ED-4DB2-BD59-A6C34878D82A}">
                    <a16:rowId xmlns="" xmlns:a16="http://schemas.microsoft.com/office/drawing/2014/main" val="10005"/>
                  </a:ext>
                </a:extLst>
              </a:tr>
              <a:tr h="228600">
                <a:tc>
                  <a:txBody>
                    <a:bodyPr/>
                    <a:lstStyle/>
                    <a:p>
                      <a:pPr algn="ctr" fontAlgn="ctr"/>
                      <a:r>
                        <a:rPr lang="en-US" altLang="zh-CN" sz="1000" u="none" strike="noStrike">
                          <a:effectLst/>
                        </a:rPr>
                        <a:t>5</a:t>
                      </a:r>
                      <a:endParaRPr lang="en-US" altLang="zh-CN" sz="1000" b="0" i="0" u="none" strike="noStrike">
                        <a:effectLst/>
                        <a:latin typeface="宋体"/>
                      </a:endParaRPr>
                    </a:p>
                  </a:txBody>
                  <a:tcPr marL="9525" marR="9525" marT="9525" marB="0" anchor="ctr"/>
                </a:tc>
                <a:tc>
                  <a:txBody>
                    <a:bodyPr/>
                    <a:lstStyle/>
                    <a:p>
                      <a:pPr algn="l" fontAlgn="ctr"/>
                      <a:r>
                        <a:rPr lang="zh-CN" altLang="en-US" sz="1000" u="none" strike="noStrike">
                          <a:effectLst/>
                        </a:rPr>
                        <a:t>四川共存云生物技术有限公司</a:t>
                      </a:r>
                      <a:r>
                        <a:rPr lang="en-US" altLang="zh-CN" sz="1000" u="none" strike="noStrike">
                          <a:effectLst/>
                        </a:rPr>
                        <a:t>-</a:t>
                      </a:r>
                      <a:endParaRPr lang="en-US" altLang="zh-CN" sz="1000" b="0" i="0" u="none" strike="noStrike">
                        <a:effectLst/>
                        <a:latin typeface="宋体"/>
                      </a:endParaRPr>
                    </a:p>
                  </a:txBody>
                  <a:tcPr marL="9525" marR="9525" marT="9525" marB="0" anchor="ctr"/>
                </a:tc>
                <a:tc>
                  <a:txBody>
                    <a:bodyPr/>
                    <a:lstStyle/>
                    <a:p>
                      <a:pPr algn="ctr" fontAlgn="ctr"/>
                      <a:r>
                        <a:rPr lang="en-US" altLang="zh-CN" sz="1000" u="none" strike="noStrike">
                          <a:effectLst/>
                        </a:rPr>
                        <a:t>-200.00 </a:t>
                      </a:r>
                      <a:endParaRPr lang="en-US" altLang="zh-CN" sz="1000" b="0" i="0" u="none" strike="noStrike">
                        <a:effectLst/>
                        <a:latin typeface="宋体"/>
                      </a:endParaRPr>
                    </a:p>
                  </a:txBody>
                  <a:tcPr marL="9525" marR="9525" marT="9525" marB="0" anchor="ctr"/>
                </a:tc>
                <a:extLst>
                  <a:ext uri="{0D108BD9-81ED-4DB2-BD59-A6C34878D82A}">
                    <a16:rowId xmlns="" xmlns:a16="http://schemas.microsoft.com/office/drawing/2014/main" val="10006"/>
                  </a:ext>
                </a:extLst>
              </a:tr>
              <a:tr h="228600">
                <a:tc>
                  <a:txBody>
                    <a:bodyPr/>
                    <a:lstStyle/>
                    <a:p>
                      <a:pPr algn="ctr" fontAlgn="ctr"/>
                      <a:r>
                        <a:rPr lang="en-US" altLang="zh-CN" sz="1000" u="none" strike="noStrike">
                          <a:effectLst/>
                        </a:rPr>
                        <a:t>6</a:t>
                      </a:r>
                      <a:endParaRPr lang="en-US" altLang="zh-CN" sz="1000" b="0" i="0" u="none" strike="noStrike">
                        <a:effectLst/>
                        <a:latin typeface="宋体"/>
                      </a:endParaRPr>
                    </a:p>
                  </a:txBody>
                  <a:tcPr marL="9525" marR="9525" marT="9525" marB="0" anchor="ctr"/>
                </a:tc>
                <a:tc>
                  <a:txBody>
                    <a:bodyPr/>
                    <a:lstStyle/>
                    <a:p>
                      <a:pPr algn="l" fontAlgn="ctr"/>
                      <a:r>
                        <a:rPr lang="zh-CN" altLang="en-US" sz="1000" u="none" strike="noStrike">
                          <a:effectLst/>
                        </a:rPr>
                        <a:t>天津华苑民众健检门诊部有限责任公司</a:t>
                      </a:r>
                      <a:endParaRPr lang="zh-CN" altLang="en-US" sz="1000" b="0" i="0" u="none" strike="noStrike">
                        <a:effectLst/>
                        <a:latin typeface="宋体"/>
                      </a:endParaRPr>
                    </a:p>
                  </a:txBody>
                  <a:tcPr marL="9525" marR="9525" marT="9525" marB="0" anchor="ctr"/>
                </a:tc>
                <a:tc>
                  <a:txBody>
                    <a:bodyPr/>
                    <a:lstStyle/>
                    <a:p>
                      <a:pPr algn="ctr" fontAlgn="ctr"/>
                      <a:r>
                        <a:rPr lang="en-US" altLang="zh-CN" sz="1000" u="none" strike="noStrike" dirty="0">
                          <a:effectLst/>
                        </a:rPr>
                        <a:t>-500.00 </a:t>
                      </a:r>
                      <a:endParaRPr lang="en-US" altLang="zh-CN" sz="1000" b="0" i="0" u="none" strike="noStrike" dirty="0">
                        <a:effectLst/>
                        <a:latin typeface="宋体"/>
                      </a:endParaRPr>
                    </a:p>
                  </a:txBody>
                  <a:tcPr marL="9525" marR="9525" marT="9525" marB="0" anchor="ctr"/>
                </a:tc>
                <a:extLst>
                  <a:ext uri="{0D108BD9-81ED-4DB2-BD59-A6C34878D82A}">
                    <a16:rowId xmlns="" xmlns:a16="http://schemas.microsoft.com/office/drawing/2014/main" val="10007"/>
                  </a:ext>
                </a:extLst>
              </a:tr>
              <a:tr h="228600">
                <a:tc>
                  <a:txBody>
                    <a:bodyPr/>
                    <a:lstStyle/>
                    <a:p>
                      <a:pPr algn="ctr" fontAlgn="ctr"/>
                      <a:r>
                        <a:rPr lang="en-US" altLang="zh-CN" sz="1000" u="none" strike="noStrike">
                          <a:effectLst/>
                        </a:rPr>
                        <a:t>7</a:t>
                      </a:r>
                      <a:endParaRPr lang="en-US" altLang="zh-CN" sz="1000" b="0" i="0" u="none" strike="noStrike">
                        <a:effectLst/>
                        <a:latin typeface="宋体"/>
                      </a:endParaRPr>
                    </a:p>
                  </a:txBody>
                  <a:tcPr marL="9525" marR="9525" marT="9525" marB="0" anchor="ctr"/>
                </a:tc>
                <a:tc>
                  <a:txBody>
                    <a:bodyPr/>
                    <a:lstStyle/>
                    <a:p>
                      <a:pPr algn="l" fontAlgn="ctr"/>
                      <a:r>
                        <a:rPr lang="zh-CN" altLang="en-US" sz="1000" u="none" strike="noStrike">
                          <a:effectLst/>
                        </a:rPr>
                        <a:t>河北亿畅医疗器械有限公司</a:t>
                      </a:r>
                      <a:endParaRPr lang="zh-CN" altLang="en-US" sz="1000" b="0" i="0" u="none" strike="noStrike">
                        <a:effectLst/>
                        <a:latin typeface="宋体"/>
                      </a:endParaRPr>
                    </a:p>
                  </a:txBody>
                  <a:tcPr marL="9525" marR="9525" marT="9525" marB="0" anchor="ctr"/>
                </a:tc>
                <a:tc>
                  <a:txBody>
                    <a:bodyPr/>
                    <a:lstStyle/>
                    <a:p>
                      <a:pPr algn="ctr" fontAlgn="ctr"/>
                      <a:r>
                        <a:rPr lang="en-US" altLang="zh-CN" sz="1000" u="none" strike="noStrike" dirty="0">
                          <a:effectLst/>
                        </a:rPr>
                        <a:t>-800.00 </a:t>
                      </a:r>
                      <a:endParaRPr lang="en-US" altLang="zh-CN" sz="1000" b="0" i="0" u="none" strike="noStrike" dirty="0">
                        <a:effectLst/>
                        <a:latin typeface="宋体"/>
                      </a:endParaRPr>
                    </a:p>
                  </a:txBody>
                  <a:tcPr marL="9525" marR="9525" marT="9525" marB="0" anchor="ctr"/>
                </a:tc>
                <a:extLst>
                  <a:ext uri="{0D108BD9-81ED-4DB2-BD59-A6C34878D82A}">
                    <a16:rowId xmlns="" xmlns:a16="http://schemas.microsoft.com/office/drawing/2014/main" val="10008"/>
                  </a:ext>
                </a:extLst>
              </a:tr>
              <a:tr h="228600">
                <a:tc>
                  <a:txBody>
                    <a:bodyPr/>
                    <a:lstStyle/>
                    <a:p>
                      <a:pPr algn="ctr" fontAlgn="ctr"/>
                      <a:r>
                        <a:rPr lang="en-US" altLang="zh-CN" sz="1000" u="none" strike="noStrike">
                          <a:effectLst/>
                        </a:rPr>
                        <a:t>8</a:t>
                      </a:r>
                      <a:endParaRPr lang="en-US" altLang="zh-CN" sz="1000" b="0" i="0" u="none" strike="noStrike">
                        <a:effectLst/>
                        <a:latin typeface="宋体"/>
                      </a:endParaRPr>
                    </a:p>
                  </a:txBody>
                  <a:tcPr marL="9525" marR="9525" marT="9525" marB="0" anchor="ctr"/>
                </a:tc>
                <a:tc>
                  <a:txBody>
                    <a:bodyPr/>
                    <a:lstStyle/>
                    <a:p>
                      <a:pPr algn="l" fontAlgn="ctr"/>
                      <a:r>
                        <a:rPr lang="zh-CN" altLang="en-US" sz="1000" u="none" strike="noStrike">
                          <a:effectLst/>
                        </a:rPr>
                        <a:t>石家庄凯博医疗器械有限公司</a:t>
                      </a:r>
                      <a:endParaRPr lang="zh-CN" altLang="en-US" sz="1000" b="0" i="0" u="none" strike="noStrike">
                        <a:effectLst/>
                        <a:latin typeface="宋体"/>
                      </a:endParaRPr>
                    </a:p>
                  </a:txBody>
                  <a:tcPr marL="9525" marR="9525" marT="9525" marB="0" anchor="ctr"/>
                </a:tc>
                <a:tc>
                  <a:txBody>
                    <a:bodyPr/>
                    <a:lstStyle/>
                    <a:p>
                      <a:pPr algn="ctr" fontAlgn="ctr"/>
                      <a:r>
                        <a:rPr lang="en-US" altLang="zh-CN" sz="1000" u="none" strike="noStrike" dirty="0">
                          <a:effectLst/>
                        </a:rPr>
                        <a:t>-1,200.00 </a:t>
                      </a:r>
                      <a:endParaRPr lang="en-US" altLang="zh-CN" sz="1000" b="0" i="0" u="none" strike="noStrike" dirty="0">
                        <a:effectLst/>
                        <a:latin typeface="宋体"/>
                      </a:endParaRPr>
                    </a:p>
                  </a:txBody>
                  <a:tcPr marL="9525" marR="9525" marT="9525" marB="0" anchor="ctr"/>
                </a:tc>
                <a:extLst>
                  <a:ext uri="{0D108BD9-81ED-4DB2-BD59-A6C34878D82A}">
                    <a16:rowId xmlns="" xmlns:a16="http://schemas.microsoft.com/office/drawing/2014/main" val="10009"/>
                  </a:ext>
                </a:extLst>
              </a:tr>
              <a:tr h="228600">
                <a:tc>
                  <a:txBody>
                    <a:bodyPr/>
                    <a:lstStyle/>
                    <a:p>
                      <a:pPr algn="ctr" fontAlgn="ctr"/>
                      <a:r>
                        <a:rPr lang="en-US" altLang="zh-CN" sz="1000" u="none" strike="noStrike">
                          <a:effectLst/>
                        </a:rPr>
                        <a:t>9</a:t>
                      </a:r>
                      <a:endParaRPr lang="en-US" altLang="zh-CN" sz="1000" b="0" i="0" u="none" strike="noStrike">
                        <a:effectLst/>
                        <a:latin typeface="宋体"/>
                      </a:endParaRPr>
                    </a:p>
                  </a:txBody>
                  <a:tcPr marL="9525" marR="9525" marT="9525" marB="0" anchor="ctr"/>
                </a:tc>
                <a:tc>
                  <a:txBody>
                    <a:bodyPr/>
                    <a:lstStyle/>
                    <a:p>
                      <a:pPr algn="l" fontAlgn="ctr"/>
                      <a:r>
                        <a:rPr lang="zh-CN" altLang="en-US" sz="1000" u="none" strike="noStrike">
                          <a:effectLst/>
                        </a:rPr>
                        <a:t>陕西凯思特电子科技有限公司</a:t>
                      </a:r>
                      <a:endParaRPr lang="zh-CN" altLang="en-US" sz="1000" b="0" i="0" u="none" strike="noStrike">
                        <a:effectLst/>
                        <a:latin typeface="宋体"/>
                      </a:endParaRPr>
                    </a:p>
                  </a:txBody>
                  <a:tcPr marL="9525" marR="9525" marT="9525" marB="0" anchor="ctr"/>
                </a:tc>
                <a:tc>
                  <a:txBody>
                    <a:bodyPr/>
                    <a:lstStyle/>
                    <a:p>
                      <a:pPr algn="ctr" fontAlgn="ctr"/>
                      <a:r>
                        <a:rPr lang="en-US" altLang="zh-CN" sz="1000" u="none" strike="noStrike" dirty="0">
                          <a:effectLst/>
                        </a:rPr>
                        <a:t>-3,900.00 </a:t>
                      </a:r>
                      <a:endParaRPr lang="en-US" altLang="zh-CN" sz="1000" b="0" i="0" u="none" strike="noStrike" dirty="0">
                        <a:effectLst/>
                        <a:latin typeface="宋体"/>
                      </a:endParaRPr>
                    </a:p>
                  </a:txBody>
                  <a:tcPr marL="9525" marR="9525" marT="9525" marB="0" anchor="ctr"/>
                </a:tc>
                <a:extLst>
                  <a:ext uri="{0D108BD9-81ED-4DB2-BD59-A6C34878D82A}">
                    <a16:rowId xmlns="" xmlns:a16="http://schemas.microsoft.com/office/drawing/2014/main" val="10010"/>
                  </a:ext>
                </a:extLst>
              </a:tr>
              <a:tr h="228600">
                <a:tc>
                  <a:txBody>
                    <a:bodyPr/>
                    <a:lstStyle/>
                    <a:p>
                      <a:pPr algn="ctr" fontAlgn="ctr"/>
                      <a:r>
                        <a:rPr lang="en-US" altLang="zh-CN" sz="1000" u="none" strike="noStrike">
                          <a:effectLst/>
                        </a:rPr>
                        <a:t>10</a:t>
                      </a:r>
                      <a:endParaRPr lang="en-US" altLang="zh-CN" sz="1000" b="0" i="0" u="none" strike="noStrike">
                        <a:effectLst/>
                        <a:latin typeface="宋体"/>
                      </a:endParaRPr>
                    </a:p>
                  </a:txBody>
                  <a:tcPr marL="9525" marR="9525" marT="9525" marB="0" anchor="ctr"/>
                </a:tc>
                <a:tc>
                  <a:txBody>
                    <a:bodyPr/>
                    <a:lstStyle/>
                    <a:p>
                      <a:pPr algn="l" fontAlgn="ctr"/>
                      <a:r>
                        <a:rPr lang="zh-CN" altLang="en-US" sz="1000" u="none" strike="noStrike">
                          <a:effectLst/>
                        </a:rPr>
                        <a:t>江西灿宇贸易有限公司</a:t>
                      </a:r>
                      <a:endParaRPr lang="zh-CN" altLang="en-US" sz="1000" b="0" i="0" u="none" strike="noStrike">
                        <a:effectLst/>
                        <a:latin typeface="宋体"/>
                      </a:endParaRPr>
                    </a:p>
                  </a:txBody>
                  <a:tcPr marL="9525" marR="9525" marT="9525" marB="0" anchor="ctr"/>
                </a:tc>
                <a:tc>
                  <a:txBody>
                    <a:bodyPr/>
                    <a:lstStyle/>
                    <a:p>
                      <a:pPr algn="ctr" fontAlgn="ctr"/>
                      <a:r>
                        <a:rPr lang="en-US" altLang="zh-CN" sz="1000" u="none" strike="noStrike" dirty="0">
                          <a:effectLst/>
                        </a:rPr>
                        <a:t>-4,000.00 </a:t>
                      </a:r>
                      <a:endParaRPr lang="en-US" altLang="zh-CN" sz="1000" b="0" i="0" u="none" strike="noStrike" dirty="0">
                        <a:effectLst/>
                        <a:latin typeface="宋体"/>
                      </a:endParaRPr>
                    </a:p>
                  </a:txBody>
                  <a:tcPr marL="9525" marR="9525" marT="9525" marB="0" anchor="ctr"/>
                </a:tc>
                <a:extLst>
                  <a:ext uri="{0D108BD9-81ED-4DB2-BD59-A6C34878D82A}">
                    <a16:rowId xmlns="" xmlns:a16="http://schemas.microsoft.com/office/drawing/2014/main" val="10011"/>
                  </a:ext>
                </a:extLst>
              </a:tr>
              <a:tr h="228600">
                <a:tc>
                  <a:txBody>
                    <a:bodyPr/>
                    <a:lstStyle/>
                    <a:p>
                      <a:pPr algn="ctr" fontAlgn="ctr"/>
                      <a:r>
                        <a:rPr lang="zh-CN" altLang="en-US" sz="1000" b="1" u="none" strike="noStrike">
                          <a:effectLst/>
                        </a:rPr>
                        <a:t>合计</a:t>
                      </a:r>
                      <a:endParaRPr lang="zh-CN" altLang="en-US" sz="1000" b="1" i="0" u="none" strike="noStrike">
                        <a:effectLst/>
                        <a:latin typeface="宋体"/>
                      </a:endParaRPr>
                    </a:p>
                  </a:txBody>
                  <a:tcPr marL="9525" marR="9525" marT="9525" marB="0" anchor="ctr"/>
                </a:tc>
                <a:tc>
                  <a:txBody>
                    <a:bodyPr/>
                    <a:lstStyle/>
                    <a:p>
                      <a:pPr algn="ctr" fontAlgn="ctr"/>
                      <a:r>
                        <a:rPr lang="zh-CN" altLang="en-US" sz="1000" b="1" u="none" strike="noStrike">
                          <a:effectLst/>
                        </a:rPr>
                        <a:t>　</a:t>
                      </a:r>
                      <a:endParaRPr lang="zh-CN" altLang="en-US" sz="1000" b="1" i="0" u="none" strike="noStrike">
                        <a:effectLst/>
                        <a:latin typeface="宋体"/>
                      </a:endParaRPr>
                    </a:p>
                  </a:txBody>
                  <a:tcPr marL="9525" marR="9525" marT="9525" marB="0" anchor="ctr"/>
                </a:tc>
                <a:tc>
                  <a:txBody>
                    <a:bodyPr/>
                    <a:lstStyle/>
                    <a:p>
                      <a:pPr algn="ctr" fontAlgn="ctr"/>
                      <a:r>
                        <a:rPr lang="en-US" altLang="zh-CN" sz="1000" b="1" u="none" strike="noStrike" dirty="0">
                          <a:effectLst/>
                        </a:rPr>
                        <a:t>22,100.00 </a:t>
                      </a:r>
                      <a:endParaRPr lang="en-US" altLang="zh-CN" sz="1000" b="1" i="0" u="none" strike="noStrike" dirty="0">
                        <a:effectLst/>
                        <a:latin typeface="宋体"/>
                      </a:endParaRPr>
                    </a:p>
                  </a:txBody>
                  <a:tcPr marL="9525" marR="9525" marT="9525" marB="0" anchor="ctr"/>
                </a:tc>
                <a:extLst>
                  <a:ext uri="{0D108BD9-81ED-4DB2-BD59-A6C34878D82A}">
                    <a16:rowId xmlns="" xmlns:a16="http://schemas.microsoft.com/office/drawing/2014/main" val="10012"/>
                  </a:ext>
                </a:extLst>
              </a:tr>
            </a:tbl>
          </a:graphicData>
        </a:graphic>
      </p:graphicFrame>
      <p:sp>
        <p:nvSpPr>
          <p:cNvPr id="7" name="TextBox 5">
            <a:extLst>
              <a:ext uri="{FF2B5EF4-FFF2-40B4-BE49-F238E27FC236}">
                <a16:creationId xmlns="" xmlns:a16="http://schemas.microsoft.com/office/drawing/2014/main" id="{11BFB731-08E8-49BF-B713-46FB14DEE2E6}"/>
              </a:ext>
            </a:extLst>
          </p:cNvPr>
          <p:cNvSpPr txBox="1"/>
          <p:nvPr/>
        </p:nvSpPr>
        <p:spPr>
          <a:xfrm>
            <a:off x="3652242" y="6140450"/>
            <a:ext cx="8320429" cy="342979"/>
          </a:xfrm>
          <a:prstGeom prst="rect">
            <a:avLst/>
          </a:prstGeom>
          <a:noFill/>
        </p:spPr>
        <p:txBody>
          <a:bodyPr wrap="square" rtlCol="0">
            <a:spAutoFit/>
          </a:bodyPr>
          <a:lstStyle/>
          <a:p>
            <a:pPr>
              <a:lnSpc>
                <a:spcPct val="150000"/>
              </a:lnSpc>
            </a:pP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注：明细主要为资福科技财务数据。</a:t>
            </a:r>
            <a:endParaRPr lang="en-US" altLang="zh-CN" sz="1200" dirty="0">
              <a:latin typeface="STKaiti" panose="02010600040101010101" pitchFamily="2" charset="-122"/>
              <a:ea typeface="STKaiti" panose="02010600040101010101" pitchFamily="2" charset="-122"/>
              <a:sym typeface="STKaiti" panose="02010600040101010101" pitchFamily="2" charset="-122"/>
            </a:endParaRPr>
          </a:p>
        </p:txBody>
      </p:sp>
    </p:spTree>
    <p:extLst>
      <p:ext uri="{BB962C8B-B14F-4D97-AF65-F5344CB8AC3E}">
        <p14:creationId xmlns:p14="http://schemas.microsoft.com/office/powerpoint/2010/main" val="12184106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1B3C5BC-F3FB-624B-A438-2E34FDE71FE4}"/>
              </a:ext>
            </a:extLst>
          </p:cNvPr>
          <p:cNvSpPr txBox="1"/>
          <p:nvPr/>
        </p:nvSpPr>
        <p:spPr>
          <a:xfrm>
            <a:off x="791346" y="2030612"/>
            <a:ext cx="3682182" cy="1384995"/>
          </a:xfrm>
          <a:prstGeom prst="rect">
            <a:avLst/>
          </a:prstGeom>
          <a:noFill/>
          <a:ln>
            <a:solidFill>
              <a:schemeClr val="accent1"/>
            </a:solidFill>
            <a:prstDash val="sysDash"/>
          </a:ln>
        </p:spPr>
        <p:txBody>
          <a:bodyPr wrap="square" rtlCol="0">
            <a:spAutoFit/>
          </a:bodyPr>
          <a:lstStyle/>
          <a:p>
            <a:pPr marL="285750" indent="-285750">
              <a:lnSpc>
                <a:spcPct val="150000"/>
              </a:lnSpc>
              <a:buFont typeface="Arial" charset="0"/>
              <a:buChar char="•"/>
            </a:pPr>
            <a:r>
              <a:rPr kumimoji="1" lang="zh-CN" altLang="en-US" sz="1400" dirty="0">
                <a:latin typeface="STKaiti" panose="02010600040101010101" pitchFamily="2" charset="-122"/>
                <a:ea typeface="STKaiti" panose="02010600040101010101" pitchFamily="2" charset="-122"/>
                <a:cs typeface="STKaiti" charset="-122"/>
                <a:sym typeface="STKaiti" panose="02010600040101010101" pitchFamily="2" charset="-122"/>
              </a:rPr>
              <a:t>公司固定资产总量在</a:t>
            </a:r>
            <a:r>
              <a:rPr kumimoji="1" lang="en-US" altLang="zh-CN" sz="1400" dirty="0">
                <a:latin typeface="STKaiti" panose="02010600040101010101" pitchFamily="2" charset="-122"/>
                <a:ea typeface="STKaiti" panose="02010600040101010101" pitchFamily="2" charset="-122"/>
                <a:cs typeface="STKaiti" charset="-122"/>
                <a:sym typeface="STKaiti" panose="02010600040101010101" pitchFamily="2" charset="-122"/>
              </a:rPr>
              <a:t>2019</a:t>
            </a:r>
            <a:r>
              <a:rPr kumimoji="1" lang="zh-CN" altLang="en-US" sz="1400" dirty="0">
                <a:latin typeface="STKaiti" panose="02010600040101010101" pitchFamily="2" charset="-122"/>
                <a:ea typeface="STKaiti" panose="02010600040101010101" pitchFamily="2" charset="-122"/>
                <a:cs typeface="STKaiti" charset="-122"/>
                <a:sym typeface="STKaiti" panose="02010600040101010101" pitchFamily="2" charset="-122"/>
              </a:rPr>
              <a:t>年有所增长，主要增长为生产设备、研发设备、模具购置等增长。</a:t>
            </a:r>
            <a:endParaRPr kumimoji="1" lang="en-US" altLang="zh-CN" sz="1400" dirty="0">
              <a:latin typeface="STKaiti" panose="02010600040101010101" pitchFamily="2" charset="-122"/>
              <a:ea typeface="STKaiti" panose="02010600040101010101" pitchFamily="2" charset="-122"/>
              <a:cs typeface="STKaiti" charset="-122"/>
              <a:sym typeface="STKaiti" panose="02010600040101010101" pitchFamily="2" charset="-122"/>
            </a:endParaRPr>
          </a:p>
          <a:p>
            <a:pPr marL="285750" indent="-285750">
              <a:lnSpc>
                <a:spcPct val="150000"/>
              </a:lnSpc>
              <a:buFont typeface="Arial" charset="0"/>
              <a:buChar char="•"/>
            </a:pPr>
            <a:r>
              <a:rPr kumimoji="1" lang="zh-CN" altLang="en-US" sz="1400" dirty="0">
                <a:latin typeface="STKaiti" panose="02010600040101010101" pitchFamily="2" charset="-122"/>
                <a:ea typeface="STKaiti" panose="02010600040101010101" pitchFamily="2" charset="-122"/>
                <a:cs typeface="STKaiti" charset="-122"/>
                <a:sym typeface="STKaiti" panose="02010600040101010101" pitchFamily="2" charset="-122"/>
              </a:rPr>
              <a:t>报告期内无资产减值情况。</a:t>
            </a:r>
            <a:endParaRPr kumimoji="1" lang="en-US" altLang="zh-CN" sz="1400" dirty="0">
              <a:latin typeface="STKaiti" panose="02010600040101010101" pitchFamily="2" charset="-122"/>
              <a:ea typeface="STKaiti" panose="02010600040101010101" pitchFamily="2" charset="-122"/>
              <a:cs typeface="STKaiti" charset="-122"/>
              <a:sym typeface="STKaiti" panose="02010600040101010101" pitchFamily="2" charset="-122"/>
            </a:endParaRPr>
          </a:p>
        </p:txBody>
      </p:sp>
      <p:sp>
        <p:nvSpPr>
          <p:cNvPr id="6" name="Rectangle 9">
            <a:extLst>
              <a:ext uri="{FF2B5EF4-FFF2-40B4-BE49-F238E27FC236}">
                <a16:creationId xmlns="" xmlns:a16="http://schemas.microsoft.com/office/drawing/2014/main" id="{897B9177-53A8-49A0-8AAE-88A667F4DB29}"/>
              </a:ext>
            </a:extLst>
          </p:cNvPr>
          <p:cNvSpPr>
            <a:spLocks noChangeArrowheads="1"/>
          </p:cNvSpPr>
          <p:nvPr/>
        </p:nvSpPr>
        <p:spPr bwMode="auto">
          <a:xfrm>
            <a:off x="1243983" y="324156"/>
            <a:ext cx="7900017" cy="695856"/>
          </a:xfrm>
          <a:prstGeom prst="rect">
            <a:avLst/>
          </a:prstGeom>
          <a:noFill/>
          <a:ln w="9525" algn="ctr">
            <a:noFill/>
            <a:miter lim="800000"/>
            <a:headEnd/>
            <a:tailEnd/>
          </a:ln>
        </p:spPr>
        <p:txBody>
          <a:bodyPr wrap="square" lIns="79525" tIns="39763" rIns="79525" bIns="39763">
            <a:spAutoFit/>
          </a:bodyPr>
          <a:lstStyle/>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6.2</a:t>
            </a:r>
            <a:r>
              <a:rPr lang="zh-CN"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 </a:t>
            </a:r>
            <a:r>
              <a:rPr lang="zh-TW"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公司</a:t>
            </a:r>
            <a:r>
              <a:rPr lang="zh-CN"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财务分析</a:t>
            </a:r>
            <a:endPar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endParaRPr>
          </a:p>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a:t>
            </a:r>
            <a:r>
              <a:rPr lang="zh-CN" altLang="en-US" sz="2000" b="1" dirty="0">
                <a:solidFill>
                  <a:schemeClr val="lt1"/>
                </a:solidFill>
                <a:latin typeface="STKaiti" panose="02010600040101010101" pitchFamily="2" charset="-122"/>
                <a:ea typeface="STKaiti" panose="02010600040101010101" pitchFamily="2" charset="-122"/>
                <a:cs typeface="Times New Roman" panose="02020503050405090304"/>
                <a:sym typeface="STKaiti" panose="02010600040101010101" pitchFamily="2" charset="-122"/>
              </a:rPr>
              <a:t>固定资产分析</a:t>
            </a:r>
          </a:p>
        </p:txBody>
      </p:sp>
      <p:graphicFrame>
        <p:nvGraphicFramePr>
          <p:cNvPr id="7" name="表格 6"/>
          <p:cNvGraphicFramePr>
            <a:graphicFrameLocks noGrp="1"/>
          </p:cNvGraphicFramePr>
          <p:nvPr/>
        </p:nvGraphicFramePr>
        <p:xfrm>
          <a:off x="552195" y="3850978"/>
          <a:ext cx="8236958" cy="1982766"/>
        </p:xfrm>
        <a:graphic>
          <a:graphicData uri="http://schemas.openxmlformats.org/drawingml/2006/table">
            <a:tbl>
              <a:tblPr>
                <a:tableStyleId>{5C22544A-7EE6-4342-B048-85BDC9FD1C3A}</a:tableStyleId>
              </a:tblPr>
              <a:tblGrid>
                <a:gridCol w="960682">
                  <a:extLst>
                    <a:ext uri="{9D8B030D-6E8A-4147-A177-3AD203B41FA5}">
                      <a16:colId xmlns="" xmlns:a16="http://schemas.microsoft.com/office/drawing/2014/main" val="20000"/>
                    </a:ext>
                  </a:extLst>
                </a:gridCol>
                <a:gridCol w="1085215">
                  <a:extLst>
                    <a:ext uri="{9D8B030D-6E8A-4147-A177-3AD203B41FA5}">
                      <a16:colId xmlns="" xmlns:a16="http://schemas.microsoft.com/office/drawing/2014/main" val="20001"/>
                    </a:ext>
                  </a:extLst>
                </a:gridCol>
                <a:gridCol w="1085215">
                  <a:extLst>
                    <a:ext uri="{9D8B030D-6E8A-4147-A177-3AD203B41FA5}">
                      <a16:colId xmlns="" xmlns:a16="http://schemas.microsoft.com/office/drawing/2014/main" val="20002"/>
                    </a:ext>
                  </a:extLst>
                </a:gridCol>
                <a:gridCol w="978472">
                  <a:extLst>
                    <a:ext uri="{9D8B030D-6E8A-4147-A177-3AD203B41FA5}">
                      <a16:colId xmlns="" xmlns:a16="http://schemas.microsoft.com/office/drawing/2014/main" val="20003"/>
                    </a:ext>
                  </a:extLst>
                </a:gridCol>
                <a:gridCol w="978472">
                  <a:extLst>
                    <a:ext uri="{9D8B030D-6E8A-4147-A177-3AD203B41FA5}">
                      <a16:colId xmlns="" xmlns:a16="http://schemas.microsoft.com/office/drawing/2014/main" val="20004"/>
                    </a:ext>
                  </a:extLst>
                </a:gridCol>
                <a:gridCol w="978472">
                  <a:extLst>
                    <a:ext uri="{9D8B030D-6E8A-4147-A177-3AD203B41FA5}">
                      <a16:colId xmlns="" xmlns:a16="http://schemas.microsoft.com/office/drawing/2014/main" val="20005"/>
                    </a:ext>
                  </a:extLst>
                </a:gridCol>
                <a:gridCol w="1085215">
                  <a:extLst>
                    <a:ext uri="{9D8B030D-6E8A-4147-A177-3AD203B41FA5}">
                      <a16:colId xmlns="" xmlns:a16="http://schemas.microsoft.com/office/drawing/2014/main" val="20006"/>
                    </a:ext>
                  </a:extLst>
                </a:gridCol>
                <a:gridCol w="1085215">
                  <a:extLst>
                    <a:ext uri="{9D8B030D-6E8A-4147-A177-3AD203B41FA5}">
                      <a16:colId xmlns="" xmlns:a16="http://schemas.microsoft.com/office/drawing/2014/main" val="20007"/>
                    </a:ext>
                  </a:extLst>
                </a:gridCol>
              </a:tblGrid>
              <a:tr h="330461">
                <a:tc gridSpan="8">
                  <a:txBody>
                    <a:bodyPr/>
                    <a:lstStyle/>
                    <a:p>
                      <a:pPr algn="ctr" fontAlgn="ctr"/>
                      <a:r>
                        <a:rPr lang="zh-CN" altLang="en-US" sz="1200" b="1" i="0" u="none" strike="noStrike" dirty="0">
                          <a:solidFill>
                            <a:schemeClr val="bg1"/>
                          </a:solidFill>
                          <a:effectLst/>
                          <a:latin typeface="华文楷体"/>
                        </a:rPr>
                        <a:t>固定资产情况</a:t>
                      </a:r>
                      <a:endParaRPr lang="zh-CN" sz="1200" b="1" i="0" u="none" strike="noStrike" dirty="0">
                        <a:solidFill>
                          <a:schemeClr val="bg1"/>
                        </a:solidFill>
                        <a:effectLst/>
                        <a:latin typeface="华文楷体"/>
                      </a:endParaRPr>
                    </a:p>
                  </a:txBody>
                  <a:tcPr marL="9525" marR="9525" marT="9525" marB="0" anchor="ctr">
                    <a:solidFill>
                      <a:srgbClr val="00447A"/>
                    </a:solidFill>
                  </a:tcPr>
                </a:tc>
                <a:tc hMerge="1">
                  <a:txBody>
                    <a:bodyPr/>
                    <a:lstStyle/>
                    <a:p>
                      <a:pPr algn="ctr" fontAlgn="ctr"/>
                      <a:endParaRPr lang="zh-CN" sz="1200" b="1" i="0" u="none" strike="noStrike">
                        <a:solidFill>
                          <a:srgbClr val="000000"/>
                        </a:solidFill>
                        <a:effectLst/>
                        <a:latin typeface="华文楷体"/>
                      </a:endParaRPr>
                    </a:p>
                  </a:txBody>
                  <a:tcPr marL="9525" marR="9525" marT="9525" marB="0" anchor="ctr"/>
                </a:tc>
                <a:tc hMerge="1">
                  <a:txBody>
                    <a:bodyPr/>
                    <a:lstStyle/>
                    <a:p>
                      <a:pPr algn="ctr" fontAlgn="ctr"/>
                      <a:endParaRPr lang="zh-CN" sz="1200" b="1" i="0" u="none" strike="noStrike">
                        <a:solidFill>
                          <a:srgbClr val="000000"/>
                        </a:solidFill>
                        <a:effectLst/>
                        <a:latin typeface="华文楷体"/>
                      </a:endParaRPr>
                    </a:p>
                  </a:txBody>
                  <a:tcPr marL="9525" marR="9525" marT="9525" marB="0" anchor="ctr"/>
                </a:tc>
                <a:tc hMerge="1">
                  <a:txBody>
                    <a:bodyPr/>
                    <a:lstStyle/>
                    <a:p>
                      <a:pPr algn="ctr" fontAlgn="ctr"/>
                      <a:endParaRPr lang="zh-CN" sz="1200" b="1" i="0" u="none" strike="noStrike">
                        <a:solidFill>
                          <a:srgbClr val="000000"/>
                        </a:solidFill>
                        <a:effectLst/>
                        <a:latin typeface="华文楷体"/>
                      </a:endParaRPr>
                    </a:p>
                  </a:txBody>
                  <a:tcPr marL="9525" marR="9525" marT="9525" marB="0" anchor="ctr"/>
                </a:tc>
                <a:tc hMerge="1">
                  <a:txBody>
                    <a:bodyPr/>
                    <a:lstStyle/>
                    <a:p>
                      <a:pPr algn="ctr" fontAlgn="ctr"/>
                      <a:endParaRPr lang="zh-CN" sz="1200" b="1" i="0" u="none" strike="noStrike">
                        <a:solidFill>
                          <a:srgbClr val="000000"/>
                        </a:solidFill>
                        <a:effectLst/>
                        <a:latin typeface="华文楷体"/>
                      </a:endParaRPr>
                    </a:p>
                  </a:txBody>
                  <a:tcPr marL="9525" marR="9525" marT="9525" marB="0" anchor="ctr"/>
                </a:tc>
                <a:tc hMerge="1">
                  <a:txBody>
                    <a:bodyPr/>
                    <a:lstStyle/>
                    <a:p>
                      <a:pPr algn="ctr" fontAlgn="ctr"/>
                      <a:endParaRPr lang="zh-CN" sz="1200" b="1" i="0" u="none" strike="noStrike">
                        <a:solidFill>
                          <a:srgbClr val="000000"/>
                        </a:solidFill>
                        <a:effectLst/>
                        <a:latin typeface="华文楷体"/>
                      </a:endParaRPr>
                    </a:p>
                  </a:txBody>
                  <a:tcPr marL="9525" marR="9525" marT="9525" marB="0" anchor="ctr"/>
                </a:tc>
                <a:tc hMerge="1">
                  <a:txBody>
                    <a:bodyPr/>
                    <a:lstStyle/>
                    <a:p>
                      <a:pPr algn="ctr" fontAlgn="ctr"/>
                      <a:endParaRPr lang="zh-CN" sz="1200" b="1" i="0" u="none" strike="noStrike">
                        <a:solidFill>
                          <a:srgbClr val="000000"/>
                        </a:solidFill>
                        <a:effectLst/>
                        <a:latin typeface="华文楷体"/>
                      </a:endParaRPr>
                    </a:p>
                  </a:txBody>
                  <a:tcPr marL="9525" marR="9525" marT="9525" marB="0" anchor="ctr"/>
                </a:tc>
                <a:tc hMerge="1">
                  <a:txBody>
                    <a:bodyPr/>
                    <a:lstStyle/>
                    <a:p>
                      <a:pPr algn="ctr" fontAlgn="ctr"/>
                      <a:endParaRPr lang="zh-CN" sz="1200" b="1" i="0" u="none" strike="noStrike" dirty="0">
                        <a:solidFill>
                          <a:srgbClr val="000000"/>
                        </a:solidFill>
                        <a:effectLst/>
                        <a:latin typeface="华文楷体"/>
                      </a:endParaRPr>
                    </a:p>
                  </a:txBody>
                  <a:tcPr marL="9525" marR="9525" marT="9525" marB="0" anchor="ctr"/>
                </a:tc>
                <a:extLst>
                  <a:ext uri="{0D108BD9-81ED-4DB2-BD59-A6C34878D82A}">
                    <a16:rowId xmlns="" xmlns:a16="http://schemas.microsoft.com/office/drawing/2014/main" val="10000"/>
                  </a:ext>
                </a:extLst>
              </a:tr>
              <a:tr h="330461">
                <a:tc>
                  <a:txBody>
                    <a:bodyPr/>
                    <a:lstStyle/>
                    <a:p>
                      <a:pPr algn="ctr" fontAlgn="ctr"/>
                      <a:r>
                        <a:rPr lang="zh-CN" sz="1200" b="1" u="none" strike="noStrike">
                          <a:solidFill>
                            <a:schemeClr val="bg1"/>
                          </a:solidFill>
                          <a:effectLst/>
                        </a:rPr>
                        <a:t> 单位：元 </a:t>
                      </a:r>
                      <a:endParaRPr lang="zh-CN" sz="1200" b="1" i="0" u="none" strike="noStrike">
                        <a:solidFill>
                          <a:schemeClr val="bg1"/>
                        </a:solidFill>
                        <a:effectLst/>
                        <a:latin typeface="华文楷体"/>
                      </a:endParaRPr>
                    </a:p>
                  </a:txBody>
                  <a:tcPr marL="9525" marR="9525" marT="9525" marB="0" anchor="ctr">
                    <a:solidFill>
                      <a:schemeClr val="accent2">
                        <a:lumMod val="75000"/>
                      </a:schemeClr>
                    </a:solidFill>
                  </a:tcPr>
                </a:tc>
                <a:tc>
                  <a:txBody>
                    <a:bodyPr/>
                    <a:lstStyle/>
                    <a:p>
                      <a:pPr algn="ctr" fontAlgn="ctr"/>
                      <a:r>
                        <a:rPr lang="zh-CN" sz="1200" b="1" u="none" strike="noStrike" dirty="0">
                          <a:solidFill>
                            <a:schemeClr val="bg1"/>
                          </a:solidFill>
                          <a:effectLst/>
                        </a:rPr>
                        <a:t> 生产设备 </a:t>
                      </a:r>
                      <a:endParaRPr lang="zh-CN" sz="1200" b="1" i="0" u="none" strike="noStrike" dirty="0">
                        <a:solidFill>
                          <a:schemeClr val="bg1"/>
                        </a:solidFill>
                        <a:effectLst/>
                        <a:latin typeface="华文楷体"/>
                      </a:endParaRPr>
                    </a:p>
                  </a:txBody>
                  <a:tcPr marL="9525" marR="9525" marT="9525" marB="0" anchor="ctr">
                    <a:solidFill>
                      <a:schemeClr val="accent2">
                        <a:lumMod val="75000"/>
                      </a:schemeClr>
                    </a:solidFill>
                  </a:tcPr>
                </a:tc>
                <a:tc>
                  <a:txBody>
                    <a:bodyPr/>
                    <a:lstStyle/>
                    <a:p>
                      <a:pPr algn="ctr" fontAlgn="ctr"/>
                      <a:r>
                        <a:rPr lang="zh-CN" sz="1200" b="1" u="none" strike="noStrike">
                          <a:solidFill>
                            <a:schemeClr val="bg1"/>
                          </a:solidFill>
                          <a:effectLst/>
                        </a:rPr>
                        <a:t> 研发设备 </a:t>
                      </a:r>
                      <a:endParaRPr lang="zh-CN" sz="1200" b="1" i="0" u="none" strike="noStrike">
                        <a:solidFill>
                          <a:schemeClr val="bg1"/>
                        </a:solidFill>
                        <a:effectLst/>
                        <a:latin typeface="华文楷体"/>
                      </a:endParaRPr>
                    </a:p>
                  </a:txBody>
                  <a:tcPr marL="9525" marR="9525" marT="9525" marB="0" anchor="ctr">
                    <a:solidFill>
                      <a:schemeClr val="accent2">
                        <a:lumMod val="75000"/>
                      </a:schemeClr>
                    </a:solidFill>
                  </a:tcPr>
                </a:tc>
                <a:tc>
                  <a:txBody>
                    <a:bodyPr/>
                    <a:lstStyle/>
                    <a:p>
                      <a:pPr algn="ctr" fontAlgn="ctr"/>
                      <a:r>
                        <a:rPr lang="zh-CN" sz="1200" b="1" u="none" strike="noStrike">
                          <a:solidFill>
                            <a:schemeClr val="bg1"/>
                          </a:solidFill>
                          <a:effectLst/>
                        </a:rPr>
                        <a:t> 办公设备 </a:t>
                      </a:r>
                      <a:endParaRPr lang="zh-CN" sz="1200" b="1" i="0" u="none" strike="noStrike">
                        <a:solidFill>
                          <a:schemeClr val="bg1"/>
                        </a:solidFill>
                        <a:effectLst/>
                        <a:latin typeface="华文楷体"/>
                      </a:endParaRPr>
                    </a:p>
                  </a:txBody>
                  <a:tcPr marL="9525" marR="9525" marT="9525" marB="0" anchor="ctr">
                    <a:solidFill>
                      <a:schemeClr val="accent2">
                        <a:lumMod val="75000"/>
                      </a:schemeClr>
                    </a:solidFill>
                  </a:tcPr>
                </a:tc>
                <a:tc>
                  <a:txBody>
                    <a:bodyPr/>
                    <a:lstStyle/>
                    <a:p>
                      <a:pPr algn="ctr" fontAlgn="ctr"/>
                      <a:r>
                        <a:rPr lang="zh-CN" sz="1200" b="1" u="none" strike="noStrike">
                          <a:solidFill>
                            <a:schemeClr val="bg1"/>
                          </a:solidFill>
                          <a:effectLst/>
                        </a:rPr>
                        <a:t> 运输设备 </a:t>
                      </a:r>
                      <a:endParaRPr lang="zh-CN" sz="1200" b="1" i="0" u="none" strike="noStrike">
                        <a:solidFill>
                          <a:schemeClr val="bg1"/>
                        </a:solidFill>
                        <a:effectLst/>
                        <a:latin typeface="华文楷体"/>
                      </a:endParaRPr>
                    </a:p>
                  </a:txBody>
                  <a:tcPr marL="9525" marR="9525" marT="9525" marB="0" anchor="ctr">
                    <a:solidFill>
                      <a:schemeClr val="accent2">
                        <a:lumMod val="75000"/>
                      </a:schemeClr>
                    </a:solidFill>
                  </a:tcPr>
                </a:tc>
                <a:tc>
                  <a:txBody>
                    <a:bodyPr/>
                    <a:lstStyle/>
                    <a:p>
                      <a:pPr algn="ctr" fontAlgn="ctr"/>
                      <a:r>
                        <a:rPr lang="zh-CN" sz="1200" b="1" u="none" strike="noStrike">
                          <a:solidFill>
                            <a:schemeClr val="bg1"/>
                          </a:solidFill>
                          <a:effectLst/>
                        </a:rPr>
                        <a:t> 电子仪器 </a:t>
                      </a:r>
                      <a:endParaRPr lang="zh-CN" sz="1200" b="1" i="0" u="none" strike="noStrike">
                        <a:solidFill>
                          <a:schemeClr val="bg1"/>
                        </a:solidFill>
                        <a:effectLst/>
                        <a:latin typeface="华文楷体"/>
                      </a:endParaRPr>
                    </a:p>
                  </a:txBody>
                  <a:tcPr marL="9525" marR="9525" marT="9525" marB="0" anchor="ctr">
                    <a:solidFill>
                      <a:schemeClr val="accent2">
                        <a:lumMod val="75000"/>
                      </a:schemeClr>
                    </a:solidFill>
                  </a:tcPr>
                </a:tc>
                <a:tc>
                  <a:txBody>
                    <a:bodyPr/>
                    <a:lstStyle/>
                    <a:p>
                      <a:pPr algn="ctr" fontAlgn="ctr"/>
                      <a:r>
                        <a:rPr lang="zh-CN" sz="1200" b="1" u="none" strike="noStrike">
                          <a:solidFill>
                            <a:schemeClr val="bg1"/>
                          </a:solidFill>
                          <a:effectLst/>
                        </a:rPr>
                        <a:t> 模具 </a:t>
                      </a:r>
                      <a:endParaRPr lang="zh-CN" sz="1200" b="1" i="0" u="none" strike="noStrike">
                        <a:solidFill>
                          <a:schemeClr val="bg1"/>
                        </a:solidFill>
                        <a:effectLst/>
                        <a:latin typeface="华文楷体"/>
                      </a:endParaRPr>
                    </a:p>
                  </a:txBody>
                  <a:tcPr marL="9525" marR="9525" marT="9525" marB="0" anchor="ctr">
                    <a:solidFill>
                      <a:schemeClr val="accent2">
                        <a:lumMod val="75000"/>
                      </a:schemeClr>
                    </a:solidFill>
                  </a:tcPr>
                </a:tc>
                <a:tc>
                  <a:txBody>
                    <a:bodyPr/>
                    <a:lstStyle/>
                    <a:p>
                      <a:pPr algn="ctr" fontAlgn="ctr"/>
                      <a:r>
                        <a:rPr lang="zh-CN" sz="1200" b="1" u="none" strike="noStrike" dirty="0">
                          <a:solidFill>
                            <a:schemeClr val="bg1"/>
                          </a:solidFill>
                          <a:effectLst/>
                        </a:rPr>
                        <a:t> 合计 </a:t>
                      </a:r>
                      <a:endParaRPr lang="zh-CN" sz="1200" b="1" i="0" u="none" strike="noStrike" dirty="0">
                        <a:solidFill>
                          <a:schemeClr val="bg1"/>
                        </a:solidFill>
                        <a:effectLst/>
                        <a:latin typeface="华文楷体"/>
                      </a:endParaRPr>
                    </a:p>
                  </a:txBody>
                  <a:tcPr marL="9525" marR="9525" marT="9525" marB="0" anchor="ctr">
                    <a:solidFill>
                      <a:schemeClr val="accent2">
                        <a:lumMod val="75000"/>
                      </a:schemeClr>
                    </a:solidFill>
                  </a:tcPr>
                </a:tc>
                <a:extLst>
                  <a:ext uri="{0D108BD9-81ED-4DB2-BD59-A6C34878D82A}">
                    <a16:rowId xmlns="" xmlns:a16="http://schemas.microsoft.com/office/drawing/2014/main" val="10001"/>
                  </a:ext>
                </a:extLst>
              </a:tr>
              <a:tr h="330461">
                <a:tc>
                  <a:txBody>
                    <a:bodyPr/>
                    <a:lstStyle/>
                    <a:p>
                      <a:pPr algn="l" fontAlgn="ctr"/>
                      <a:r>
                        <a:rPr lang="en-US" sz="1200" u="none" strike="noStrike">
                          <a:effectLst/>
                        </a:rPr>
                        <a:t> 2019全年 </a:t>
                      </a:r>
                      <a:endParaRPr lang="zh-CN" sz="1200" b="0" i="0" u="none" strike="noStrike">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1,163,289.45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1,771,348.73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860,449.53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815,167.23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 2,723.79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1,109,058.42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3,143,307.47 </a:t>
                      </a:r>
                      <a:endParaRPr lang="zh-CN" sz="1200" b="0" i="0" u="none" strike="noStrike" dirty="0">
                        <a:solidFill>
                          <a:srgbClr val="000000"/>
                        </a:solidFill>
                        <a:effectLst/>
                        <a:latin typeface="华文楷体"/>
                      </a:endParaRPr>
                    </a:p>
                  </a:txBody>
                  <a:tcPr marL="9525" marR="9525" marT="9525" marB="0" anchor="ctr"/>
                </a:tc>
                <a:extLst>
                  <a:ext uri="{0D108BD9-81ED-4DB2-BD59-A6C34878D82A}">
                    <a16:rowId xmlns="" xmlns:a16="http://schemas.microsoft.com/office/drawing/2014/main" val="10002"/>
                  </a:ext>
                </a:extLst>
              </a:tr>
              <a:tr h="330461">
                <a:tc>
                  <a:txBody>
                    <a:bodyPr/>
                    <a:lstStyle/>
                    <a:p>
                      <a:pPr algn="l" fontAlgn="ctr"/>
                      <a:r>
                        <a:rPr lang="zh-CN" sz="1200" u="none" strike="noStrike">
                          <a:effectLst/>
                        </a:rPr>
                        <a:t> 本期购置 </a:t>
                      </a:r>
                      <a:endParaRPr lang="zh-CN" sz="1200" b="0" i="0" u="none" strike="noStrike">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249,258.68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  98,930.39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114,849.52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　</a:t>
                      </a:r>
                      <a:r>
                        <a:rPr lang="en-US" altLang="zh-CN" sz="1200" u="none" strike="noStrike" dirty="0">
                          <a:effectLst/>
                        </a:rPr>
                        <a:t>-</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altLang="zh-CN" sz="1200" u="none" strike="noStrike" dirty="0">
                          <a:effectLst/>
                        </a:rPr>
                        <a:t>-</a:t>
                      </a:r>
                      <a:r>
                        <a:rPr lang="en-US" sz="1200" u="none" strike="noStrike" dirty="0">
                          <a:effectLst/>
                        </a:rPr>
                        <a:t>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593,016.56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1,056,055.15 </a:t>
                      </a:r>
                      <a:endParaRPr lang="zh-CN" sz="1200" b="0" i="0" u="none" strike="noStrike" dirty="0">
                        <a:solidFill>
                          <a:srgbClr val="000000"/>
                        </a:solidFill>
                        <a:effectLst/>
                        <a:latin typeface="华文楷体"/>
                      </a:endParaRPr>
                    </a:p>
                  </a:txBody>
                  <a:tcPr marL="9525" marR="9525" marT="9525" marB="0" anchor="ctr"/>
                </a:tc>
                <a:extLst>
                  <a:ext uri="{0D108BD9-81ED-4DB2-BD59-A6C34878D82A}">
                    <a16:rowId xmlns="" xmlns:a16="http://schemas.microsoft.com/office/drawing/2014/main" val="10003"/>
                  </a:ext>
                </a:extLst>
              </a:tr>
              <a:tr h="330461">
                <a:tc>
                  <a:txBody>
                    <a:bodyPr/>
                    <a:lstStyle/>
                    <a:p>
                      <a:pPr algn="l" fontAlgn="ctr"/>
                      <a:r>
                        <a:rPr lang="zh-CN" sz="1200" u="none" strike="noStrike" dirty="0">
                          <a:effectLst/>
                        </a:rPr>
                        <a:t> 本期折旧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114,766.74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231,458.89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109,071.89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  47,889.84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 194.28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154,502.32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657,883.96 </a:t>
                      </a:r>
                      <a:endParaRPr lang="zh-CN" sz="1200" b="0" i="0" u="none" strike="noStrike" dirty="0">
                        <a:solidFill>
                          <a:srgbClr val="000000"/>
                        </a:solidFill>
                        <a:effectLst/>
                        <a:latin typeface="华文楷体"/>
                      </a:endParaRPr>
                    </a:p>
                  </a:txBody>
                  <a:tcPr marL="9525" marR="9525" marT="9525" marB="0" anchor="ctr"/>
                </a:tc>
                <a:extLst>
                  <a:ext uri="{0D108BD9-81ED-4DB2-BD59-A6C34878D82A}">
                    <a16:rowId xmlns="" xmlns:a16="http://schemas.microsoft.com/office/drawing/2014/main" val="10004"/>
                  </a:ext>
                </a:extLst>
              </a:tr>
              <a:tr h="330461">
                <a:tc>
                  <a:txBody>
                    <a:bodyPr/>
                    <a:lstStyle/>
                    <a:p>
                      <a:pPr algn="l" fontAlgn="ctr"/>
                      <a:r>
                        <a:rPr lang="en-US" sz="1200" u="none" strike="noStrike">
                          <a:effectLst/>
                        </a:rPr>
                        <a:t> 2018全年 </a:t>
                      </a:r>
                      <a:endParaRPr lang="zh-CN" sz="1200" b="0" i="0" u="none" strike="noStrike">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914,030.77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1,672,418.34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745,600.01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815,167.23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 2,723.79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516,041.86 </a:t>
                      </a:r>
                      <a:endParaRPr lang="zh-CN" sz="1200" b="0" i="0" u="none" strike="noStrike" dirty="0">
                        <a:solidFill>
                          <a:srgbClr val="000000"/>
                        </a:solidFill>
                        <a:effectLst/>
                        <a:latin typeface="华文楷体"/>
                      </a:endParaRPr>
                    </a:p>
                  </a:txBody>
                  <a:tcPr marL="9525" marR="9525" marT="9525" marB="0" anchor="ctr"/>
                </a:tc>
                <a:tc>
                  <a:txBody>
                    <a:bodyPr/>
                    <a:lstStyle/>
                    <a:p>
                      <a:pPr algn="ctr" fontAlgn="ctr"/>
                      <a:r>
                        <a:rPr lang="en-US" sz="1200" u="none" strike="noStrike" dirty="0">
                          <a:effectLst/>
                        </a:rPr>
                        <a:t>2,753,567.44 </a:t>
                      </a:r>
                      <a:endParaRPr lang="zh-CN" sz="1200" b="0" i="0" u="none" strike="noStrike" dirty="0">
                        <a:solidFill>
                          <a:srgbClr val="000000"/>
                        </a:solidFill>
                        <a:effectLst/>
                        <a:latin typeface="华文楷体"/>
                      </a:endParaRPr>
                    </a:p>
                  </a:txBody>
                  <a:tcPr marL="9525" marR="9525" marT="9525" marB="0" anchor="ctr"/>
                </a:tc>
                <a:extLst>
                  <a:ext uri="{0D108BD9-81ED-4DB2-BD59-A6C34878D82A}">
                    <a16:rowId xmlns="" xmlns:a16="http://schemas.microsoft.com/office/drawing/2014/main" val="10005"/>
                  </a:ext>
                </a:extLst>
              </a:tr>
            </a:tbl>
          </a:graphicData>
        </a:graphic>
      </p:graphicFrame>
      <p:graphicFrame>
        <p:nvGraphicFramePr>
          <p:cNvPr id="8" name="图表 7"/>
          <p:cNvGraphicFramePr/>
          <p:nvPr/>
        </p:nvGraphicFramePr>
        <p:xfrm>
          <a:off x="4768949" y="1457494"/>
          <a:ext cx="3978002" cy="2313204"/>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5">
            <a:extLst>
              <a:ext uri="{FF2B5EF4-FFF2-40B4-BE49-F238E27FC236}">
                <a16:creationId xmlns="" xmlns:a16="http://schemas.microsoft.com/office/drawing/2014/main" id="{159562C3-F6A1-43FF-80F9-5A675FF227EB}"/>
              </a:ext>
            </a:extLst>
          </p:cNvPr>
          <p:cNvSpPr txBox="1"/>
          <p:nvPr/>
        </p:nvSpPr>
        <p:spPr>
          <a:xfrm>
            <a:off x="510459" y="5833744"/>
            <a:ext cx="8320429" cy="342979"/>
          </a:xfrm>
          <a:prstGeom prst="rect">
            <a:avLst/>
          </a:prstGeom>
          <a:noFill/>
        </p:spPr>
        <p:txBody>
          <a:bodyPr wrap="square" rtlCol="0">
            <a:spAutoFit/>
          </a:bodyPr>
          <a:lstStyle/>
          <a:p>
            <a:pPr>
              <a:lnSpc>
                <a:spcPct val="150000"/>
              </a:lnSpc>
            </a:pPr>
            <a:r>
              <a:rPr lang="zh-CN" altLang="en-US" sz="1200" dirty="0">
                <a:solidFill>
                  <a:prstClr val="black"/>
                </a:solidFill>
                <a:latin typeface="STKaiti" panose="02010600040101010101" pitchFamily="2" charset="-122"/>
                <a:ea typeface="STKaiti" panose="02010600040101010101" pitchFamily="2" charset="-122"/>
                <a:sym typeface="STKaiti" panose="02010600040101010101" pitchFamily="2" charset="-122"/>
              </a:rPr>
              <a:t>注：明细主要为资福科技公司财务数据。</a:t>
            </a:r>
            <a:endParaRPr lang="en-US" altLang="zh-CN" sz="1200" dirty="0">
              <a:latin typeface="STKaiti" panose="02010600040101010101" pitchFamily="2" charset="-122"/>
              <a:ea typeface="STKaiti" panose="02010600040101010101" pitchFamily="2" charset="-122"/>
              <a:sym typeface="STKaiti" panose="02010600040101010101" pitchFamily="2" charset="-122"/>
            </a:endParaRPr>
          </a:p>
        </p:txBody>
      </p:sp>
    </p:spTree>
    <p:extLst>
      <p:ext uri="{BB962C8B-B14F-4D97-AF65-F5344CB8AC3E}">
        <p14:creationId xmlns:p14="http://schemas.microsoft.com/office/powerpoint/2010/main" val="1199700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 xmlns:a16="http://schemas.microsoft.com/office/drawing/2014/main" id="{A76EFDC5-84A2-AF4B-A4BC-316273FD059D}"/>
              </a:ext>
            </a:extLst>
          </p:cNvPr>
          <p:cNvGraphicFramePr/>
          <p:nvPr/>
        </p:nvGraphicFramePr>
        <p:xfrm>
          <a:off x="4126523" y="1754993"/>
          <a:ext cx="4684930" cy="36449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369A8789-8E57-E141-82B0-A88E0BA13B95}"/>
              </a:ext>
            </a:extLst>
          </p:cNvPr>
          <p:cNvSpPr txBox="1"/>
          <p:nvPr/>
        </p:nvSpPr>
        <p:spPr>
          <a:xfrm>
            <a:off x="575638" y="2254004"/>
            <a:ext cx="3221662" cy="2646878"/>
          </a:xfrm>
          <a:prstGeom prst="rect">
            <a:avLst/>
          </a:prstGeom>
          <a:noFill/>
          <a:ln>
            <a:solidFill>
              <a:schemeClr val="accent1"/>
            </a:solidFill>
            <a:prstDash val="sysDash"/>
          </a:ln>
        </p:spPr>
        <p:txBody>
          <a:bodyPr wrap="square" rtlCol="0">
            <a:spAutoFit/>
          </a:bodyPr>
          <a:lstStyle/>
          <a:p>
            <a:pPr marL="285750" indent="-285750">
              <a:lnSpc>
                <a:spcPct val="150000"/>
              </a:lnSpc>
              <a:buFont typeface="Arial" panose="020B0604020202020204" pitchFamily="34" charset="0"/>
              <a:buChar char="•"/>
            </a:pPr>
            <a:r>
              <a:rPr lang="en-US" altLang="zh-CN" sz="1400" dirty="0">
                <a:latin typeface="STKaiti" panose="02010600040101010101" pitchFamily="2" charset="-122"/>
                <a:ea typeface="STKaiti" panose="02010600040101010101" pitchFamily="2" charset="-122"/>
                <a:sym typeface="STKaiti" panose="02010600040101010101" pitchFamily="2" charset="-122"/>
              </a:rPr>
              <a:t>2019</a:t>
            </a:r>
            <a:r>
              <a:rPr lang="zh-CN" altLang="en-US" sz="1400" dirty="0">
                <a:latin typeface="STKaiti" panose="02010600040101010101" pitchFamily="2" charset="-122"/>
                <a:ea typeface="STKaiti" panose="02010600040101010101" pitchFamily="2" charset="-122"/>
                <a:sym typeface="STKaiti" panose="02010600040101010101" pitchFamily="2" charset="-122"/>
              </a:rPr>
              <a:t>公司负债为</a:t>
            </a:r>
            <a:r>
              <a:rPr lang="en-US" altLang="zh-CN" sz="1400" dirty="0">
                <a:latin typeface="STKaiti" panose="02010600040101010101" pitchFamily="2" charset="-122"/>
                <a:ea typeface="STKaiti" panose="02010600040101010101" pitchFamily="2" charset="-122"/>
                <a:sym typeface="STKaiti" panose="02010600040101010101" pitchFamily="2" charset="-122"/>
              </a:rPr>
              <a:t>729.54</a:t>
            </a:r>
            <a:r>
              <a:rPr lang="zh-CN" altLang="en-US" sz="1400" dirty="0">
                <a:latin typeface="STKaiti" panose="02010600040101010101" pitchFamily="2" charset="-122"/>
                <a:ea typeface="STKaiti" panose="02010600040101010101" pitchFamily="2" charset="-122"/>
                <a:sym typeface="STKaiti" panose="02010600040101010101" pitchFamily="2" charset="-122"/>
              </a:rPr>
              <a:t>万元，较</a:t>
            </a:r>
            <a:r>
              <a:rPr lang="en-US" altLang="zh-CN" sz="1400" dirty="0">
                <a:latin typeface="STKaiti" panose="02010600040101010101" pitchFamily="2" charset="-122"/>
                <a:ea typeface="STKaiti" panose="02010600040101010101" pitchFamily="2" charset="-122"/>
                <a:sym typeface="STKaiti" panose="02010600040101010101" pitchFamily="2" charset="-122"/>
              </a:rPr>
              <a:t>2018</a:t>
            </a:r>
            <a:r>
              <a:rPr lang="zh-CN" altLang="en-US" sz="1400" dirty="0">
                <a:latin typeface="STKaiti" panose="02010600040101010101" pitchFamily="2" charset="-122"/>
                <a:ea typeface="STKaiti" panose="02010600040101010101" pitchFamily="2" charset="-122"/>
                <a:sym typeface="STKaiti" panose="02010600040101010101" pitchFamily="2" charset="-122"/>
              </a:rPr>
              <a:t>年升高</a:t>
            </a:r>
            <a:r>
              <a:rPr lang="en-US" altLang="zh-CN" sz="1400" dirty="0">
                <a:latin typeface="STKaiti" panose="02010600040101010101" pitchFamily="2" charset="-122"/>
                <a:ea typeface="STKaiti" panose="02010600040101010101" pitchFamily="2" charset="-122"/>
                <a:sym typeface="STKaiti" panose="02010600040101010101" pitchFamily="2" charset="-122"/>
              </a:rPr>
              <a:t>179</a:t>
            </a:r>
            <a:r>
              <a:rPr lang="en-AU" altLang="zh-CN" sz="1400" dirty="0">
                <a:latin typeface="STKaiti" panose="02010600040101010101" pitchFamily="2" charset="-122"/>
                <a:ea typeface="STKaiti" panose="02010600040101010101" pitchFamily="2" charset="-122"/>
                <a:sym typeface="STKaiti" panose="02010600040101010101" pitchFamily="2" charset="-122"/>
              </a:rPr>
              <a:t>.26</a:t>
            </a:r>
            <a:r>
              <a:rPr lang="zh-CN" altLang="en-US" sz="1400" dirty="0">
                <a:latin typeface="STKaiti" panose="02010600040101010101" pitchFamily="2" charset="-122"/>
                <a:ea typeface="STKaiti" panose="02010600040101010101" pitchFamily="2" charset="-122"/>
                <a:sym typeface="STKaiti" panose="02010600040101010101" pitchFamily="2" charset="-122"/>
              </a:rPr>
              <a:t>万元，主要是短期借款增加所致。</a:t>
            </a:r>
            <a:endParaRPr lang="en-US" altLang="zh-CN" sz="1400" dirty="0">
              <a:latin typeface="STKaiti" panose="02010600040101010101" pitchFamily="2" charset="-122"/>
              <a:ea typeface="STKaiti" panose="02010600040101010101" pitchFamily="2" charset="-122"/>
              <a:sym typeface="STKaiti" panose="02010600040101010101" pitchFamily="2" charset="-122"/>
            </a:endParaRPr>
          </a:p>
          <a:p>
            <a:pPr marL="285750" indent="-285750">
              <a:lnSpc>
                <a:spcPct val="150000"/>
              </a:lnSpc>
              <a:buFont typeface="Arial" panose="020B0604020202020204" pitchFamily="34" charset="0"/>
              <a:buChar char="•"/>
            </a:pPr>
            <a:endParaRPr lang="en-HK" altLang="ja-JP" sz="1400" dirty="0">
              <a:latin typeface="STKaiti" panose="02010600040101010101" pitchFamily="2" charset="-122"/>
              <a:ea typeface="STKaiti" panose="02010600040101010101" pitchFamily="2" charset="-122"/>
              <a:sym typeface="STKaiti" panose="02010600040101010101" pitchFamily="2" charset="-122"/>
            </a:endParaRPr>
          </a:p>
          <a:p>
            <a:pPr marL="285750" indent="-285750">
              <a:lnSpc>
                <a:spcPct val="150000"/>
              </a:lnSpc>
              <a:buFont typeface="Arial" panose="020B0604020202020204" pitchFamily="34" charset="0"/>
              <a:buChar char="•"/>
            </a:pPr>
            <a:r>
              <a:rPr lang="zh-CN" altLang="en-US" sz="1400" dirty="0">
                <a:latin typeface="STKaiti" panose="02010600040101010101" pitchFamily="2" charset="-122"/>
                <a:ea typeface="STKaiti" panose="02010600040101010101" pitchFamily="2" charset="-122"/>
                <a:sym typeface="STKaiti" panose="02010600040101010101" pitchFamily="2" charset="-122"/>
              </a:rPr>
              <a:t>公司</a:t>
            </a:r>
            <a:r>
              <a:rPr lang="en-US" altLang="zh-CN" sz="1400" dirty="0">
                <a:latin typeface="STKaiti" panose="02010600040101010101" pitchFamily="2" charset="-122"/>
                <a:ea typeface="STKaiti" panose="02010600040101010101" pitchFamily="2" charset="-122"/>
                <a:sym typeface="STKaiti" panose="02010600040101010101" pitchFamily="2" charset="-122"/>
              </a:rPr>
              <a:t>19</a:t>
            </a:r>
            <a:r>
              <a:rPr lang="zh-CN" altLang="en-US" sz="1400" dirty="0">
                <a:latin typeface="STKaiti" panose="02010600040101010101" pitchFamily="2" charset="-122"/>
                <a:ea typeface="STKaiti" panose="02010600040101010101" pitchFamily="2" charset="-122"/>
                <a:sym typeface="STKaiti" panose="02010600040101010101" pitchFamily="2" charset="-122"/>
              </a:rPr>
              <a:t>年资产负债率略微下滑，</a:t>
            </a:r>
            <a:r>
              <a:rPr lang="en-US" altLang="zh-CN" sz="1400" dirty="0">
                <a:latin typeface="STKaiti" panose="02010600040101010101" pitchFamily="2" charset="-122"/>
                <a:ea typeface="STKaiti" panose="02010600040101010101" pitchFamily="2" charset="-122"/>
                <a:sym typeface="STKaiti" panose="02010600040101010101" pitchFamily="2" charset="-122"/>
              </a:rPr>
              <a:t>2019</a:t>
            </a:r>
            <a:r>
              <a:rPr lang="zh-CN" altLang="en-US" sz="1400" dirty="0">
                <a:latin typeface="STKaiti" panose="02010600040101010101" pitchFamily="2" charset="-122"/>
                <a:ea typeface="STKaiti" panose="02010600040101010101" pitchFamily="2" charset="-122"/>
                <a:sym typeface="STKaiti" panose="02010600040101010101" pitchFamily="2" charset="-122"/>
              </a:rPr>
              <a:t>其资产负债率为 </a:t>
            </a:r>
            <a:r>
              <a:rPr lang="en-US" altLang="zh-CN" sz="1400" dirty="0">
                <a:latin typeface="STKaiti" panose="02010600040101010101" pitchFamily="2" charset="-122"/>
                <a:ea typeface="STKaiti" panose="02010600040101010101" pitchFamily="2" charset="-122"/>
                <a:sym typeface="STKaiti" panose="02010600040101010101" pitchFamily="2" charset="-122"/>
              </a:rPr>
              <a:t>27.75%</a:t>
            </a:r>
            <a:r>
              <a:rPr lang="zh-CN" altLang="en-US" sz="1400" dirty="0">
                <a:latin typeface="STKaiti" panose="02010600040101010101" pitchFamily="2" charset="-122"/>
                <a:ea typeface="STKaiti" panose="02010600040101010101" pitchFamily="2" charset="-122"/>
                <a:sym typeface="STKaiti" panose="02010600040101010101" pitchFamily="2" charset="-122"/>
              </a:rPr>
              <a:t>。</a:t>
            </a:r>
            <a:r>
              <a:rPr lang="en-US" altLang="zh-CN" sz="1400" dirty="0">
                <a:latin typeface="STKaiti" panose="02010600040101010101" pitchFamily="2" charset="-122"/>
                <a:ea typeface="STKaiti" panose="02010600040101010101" pitchFamily="2" charset="-122"/>
                <a:sym typeface="STKaiti" panose="02010600040101010101" pitchFamily="2" charset="-122"/>
              </a:rPr>
              <a:t>2019</a:t>
            </a:r>
            <a:r>
              <a:rPr lang="zh-CN" altLang="en-US" sz="1400" dirty="0">
                <a:latin typeface="STKaiti" panose="02010600040101010101" pitchFamily="2" charset="-122"/>
                <a:ea typeface="STKaiti" panose="02010600040101010101" pitchFamily="2" charset="-122"/>
                <a:sym typeface="STKaiti" panose="02010600040101010101" pitchFamily="2" charset="-122"/>
              </a:rPr>
              <a:t>流动负债为 </a:t>
            </a:r>
            <a:r>
              <a:rPr lang="en-US" altLang="zh-CN" sz="1400" dirty="0">
                <a:latin typeface="STKaiti" panose="02010600040101010101" pitchFamily="2" charset="-122"/>
                <a:ea typeface="STKaiti" panose="02010600040101010101" pitchFamily="2" charset="-122"/>
                <a:sym typeface="STKaiti" panose="02010600040101010101" pitchFamily="2" charset="-122"/>
              </a:rPr>
              <a:t>729.54</a:t>
            </a:r>
            <a:r>
              <a:rPr lang="zh-CN" altLang="en-US" sz="1400" dirty="0">
                <a:latin typeface="STKaiti" panose="02010600040101010101" pitchFamily="2" charset="-122"/>
                <a:ea typeface="STKaiti" panose="02010600040101010101" pitchFamily="2" charset="-122"/>
                <a:sym typeface="STKaiti" panose="02010600040101010101" pitchFamily="2" charset="-122"/>
              </a:rPr>
              <a:t>万元，货币资金为</a:t>
            </a:r>
            <a:r>
              <a:rPr lang="en-US" altLang="zh-CN" sz="1400" dirty="0">
                <a:latin typeface="STKaiti" panose="02010600040101010101" pitchFamily="2" charset="-122"/>
                <a:ea typeface="STKaiti" panose="02010600040101010101" pitchFamily="2" charset="-122"/>
                <a:sym typeface="STKaiti" panose="02010600040101010101" pitchFamily="2" charset="-122"/>
              </a:rPr>
              <a:t>976.64</a:t>
            </a:r>
            <a:r>
              <a:rPr lang="zh-CN" altLang="en-US" sz="1400" dirty="0">
                <a:latin typeface="STKaiti" panose="02010600040101010101" pitchFamily="2" charset="-122"/>
                <a:ea typeface="STKaiti" panose="02010600040101010101" pitchFamily="2" charset="-122"/>
                <a:sym typeface="STKaiti" panose="02010600040101010101" pitchFamily="2" charset="-122"/>
              </a:rPr>
              <a:t>万元，还债压力尚可。</a:t>
            </a:r>
            <a:endParaRPr lang="en-US" altLang="zh-CN" sz="1400" dirty="0">
              <a:latin typeface="STKaiti" panose="02010600040101010101" pitchFamily="2" charset="-122"/>
              <a:ea typeface="STKaiti" panose="02010600040101010101" pitchFamily="2" charset="-122"/>
              <a:sym typeface="STKaiti" panose="02010600040101010101" pitchFamily="2" charset="-122"/>
            </a:endParaRPr>
          </a:p>
        </p:txBody>
      </p:sp>
      <p:sp>
        <p:nvSpPr>
          <p:cNvPr id="10" name="Rectangle 9">
            <a:extLst>
              <a:ext uri="{FF2B5EF4-FFF2-40B4-BE49-F238E27FC236}">
                <a16:creationId xmlns="" xmlns:a16="http://schemas.microsoft.com/office/drawing/2014/main" id="{009894D0-368D-48DC-9D05-06D8C52935F6}"/>
              </a:ext>
            </a:extLst>
          </p:cNvPr>
          <p:cNvSpPr>
            <a:spLocks noChangeArrowheads="1"/>
          </p:cNvSpPr>
          <p:nvPr/>
        </p:nvSpPr>
        <p:spPr bwMode="auto">
          <a:xfrm>
            <a:off x="1243983" y="302685"/>
            <a:ext cx="7900017" cy="695856"/>
          </a:xfrm>
          <a:prstGeom prst="rect">
            <a:avLst/>
          </a:prstGeom>
          <a:noFill/>
          <a:ln w="9525" algn="ctr">
            <a:noFill/>
            <a:miter lim="800000"/>
            <a:headEnd/>
            <a:tailEnd/>
          </a:ln>
        </p:spPr>
        <p:txBody>
          <a:bodyPr wrap="square" lIns="79525" tIns="39763" rIns="79525" bIns="39763">
            <a:spAutoFit/>
          </a:bodyPr>
          <a:lstStyle/>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6.2 </a:t>
            </a:r>
            <a:r>
              <a:rPr lang="zh-TW"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公司</a:t>
            </a:r>
            <a:r>
              <a:rPr lang="zh-CN"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财务分析</a:t>
            </a:r>
            <a:endPar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endParaRPr>
          </a:p>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a:t>
            </a:r>
            <a:r>
              <a:rPr lang="zh-CN" altLang="en-US" sz="2000" b="1" dirty="0">
                <a:solidFill>
                  <a:schemeClr val="lt1"/>
                </a:solidFill>
                <a:latin typeface="STKaiti" panose="02010600040101010101" pitchFamily="2" charset="-122"/>
                <a:ea typeface="STKaiti" panose="02010600040101010101" pitchFamily="2" charset="-122"/>
                <a:cs typeface="Times New Roman" panose="02020503050405090304"/>
                <a:sym typeface="STKaiti" panose="02010600040101010101" pitchFamily="2" charset="-122"/>
              </a:rPr>
              <a:t>负债结构分析</a:t>
            </a:r>
          </a:p>
        </p:txBody>
      </p:sp>
    </p:spTree>
    <p:extLst>
      <p:ext uri="{BB962C8B-B14F-4D97-AF65-F5344CB8AC3E}">
        <p14:creationId xmlns:p14="http://schemas.microsoft.com/office/powerpoint/2010/main" val="2895199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a:extLst>
              <a:ext uri="{FF2B5EF4-FFF2-40B4-BE49-F238E27FC236}">
                <a16:creationId xmlns="" xmlns:a16="http://schemas.microsoft.com/office/drawing/2014/main" id="{6D9C940F-069A-5F43-8449-F4831652F5DE}"/>
              </a:ext>
            </a:extLst>
          </p:cNvPr>
          <p:cNvSpPr txBox="1"/>
          <p:nvPr/>
        </p:nvSpPr>
        <p:spPr>
          <a:xfrm>
            <a:off x="1138237" y="327978"/>
            <a:ext cx="7372349" cy="646331"/>
          </a:xfrm>
          <a:prstGeom prst="rect">
            <a:avLst/>
          </a:prstGeom>
          <a:noFill/>
        </p:spPr>
        <p:txBody>
          <a:bodyPr wrap="square">
            <a:spAutoFit/>
          </a:bodyPr>
          <a:lstStyle/>
          <a:p>
            <a:pPr eaLnBrk="1" hangingPunct="1">
              <a:defRPr/>
            </a:pPr>
            <a:r>
              <a:rPr lang="en-US" altLang="zh-CN"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1.5</a:t>
            </a:r>
            <a:r>
              <a:rPr lang="zh-CN" altLang="en-US"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 投资亮点</a:t>
            </a:r>
            <a:endParaRPr lang="en-US" altLang="zh-CN" sz="2000" b="1" dirty="0">
              <a:solidFill>
                <a:schemeClr val="bg1"/>
              </a:solidFill>
              <a:latin typeface="STKaiti" panose="02010600040101010101" pitchFamily="2" charset="-122"/>
              <a:ea typeface="STKaiti" panose="02010600040101010101" pitchFamily="2" charset="-122"/>
              <a:sym typeface="STKaiti" panose="02010600040101010101" pitchFamily="2" charset="-122"/>
            </a:endParaRPr>
          </a:p>
          <a:p>
            <a:pPr eaLnBrk="1" hangingPunct="1">
              <a:defRPr/>
            </a:pPr>
            <a:r>
              <a:rPr lang="en-US" altLang="zh-CN"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a:t>
            </a:r>
            <a:r>
              <a:rPr lang="zh-TW"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竞争格局</a:t>
            </a:r>
            <a:r>
              <a:rPr lang="zh-CN"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 </a:t>
            </a:r>
            <a:r>
              <a:rPr lang="zh-TW"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国内竞品少</a:t>
            </a:r>
            <a:r>
              <a:rPr lang="zh-CN"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a:t>
            </a:r>
            <a:r>
              <a:rPr lang="zh-TW"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资福产品具有市场优势</a:t>
            </a:r>
            <a:endParaRPr lang="zh-CN"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endParaRPr>
          </a:p>
        </p:txBody>
      </p:sp>
      <p:sp>
        <p:nvSpPr>
          <p:cNvPr id="23" name="TextBox 22">
            <a:extLst>
              <a:ext uri="{FF2B5EF4-FFF2-40B4-BE49-F238E27FC236}">
                <a16:creationId xmlns="" xmlns:a16="http://schemas.microsoft.com/office/drawing/2014/main" id="{54D17499-FD80-EB43-9D5D-EC49A6FED2BC}"/>
              </a:ext>
            </a:extLst>
          </p:cNvPr>
          <p:cNvSpPr txBox="1"/>
          <p:nvPr/>
        </p:nvSpPr>
        <p:spPr>
          <a:xfrm>
            <a:off x="2661552" y="1868904"/>
            <a:ext cx="3820885" cy="307777"/>
          </a:xfrm>
          <a:prstGeom prst="rect">
            <a:avLst/>
          </a:prstGeom>
          <a:noFill/>
        </p:spPr>
        <p:txBody>
          <a:bodyPr wrap="square" rtlCol="0">
            <a:spAutoFit/>
          </a:bodyPr>
          <a:lstStyle/>
          <a:p>
            <a:pPr algn="ctr"/>
            <a:r>
              <a:rPr lang="zh-TW" altLang="x-none" sz="1400" b="1" u="sng" dirty="0">
                <a:solidFill>
                  <a:srgbClr val="134576"/>
                </a:solidFill>
              </a:rPr>
              <a:t>资福</a:t>
            </a:r>
            <a:r>
              <a:rPr lang="zh-TW" altLang="en-US" sz="1400" b="1" u="sng" dirty="0">
                <a:solidFill>
                  <a:srgbClr val="134576"/>
                </a:solidFill>
              </a:rPr>
              <a:t>产品优势明显</a:t>
            </a:r>
            <a:endParaRPr lang="x-none" sz="1400" b="1" u="sng" dirty="0">
              <a:solidFill>
                <a:srgbClr val="134576"/>
              </a:solidFill>
            </a:endParaRPr>
          </a:p>
        </p:txBody>
      </p:sp>
      <p:sp>
        <p:nvSpPr>
          <p:cNvPr id="40" name="object 5">
            <a:extLst>
              <a:ext uri="{FF2B5EF4-FFF2-40B4-BE49-F238E27FC236}">
                <a16:creationId xmlns="" xmlns:a16="http://schemas.microsoft.com/office/drawing/2014/main" id="{133F6164-43EF-E749-B59C-09FF132E9371}"/>
              </a:ext>
            </a:extLst>
          </p:cNvPr>
          <p:cNvSpPr txBox="1"/>
          <p:nvPr/>
        </p:nvSpPr>
        <p:spPr>
          <a:xfrm>
            <a:off x="393565" y="1036886"/>
            <a:ext cx="8356861" cy="923330"/>
          </a:xfrm>
          <a:prstGeom prst="rect">
            <a:avLst/>
          </a:prstGeom>
        </p:spPr>
        <p:txBody>
          <a:bodyPr vert="horz" wrap="square" lIns="0" tIns="0" rIns="0" bIns="0" rtlCol="0">
            <a:spAutoFit/>
          </a:bodyPr>
          <a:lstStyle/>
          <a:p>
            <a:pPr marL="285750" marR="0" indent="-285750" algn="just">
              <a:spcBef>
                <a:spcPts val="0"/>
              </a:spcBef>
              <a:spcAft>
                <a:spcPts val="0"/>
              </a:spcAft>
              <a:buFont typeface="Wingdings" pitchFamily="2" charset="2"/>
              <a:buChar char="Ø"/>
            </a:pPr>
            <a:r>
              <a:rPr lang="zh-TW" altLang="en-US"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国内目前主要有</a:t>
            </a:r>
            <a:r>
              <a:rPr lang="en-US" altLang="zh-TW"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4</a:t>
            </a:r>
            <a:r>
              <a:rPr lang="zh-TW" altLang="en-US"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个主流生产厂家</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重庆金山科技</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杭州华冲科技</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安翰科技</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深圳资福医疗科技</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和</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r>
              <a:rPr lang="en-US" altLang="zh-CN"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3</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家进口企业</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以色利</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r>
              <a:rPr lang="en-AU" altLang="zh-CN"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Given</a:t>
            </a:r>
            <a:r>
              <a:rPr lang="en-US" altLang="zh-CN"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r>
              <a:rPr lang="en-AU" altLang="zh-CN"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Imaging</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AU"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日本</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奥林巴斯及韩国</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r>
              <a:rPr lang="en-AU" altLang="zh-CN" sz="1200" dirty="0" err="1">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IntroMedic</a:t>
            </a:r>
            <a:r>
              <a:rPr lang="en-AU" altLang="zh-CN"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其中</a:t>
            </a:r>
            <a:r>
              <a:rPr lang="zh-CN" altLang="en-US"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安翰科技和深圳资福医疗是全球唯二取得“磁控胶囊胃镜系统”三类医疗器械注册证的企业</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endParaRPr lang="en-US" altLang="zh-CN"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endParaRPr>
          </a:p>
          <a:p>
            <a:pPr marL="285750" marR="0" indent="-285750" algn="just">
              <a:spcBef>
                <a:spcPts val="0"/>
              </a:spcBef>
              <a:spcAft>
                <a:spcPts val="0"/>
              </a:spcAft>
              <a:buFont typeface="Wingdings" pitchFamily="2" charset="2"/>
              <a:buChar char="Ø"/>
            </a:pPr>
            <a:r>
              <a:rPr lang="zh-TW" altLang="en-AU"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资福</a:t>
            </a:r>
            <a:r>
              <a:rPr lang="zh-TW" altLang="en-US"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产品优势明显</a:t>
            </a:r>
            <a:r>
              <a:rPr lang="zh-CN" altLang="en-US"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资福产品效率更高</a:t>
            </a:r>
            <a:r>
              <a:rPr lang="zh-CN" altLang="en-US"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安全性更高</a:t>
            </a:r>
            <a:r>
              <a:rPr lang="zh-CN" altLang="en-US"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存放更方便</a:t>
            </a:r>
            <a:r>
              <a:rPr lang="zh-CN" altLang="en-US" sz="12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截止</a:t>
            </a:r>
            <a:r>
              <a:rPr lang="en-US" altLang="zh-CN"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2019</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年</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资福的大圣胶囊内镜</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en-US" altLang="zh-CN"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JF-</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r>
              <a:rPr lang="en-US" altLang="zh-CN"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DS-I</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已覆盖全国近二十多个省市</a:t>
            </a:r>
            <a:r>
              <a:rPr lang="zh-CN" altLang="en-US"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endParaRPr lang="en-US" altLang="zh-CN" sz="12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endParaRPr>
          </a:p>
        </p:txBody>
      </p:sp>
      <mc:AlternateContent xmlns:mc="http://schemas.openxmlformats.org/markup-compatibility/2006" xmlns:a14="http://schemas.microsoft.com/office/drawing/2010/main">
        <mc:Choice Requires="a14">
          <p:graphicFrame>
            <p:nvGraphicFramePr>
              <p:cNvPr id="31" name="Table 30">
                <a:extLst>
                  <a:ext uri="{FF2B5EF4-FFF2-40B4-BE49-F238E27FC236}">
                    <a16:creationId xmlns="" xmlns:a16="http://schemas.microsoft.com/office/drawing/2014/main" id="{8EB06929-FCE3-3447-8988-0F73A993900E}"/>
                  </a:ext>
                </a:extLst>
              </p:cNvPr>
              <p:cNvGraphicFramePr>
                <a:graphicFrameLocks noGrp="1"/>
              </p:cNvGraphicFramePr>
              <p:nvPr>
                <p:extLst>
                  <p:ext uri="{D42A27DB-BD31-4B8C-83A1-F6EECF244321}">
                    <p14:modId xmlns:p14="http://schemas.microsoft.com/office/powerpoint/2010/main" val="4237970704"/>
                  </p:ext>
                </p:extLst>
              </p:nvPr>
            </p:nvGraphicFramePr>
            <p:xfrm>
              <a:off x="683994" y="2176681"/>
              <a:ext cx="7776000" cy="4053840"/>
            </p:xfrm>
            <a:graphic>
              <a:graphicData uri="http://schemas.openxmlformats.org/drawingml/2006/table">
                <a:tbl>
                  <a:tblPr firstRow="1" bandRow="1">
                    <a:tableStyleId>{5C22544A-7EE6-4342-B048-85BDC9FD1C3A}</a:tableStyleId>
                  </a:tblPr>
                  <a:tblGrid>
                    <a:gridCol w="1944000">
                      <a:extLst>
                        <a:ext uri="{9D8B030D-6E8A-4147-A177-3AD203B41FA5}">
                          <a16:colId xmlns="" xmlns:a16="http://schemas.microsoft.com/office/drawing/2014/main" val="1264992929"/>
                        </a:ext>
                      </a:extLst>
                    </a:gridCol>
                    <a:gridCol w="2350614">
                      <a:extLst>
                        <a:ext uri="{9D8B030D-6E8A-4147-A177-3AD203B41FA5}">
                          <a16:colId xmlns="" xmlns:a16="http://schemas.microsoft.com/office/drawing/2014/main" val="1235262217"/>
                        </a:ext>
                      </a:extLst>
                    </a:gridCol>
                    <a:gridCol w="2608118">
                      <a:extLst>
                        <a:ext uri="{9D8B030D-6E8A-4147-A177-3AD203B41FA5}">
                          <a16:colId xmlns="" xmlns:a16="http://schemas.microsoft.com/office/drawing/2014/main" val="3122846318"/>
                        </a:ext>
                      </a:extLst>
                    </a:gridCol>
                    <a:gridCol w="873268">
                      <a:extLst>
                        <a:ext uri="{9D8B030D-6E8A-4147-A177-3AD203B41FA5}">
                          <a16:colId xmlns="" xmlns:a16="http://schemas.microsoft.com/office/drawing/2014/main" val="1869260497"/>
                        </a:ext>
                      </a:extLst>
                    </a:gridCol>
                  </a:tblGrid>
                  <a:tr h="0">
                    <a:tc>
                      <a:txBody>
                        <a:bodyPr/>
                        <a:lstStyle/>
                        <a:p>
                          <a:r>
                            <a:rPr lang="zh-TW" altLang="x-none" sz="1100" b="1" dirty="0">
                              <a:solidFill>
                                <a:schemeClr val="bg1"/>
                              </a:solidFill>
                              <a:latin typeface="Times New Roman" panose="02020603050405020304" pitchFamily="18" charset="0"/>
                              <a:cs typeface="Times New Roman" panose="02020603050405020304" pitchFamily="18" charset="0"/>
                            </a:rPr>
                            <a:t>国内</a:t>
                          </a:r>
                          <a:r>
                            <a:rPr lang="zh-TW" altLang="en-US" sz="1100" b="1" dirty="0">
                              <a:solidFill>
                                <a:schemeClr val="bg1"/>
                              </a:solidFill>
                              <a:latin typeface="Times New Roman" panose="02020603050405020304" pitchFamily="18" charset="0"/>
                              <a:cs typeface="Times New Roman" panose="02020603050405020304" pitchFamily="18" charset="0"/>
                            </a:rPr>
                            <a:t>胶囊内窥镜产品</a:t>
                          </a:r>
                          <a:endParaRPr lang="x-none" sz="1100" b="1"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zh-TW" altLang="x-none" sz="1100" b="1" dirty="0">
                              <a:latin typeface="Times New Roman" panose="02020603050405020304" pitchFamily="18" charset="0"/>
                              <a:cs typeface="Times New Roman" panose="02020603050405020304" pitchFamily="18" charset="0"/>
                            </a:rPr>
                            <a:t>安翰</a:t>
                          </a:r>
                          <a:r>
                            <a:rPr lang="zh-TW" altLang="en-US" sz="1100" b="1" i="0" u="none" strike="noStrike" kern="1200" dirty="0">
                              <a:solidFill>
                                <a:schemeClr val="lt1"/>
                              </a:solidFill>
                              <a:effectLst/>
                              <a:latin typeface="Times New Roman" panose="02020603050405020304" pitchFamily="18" charset="0"/>
                              <a:ea typeface="+mn-ea"/>
                              <a:cs typeface="Times New Roman" panose="02020603050405020304" pitchFamily="18" charset="0"/>
                            </a:rPr>
                            <a:t>磁控胶囊胃镜系统</a:t>
                          </a:r>
                          <a:endParaRPr lang="x-none" sz="1100" b="1" dirty="0">
                            <a:latin typeface="Times New Roman" panose="02020603050405020304" pitchFamily="18" charset="0"/>
                            <a:cs typeface="Times New Roman" panose="02020603050405020304" pitchFamily="18" charset="0"/>
                          </a:endParaRPr>
                        </a:p>
                      </a:txBody>
                      <a:tcPr/>
                    </a:tc>
                    <a:tc>
                      <a:txBody>
                        <a:bodyPr/>
                        <a:lstStyle/>
                        <a:p>
                          <a:r>
                            <a:rPr lang="zh-TW" altLang="x-none" sz="1100" b="1" dirty="0">
                              <a:latin typeface="Times New Roman" panose="02020603050405020304" pitchFamily="18" charset="0"/>
                              <a:cs typeface="Times New Roman" panose="02020603050405020304" pitchFamily="18" charset="0"/>
                            </a:rPr>
                            <a:t>资福</a:t>
                          </a:r>
                          <a:r>
                            <a:rPr lang="zh-TW" altLang="en-US" sz="1100" b="1" i="0" u="none" strike="noStrike" kern="1200" dirty="0">
                              <a:solidFill>
                                <a:schemeClr val="lt1"/>
                              </a:solidFill>
                              <a:effectLst/>
                              <a:latin typeface="Times New Roman" panose="02020603050405020304" pitchFamily="18" charset="0"/>
                              <a:ea typeface="+mn-ea"/>
                              <a:cs typeface="Times New Roman" panose="02020603050405020304" pitchFamily="18" charset="0"/>
                            </a:rPr>
                            <a:t>磁控胶囊式胃镜系统</a:t>
                          </a:r>
                          <a:endParaRPr lang="x-none" sz="1100" b="1" dirty="0">
                            <a:latin typeface="Times New Roman" panose="02020603050405020304" pitchFamily="18" charset="0"/>
                            <a:cs typeface="Times New Roman" panose="02020603050405020304" pitchFamily="18" charset="0"/>
                          </a:endParaRPr>
                        </a:p>
                      </a:txBody>
                      <a:tcPr/>
                    </a:tc>
                    <a:tc>
                      <a:txBody>
                        <a:bodyPr/>
                        <a:lstStyle/>
                        <a:p>
                          <a:r>
                            <a:rPr lang="zh-TW" altLang="x-none" sz="1100" b="1" dirty="0">
                              <a:latin typeface="Times New Roman" panose="02020603050405020304" pitchFamily="18" charset="0"/>
                              <a:cs typeface="Times New Roman" panose="02020603050405020304" pitchFamily="18" charset="0"/>
                            </a:rPr>
                            <a:t>备注</a:t>
                          </a:r>
                          <a:endParaRPr lang="x-none" sz="1100"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647024623"/>
                      </a:ext>
                    </a:extLst>
                  </a:tr>
                  <a:tr h="0">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注册</a:t>
                          </a:r>
                          <a:r>
                            <a:rPr lang="zh-TW" altLang="en-US" sz="1100" dirty="0">
                              <a:solidFill>
                                <a:schemeClr val="bg1"/>
                              </a:solidFill>
                              <a:latin typeface="Times New Roman" panose="02020603050405020304" pitchFamily="18" charset="0"/>
                              <a:cs typeface="Times New Roman" panose="02020603050405020304" pitchFamily="18" charset="0"/>
                            </a:rPr>
                            <a:t>证编号</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zh-TW" altLang="en-US" sz="11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国械注准</a:t>
                          </a:r>
                          <a:r>
                            <a:rPr lang="en-US" altLang="zh-TW" sz="11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20173223192</a:t>
                          </a:r>
                          <a:endParaRPr lang="x-none" sz="1100" dirty="0">
                            <a:latin typeface="Times New Roman" panose="02020603050405020304" pitchFamily="18" charset="0"/>
                            <a:cs typeface="Times New Roman" panose="02020603050405020304" pitchFamily="18" charset="0"/>
                          </a:endParaRPr>
                        </a:p>
                      </a:txBody>
                      <a:tcPr/>
                    </a:tc>
                    <a:tc>
                      <a:txBody>
                        <a:bodyPr/>
                        <a:lstStyle/>
                        <a:p>
                          <a:r>
                            <a:rPr lang="zh-TW" altLang="x-none" sz="1100" dirty="0">
                              <a:latin typeface="Times New Roman" panose="02020603050405020304" pitchFamily="18" charset="0"/>
                              <a:cs typeface="Times New Roman" panose="02020603050405020304" pitchFamily="18" charset="0"/>
                            </a:rPr>
                            <a:t>国</a:t>
                          </a:r>
                          <a:r>
                            <a:rPr lang="zh-TW" altLang="en-US" sz="1100" dirty="0">
                              <a:latin typeface="Times New Roman" panose="02020603050405020304" pitchFamily="18" charset="0"/>
                              <a:cs typeface="Times New Roman" panose="02020603050405020304" pitchFamily="18" charset="0"/>
                            </a:rPr>
                            <a:t>械注准</a:t>
                          </a:r>
                          <a:r>
                            <a:rPr lang="en-US" altLang="zh-CN" sz="1100" dirty="0">
                              <a:latin typeface="Times New Roman" panose="02020603050405020304" pitchFamily="18" charset="0"/>
                              <a:cs typeface="Times New Roman" panose="02020603050405020304" pitchFamily="18" charset="0"/>
                            </a:rPr>
                            <a:t>20193060987</a:t>
                          </a:r>
                          <a:endParaRPr lang="x-none"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824685401"/>
                      </a:ext>
                    </a:extLst>
                  </a:tr>
                  <a:tr h="212324">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批准</a:t>
                          </a:r>
                          <a:r>
                            <a:rPr lang="zh-TW" altLang="en-US" sz="1100" dirty="0">
                              <a:solidFill>
                                <a:schemeClr val="bg1"/>
                              </a:solidFill>
                              <a:latin typeface="Times New Roman" panose="02020603050405020304" pitchFamily="18" charset="0"/>
                              <a:cs typeface="Times New Roman" panose="02020603050405020304" pitchFamily="18" charset="0"/>
                            </a:rPr>
                            <a:t>日期</a:t>
                          </a:r>
                          <a:r>
                            <a:rPr lang="zh-CN" altLang="en-US" sz="1100" dirty="0">
                              <a:solidFill>
                                <a:schemeClr val="bg1"/>
                              </a:solidFill>
                              <a:latin typeface="Times New Roman" panose="02020603050405020304" pitchFamily="18" charset="0"/>
                              <a:cs typeface="Times New Roman" panose="02020603050405020304" pitchFamily="18" charset="0"/>
                            </a:rPr>
                            <a:t> </a:t>
                          </a:r>
                          <a:r>
                            <a:rPr lang="en-US" altLang="zh-CN" sz="1100" dirty="0">
                              <a:solidFill>
                                <a:schemeClr val="bg1"/>
                              </a:solidFill>
                              <a:latin typeface="Times New Roman" panose="02020603050405020304" pitchFamily="18" charset="0"/>
                              <a:cs typeface="Times New Roman" panose="02020603050405020304" pitchFamily="18" charset="0"/>
                            </a:rPr>
                            <a:t>–</a:t>
                          </a:r>
                          <a:r>
                            <a:rPr lang="zh-CN" altLang="en-US" sz="1100" dirty="0">
                              <a:solidFill>
                                <a:schemeClr val="bg1"/>
                              </a:solidFill>
                              <a:latin typeface="Times New Roman" panose="02020603050405020304" pitchFamily="18" charset="0"/>
                              <a:cs typeface="Times New Roman" panose="02020603050405020304" pitchFamily="18" charset="0"/>
                            </a:rPr>
                            <a:t> </a:t>
                          </a:r>
                          <a:r>
                            <a:rPr lang="zh-TW" altLang="en-US" sz="1100" dirty="0">
                              <a:solidFill>
                                <a:schemeClr val="bg1"/>
                              </a:solidFill>
                              <a:latin typeface="Times New Roman" panose="02020603050405020304" pitchFamily="18" charset="0"/>
                              <a:cs typeface="Times New Roman" panose="02020603050405020304" pitchFamily="18" charset="0"/>
                            </a:rPr>
                            <a:t>有效期至</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altLang="zh-CN" sz="1100" dirty="0">
                              <a:latin typeface="Times New Roman" panose="02020603050405020304" pitchFamily="18" charset="0"/>
                              <a:cs typeface="Times New Roman" panose="02020603050405020304" pitchFamily="18" charset="0"/>
                            </a:rPr>
                            <a:t>2017/05/31-2022/05/30</a:t>
                          </a:r>
                          <a:endParaRPr lang="x-none"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2019/12/12-2024/12/11</a:t>
                          </a:r>
                          <a:endParaRPr lang="x-none"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705360290"/>
                      </a:ext>
                    </a:extLst>
                  </a:tr>
                  <a:tr h="212324">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检查</a:t>
                          </a:r>
                          <a:r>
                            <a:rPr lang="zh-TW" altLang="en-US" sz="1100" dirty="0">
                              <a:solidFill>
                                <a:schemeClr val="bg1"/>
                              </a:solidFill>
                              <a:latin typeface="Times New Roman" panose="02020603050405020304" pitchFamily="18" charset="0"/>
                              <a:cs typeface="Times New Roman" panose="02020603050405020304" pitchFamily="18" charset="0"/>
                            </a:rPr>
                            <a:t>时间</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altLang="zh-CN" sz="1100" dirty="0">
                              <a:latin typeface="Times New Roman" panose="02020603050405020304" pitchFamily="18" charset="0"/>
                              <a:cs typeface="Times New Roman" panose="02020603050405020304" pitchFamily="18" charset="0"/>
                            </a:rPr>
                            <a:t>15-30</a:t>
                          </a:r>
                          <a:r>
                            <a:rPr lang="zh-TW" altLang="en-US" sz="1100" dirty="0">
                              <a:latin typeface="Times New Roman" panose="02020603050405020304" pitchFamily="18" charset="0"/>
                              <a:cs typeface="Times New Roman" panose="02020603050405020304" pitchFamily="18" charset="0"/>
                            </a:rPr>
                            <a:t>分钟</a:t>
                          </a:r>
                          <a:endParaRPr lang="x-none"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10-15</a:t>
                          </a:r>
                          <a:r>
                            <a:rPr lang="zh-TW" altLang="en-US" sz="1100" dirty="0">
                              <a:latin typeface="Times New Roman" panose="02020603050405020304" pitchFamily="18" charset="0"/>
                              <a:cs typeface="Times New Roman" panose="02020603050405020304" pitchFamily="18" charset="0"/>
                            </a:rPr>
                            <a:t>分钟</a:t>
                          </a:r>
                          <a:endParaRPr lang="x-none" sz="1100" dirty="0">
                            <a:latin typeface="Times New Roman" panose="02020603050405020304" pitchFamily="18" charset="0"/>
                            <a:cs typeface="Times New Roman" panose="02020603050405020304" pitchFamily="18" charset="0"/>
                          </a:endParaRPr>
                        </a:p>
                      </a:txBody>
                      <a:tcPr/>
                    </a:tc>
                    <a:tc>
                      <a:txBody>
                        <a:bodyPr/>
                        <a:lstStyle/>
                        <a:p>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88179176"/>
                      </a:ext>
                    </a:extLst>
                  </a:tr>
                  <a:tr h="212324">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胶囊</a:t>
                          </a:r>
                          <a:r>
                            <a:rPr lang="zh-TW" altLang="en-US" sz="1100" dirty="0">
                              <a:solidFill>
                                <a:schemeClr val="bg1"/>
                              </a:solidFill>
                              <a:latin typeface="Times New Roman" panose="02020603050405020304" pitchFamily="18" charset="0"/>
                              <a:cs typeface="Times New Roman" panose="02020603050405020304" pitchFamily="18" charset="0"/>
                            </a:rPr>
                            <a:t>大小</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altLang="zh-CN" sz="1100" dirty="0">
                              <a:latin typeface="Times New Roman" panose="02020603050405020304" pitchFamily="18" charset="0"/>
                              <a:cs typeface="Times New Roman" panose="02020603050405020304" pitchFamily="18" charset="0"/>
                            </a:rPr>
                            <a:t>11.8</a:t>
                          </a:r>
                          <a:r>
                            <a:rPr lang="zh-CN" altLang="en-US" sz="1100" dirty="0">
                              <a:latin typeface="Times New Roman" panose="02020603050405020304" pitchFamily="18" charset="0"/>
                              <a:cs typeface="Times New Roman" panose="02020603050405020304" pitchFamily="18" charset="0"/>
                            </a:rPr>
                            <a:t>*</a:t>
                          </a:r>
                          <a:r>
                            <a:rPr lang="en-US" altLang="zh-CN" sz="1100" dirty="0">
                              <a:latin typeface="Times New Roman" panose="02020603050405020304" pitchFamily="18" charset="0"/>
                              <a:cs typeface="Times New Roman" panose="02020603050405020304" pitchFamily="18" charset="0"/>
                            </a:rPr>
                            <a:t>27mm</a:t>
                          </a:r>
                          <a:endParaRPr lang="x-none" sz="1100" dirty="0">
                            <a:latin typeface="Times New Roman" panose="02020603050405020304" pitchFamily="18" charset="0"/>
                            <a:cs typeface="Times New Roman" panose="02020603050405020304" pitchFamily="18" charset="0"/>
                          </a:endParaRPr>
                        </a:p>
                      </a:txBody>
                      <a:tcPr/>
                    </a:tc>
                    <a:tc>
                      <a:txBody>
                        <a:bodyPr/>
                        <a:lstStyle/>
                        <a:p>
                          <a:r>
                            <a:rPr lang="x-none" sz="1100" dirty="0">
                              <a:latin typeface="Times New Roman" panose="02020603050405020304" pitchFamily="18" charset="0"/>
                              <a:cs typeface="Times New Roman" panose="02020603050405020304" pitchFamily="18" charset="0"/>
                            </a:rPr>
                            <a:t>11.4*26.5mm</a:t>
                          </a:r>
                        </a:p>
                      </a:txBody>
                      <a:tcPr/>
                    </a:tc>
                    <a:tc>
                      <a:txBody>
                        <a:bodyPr/>
                        <a:lstStyle/>
                        <a:p>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932414016"/>
                      </a:ext>
                    </a:extLst>
                  </a:tr>
                  <a:tr h="212324">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胶囊</a:t>
                          </a:r>
                          <a:r>
                            <a:rPr lang="zh-TW" altLang="en-US" sz="1100" dirty="0">
                              <a:solidFill>
                                <a:schemeClr val="bg1"/>
                              </a:solidFill>
                              <a:latin typeface="Times New Roman" panose="02020603050405020304" pitchFamily="18" charset="0"/>
                              <a:cs typeface="Times New Roman" panose="02020603050405020304" pitchFamily="18" charset="0"/>
                            </a:rPr>
                            <a:t>重量</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14:m>
                            <m:oMath xmlns:m="http://schemas.openxmlformats.org/officeDocument/2006/math">
                              <m:r>
                                <a:rPr lang="en-US" altLang="zh-CN" sz="1100" i="1" smtClean="0">
                                  <a:latin typeface="Cambria Math" panose="02040503050406030204" pitchFamily="18" charset="0"/>
                                  <a:ea typeface="Cambria Math" panose="02040503050406030204" pitchFamily="18" charset="0"/>
                                </a:rPr>
                                <m:t>≤</m:t>
                              </m:r>
                            </m:oMath>
                          </a14:m>
                          <a:r>
                            <a:rPr lang="en-US" altLang="zh-CN" sz="1100" dirty="0">
                              <a:latin typeface="Times New Roman" panose="02020603050405020304" pitchFamily="18" charset="0"/>
                              <a:cs typeface="Times New Roman" panose="02020603050405020304" pitchFamily="18" charset="0"/>
                            </a:rPr>
                            <a:t>5</a:t>
                          </a:r>
                          <a:r>
                            <a:rPr lang="en-AU" altLang="zh-CN" sz="1100" dirty="0">
                              <a:latin typeface="Times New Roman" panose="02020603050405020304" pitchFamily="18" charset="0"/>
                              <a:cs typeface="Times New Roman" panose="02020603050405020304" pitchFamily="18" charset="0"/>
                            </a:rPr>
                            <a:t>.0</a:t>
                          </a:r>
                          <a:r>
                            <a:rPr lang="en-US" altLang="zh-CN" sz="1100" dirty="0">
                              <a:latin typeface="Times New Roman" panose="02020603050405020304" pitchFamily="18" charset="0"/>
                              <a:cs typeface="Times New Roman" panose="02020603050405020304" pitchFamily="18" charset="0"/>
                            </a:rPr>
                            <a:t> </a:t>
                          </a:r>
                          <a:r>
                            <a:rPr lang="en-AU" altLang="zh-CN" sz="1100" dirty="0">
                              <a:latin typeface="Times New Roman" panose="02020603050405020304" pitchFamily="18" charset="0"/>
                              <a:cs typeface="Times New Roman" panose="02020603050405020304" pitchFamily="18" charset="0"/>
                            </a:rPr>
                            <a:t>g</a:t>
                          </a:r>
                          <a:r>
                            <a:rPr lang="en-US" altLang="zh-CN" sz="1100" dirty="0">
                              <a:latin typeface="Times New Roman" panose="02020603050405020304" pitchFamily="18" charset="0"/>
                              <a:cs typeface="Times New Roman" panose="02020603050405020304" pitchFamily="18" charset="0"/>
                            </a:rPr>
                            <a:t> </a:t>
                          </a:r>
                          <a:endParaRPr lang="x-none"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2.7</a:t>
                          </a:r>
                          <a:r>
                            <a:rPr lang="zh-CN" altLang="en-US" sz="1100" dirty="0">
                              <a:latin typeface="Times New Roman" panose="02020603050405020304" pitchFamily="18" charset="0"/>
                              <a:cs typeface="Times New Roman" panose="02020603050405020304" pitchFamily="18" charset="0"/>
                            </a:rPr>
                            <a:t> </a:t>
                          </a:r>
                          <a:r>
                            <a:rPr lang="en-AU" altLang="zh-CN" sz="1100" dirty="0">
                              <a:latin typeface="Times New Roman" panose="02020603050405020304" pitchFamily="18" charset="0"/>
                              <a:cs typeface="Times New Roman" panose="02020603050405020304" pitchFamily="18" charset="0"/>
                            </a:rPr>
                            <a:t>g</a:t>
                          </a:r>
                          <a:r>
                            <a:rPr lang="zh-CN" altLang="en-US" sz="1100" dirty="0">
                              <a:latin typeface="Times New Roman" panose="02020603050405020304" pitchFamily="18" charset="0"/>
                              <a:cs typeface="Times New Roman" panose="02020603050405020304" pitchFamily="18" charset="0"/>
                            </a:rPr>
                            <a:t>， </a:t>
                          </a:r>
                          <a:r>
                            <a:rPr lang="zh-TW" altLang="en-US" sz="1100" dirty="0">
                              <a:latin typeface="Times New Roman" panose="02020603050405020304" pitchFamily="18" charset="0"/>
                              <a:cs typeface="Times New Roman" panose="02020603050405020304" pitchFamily="18" charset="0"/>
                            </a:rPr>
                            <a:t>等于水密度</a:t>
                          </a:r>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95156966"/>
                      </a:ext>
                    </a:extLst>
                  </a:tr>
                  <a:tr h="212324">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视</a:t>
                          </a:r>
                          <a:r>
                            <a:rPr lang="zh-TW" altLang="en-US" sz="1100" dirty="0">
                              <a:solidFill>
                                <a:schemeClr val="bg1"/>
                              </a:solidFill>
                              <a:latin typeface="Times New Roman" panose="02020603050405020304" pitchFamily="18" charset="0"/>
                              <a:cs typeface="Times New Roman" panose="02020603050405020304" pitchFamily="18" charset="0"/>
                            </a:rPr>
                            <a:t>场</a:t>
                          </a:r>
                          <a:r>
                            <a:rPr lang="zh-TW" altLang="x-none" sz="1100" dirty="0">
                              <a:solidFill>
                                <a:schemeClr val="bg1"/>
                              </a:solidFill>
                              <a:latin typeface="Times New Roman" panose="02020603050405020304" pitchFamily="18" charset="0"/>
                              <a:cs typeface="Times New Roman" panose="02020603050405020304" pitchFamily="18" charset="0"/>
                            </a:rPr>
                            <a:t>角</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altLang="zh-CN" sz="1100" dirty="0">
                              <a:latin typeface="Times New Roman" panose="02020603050405020304" pitchFamily="18" charset="0"/>
                              <a:cs typeface="Times New Roman" panose="02020603050405020304" pitchFamily="18" charset="0"/>
                            </a:rPr>
                            <a:t>140</a:t>
                          </a:r>
                          <a14:m>
                            <m:oMath xmlns:m="http://schemas.openxmlformats.org/officeDocument/2006/math">
                              <m:r>
                                <a:rPr lang="en-US" altLang="zh-CN" sz="1100" i="1" smtClean="0">
                                  <a:latin typeface="Cambria Math" panose="02040503050406030204" pitchFamily="18" charset="0"/>
                                  <a:ea typeface="Cambria Math" panose="02040503050406030204" pitchFamily="18" charset="0"/>
                                </a:rPr>
                                <m:t>°</m:t>
                              </m:r>
                            </m:oMath>
                          </a14:m>
                          <a:endParaRPr lang="x-none"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150</a:t>
                          </a:r>
                          <a14:m>
                            <m:oMath xmlns:m="http://schemas.openxmlformats.org/officeDocument/2006/math">
                              <m:r>
                                <a:rPr lang="en-US" altLang="zh-CN" sz="1100" i="1" smtClean="0">
                                  <a:latin typeface="Cambria Math" panose="02040503050406030204" pitchFamily="18" charset="0"/>
                                  <a:ea typeface="Cambria Math" panose="02040503050406030204" pitchFamily="18" charset="0"/>
                                </a:rPr>
                                <m:t>°</m:t>
                              </m:r>
                            </m:oMath>
                          </a14:m>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386418278"/>
                      </a:ext>
                    </a:extLst>
                  </a:tr>
                  <a:tr h="212324">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图像</a:t>
                          </a:r>
                          <a:r>
                            <a:rPr lang="zh-TW" altLang="en-US" sz="1100" dirty="0">
                              <a:solidFill>
                                <a:schemeClr val="bg1"/>
                              </a:solidFill>
                              <a:latin typeface="Times New Roman" panose="02020603050405020304" pitchFamily="18" charset="0"/>
                              <a:cs typeface="Times New Roman" panose="02020603050405020304" pitchFamily="18" charset="0"/>
                            </a:rPr>
                            <a:t>分辨力</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altLang="zh-CN" sz="1100" dirty="0">
                              <a:latin typeface="Times New Roman" panose="02020603050405020304" pitchFamily="18" charset="0"/>
                              <a:cs typeface="Times New Roman" panose="02020603050405020304" pitchFamily="18" charset="0"/>
                            </a:rPr>
                            <a:t>6Lp/mm</a:t>
                          </a:r>
                          <a:endParaRPr lang="x-none"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11Lp/mm</a:t>
                          </a:r>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65455014"/>
                      </a:ext>
                    </a:extLst>
                  </a:tr>
                  <a:tr h="212324">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图像</a:t>
                          </a:r>
                          <a:r>
                            <a:rPr lang="zh-TW" altLang="en-US" sz="1100" dirty="0">
                              <a:solidFill>
                                <a:schemeClr val="bg1"/>
                              </a:solidFill>
                              <a:latin typeface="Times New Roman" panose="02020603050405020304" pitchFamily="18" charset="0"/>
                              <a:cs typeface="Times New Roman" panose="02020603050405020304" pitchFamily="18" charset="0"/>
                            </a:rPr>
                            <a:t>畸变</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sz="1100" dirty="0">
                              <a:latin typeface="Times New Roman" panose="02020603050405020304" pitchFamily="18" charset="0"/>
                              <a:cs typeface="Times New Roman" panose="02020603050405020304" pitchFamily="18" charset="0"/>
                            </a:rPr>
                            <a:t>&gt; 30%</a:t>
                          </a:r>
                          <a:endParaRPr lang="x-none"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&lt;</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5%</a:t>
                          </a:r>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15574139"/>
                      </a:ext>
                    </a:extLst>
                  </a:tr>
                  <a:tr h="212324">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采样</a:t>
                          </a:r>
                          <a:r>
                            <a:rPr lang="zh-TW" altLang="en-US" sz="1100" dirty="0">
                              <a:solidFill>
                                <a:schemeClr val="bg1"/>
                              </a:solidFill>
                              <a:latin typeface="Times New Roman" panose="02020603050405020304" pitchFamily="18" charset="0"/>
                              <a:cs typeface="Times New Roman" panose="02020603050405020304" pitchFamily="18" charset="0"/>
                            </a:rPr>
                            <a:t>频率</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x-none" sz="1100" dirty="0">
                              <a:latin typeface="Times New Roman" panose="02020603050405020304" pitchFamily="18" charset="0"/>
                              <a:cs typeface="Times New Roman" panose="02020603050405020304" pitchFamily="18" charset="0"/>
                            </a:rPr>
                            <a:t>2</a:t>
                          </a:r>
                          <a:r>
                            <a:rPr lang="zh-TW" altLang="x-none" sz="1100" dirty="0">
                              <a:latin typeface="Times New Roman" panose="02020603050405020304" pitchFamily="18" charset="0"/>
                              <a:cs typeface="Times New Roman" panose="02020603050405020304" pitchFamily="18" charset="0"/>
                            </a:rPr>
                            <a:t>帧</a:t>
                          </a:r>
                          <a:r>
                            <a:rPr lang="en-US" altLang="zh-CN"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秒</a:t>
                          </a:r>
                          <a:endParaRPr lang="x-none"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4</a:t>
                          </a:r>
                          <a:r>
                            <a:rPr lang="zh-TW" altLang="en-US" sz="1100" dirty="0">
                              <a:latin typeface="Times New Roman" panose="02020603050405020304" pitchFamily="18" charset="0"/>
                              <a:cs typeface="Times New Roman" panose="02020603050405020304" pitchFamily="18" charset="0"/>
                            </a:rPr>
                            <a:t>帧</a:t>
                          </a:r>
                          <a:r>
                            <a:rPr lang="en-US" altLang="zh-CN"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秒</a:t>
                          </a:r>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287253729"/>
                      </a:ext>
                    </a:extLst>
                  </a:tr>
                  <a:tr h="212324">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拍摄</a:t>
                          </a:r>
                          <a:r>
                            <a:rPr lang="zh-TW" altLang="en-US" sz="1100" dirty="0">
                              <a:solidFill>
                                <a:schemeClr val="bg1"/>
                              </a:solidFill>
                              <a:latin typeface="Times New Roman" panose="02020603050405020304" pitchFamily="18" charset="0"/>
                              <a:cs typeface="Times New Roman" panose="02020603050405020304" pitchFamily="18" charset="0"/>
                            </a:rPr>
                            <a:t>景深</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altLang="zh-CN" sz="1100" dirty="0">
                              <a:latin typeface="Times New Roman" panose="02020603050405020304" pitchFamily="18" charset="0"/>
                              <a:cs typeface="Times New Roman" panose="02020603050405020304" pitchFamily="18" charset="0"/>
                            </a:rPr>
                            <a:t>0</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30mm</a:t>
                          </a:r>
                          <a:endParaRPr lang="x-none"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0</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50</a:t>
                          </a:r>
                          <a:r>
                            <a:rPr lang="en-AU" altLang="zh-CN" sz="1100" dirty="0">
                              <a:latin typeface="Times New Roman" panose="02020603050405020304" pitchFamily="18" charset="0"/>
                              <a:cs typeface="Times New Roman" panose="02020603050405020304" pitchFamily="18" charset="0"/>
                            </a:rPr>
                            <a:t>mm</a:t>
                          </a:r>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21547371"/>
                      </a:ext>
                    </a:extLst>
                  </a:tr>
                  <a:tr h="212324">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操控</a:t>
                          </a:r>
                          <a:r>
                            <a:rPr lang="zh-TW" altLang="en-US" sz="1100" dirty="0">
                              <a:solidFill>
                                <a:schemeClr val="bg1"/>
                              </a:solidFill>
                              <a:latin typeface="Times New Roman" panose="02020603050405020304" pitchFamily="18" charset="0"/>
                              <a:cs typeface="Times New Roman" panose="02020603050405020304" pitchFamily="18" charset="0"/>
                            </a:rPr>
                            <a:t>方式</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zh-TW" altLang="x-none" sz="1100" dirty="0">
                              <a:latin typeface="Times New Roman" panose="02020603050405020304" pitchFamily="18" charset="0"/>
                              <a:cs typeface="Times New Roman" panose="02020603050405020304" pitchFamily="18" charset="0"/>
                            </a:rPr>
                            <a:t>磁控</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机械臂</a:t>
                          </a:r>
                          <a:r>
                            <a:rPr lang="zh-CN" altLang="en-US" sz="1100" dirty="0">
                              <a:latin typeface="Times New Roman" panose="02020603050405020304" pitchFamily="18" charset="0"/>
                              <a:cs typeface="Times New Roman" panose="02020603050405020304" pitchFamily="18" charset="0"/>
                            </a:rPr>
                            <a:t>）</a:t>
                          </a:r>
                          <a:endParaRPr lang="x-none" sz="1100" dirty="0">
                            <a:latin typeface="Times New Roman" panose="02020603050405020304" pitchFamily="18" charset="0"/>
                            <a:cs typeface="Times New Roman" panose="02020603050405020304" pitchFamily="18" charset="0"/>
                          </a:endParaRPr>
                        </a:p>
                      </a:txBody>
                      <a:tcPr/>
                    </a:tc>
                    <a:tc>
                      <a:txBody>
                        <a:bodyPr/>
                        <a:lstStyle/>
                        <a:p>
                          <a:r>
                            <a:rPr lang="zh-TW" altLang="x-none" sz="1100" dirty="0">
                              <a:latin typeface="Times New Roman" panose="02020603050405020304" pitchFamily="18" charset="0"/>
                              <a:cs typeface="Times New Roman" panose="02020603050405020304" pitchFamily="18" charset="0"/>
                            </a:rPr>
                            <a:t>磁控</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站立式</a:t>
                          </a:r>
                          <a:r>
                            <a:rPr lang="en-US" altLang="zh-CN" sz="1100" dirty="0">
                              <a:latin typeface="Times New Roman" panose="02020603050405020304" pitchFamily="18" charset="0"/>
                              <a:cs typeface="Times New Roman" panose="02020603050405020304" pitchFamily="18" charset="0"/>
                            </a:rPr>
                            <a:t>/</a:t>
                          </a:r>
                          <a:r>
                            <a:rPr lang="zh-TW" altLang="x-none" sz="1100" dirty="0">
                              <a:latin typeface="Times New Roman" panose="02020603050405020304" pitchFamily="18" charset="0"/>
                              <a:cs typeface="Times New Roman" panose="02020603050405020304" pitchFamily="18" charset="0"/>
                            </a:rPr>
                            <a:t>仰卧式</a:t>
                          </a:r>
                          <a:r>
                            <a:rPr lang="zh-CN" altLang="en-US" sz="1100" dirty="0">
                              <a:latin typeface="Times New Roman" panose="02020603050405020304" pitchFamily="18" charset="0"/>
                              <a:cs typeface="Times New Roman" panose="02020603050405020304" pitchFamily="18" charset="0"/>
                            </a:rPr>
                            <a:t>）</a:t>
                          </a:r>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474209991"/>
                      </a:ext>
                    </a:extLst>
                  </a:tr>
                  <a:tr h="0">
                    <a:tc>
                      <a:txBody>
                        <a:bodyPr/>
                        <a:lstStyle/>
                        <a:p>
                          <a:r>
                            <a:rPr lang="zh-TW" altLang="en-US" sz="1100" dirty="0">
                              <a:solidFill>
                                <a:schemeClr val="bg1"/>
                              </a:solidFill>
                              <a:latin typeface="Times New Roman" panose="02020603050405020304" pitchFamily="18" charset="0"/>
                              <a:cs typeface="Times New Roman" panose="02020603050405020304" pitchFamily="18" charset="0"/>
                            </a:rPr>
                            <a:t>设备</a:t>
                          </a:r>
                          <a:r>
                            <a:rPr lang="zh-TW" altLang="x-none" sz="1100" dirty="0">
                              <a:solidFill>
                                <a:schemeClr val="bg1"/>
                              </a:solidFill>
                              <a:latin typeface="Times New Roman" panose="02020603050405020304" pitchFamily="18" charset="0"/>
                              <a:cs typeface="Times New Roman" panose="02020603050405020304" pitchFamily="18" charset="0"/>
                            </a:rPr>
                            <a:t>占地</a:t>
                          </a:r>
                          <a:r>
                            <a:rPr lang="zh-TW" altLang="en-US" sz="1100" dirty="0">
                              <a:solidFill>
                                <a:schemeClr val="bg1"/>
                              </a:solidFill>
                              <a:latin typeface="Times New Roman" panose="02020603050405020304" pitchFamily="18" charset="0"/>
                              <a:cs typeface="Times New Roman" panose="02020603050405020304" pitchFamily="18" charset="0"/>
                            </a:rPr>
                            <a:t>面积</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x-none" sz="1100" dirty="0">
                              <a:latin typeface="Times New Roman" panose="02020603050405020304" pitchFamily="18" charset="0"/>
                              <a:cs typeface="Times New Roman" panose="02020603050405020304" pitchFamily="18" charset="0"/>
                            </a:rPr>
                            <a:t>12.0m</a:t>
                          </a:r>
                          <a:r>
                            <a:rPr lang="x-none" sz="1100" baseline="30000" dirty="0">
                              <a:latin typeface="Times New Roman" panose="02020603050405020304" pitchFamily="18" charset="0"/>
                              <a:cs typeface="Times New Roman" panose="02020603050405020304" pitchFamily="18" charset="0"/>
                            </a:rPr>
                            <a:t>2</a:t>
                          </a:r>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dirty="0">
                              <a:latin typeface="Times New Roman" panose="02020603050405020304" pitchFamily="18" charset="0"/>
                              <a:cs typeface="Times New Roman" panose="02020603050405020304" pitchFamily="18" charset="0"/>
                            </a:rPr>
                            <a:t>6.1m</a:t>
                          </a:r>
                          <a:r>
                            <a:rPr lang="en-US" altLang="zh-CN" sz="1100" baseline="30000" dirty="0">
                              <a:latin typeface="Times New Roman" panose="02020603050405020304" pitchFamily="18" charset="0"/>
                              <a:cs typeface="Times New Roman" panose="02020603050405020304" pitchFamily="18" charset="0"/>
                            </a:rPr>
                            <a:t>2</a:t>
                          </a:r>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69912496"/>
                      </a:ext>
                    </a:extLst>
                  </a:tr>
                  <a:tr h="0">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工作</a:t>
                          </a:r>
                          <a:r>
                            <a:rPr lang="zh-TW" altLang="en-US" sz="1100" dirty="0">
                              <a:solidFill>
                                <a:schemeClr val="bg1"/>
                              </a:solidFill>
                              <a:latin typeface="Times New Roman" panose="02020603050405020304" pitchFamily="18" charset="0"/>
                              <a:cs typeface="Times New Roman" panose="02020603050405020304" pitchFamily="18" charset="0"/>
                            </a:rPr>
                            <a:t>频率</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dirty="0">
                              <a:latin typeface="Times New Roman" panose="02020603050405020304" pitchFamily="18" charset="0"/>
                              <a:cs typeface="Times New Roman" panose="02020603050405020304" pitchFamily="18" charset="0"/>
                            </a:rPr>
                            <a:t>2fps (QGVA)</a:t>
                          </a:r>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dirty="0">
                              <a:latin typeface="Times New Roman" panose="02020603050405020304" pitchFamily="18" charset="0"/>
                              <a:cs typeface="Times New Roman" panose="02020603050405020304" pitchFamily="18" charset="0"/>
                            </a:rPr>
                            <a:t>4</a:t>
                          </a:r>
                          <a:r>
                            <a:rPr lang="x-none" sz="1100" dirty="0">
                              <a:latin typeface="Times New Roman" panose="02020603050405020304" pitchFamily="18" charset="0"/>
                              <a:cs typeface="Times New Roman" panose="02020603050405020304" pitchFamily="18" charset="0"/>
                            </a:rPr>
                            <a:t>fps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498927257"/>
                      </a:ext>
                    </a:extLst>
                  </a:tr>
                  <a:tr h="0">
                    <a:tc>
                      <a:txBody>
                        <a:bodyPr/>
                        <a:lstStyle/>
                        <a:p>
                          <a:r>
                            <a:rPr lang="zh-TW" altLang="x-none" sz="1100" dirty="0">
                              <a:solidFill>
                                <a:schemeClr val="bg1"/>
                              </a:solidFill>
                              <a:latin typeface="Times New Roman" panose="02020603050405020304" pitchFamily="18" charset="0"/>
                              <a:cs typeface="Times New Roman" panose="02020603050405020304" pitchFamily="18" charset="0"/>
                            </a:rPr>
                            <a:t>检查</a:t>
                          </a:r>
                          <a:r>
                            <a:rPr lang="zh-TW" altLang="en-US" sz="1100" dirty="0">
                              <a:solidFill>
                                <a:schemeClr val="bg1"/>
                              </a:solidFill>
                              <a:latin typeface="Times New Roman" panose="02020603050405020304" pitchFamily="18" charset="0"/>
                              <a:cs typeface="Times New Roman" panose="02020603050405020304" pitchFamily="18" charset="0"/>
                            </a:rPr>
                            <a:t>范围</a:t>
                          </a:r>
                          <a:endParaRPr lang="x-none"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胃部</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可完成部分小肠检查</a:t>
                          </a:r>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食道</a:t>
                          </a:r>
                          <a:r>
                            <a:rPr lang="en-US" altLang="zh-CN"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胃</a:t>
                          </a:r>
                          <a:r>
                            <a:rPr lang="en-US" altLang="zh-CN"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十二脂肠</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上消化道的全面检查</a:t>
                          </a:r>
                          <a:endParaRPr lang="x-none"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x-none"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x-none" sz="11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905744735"/>
                      </a:ext>
                    </a:extLst>
                  </a:tr>
                </a:tbl>
              </a:graphicData>
            </a:graphic>
          </p:graphicFrame>
        </mc:Choice>
        <mc:Fallback xmlns="">
          <p:graphicFrame>
            <p:nvGraphicFramePr>
              <p:cNvPr id="31" name="Table 30">
                <a:extLst>
                  <a:ext uri="{FF2B5EF4-FFF2-40B4-BE49-F238E27FC236}">
                    <a16:creationId xmlns:a16="http://schemas.microsoft.com/office/drawing/2014/main" id="{8EB06929-FCE3-3447-8988-0F73A993900E}"/>
                  </a:ext>
                </a:extLst>
              </p:cNvPr>
              <p:cNvGraphicFramePr>
                <a:graphicFrameLocks noGrp="1"/>
              </p:cNvGraphicFramePr>
              <p:nvPr>
                <p:extLst>
                  <p:ext uri="{D42A27DB-BD31-4B8C-83A1-F6EECF244321}">
                    <p14:modId xmlns:p14="http://schemas.microsoft.com/office/powerpoint/2010/main" val="4237970704"/>
                  </p:ext>
                </p:extLst>
              </p:nvPr>
            </p:nvGraphicFramePr>
            <p:xfrm>
              <a:off x="683994" y="2176681"/>
              <a:ext cx="7776000" cy="4053840"/>
            </p:xfrm>
            <a:graphic>
              <a:graphicData uri="http://schemas.openxmlformats.org/drawingml/2006/table">
                <a:tbl>
                  <a:tblPr firstRow="1" bandRow="1">
                    <a:tableStyleId>{5C22544A-7EE6-4342-B048-85BDC9FD1C3A}</a:tableStyleId>
                  </a:tblPr>
                  <a:tblGrid>
                    <a:gridCol w="1944000">
                      <a:extLst>
                        <a:ext uri="{9D8B030D-6E8A-4147-A177-3AD203B41FA5}">
                          <a16:colId xmlns:a16="http://schemas.microsoft.com/office/drawing/2014/main" val="1264992929"/>
                        </a:ext>
                      </a:extLst>
                    </a:gridCol>
                    <a:gridCol w="2350614">
                      <a:extLst>
                        <a:ext uri="{9D8B030D-6E8A-4147-A177-3AD203B41FA5}">
                          <a16:colId xmlns:a16="http://schemas.microsoft.com/office/drawing/2014/main" val="1235262217"/>
                        </a:ext>
                      </a:extLst>
                    </a:gridCol>
                    <a:gridCol w="2608118">
                      <a:extLst>
                        <a:ext uri="{9D8B030D-6E8A-4147-A177-3AD203B41FA5}">
                          <a16:colId xmlns:a16="http://schemas.microsoft.com/office/drawing/2014/main" val="3122846318"/>
                        </a:ext>
                      </a:extLst>
                    </a:gridCol>
                    <a:gridCol w="873268">
                      <a:extLst>
                        <a:ext uri="{9D8B030D-6E8A-4147-A177-3AD203B41FA5}">
                          <a16:colId xmlns:a16="http://schemas.microsoft.com/office/drawing/2014/main" val="1869260497"/>
                        </a:ext>
                      </a:extLst>
                    </a:gridCol>
                  </a:tblGrid>
                  <a:tr h="259080">
                    <a:tc>
                      <a:txBody>
                        <a:bodyPr/>
                        <a:lstStyle/>
                        <a:p>
                          <a:r>
                            <a:rPr lang="zh-TW" altLang="en-CN" sz="1100" b="1" dirty="0">
                              <a:solidFill>
                                <a:schemeClr val="bg1"/>
                              </a:solidFill>
                              <a:latin typeface="Times New Roman" panose="02020603050405020304" pitchFamily="18" charset="0"/>
                              <a:cs typeface="Times New Roman" panose="02020603050405020304" pitchFamily="18" charset="0"/>
                            </a:rPr>
                            <a:t>国内</a:t>
                          </a:r>
                          <a:r>
                            <a:rPr lang="zh-TW" altLang="en-US" sz="1100" b="1" dirty="0">
                              <a:solidFill>
                                <a:schemeClr val="bg1"/>
                              </a:solidFill>
                              <a:latin typeface="Times New Roman" panose="02020603050405020304" pitchFamily="18" charset="0"/>
                              <a:cs typeface="Times New Roman" panose="02020603050405020304" pitchFamily="18" charset="0"/>
                            </a:rPr>
                            <a:t>胶囊内窥镜产品</a:t>
                          </a:r>
                          <a:endParaRPr lang="en-CN" sz="1100" b="1"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zh-TW" altLang="en-CN" sz="1100" b="1" dirty="0">
                              <a:latin typeface="Times New Roman" panose="02020603050405020304" pitchFamily="18" charset="0"/>
                              <a:cs typeface="Times New Roman" panose="02020603050405020304" pitchFamily="18" charset="0"/>
                            </a:rPr>
                            <a:t>安翰</a:t>
                          </a:r>
                          <a:r>
                            <a:rPr lang="zh-TW" altLang="en-US" sz="1100" b="1" i="0" u="none" strike="noStrike" kern="1200" dirty="0">
                              <a:solidFill>
                                <a:schemeClr val="lt1"/>
                              </a:solidFill>
                              <a:effectLst/>
                              <a:latin typeface="Times New Roman" panose="02020603050405020304" pitchFamily="18" charset="0"/>
                              <a:ea typeface="+mn-ea"/>
                              <a:cs typeface="Times New Roman" panose="02020603050405020304" pitchFamily="18" charset="0"/>
                            </a:rPr>
                            <a:t>磁控胶囊胃镜系统</a:t>
                          </a:r>
                          <a:endParaRPr lang="en-CN" sz="1100" b="1" dirty="0">
                            <a:latin typeface="Times New Roman" panose="02020603050405020304" pitchFamily="18" charset="0"/>
                            <a:cs typeface="Times New Roman" panose="02020603050405020304" pitchFamily="18" charset="0"/>
                          </a:endParaRPr>
                        </a:p>
                      </a:txBody>
                      <a:tcPr/>
                    </a:tc>
                    <a:tc>
                      <a:txBody>
                        <a:bodyPr/>
                        <a:lstStyle/>
                        <a:p>
                          <a:r>
                            <a:rPr lang="zh-TW" altLang="en-CN" sz="1100" b="1" dirty="0">
                              <a:latin typeface="Times New Roman" panose="02020603050405020304" pitchFamily="18" charset="0"/>
                              <a:cs typeface="Times New Roman" panose="02020603050405020304" pitchFamily="18" charset="0"/>
                            </a:rPr>
                            <a:t>资福</a:t>
                          </a:r>
                          <a:r>
                            <a:rPr lang="zh-TW" altLang="en-US" sz="1100" b="1" i="0" u="none" strike="noStrike" kern="1200" dirty="0">
                              <a:solidFill>
                                <a:schemeClr val="lt1"/>
                              </a:solidFill>
                              <a:effectLst/>
                              <a:latin typeface="Times New Roman" panose="02020603050405020304" pitchFamily="18" charset="0"/>
                              <a:ea typeface="+mn-ea"/>
                              <a:cs typeface="Times New Roman" panose="02020603050405020304" pitchFamily="18" charset="0"/>
                            </a:rPr>
                            <a:t>磁控胶囊式胃镜系统</a:t>
                          </a:r>
                          <a:endParaRPr lang="en-CN" sz="1100" b="1" dirty="0">
                            <a:latin typeface="Times New Roman" panose="02020603050405020304" pitchFamily="18" charset="0"/>
                            <a:cs typeface="Times New Roman" panose="02020603050405020304" pitchFamily="18" charset="0"/>
                          </a:endParaRPr>
                        </a:p>
                      </a:txBody>
                      <a:tcPr/>
                    </a:tc>
                    <a:tc>
                      <a:txBody>
                        <a:bodyPr/>
                        <a:lstStyle/>
                        <a:p>
                          <a:r>
                            <a:rPr lang="zh-TW" altLang="en-CN" sz="1100" b="1" dirty="0">
                              <a:latin typeface="Times New Roman" panose="02020603050405020304" pitchFamily="18" charset="0"/>
                              <a:cs typeface="Times New Roman" panose="02020603050405020304" pitchFamily="18" charset="0"/>
                            </a:rPr>
                            <a:t>备注</a:t>
                          </a:r>
                          <a:endParaRPr lang="en-CN"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7024623"/>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注册</a:t>
                          </a:r>
                          <a:r>
                            <a:rPr lang="zh-TW" altLang="en-US" sz="1100" dirty="0">
                              <a:solidFill>
                                <a:schemeClr val="bg1"/>
                              </a:solidFill>
                              <a:latin typeface="Times New Roman" panose="02020603050405020304" pitchFamily="18" charset="0"/>
                              <a:cs typeface="Times New Roman" panose="02020603050405020304" pitchFamily="18" charset="0"/>
                            </a:rPr>
                            <a:t>证编号</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zh-TW" altLang="en-US" sz="11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国械注准</a:t>
                          </a:r>
                          <a:r>
                            <a:rPr lang="en-US" altLang="zh-TW" sz="11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20173223192</a:t>
                          </a:r>
                          <a:endParaRPr lang="en-CN" sz="1100" dirty="0">
                            <a:latin typeface="Times New Roman" panose="02020603050405020304" pitchFamily="18" charset="0"/>
                            <a:cs typeface="Times New Roman" panose="02020603050405020304" pitchFamily="18" charset="0"/>
                          </a:endParaRPr>
                        </a:p>
                      </a:txBody>
                      <a:tcPr/>
                    </a:tc>
                    <a:tc>
                      <a:txBody>
                        <a:bodyPr/>
                        <a:lstStyle/>
                        <a:p>
                          <a:r>
                            <a:rPr lang="zh-TW" altLang="en-CN" sz="1100" dirty="0">
                              <a:latin typeface="Times New Roman" panose="02020603050405020304" pitchFamily="18" charset="0"/>
                              <a:cs typeface="Times New Roman" panose="02020603050405020304" pitchFamily="18" charset="0"/>
                            </a:rPr>
                            <a:t>国</a:t>
                          </a:r>
                          <a:r>
                            <a:rPr lang="zh-TW" altLang="en-US" sz="1100" dirty="0">
                              <a:latin typeface="Times New Roman" panose="02020603050405020304" pitchFamily="18" charset="0"/>
                              <a:cs typeface="Times New Roman" panose="02020603050405020304" pitchFamily="18" charset="0"/>
                            </a:rPr>
                            <a:t>械注准</a:t>
                          </a:r>
                          <a:r>
                            <a:rPr lang="en-US" altLang="zh-CN" sz="1100" dirty="0">
                              <a:latin typeface="Times New Roman" panose="02020603050405020304" pitchFamily="18" charset="0"/>
                              <a:cs typeface="Times New Roman" panose="02020603050405020304" pitchFamily="18" charset="0"/>
                            </a:rPr>
                            <a:t>20193060987</a:t>
                          </a:r>
                          <a:endParaRPr lang="en-CN"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24685401"/>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批准</a:t>
                          </a:r>
                          <a:r>
                            <a:rPr lang="zh-TW" altLang="en-US" sz="1100" dirty="0">
                              <a:solidFill>
                                <a:schemeClr val="bg1"/>
                              </a:solidFill>
                              <a:latin typeface="Times New Roman" panose="02020603050405020304" pitchFamily="18" charset="0"/>
                              <a:cs typeface="Times New Roman" panose="02020603050405020304" pitchFamily="18" charset="0"/>
                            </a:rPr>
                            <a:t>日期</a:t>
                          </a:r>
                          <a:r>
                            <a:rPr lang="zh-CN" altLang="en-US" sz="1100" dirty="0">
                              <a:solidFill>
                                <a:schemeClr val="bg1"/>
                              </a:solidFill>
                              <a:latin typeface="Times New Roman" panose="02020603050405020304" pitchFamily="18" charset="0"/>
                              <a:cs typeface="Times New Roman" panose="02020603050405020304" pitchFamily="18" charset="0"/>
                            </a:rPr>
                            <a:t> </a:t>
                          </a:r>
                          <a:r>
                            <a:rPr lang="en-US" altLang="zh-CN" sz="1100" dirty="0">
                              <a:solidFill>
                                <a:schemeClr val="bg1"/>
                              </a:solidFill>
                              <a:latin typeface="Times New Roman" panose="02020603050405020304" pitchFamily="18" charset="0"/>
                              <a:cs typeface="Times New Roman" panose="02020603050405020304" pitchFamily="18" charset="0"/>
                            </a:rPr>
                            <a:t>–</a:t>
                          </a:r>
                          <a:r>
                            <a:rPr lang="zh-CN" altLang="en-US" sz="1100" dirty="0">
                              <a:solidFill>
                                <a:schemeClr val="bg1"/>
                              </a:solidFill>
                              <a:latin typeface="Times New Roman" panose="02020603050405020304" pitchFamily="18" charset="0"/>
                              <a:cs typeface="Times New Roman" panose="02020603050405020304" pitchFamily="18" charset="0"/>
                            </a:rPr>
                            <a:t> </a:t>
                          </a:r>
                          <a:r>
                            <a:rPr lang="zh-TW" altLang="en-US" sz="1100" dirty="0">
                              <a:solidFill>
                                <a:schemeClr val="bg1"/>
                              </a:solidFill>
                              <a:latin typeface="Times New Roman" panose="02020603050405020304" pitchFamily="18" charset="0"/>
                              <a:cs typeface="Times New Roman" panose="02020603050405020304" pitchFamily="18" charset="0"/>
                            </a:rPr>
                            <a:t>有效期至</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altLang="zh-CN" sz="1100" dirty="0">
                              <a:latin typeface="Times New Roman" panose="02020603050405020304" pitchFamily="18" charset="0"/>
                              <a:cs typeface="Times New Roman" panose="02020603050405020304" pitchFamily="18" charset="0"/>
                            </a:rPr>
                            <a:t>2017/05/31-2022/05/30</a:t>
                          </a:r>
                          <a:endParaRPr lang="en-CN"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2019/12/12-2024/12/11</a:t>
                          </a:r>
                          <a:endParaRPr lang="en-CN"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5360290"/>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检查</a:t>
                          </a:r>
                          <a:r>
                            <a:rPr lang="zh-TW" altLang="en-US" sz="1100" dirty="0">
                              <a:solidFill>
                                <a:schemeClr val="bg1"/>
                              </a:solidFill>
                              <a:latin typeface="Times New Roman" panose="02020603050405020304" pitchFamily="18" charset="0"/>
                              <a:cs typeface="Times New Roman" panose="02020603050405020304" pitchFamily="18" charset="0"/>
                            </a:rPr>
                            <a:t>时间</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altLang="zh-CN" sz="1100" dirty="0">
                              <a:latin typeface="Times New Roman" panose="02020603050405020304" pitchFamily="18" charset="0"/>
                              <a:cs typeface="Times New Roman" panose="02020603050405020304" pitchFamily="18" charset="0"/>
                            </a:rPr>
                            <a:t>15-30</a:t>
                          </a:r>
                          <a:r>
                            <a:rPr lang="zh-TW" altLang="en-US" sz="1100" dirty="0">
                              <a:latin typeface="Times New Roman" panose="02020603050405020304" pitchFamily="18" charset="0"/>
                              <a:cs typeface="Times New Roman" panose="02020603050405020304" pitchFamily="18" charset="0"/>
                            </a:rPr>
                            <a:t>分钟</a:t>
                          </a:r>
                          <a:endParaRPr lang="en-CN"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10-15</a:t>
                          </a:r>
                          <a:r>
                            <a:rPr lang="zh-TW" altLang="en-US" sz="1100" dirty="0">
                              <a:latin typeface="Times New Roman" panose="02020603050405020304" pitchFamily="18" charset="0"/>
                              <a:cs typeface="Times New Roman" panose="02020603050405020304" pitchFamily="18" charset="0"/>
                            </a:rPr>
                            <a:t>分钟</a:t>
                          </a:r>
                          <a:endParaRPr lang="en-CN" sz="1100" dirty="0">
                            <a:latin typeface="Times New Roman" panose="02020603050405020304" pitchFamily="18" charset="0"/>
                            <a:cs typeface="Times New Roman" panose="02020603050405020304" pitchFamily="18" charset="0"/>
                          </a:endParaRPr>
                        </a:p>
                      </a:txBody>
                      <a:tcPr/>
                    </a:tc>
                    <a:tc>
                      <a:txBody>
                        <a:bodyPr/>
                        <a:lstStyle/>
                        <a:p>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179176"/>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胶囊</a:t>
                          </a:r>
                          <a:r>
                            <a:rPr lang="zh-TW" altLang="en-US" sz="1100" dirty="0">
                              <a:solidFill>
                                <a:schemeClr val="bg1"/>
                              </a:solidFill>
                              <a:latin typeface="Times New Roman" panose="02020603050405020304" pitchFamily="18" charset="0"/>
                              <a:cs typeface="Times New Roman" panose="02020603050405020304" pitchFamily="18" charset="0"/>
                            </a:rPr>
                            <a:t>大小</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altLang="zh-CN" sz="1100" dirty="0">
                              <a:latin typeface="Times New Roman" panose="02020603050405020304" pitchFamily="18" charset="0"/>
                              <a:cs typeface="Times New Roman" panose="02020603050405020304" pitchFamily="18" charset="0"/>
                            </a:rPr>
                            <a:t>11.8</a:t>
                          </a:r>
                          <a:r>
                            <a:rPr lang="zh-CN" altLang="en-US" sz="1100" dirty="0">
                              <a:latin typeface="Times New Roman" panose="02020603050405020304" pitchFamily="18" charset="0"/>
                              <a:cs typeface="Times New Roman" panose="02020603050405020304" pitchFamily="18" charset="0"/>
                            </a:rPr>
                            <a:t>*</a:t>
                          </a:r>
                          <a:r>
                            <a:rPr lang="en-US" altLang="zh-CN" sz="1100" dirty="0">
                              <a:latin typeface="Times New Roman" panose="02020603050405020304" pitchFamily="18" charset="0"/>
                              <a:cs typeface="Times New Roman" panose="02020603050405020304" pitchFamily="18" charset="0"/>
                            </a:rPr>
                            <a:t>27mm</a:t>
                          </a:r>
                          <a:endParaRPr lang="en-CN" sz="1100" dirty="0">
                            <a:latin typeface="Times New Roman" panose="02020603050405020304" pitchFamily="18" charset="0"/>
                            <a:cs typeface="Times New Roman" panose="02020603050405020304" pitchFamily="18" charset="0"/>
                          </a:endParaRPr>
                        </a:p>
                      </a:txBody>
                      <a:tcPr/>
                    </a:tc>
                    <a:tc>
                      <a:txBody>
                        <a:bodyPr/>
                        <a:lstStyle/>
                        <a:p>
                          <a:r>
                            <a:rPr lang="en-CN" sz="1100" dirty="0">
                              <a:latin typeface="Times New Roman" panose="02020603050405020304" pitchFamily="18" charset="0"/>
                              <a:cs typeface="Times New Roman" panose="02020603050405020304" pitchFamily="18" charset="0"/>
                            </a:rPr>
                            <a:t>11.4*26.5mm</a:t>
                          </a:r>
                        </a:p>
                      </a:txBody>
                      <a:tcPr/>
                    </a:tc>
                    <a:tc>
                      <a:txBody>
                        <a:bodyPr/>
                        <a:lstStyle/>
                        <a:p>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2414016"/>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胶囊</a:t>
                          </a:r>
                          <a:r>
                            <a:rPr lang="zh-TW" altLang="en-US" sz="1100" dirty="0">
                              <a:solidFill>
                                <a:schemeClr val="bg1"/>
                              </a:solidFill>
                              <a:latin typeface="Times New Roman" panose="02020603050405020304" pitchFamily="18" charset="0"/>
                              <a:cs typeface="Times New Roman" panose="02020603050405020304" pitchFamily="18" charset="0"/>
                            </a:rPr>
                            <a:t>重量</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zh-CN"/>
                        </a:p>
                      </a:txBody>
                      <a:tcPr>
                        <a:blipFill>
                          <a:blip r:embed="rId2"/>
                          <a:stretch>
                            <a:fillRect l="-82902" t="-509524" r="-148964" b="-992857"/>
                          </a:stretch>
                        </a:blipFill>
                      </a:tcPr>
                    </a:tc>
                    <a:tc>
                      <a:txBody>
                        <a:bodyPr/>
                        <a:lstStyle/>
                        <a:p>
                          <a:r>
                            <a:rPr lang="en-US" altLang="zh-CN" sz="1100" dirty="0">
                              <a:latin typeface="Times New Roman" panose="02020603050405020304" pitchFamily="18" charset="0"/>
                              <a:cs typeface="Times New Roman" panose="02020603050405020304" pitchFamily="18" charset="0"/>
                            </a:rPr>
                            <a:t>2.7</a:t>
                          </a:r>
                          <a:r>
                            <a:rPr lang="zh-CN" altLang="en-US" sz="1100" dirty="0">
                              <a:latin typeface="Times New Roman" panose="02020603050405020304" pitchFamily="18" charset="0"/>
                              <a:cs typeface="Times New Roman" panose="02020603050405020304" pitchFamily="18" charset="0"/>
                            </a:rPr>
                            <a:t> </a:t>
                          </a:r>
                          <a:r>
                            <a:rPr lang="en-AU" altLang="zh-CN" sz="1100" dirty="0">
                              <a:latin typeface="Times New Roman" panose="02020603050405020304" pitchFamily="18" charset="0"/>
                              <a:cs typeface="Times New Roman" panose="02020603050405020304" pitchFamily="18" charset="0"/>
                            </a:rPr>
                            <a:t>g</a:t>
                          </a:r>
                          <a:r>
                            <a:rPr lang="zh-CN" altLang="en-US" sz="1100" dirty="0">
                              <a:latin typeface="Times New Roman" panose="02020603050405020304" pitchFamily="18" charset="0"/>
                              <a:cs typeface="Times New Roman" panose="02020603050405020304" pitchFamily="18" charset="0"/>
                            </a:rPr>
                            <a:t>， </a:t>
                          </a:r>
                          <a:r>
                            <a:rPr lang="zh-TW" altLang="en-US" sz="1100" dirty="0">
                              <a:latin typeface="Times New Roman" panose="02020603050405020304" pitchFamily="18" charset="0"/>
                              <a:cs typeface="Times New Roman" panose="02020603050405020304" pitchFamily="18" charset="0"/>
                            </a:rPr>
                            <a:t>等于水密度</a:t>
                          </a:r>
                          <a:endParaRPr lang="en-C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95156966"/>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视</a:t>
                          </a:r>
                          <a:r>
                            <a:rPr lang="zh-TW" altLang="en-US" sz="1100" dirty="0">
                              <a:solidFill>
                                <a:schemeClr val="bg1"/>
                              </a:solidFill>
                              <a:latin typeface="Times New Roman" panose="02020603050405020304" pitchFamily="18" charset="0"/>
                              <a:cs typeface="Times New Roman" panose="02020603050405020304" pitchFamily="18" charset="0"/>
                            </a:rPr>
                            <a:t>场</a:t>
                          </a:r>
                          <a:r>
                            <a:rPr lang="zh-TW" altLang="en-CN" sz="1100" dirty="0">
                              <a:solidFill>
                                <a:schemeClr val="bg1"/>
                              </a:solidFill>
                              <a:latin typeface="Times New Roman" panose="02020603050405020304" pitchFamily="18" charset="0"/>
                              <a:cs typeface="Times New Roman" panose="02020603050405020304" pitchFamily="18" charset="0"/>
                            </a:rPr>
                            <a:t>角</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zh-CN"/>
                        </a:p>
                      </a:txBody>
                      <a:tcPr>
                        <a:blipFill>
                          <a:blip r:embed="rId2"/>
                          <a:stretch>
                            <a:fillRect l="-82902" t="-595349" r="-148964" b="-869767"/>
                          </a:stretch>
                        </a:blipFill>
                      </a:tcPr>
                    </a:tc>
                    <a:tc>
                      <a:txBody>
                        <a:bodyPr/>
                        <a:lstStyle/>
                        <a:p>
                          <a:endParaRPr lang="zh-CN"/>
                        </a:p>
                      </a:txBody>
                      <a:tcPr>
                        <a:blipFill>
                          <a:blip r:embed="rId2"/>
                          <a:stretch>
                            <a:fillRect l="-164953" t="-595349" r="-34346" b="-869767"/>
                          </a:stretch>
                        </a:blip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86418278"/>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图像</a:t>
                          </a:r>
                          <a:r>
                            <a:rPr lang="zh-TW" altLang="en-US" sz="1100" dirty="0">
                              <a:solidFill>
                                <a:schemeClr val="bg1"/>
                              </a:solidFill>
                              <a:latin typeface="Times New Roman" panose="02020603050405020304" pitchFamily="18" charset="0"/>
                              <a:cs typeface="Times New Roman" panose="02020603050405020304" pitchFamily="18" charset="0"/>
                            </a:rPr>
                            <a:t>分辨力</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altLang="zh-CN" sz="1100" dirty="0">
                              <a:latin typeface="Times New Roman" panose="02020603050405020304" pitchFamily="18" charset="0"/>
                              <a:cs typeface="Times New Roman" panose="02020603050405020304" pitchFamily="18" charset="0"/>
                            </a:rPr>
                            <a:t>6Lp/mm</a:t>
                          </a:r>
                          <a:endParaRPr lang="en-CN"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11Lp/mm</a:t>
                          </a:r>
                          <a:endParaRPr lang="en-C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5455014"/>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图像</a:t>
                          </a:r>
                          <a:r>
                            <a:rPr lang="zh-TW" altLang="en-US" sz="1100" dirty="0">
                              <a:solidFill>
                                <a:schemeClr val="bg1"/>
                              </a:solidFill>
                              <a:latin typeface="Times New Roman" panose="02020603050405020304" pitchFamily="18" charset="0"/>
                              <a:cs typeface="Times New Roman" panose="02020603050405020304" pitchFamily="18" charset="0"/>
                            </a:rPr>
                            <a:t>畸变</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sz="1100" dirty="0">
                              <a:latin typeface="Times New Roman" panose="02020603050405020304" pitchFamily="18" charset="0"/>
                              <a:cs typeface="Times New Roman" panose="02020603050405020304" pitchFamily="18" charset="0"/>
                            </a:rPr>
                            <a:t>&gt; 30%</a:t>
                          </a:r>
                          <a:endParaRPr lang="en-CN"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&lt;</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5%</a:t>
                          </a:r>
                          <a:endParaRPr lang="en-C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15574139"/>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采样</a:t>
                          </a:r>
                          <a:r>
                            <a:rPr lang="zh-TW" altLang="en-US" sz="1100" dirty="0">
                              <a:solidFill>
                                <a:schemeClr val="bg1"/>
                              </a:solidFill>
                              <a:latin typeface="Times New Roman" panose="02020603050405020304" pitchFamily="18" charset="0"/>
                              <a:cs typeface="Times New Roman" panose="02020603050405020304" pitchFamily="18" charset="0"/>
                            </a:rPr>
                            <a:t>频率</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CN" sz="1100" dirty="0">
                              <a:latin typeface="Times New Roman" panose="02020603050405020304" pitchFamily="18" charset="0"/>
                              <a:cs typeface="Times New Roman" panose="02020603050405020304" pitchFamily="18" charset="0"/>
                            </a:rPr>
                            <a:t>2</a:t>
                          </a:r>
                          <a:r>
                            <a:rPr lang="zh-TW" altLang="en-CN" sz="1100" dirty="0">
                              <a:latin typeface="Times New Roman" panose="02020603050405020304" pitchFamily="18" charset="0"/>
                              <a:cs typeface="Times New Roman" panose="02020603050405020304" pitchFamily="18" charset="0"/>
                            </a:rPr>
                            <a:t>帧</a:t>
                          </a:r>
                          <a:r>
                            <a:rPr lang="en-US" altLang="zh-CN"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秒</a:t>
                          </a:r>
                          <a:endParaRPr lang="en-CN"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4</a:t>
                          </a:r>
                          <a:r>
                            <a:rPr lang="zh-TW" altLang="en-US" sz="1100" dirty="0">
                              <a:latin typeface="Times New Roman" panose="02020603050405020304" pitchFamily="18" charset="0"/>
                              <a:cs typeface="Times New Roman" panose="02020603050405020304" pitchFamily="18" charset="0"/>
                            </a:rPr>
                            <a:t>帧</a:t>
                          </a:r>
                          <a:r>
                            <a:rPr lang="en-US" altLang="zh-CN"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秒</a:t>
                          </a:r>
                          <a:endParaRPr lang="en-C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7253729"/>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拍摄</a:t>
                          </a:r>
                          <a:r>
                            <a:rPr lang="zh-TW" altLang="en-US" sz="1100" dirty="0">
                              <a:solidFill>
                                <a:schemeClr val="bg1"/>
                              </a:solidFill>
                              <a:latin typeface="Times New Roman" panose="02020603050405020304" pitchFamily="18" charset="0"/>
                              <a:cs typeface="Times New Roman" panose="02020603050405020304" pitchFamily="18" charset="0"/>
                            </a:rPr>
                            <a:t>景深</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altLang="zh-CN" sz="1100" dirty="0">
                              <a:latin typeface="Times New Roman" panose="02020603050405020304" pitchFamily="18" charset="0"/>
                              <a:cs typeface="Times New Roman" panose="02020603050405020304" pitchFamily="18" charset="0"/>
                            </a:rPr>
                            <a:t>0</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30mm</a:t>
                          </a:r>
                          <a:endParaRPr lang="en-CN" sz="1100" dirty="0">
                            <a:latin typeface="Times New Roman" panose="02020603050405020304" pitchFamily="18" charset="0"/>
                            <a:cs typeface="Times New Roman" panose="02020603050405020304" pitchFamily="18" charset="0"/>
                          </a:endParaRPr>
                        </a:p>
                      </a:txBody>
                      <a:tcPr/>
                    </a:tc>
                    <a:tc>
                      <a:txBody>
                        <a:bodyPr/>
                        <a:lstStyle/>
                        <a:p>
                          <a:r>
                            <a:rPr lang="en-US" altLang="zh-CN" sz="1100" dirty="0">
                              <a:latin typeface="Times New Roman" panose="02020603050405020304" pitchFamily="18" charset="0"/>
                              <a:cs typeface="Times New Roman" panose="02020603050405020304" pitchFamily="18" charset="0"/>
                            </a:rPr>
                            <a:t>0</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50</a:t>
                          </a:r>
                          <a:r>
                            <a:rPr lang="en-AU" altLang="zh-CN" sz="1100" dirty="0">
                              <a:latin typeface="Times New Roman" panose="02020603050405020304" pitchFamily="18" charset="0"/>
                              <a:cs typeface="Times New Roman" panose="02020603050405020304" pitchFamily="18" charset="0"/>
                            </a:rPr>
                            <a:t>mm</a:t>
                          </a:r>
                          <a:endParaRPr lang="en-C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1547371"/>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操控</a:t>
                          </a:r>
                          <a:r>
                            <a:rPr lang="zh-TW" altLang="en-US" sz="1100" dirty="0">
                              <a:solidFill>
                                <a:schemeClr val="bg1"/>
                              </a:solidFill>
                              <a:latin typeface="Times New Roman" panose="02020603050405020304" pitchFamily="18" charset="0"/>
                              <a:cs typeface="Times New Roman" panose="02020603050405020304" pitchFamily="18" charset="0"/>
                            </a:rPr>
                            <a:t>方式</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zh-TW" altLang="en-CN" sz="1100" dirty="0">
                              <a:latin typeface="Times New Roman" panose="02020603050405020304" pitchFamily="18" charset="0"/>
                              <a:cs typeface="Times New Roman" panose="02020603050405020304" pitchFamily="18" charset="0"/>
                            </a:rPr>
                            <a:t>磁控</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机械臂</a:t>
                          </a:r>
                          <a:r>
                            <a:rPr lang="zh-CN" altLang="en-US" sz="1100" dirty="0">
                              <a:latin typeface="Times New Roman" panose="02020603050405020304" pitchFamily="18" charset="0"/>
                              <a:cs typeface="Times New Roman" panose="02020603050405020304" pitchFamily="18" charset="0"/>
                            </a:rPr>
                            <a:t>）</a:t>
                          </a:r>
                          <a:endParaRPr lang="en-CN" sz="1100" dirty="0">
                            <a:latin typeface="Times New Roman" panose="02020603050405020304" pitchFamily="18" charset="0"/>
                            <a:cs typeface="Times New Roman" panose="02020603050405020304" pitchFamily="18" charset="0"/>
                          </a:endParaRPr>
                        </a:p>
                      </a:txBody>
                      <a:tcPr/>
                    </a:tc>
                    <a:tc>
                      <a:txBody>
                        <a:bodyPr/>
                        <a:lstStyle/>
                        <a:p>
                          <a:r>
                            <a:rPr lang="zh-TW" altLang="en-CN" sz="1100" dirty="0">
                              <a:latin typeface="Times New Roman" panose="02020603050405020304" pitchFamily="18" charset="0"/>
                              <a:cs typeface="Times New Roman" panose="02020603050405020304" pitchFamily="18" charset="0"/>
                            </a:rPr>
                            <a:t>磁控</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站立式</a:t>
                          </a:r>
                          <a:r>
                            <a:rPr lang="en-US" altLang="zh-CN" sz="1100" dirty="0">
                              <a:latin typeface="Times New Roman" panose="02020603050405020304" pitchFamily="18" charset="0"/>
                              <a:cs typeface="Times New Roman" panose="02020603050405020304" pitchFamily="18" charset="0"/>
                            </a:rPr>
                            <a:t>/</a:t>
                          </a:r>
                          <a:r>
                            <a:rPr lang="zh-TW" altLang="en-CN" sz="1100" dirty="0">
                              <a:latin typeface="Times New Roman" panose="02020603050405020304" pitchFamily="18" charset="0"/>
                              <a:cs typeface="Times New Roman" panose="02020603050405020304" pitchFamily="18" charset="0"/>
                            </a:rPr>
                            <a:t>仰卧式</a:t>
                          </a:r>
                          <a:r>
                            <a:rPr lang="zh-CN" altLang="en-US" sz="1100" dirty="0">
                              <a:latin typeface="Times New Roman" panose="02020603050405020304" pitchFamily="18" charset="0"/>
                              <a:cs typeface="Times New Roman" panose="02020603050405020304" pitchFamily="18" charset="0"/>
                            </a:rPr>
                            <a:t>）</a:t>
                          </a:r>
                          <a:endParaRPr lang="en-C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4209991"/>
                      </a:ext>
                    </a:extLst>
                  </a:tr>
                  <a:tr h="259080">
                    <a:tc>
                      <a:txBody>
                        <a:bodyPr/>
                        <a:lstStyle/>
                        <a:p>
                          <a:r>
                            <a:rPr lang="zh-TW" altLang="en-US" sz="1100" dirty="0">
                              <a:solidFill>
                                <a:schemeClr val="bg1"/>
                              </a:solidFill>
                              <a:latin typeface="Times New Roman" panose="02020603050405020304" pitchFamily="18" charset="0"/>
                              <a:cs typeface="Times New Roman" panose="02020603050405020304" pitchFamily="18" charset="0"/>
                            </a:rPr>
                            <a:t>设备</a:t>
                          </a:r>
                          <a:r>
                            <a:rPr lang="zh-TW" altLang="en-CN" sz="1100" dirty="0">
                              <a:solidFill>
                                <a:schemeClr val="bg1"/>
                              </a:solidFill>
                              <a:latin typeface="Times New Roman" panose="02020603050405020304" pitchFamily="18" charset="0"/>
                              <a:cs typeface="Times New Roman" panose="02020603050405020304" pitchFamily="18" charset="0"/>
                            </a:rPr>
                            <a:t>占地</a:t>
                          </a:r>
                          <a:r>
                            <a:rPr lang="zh-TW" altLang="en-US" sz="1100" dirty="0">
                              <a:solidFill>
                                <a:schemeClr val="bg1"/>
                              </a:solidFill>
                              <a:latin typeface="Times New Roman" panose="02020603050405020304" pitchFamily="18" charset="0"/>
                              <a:cs typeface="Times New Roman" panose="02020603050405020304" pitchFamily="18" charset="0"/>
                            </a:rPr>
                            <a:t>面积</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N" sz="1100" dirty="0">
                              <a:latin typeface="Times New Roman" panose="02020603050405020304" pitchFamily="18" charset="0"/>
                              <a:cs typeface="Times New Roman" panose="02020603050405020304" pitchFamily="18" charset="0"/>
                            </a:rPr>
                            <a:t>12.0m</a:t>
                          </a:r>
                          <a:r>
                            <a:rPr lang="en-CN" sz="1100" baseline="30000" dirty="0">
                              <a:latin typeface="Times New Roman" panose="02020603050405020304" pitchFamily="18" charset="0"/>
                              <a:cs typeface="Times New Roman" panose="02020603050405020304" pitchFamily="18" charset="0"/>
                            </a:rPr>
                            <a:t>2</a:t>
                          </a:r>
                          <a:endParaRPr lang="en-C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dirty="0">
                              <a:latin typeface="Times New Roman" panose="02020603050405020304" pitchFamily="18" charset="0"/>
                              <a:cs typeface="Times New Roman" panose="02020603050405020304" pitchFamily="18" charset="0"/>
                            </a:rPr>
                            <a:t>6.1m</a:t>
                          </a:r>
                          <a:r>
                            <a:rPr lang="en-US" altLang="zh-CN" sz="1100" baseline="30000" dirty="0">
                              <a:latin typeface="Times New Roman" panose="02020603050405020304" pitchFamily="18" charset="0"/>
                              <a:cs typeface="Times New Roman" panose="02020603050405020304" pitchFamily="18" charset="0"/>
                            </a:rPr>
                            <a:t>2</a:t>
                          </a:r>
                          <a:endParaRPr lang="en-C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912496"/>
                      </a:ext>
                    </a:extLst>
                  </a:tr>
                  <a:tr h="25908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工作</a:t>
                          </a:r>
                          <a:r>
                            <a:rPr lang="zh-TW" altLang="en-US" sz="1100" dirty="0">
                              <a:solidFill>
                                <a:schemeClr val="bg1"/>
                              </a:solidFill>
                              <a:latin typeface="Times New Roman" panose="02020603050405020304" pitchFamily="18" charset="0"/>
                              <a:cs typeface="Times New Roman" panose="02020603050405020304" pitchFamily="18" charset="0"/>
                            </a:rPr>
                            <a:t>频率</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dirty="0">
                              <a:latin typeface="Times New Roman" panose="02020603050405020304" pitchFamily="18" charset="0"/>
                              <a:cs typeface="Times New Roman" panose="02020603050405020304" pitchFamily="18" charset="0"/>
                            </a:rPr>
                            <a:t>2fps (QGVA)</a:t>
                          </a:r>
                          <a:endParaRPr lang="en-C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dirty="0">
                              <a:latin typeface="Times New Roman" panose="02020603050405020304" pitchFamily="18" charset="0"/>
                              <a:cs typeface="Times New Roman" panose="02020603050405020304" pitchFamily="18" charset="0"/>
                            </a:rPr>
                            <a:t>4</a:t>
                          </a:r>
                          <a:r>
                            <a:rPr lang="en-CN" sz="1100" dirty="0">
                              <a:latin typeface="Times New Roman" panose="02020603050405020304" pitchFamily="18" charset="0"/>
                              <a:cs typeface="Times New Roman" panose="02020603050405020304" pitchFamily="18" charset="0"/>
                            </a:rPr>
                            <a:t>fps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8927257"/>
                      </a:ext>
                    </a:extLst>
                  </a:tr>
                  <a:tr h="426720">
                    <a:tc>
                      <a:txBody>
                        <a:bodyPr/>
                        <a:lstStyle/>
                        <a:p>
                          <a:r>
                            <a:rPr lang="zh-TW" altLang="en-CN" sz="1100" dirty="0">
                              <a:solidFill>
                                <a:schemeClr val="bg1"/>
                              </a:solidFill>
                              <a:latin typeface="Times New Roman" panose="02020603050405020304" pitchFamily="18" charset="0"/>
                              <a:cs typeface="Times New Roman" panose="02020603050405020304" pitchFamily="18" charset="0"/>
                            </a:rPr>
                            <a:t>检查</a:t>
                          </a:r>
                          <a:r>
                            <a:rPr lang="zh-TW" altLang="en-US" sz="1100" dirty="0">
                              <a:solidFill>
                                <a:schemeClr val="bg1"/>
                              </a:solidFill>
                              <a:latin typeface="Times New Roman" panose="02020603050405020304" pitchFamily="18" charset="0"/>
                              <a:cs typeface="Times New Roman" panose="02020603050405020304" pitchFamily="18" charset="0"/>
                            </a:rPr>
                            <a:t>范围</a:t>
                          </a:r>
                          <a:endParaRPr lang="en-CN" sz="1100"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胃部</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可完成部分小肠检查</a:t>
                          </a:r>
                          <a:endParaRPr lang="en-C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食道</a:t>
                          </a:r>
                          <a:r>
                            <a:rPr lang="en-US" altLang="zh-CN"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胃</a:t>
                          </a:r>
                          <a:r>
                            <a:rPr lang="en-US" altLang="zh-CN"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十二脂肠</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上消化道的全面检查</a:t>
                          </a:r>
                          <a:endParaRPr lang="en-C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CN" sz="1100" dirty="0">
                              <a:latin typeface="Times New Roman" panose="02020603050405020304" pitchFamily="18" charset="0"/>
                              <a:cs typeface="Times New Roman" panose="02020603050405020304" pitchFamily="18" charset="0"/>
                            </a:rPr>
                            <a:t>资福</a:t>
                          </a:r>
                          <a:r>
                            <a:rPr lang="zh-TW" altLang="en-US" sz="1100" dirty="0">
                              <a:latin typeface="Times New Roman" panose="02020603050405020304" pitchFamily="18" charset="0"/>
                              <a:cs typeface="Times New Roman" panose="02020603050405020304" pitchFamily="18" charset="0"/>
                            </a:rPr>
                            <a:t>优</a:t>
                          </a:r>
                          <a:endParaRPr lang="en-C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05744735"/>
                      </a:ext>
                    </a:extLst>
                  </a:tr>
                </a:tbl>
              </a:graphicData>
            </a:graphic>
          </p:graphicFrame>
        </mc:Fallback>
      </mc:AlternateContent>
    </p:spTree>
    <p:extLst>
      <p:ext uri="{BB962C8B-B14F-4D97-AF65-F5344CB8AC3E}">
        <p14:creationId xmlns:p14="http://schemas.microsoft.com/office/powerpoint/2010/main" val="21261919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a:extLst>
              <a:ext uri="{FF2B5EF4-FFF2-40B4-BE49-F238E27FC236}">
                <a16:creationId xmlns="" xmlns:a16="http://schemas.microsoft.com/office/drawing/2014/main" id="{20FBC79F-5771-4086-B8E2-5C31A59ADB1E}"/>
              </a:ext>
            </a:extLst>
          </p:cNvPr>
          <p:cNvSpPr>
            <a:spLocks noChangeArrowheads="1"/>
          </p:cNvSpPr>
          <p:nvPr/>
        </p:nvSpPr>
        <p:spPr bwMode="auto">
          <a:xfrm>
            <a:off x="1243983" y="312016"/>
            <a:ext cx="7900017" cy="695856"/>
          </a:xfrm>
          <a:prstGeom prst="rect">
            <a:avLst/>
          </a:prstGeom>
          <a:noFill/>
          <a:ln w="9525" algn="ctr">
            <a:noFill/>
            <a:miter lim="800000"/>
            <a:headEnd/>
            <a:tailEnd/>
          </a:ln>
        </p:spPr>
        <p:txBody>
          <a:bodyPr wrap="square" lIns="79525" tIns="39763" rIns="79525" bIns="39763">
            <a:spAutoFit/>
          </a:bodyPr>
          <a:lstStyle/>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6.2 </a:t>
            </a:r>
            <a:r>
              <a:rPr lang="zh-TW"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公司</a:t>
            </a:r>
            <a:r>
              <a:rPr lang="zh-CN" altLang="en-US"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财务分析</a:t>
            </a:r>
            <a:endPar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endParaRPr>
          </a:p>
          <a:p>
            <a:pPr marL="74613" indent="-74613" defTabSz="912813">
              <a:defRPr/>
            </a:pPr>
            <a:r>
              <a:rPr lang="en-US" altLang="zh-CN" sz="2000" b="1" dirty="0">
                <a:solidFill>
                  <a:schemeClr val="bg1"/>
                </a:solidFill>
                <a:latin typeface="STKaiti" panose="02010600040101010101" pitchFamily="2" charset="-122"/>
                <a:ea typeface="STKaiti" panose="02010600040101010101" pitchFamily="2" charset="-122"/>
                <a:cs typeface="Times New Roman" pitchFamily="18" charset="0"/>
                <a:sym typeface="STKaiti" panose="02010600040101010101" pitchFamily="2" charset="-122"/>
              </a:rPr>
              <a:t>—</a:t>
            </a:r>
            <a:r>
              <a:rPr lang="zh-CN" altLang="en-US" sz="2000" b="1" dirty="0">
                <a:solidFill>
                  <a:schemeClr val="lt1"/>
                </a:solidFill>
                <a:latin typeface="STKaiti" panose="02010600040101010101" pitchFamily="2" charset="-122"/>
                <a:ea typeface="STKaiti" panose="02010600040101010101" pitchFamily="2" charset="-122"/>
                <a:cs typeface="Times New Roman" panose="02020503050405090304"/>
                <a:sym typeface="STKaiti" panose="02010600040101010101" pitchFamily="2" charset="-122"/>
              </a:rPr>
              <a:t>毛利率分析</a:t>
            </a:r>
          </a:p>
        </p:txBody>
      </p:sp>
      <p:graphicFrame>
        <p:nvGraphicFramePr>
          <p:cNvPr id="2" name="表格 1"/>
          <p:cNvGraphicFramePr>
            <a:graphicFrameLocks noGrp="1"/>
          </p:cNvGraphicFramePr>
          <p:nvPr/>
        </p:nvGraphicFramePr>
        <p:xfrm>
          <a:off x="476250" y="1322388"/>
          <a:ext cx="3879850" cy="1979612"/>
        </p:xfrm>
        <a:graphic>
          <a:graphicData uri="http://schemas.openxmlformats.org/drawingml/2006/table">
            <a:tbl>
              <a:tblPr>
                <a:tableStyleId>{5C22544A-7EE6-4342-B048-85BDC9FD1C3A}</a:tableStyleId>
              </a:tblPr>
              <a:tblGrid>
                <a:gridCol w="1346200">
                  <a:extLst>
                    <a:ext uri="{9D8B030D-6E8A-4147-A177-3AD203B41FA5}">
                      <a16:colId xmlns="" xmlns:a16="http://schemas.microsoft.com/office/drawing/2014/main" val="20000"/>
                    </a:ext>
                  </a:extLst>
                </a:gridCol>
                <a:gridCol w="787400">
                  <a:extLst>
                    <a:ext uri="{9D8B030D-6E8A-4147-A177-3AD203B41FA5}">
                      <a16:colId xmlns="" xmlns:a16="http://schemas.microsoft.com/office/drawing/2014/main" val="20001"/>
                    </a:ext>
                  </a:extLst>
                </a:gridCol>
                <a:gridCol w="781050">
                  <a:extLst>
                    <a:ext uri="{9D8B030D-6E8A-4147-A177-3AD203B41FA5}">
                      <a16:colId xmlns="" xmlns:a16="http://schemas.microsoft.com/office/drawing/2014/main" val="20002"/>
                    </a:ext>
                  </a:extLst>
                </a:gridCol>
                <a:gridCol w="965200">
                  <a:extLst>
                    <a:ext uri="{9D8B030D-6E8A-4147-A177-3AD203B41FA5}">
                      <a16:colId xmlns="" xmlns:a16="http://schemas.microsoft.com/office/drawing/2014/main" val="20003"/>
                    </a:ext>
                  </a:extLst>
                </a:gridCol>
              </a:tblGrid>
              <a:tr h="576988">
                <a:tc>
                  <a:txBody>
                    <a:bodyPr/>
                    <a:lstStyle/>
                    <a:p>
                      <a:pPr algn="ctr" fontAlgn="ctr"/>
                      <a:r>
                        <a:rPr lang="zh-CN" altLang="en-US" sz="1200" b="1" u="none" strike="noStrike" dirty="0">
                          <a:solidFill>
                            <a:schemeClr val="bg1"/>
                          </a:solidFill>
                          <a:effectLst/>
                          <a:latin typeface="+mj-ea"/>
                          <a:ea typeface="+mj-ea"/>
                        </a:rPr>
                        <a:t>单位元</a:t>
                      </a:r>
                      <a:endParaRPr lang="zh-CN" altLang="en-US" sz="1200" b="1" i="0" u="none" strike="noStrike" dirty="0">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a:solidFill>
                            <a:schemeClr val="bg1"/>
                          </a:solidFill>
                          <a:effectLst/>
                          <a:latin typeface="+mj-ea"/>
                          <a:ea typeface="+mj-ea"/>
                        </a:rPr>
                        <a:t>经销商</a:t>
                      </a:r>
                      <a:endParaRPr lang="zh-CN" altLang="en-US" sz="1200" b="1" i="0" u="none" strike="noStrike">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a:solidFill>
                            <a:schemeClr val="bg1"/>
                          </a:solidFill>
                          <a:effectLst/>
                          <a:latin typeface="+mj-ea"/>
                          <a:ea typeface="+mj-ea"/>
                        </a:rPr>
                        <a:t>直营到公立医院</a:t>
                      </a:r>
                      <a:endParaRPr lang="zh-CN" altLang="en-US" sz="1200" b="1" i="0" u="none" strike="noStrike">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dirty="0">
                          <a:solidFill>
                            <a:schemeClr val="bg1"/>
                          </a:solidFill>
                          <a:effectLst/>
                          <a:latin typeface="+mj-ea"/>
                          <a:ea typeface="+mj-ea"/>
                        </a:rPr>
                        <a:t>直营到民营医院</a:t>
                      </a:r>
                      <a:r>
                        <a:rPr lang="en-US" altLang="zh-CN" sz="1200" b="1" u="none" strike="noStrike" dirty="0">
                          <a:solidFill>
                            <a:schemeClr val="bg1"/>
                          </a:solidFill>
                          <a:effectLst/>
                          <a:latin typeface="+mj-ea"/>
                          <a:ea typeface="+mj-ea"/>
                        </a:rPr>
                        <a:t>/</a:t>
                      </a:r>
                      <a:r>
                        <a:rPr lang="zh-CN" altLang="en-US" sz="1200" b="1" u="none" strike="noStrike" dirty="0">
                          <a:solidFill>
                            <a:schemeClr val="bg1"/>
                          </a:solidFill>
                          <a:effectLst/>
                          <a:latin typeface="+mj-ea"/>
                          <a:ea typeface="+mj-ea"/>
                        </a:rPr>
                        <a:t>体检中心</a:t>
                      </a:r>
                      <a:endParaRPr lang="zh-CN" altLang="en-US" sz="1200" b="1" i="0" u="none" strike="noStrike" dirty="0">
                        <a:solidFill>
                          <a:schemeClr val="bg1"/>
                        </a:solidFill>
                        <a:effectLst/>
                        <a:latin typeface="+mj-ea"/>
                        <a:ea typeface="+mj-ea"/>
                      </a:endParaRPr>
                    </a:p>
                  </a:txBody>
                  <a:tcPr marL="9525" marR="9525" marT="9525" marB="0" anchor="ctr">
                    <a:solidFill>
                      <a:srgbClr val="00447A"/>
                    </a:solidFill>
                  </a:tcPr>
                </a:tc>
                <a:extLst>
                  <a:ext uri="{0D108BD9-81ED-4DB2-BD59-A6C34878D82A}">
                    <a16:rowId xmlns="" xmlns:a16="http://schemas.microsoft.com/office/drawing/2014/main" val="10000"/>
                  </a:ext>
                </a:extLst>
              </a:tr>
              <a:tr h="350656">
                <a:tc>
                  <a:txBody>
                    <a:bodyPr/>
                    <a:lstStyle/>
                    <a:p>
                      <a:pPr algn="ctr" fontAlgn="b"/>
                      <a:r>
                        <a:rPr lang="zh-CN" altLang="en-US" sz="1200" b="1" u="none" strike="noStrike" dirty="0">
                          <a:solidFill>
                            <a:schemeClr val="bg1"/>
                          </a:solidFill>
                          <a:effectLst/>
                          <a:latin typeface="+mj-ea"/>
                          <a:ea typeface="+mj-ea"/>
                        </a:rPr>
                        <a:t>胶囊肠镜（售价）</a:t>
                      </a:r>
                      <a:endParaRPr lang="zh-CN" altLang="en-US" sz="1200" b="1" i="0" u="none" strike="noStrike" dirty="0">
                        <a:solidFill>
                          <a:schemeClr val="bg1"/>
                        </a:solidFill>
                        <a:effectLst/>
                        <a:latin typeface="+mj-ea"/>
                        <a:ea typeface="+mj-ea"/>
                      </a:endParaRPr>
                    </a:p>
                  </a:txBody>
                  <a:tcPr marL="9525" marR="9525" marT="9525" marB="0" anchor="ctr">
                    <a:solidFill>
                      <a:schemeClr val="accent2">
                        <a:lumMod val="75000"/>
                      </a:schemeClr>
                    </a:solidFill>
                  </a:tcPr>
                </a:tc>
                <a:tc>
                  <a:txBody>
                    <a:bodyPr/>
                    <a:lstStyle/>
                    <a:p>
                      <a:pPr algn="ctr" fontAlgn="b"/>
                      <a:r>
                        <a:rPr lang="en-US" altLang="zh-CN" sz="1200" u="none" strike="noStrike" dirty="0">
                          <a:effectLst/>
                          <a:latin typeface="+mj-ea"/>
                          <a:ea typeface="+mj-ea"/>
                        </a:rPr>
                        <a:t>600.00 </a:t>
                      </a:r>
                      <a:endParaRPr lang="en-US" altLang="zh-CN" sz="12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200" u="none" strike="noStrike" dirty="0">
                          <a:effectLst/>
                          <a:latin typeface="+mj-ea"/>
                          <a:ea typeface="+mj-ea"/>
                        </a:rPr>
                        <a:t>1,500.00 </a:t>
                      </a:r>
                      <a:endParaRPr lang="en-US" altLang="zh-CN" sz="12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200" u="none" strike="noStrike" dirty="0">
                          <a:effectLst/>
                          <a:latin typeface="+mj-ea"/>
                          <a:ea typeface="+mj-ea"/>
                        </a:rPr>
                        <a:t>1,300.00 </a:t>
                      </a:r>
                      <a:endParaRPr lang="en-US" altLang="zh-CN" sz="1200" b="0" i="0" u="none" strike="noStrike" dirty="0">
                        <a:solidFill>
                          <a:srgbClr val="000000"/>
                        </a:solidFill>
                        <a:effectLst/>
                        <a:latin typeface="+mj-ea"/>
                        <a:ea typeface="+mj-ea"/>
                      </a:endParaRPr>
                    </a:p>
                  </a:txBody>
                  <a:tcPr marL="9525" marR="9525" marT="9525" marB="0" anchor="ctr"/>
                </a:tc>
                <a:extLst>
                  <a:ext uri="{0D108BD9-81ED-4DB2-BD59-A6C34878D82A}">
                    <a16:rowId xmlns="" xmlns:a16="http://schemas.microsoft.com/office/drawing/2014/main" val="10001"/>
                  </a:ext>
                </a:extLst>
              </a:tr>
              <a:tr h="350656">
                <a:tc>
                  <a:txBody>
                    <a:bodyPr/>
                    <a:lstStyle/>
                    <a:p>
                      <a:pPr algn="ctr" fontAlgn="b"/>
                      <a:r>
                        <a:rPr lang="zh-CN" altLang="en-US" sz="1200" b="1" u="none" strike="noStrike" dirty="0">
                          <a:solidFill>
                            <a:schemeClr val="bg1"/>
                          </a:solidFill>
                          <a:effectLst/>
                          <a:latin typeface="+mj-ea"/>
                          <a:ea typeface="+mj-ea"/>
                        </a:rPr>
                        <a:t>成本</a:t>
                      </a:r>
                      <a:endParaRPr lang="zh-CN" altLang="en-US" sz="1200" b="1" i="0" u="none" strike="noStrike" dirty="0">
                        <a:solidFill>
                          <a:schemeClr val="bg1"/>
                        </a:solidFill>
                        <a:effectLst/>
                        <a:latin typeface="+mj-ea"/>
                        <a:ea typeface="+mj-ea"/>
                      </a:endParaRPr>
                    </a:p>
                  </a:txBody>
                  <a:tcPr marL="9525" marR="9525" marT="9525" marB="0" anchor="ctr">
                    <a:solidFill>
                      <a:schemeClr val="accent2">
                        <a:lumMod val="75000"/>
                      </a:schemeClr>
                    </a:solidFill>
                  </a:tcPr>
                </a:tc>
                <a:tc>
                  <a:txBody>
                    <a:bodyPr/>
                    <a:lstStyle/>
                    <a:p>
                      <a:pPr algn="ctr" fontAlgn="b"/>
                      <a:r>
                        <a:rPr lang="en-US" altLang="zh-CN" sz="1200" u="none" strike="noStrike" dirty="0">
                          <a:effectLst/>
                          <a:latin typeface="+mj-ea"/>
                          <a:ea typeface="+mj-ea"/>
                        </a:rPr>
                        <a:t>280.00 </a:t>
                      </a:r>
                      <a:endParaRPr lang="en-US" altLang="zh-CN" sz="12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200" u="none" strike="noStrike" dirty="0">
                          <a:effectLst/>
                          <a:latin typeface="+mj-ea"/>
                          <a:ea typeface="+mj-ea"/>
                        </a:rPr>
                        <a:t>280.00 </a:t>
                      </a:r>
                      <a:endParaRPr lang="en-US" altLang="zh-CN" sz="1200" b="0" i="0" u="none" strike="noStrike" dirty="0">
                        <a:solidFill>
                          <a:srgbClr val="000000"/>
                        </a:solidFill>
                        <a:effectLst/>
                        <a:latin typeface="+mj-ea"/>
                        <a:ea typeface="+mj-ea"/>
                      </a:endParaRPr>
                    </a:p>
                  </a:txBody>
                  <a:tcPr marL="9525" marR="9525" marT="9525" marB="0" anchor="ctr"/>
                </a:tc>
                <a:tc>
                  <a:txBody>
                    <a:bodyPr/>
                    <a:lstStyle/>
                    <a:p>
                      <a:pPr algn="ctr" fontAlgn="b"/>
                      <a:r>
                        <a:rPr lang="zh-CN" altLang="en-US" sz="1200" u="none" strike="noStrike" dirty="0">
                          <a:effectLst/>
                          <a:latin typeface="+mj-ea"/>
                          <a:ea typeface="+mj-ea"/>
                        </a:rPr>
                        <a:t>  </a:t>
                      </a:r>
                      <a:r>
                        <a:rPr lang="en-US" altLang="zh-CN" sz="1200" u="none" strike="noStrike" dirty="0">
                          <a:effectLst/>
                          <a:latin typeface="+mj-ea"/>
                          <a:ea typeface="+mj-ea"/>
                        </a:rPr>
                        <a:t>280.00 </a:t>
                      </a:r>
                      <a:endParaRPr lang="en-US" altLang="zh-CN" sz="1200" b="0" i="0" u="none" strike="noStrike" dirty="0">
                        <a:solidFill>
                          <a:srgbClr val="000000"/>
                        </a:solidFill>
                        <a:effectLst/>
                        <a:latin typeface="+mj-ea"/>
                        <a:ea typeface="+mj-ea"/>
                      </a:endParaRPr>
                    </a:p>
                  </a:txBody>
                  <a:tcPr marL="9525" marR="9525" marT="9525" marB="0" anchor="ctr"/>
                </a:tc>
                <a:extLst>
                  <a:ext uri="{0D108BD9-81ED-4DB2-BD59-A6C34878D82A}">
                    <a16:rowId xmlns="" xmlns:a16="http://schemas.microsoft.com/office/drawing/2014/main" val="10002"/>
                  </a:ext>
                </a:extLst>
              </a:tr>
              <a:tr h="350656">
                <a:tc>
                  <a:txBody>
                    <a:bodyPr/>
                    <a:lstStyle/>
                    <a:p>
                      <a:pPr algn="ctr" fontAlgn="b"/>
                      <a:r>
                        <a:rPr lang="zh-CN" altLang="en-US" sz="1200" b="1" u="none" strike="noStrike" dirty="0">
                          <a:solidFill>
                            <a:schemeClr val="bg1"/>
                          </a:solidFill>
                          <a:effectLst/>
                          <a:latin typeface="+mj-ea"/>
                          <a:ea typeface="+mj-ea"/>
                        </a:rPr>
                        <a:t>毛利润</a:t>
                      </a:r>
                      <a:endParaRPr lang="zh-CN" altLang="en-US" sz="1200" b="1" i="0" u="none" strike="noStrike" dirty="0">
                        <a:solidFill>
                          <a:schemeClr val="bg1"/>
                        </a:solidFill>
                        <a:effectLst/>
                        <a:latin typeface="+mj-ea"/>
                        <a:ea typeface="+mj-ea"/>
                      </a:endParaRPr>
                    </a:p>
                  </a:txBody>
                  <a:tcPr marL="9525" marR="9525" marT="9525" marB="0" anchor="ctr">
                    <a:solidFill>
                      <a:schemeClr val="accent2">
                        <a:lumMod val="75000"/>
                      </a:schemeClr>
                    </a:solidFill>
                  </a:tcPr>
                </a:tc>
                <a:tc>
                  <a:txBody>
                    <a:bodyPr/>
                    <a:lstStyle/>
                    <a:p>
                      <a:pPr algn="ctr" fontAlgn="b"/>
                      <a:r>
                        <a:rPr lang="en-US" altLang="zh-CN" sz="1200" u="none" strike="noStrike" dirty="0">
                          <a:effectLst/>
                          <a:latin typeface="+mj-ea"/>
                          <a:ea typeface="+mj-ea"/>
                        </a:rPr>
                        <a:t>320.00 </a:t>
                      </a:r>
                      <a:endParaRPr lang="en-US" altLang="zh-CN" sz="12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200" u="none" strike="noStrike" dirty="0">
                          <a:effectLst/>
                          <a:latin typeface="+mj-ea"/>
                          <a:ea typeface="+mj-ea"/>
                        </a:rPr>
                        <a:t>1,220.00 </a:t>
                      </a:r>
                      <a:endParaRPr lang="en-US" altLang="zh-CN" sz="12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200" u="none" strike="noStrike" dirty="0">
                          <a:effectLst/>
                          <a:latin typeface="+mj-ea"/>
                          <a:ea typeface="+mj-ea"/>
                        </a:rPr>
                        <a:t>1,020.00 </a:t>
                      </a:r>
                      <a:endParaRPr lang="en-US" altLang="zh-CN" sz="1200" b="0" i="0" u="none" strike="noStrike" dirty="0">
                        <a:solidFill>
                          <a:srgbClr val="000000"/>
                        </a:solidFill>
                        <a:effectLst/>
                        <a:latin typeface="+mj-ea"/>
                        <a:ea typeface="+mj-ea"/>
                      </a:endParaRPr>
                    </a:p>
                  </a:txBody>
                  <a:tcPr marL="9525" marR="9525" marT="9525" marB="0" anchor="ctr"/>
                </a:tc>
                <a:extLst>
                  <a:ext uri="{0D108BD9-81ED-4DB2-BD59-A6C34878D82A}">
                    <a16:rowId xmlns="" xmlns:a16="http://schemas.microsoft.com/office/drawing/2014/main" val="10003"/>
                  </a:ext>
                </a:extLst>
              </a:tr>
              <a:tr h="350656">
                <a:tc>
                  <a:txBody>
                    <a:bodyPr/>
                    <a:lstStyle/>
                    <a:p>
                      <a:pPr algn="ctr" fontAlgn="b"/>
                      <a:r>
                        <a:rPr lang="zh-CN" altLang="en-US" sz="1200" b="1" u="none" strike="noStrike" dirty="0">
                          <a:solidFill>
                            <a:schemeClr val="bg1"/>
                          </a:solidFill>
                          <a:effectLst/>
                          <a:latin typeface="+mj-ea"/>
                          <a:ea typeface="+mj-ea"/>
                        </a:rPr>
                        <a:t>毛利率</a:t>
                      </a:r>
                      <a:endParaRPr lang="zh-CN" altLang="en-US" sz="1200" b="1" i="0" u="none" strike="noStrike" dirty="0">
                        <a:solidFill>
                          <a:schemeClr val="bg1"/>
                        </a:solidFill>
                        <a:effectLst/>
                        <a:latin typeface="+mj-ea"/>
                        <a:ea typeface="+mj-ea"/>
                      </a:endParaRPr>
                    </a:p>
                  </a:txBody>
                  <a:tcPr marL="9525" marR="9525" marT="9525" marB="0" anchor="ctr">
                    <a:solidFill>
                      <a:schemeClr val="accent2">
                        <a:lumMod val="75000"/>
                      </a:schemeClr>
                    </a:solidFill>
                  </a:tcPr>
                </a:tc>
                <a:tc>
                  <a:txBody>
                    <a:bodyPr/>
                    <a:lstStyle/>
                    <a:p>
                      <a:pPr algn="ctr" fontAlgn="b"/>
                      <a:r>
                        <a:rPr lang="en-US" altLang="zh-CN" sz="1200" b="1" u="none" strike="noStrike">
                          <a:effectLst/>
                          <a:latin typeface="+mj-ea"/>
                          <a:ea typeface="+mj-ea"/>
                        </a:rPr>
                        <a:t>53.33%</a:t>
                      </a:r>
                      <a:endParaRPr lang="en-US" altLang="zh-CN" sz="1200" b="1" i="0" u="none" strike="noStrike">
                        <a:solidFill>
                          <a:srgbClr val="000000"/>
                        </a:solidFill>
                        <a:effectLst/>
                        <a:latin typeface="+mj-ea"/>
                        <a:ea typeface="+mj-ea"/>
                      </a:endParaRPr>
                    </a:p>
                  </a:txBody>
                  <a:tcPr marL="9525" marR="9525" marT="9525" marB="0" anchor="ctr"/>
                </a:tc>
                <a:tc>
                  <a:txBody>
                    <a:bodyPr/>
                    <a:lstStyle/>
                    <a:p>
                      <a:pPr algn="ctr" fontAlgn="b"/>
                      <a:r>
                        <a:rPr lang="en-US" altLang="zh-CN" sz="1200" b="1" u="none" strike="noStrike">
                          <a:effectLst/>
                          <a:latin typeface="+mj-ea"/>
                          <a:ea typeface="+mj-ea"/>
                        </a:rPr>
                        <a:t>81.33%</a:t>
                      </a:r>
                      <a:endParaRPr lang="en-US" altLang="zh-CN" sz="1200" b="1" i="0" u="none" strike="noStrike">
                        <a:solidFill>
                          <a:srgbClr val="000000"/>
                        </a:solidFill>
                        <a:effectLst/>
                        <a:latin typeface="+mj-ea"/>
                        <a:ea typeface="+mj-ea"/>
                      </a:endParaRPr>
                    </a:p>
                  </a:txBody>
                  <a:tcPr marL="9525" marR="9525" marT="9525" marB="0" anchor="ctr"/>
                </a:tc>
                <a:tc>
                  <a:txBody>
                    <a:bodyPr/>
                    <a:lstStyle/>
                    <a:p>
                      <a:pPr algn="ctr" fontAlgn="b"/>
                      <a:r>
                        <a:rPr lang="en-US" altLang="zh-CN" sz="1200" b="1" u="none" strike="noStrike" dirty="0">
                          <a:effectLst/>
                          <a:latin typeface="+mj-ea"/>
                          <a:ea typeface="+mj-ea"/>
                        </a:rPr>
                        <a:t>78.46%</a:t>
                      </a:r>
                      <a:endParaRPr lang="en-US" altLang="zh-CN" sz="1200" b="1" i="0" u="none" strike="noStrike" dirty="0">
                        <a:solidFill>
                          <a:srgbClr val="000000"/>
                        </a:solidFill>
                        <a:effectLst/>
                        <a:latin typeface="+mj-ea"/>
                        <a:ea typeface="+mj-ea"/>
                      </a:endParaRPr>
                    </a:p>
                  </a:txBody>
                  <a:tcPr marL="9525" marR="9525" marT="9525" marB="0" anchor="ctr"/>
                </a:tc>
                <a:extLst>
                  <a:ext uri="{0D108BD9-81ED-4DB2-BD59-A6C34878D82A}">
                    <a16:rowId xmlns="" xmlns:a16="http://schemas.microsoft.com/office/drawing/2014/main" val="10004"/>
                  </a:ext>
                </a:extLst>
              </a:tr>
            </a:tbl>
          </a:graphicData>
        </a:graphic>
      </p:graphicFrame>
      <p:graphicFrame>
        <p:nvGraphicFramePr>
          <p:cNvPr id="8" name="表格 7"/>
          <p:cNvGraphicFramePr>
            <a:graphicFrameLocks noGrp="1"/>
          </p:cNvGraphicFramePr>
          <p:nvPr/>
        </p:nvGraphicFramePr>
        <p:xfrm>
          <a:off x="4667250" y="1322388"/>
          <a:ext cx="3879850" cy="1979612"/>
        </p:xfrm>
        <a:graphic>
          <a:graphicData uri="http://schemas.openxmlformats.org/drawingml/2006/table">
            <a:tbl>
              <a:tblPr>
                <a:tableStyleId>{5C22544A-7EE6-4342-B048-85BDC9FD1C3A}</a:tableStyleId>
              </a:tblPr>
              <a:tblGrid>
                <a:gridCol w="1346200">
                  <a:extLst>
                    <a:ext uri="{9D8B030D-6E8A-4147-A177-3AD203B41FA5}">
                      <a16:colId xmlns="" xmlns:a16="http://schemas.microsoft.com/office/drawing/2014/main" val="20000"/>
                    </a:ext>
                  </a:extLst>
                </a:gridCol>
                <a:gridCol w="787400">
                  <a:extLst>
                    <a:ext uri="{9D8B030D-6E8A-4147-A177-3AD203B41FA5}">
                      <a16:colId xmlns="" xmlns:a16="http://schemas.microsoft.com/office/drawing/2014/main" val="20001"/>
                    </a:ext>
                  </a:extLst>
                </a:gridCol>
                <a:gridCol w="781050">
                  <a:extLst>
                    <a:ext uri="{9D8B030D-6E8A-4147-A177-3AD203B41FA5}">
                      <a16:colId xmlns="" xmlns:a16="http://schemas.microsoft.com/office/drawing/2014/main" val="20002"/>
                    </a:ext>
                  </a:extLst>
                </a:gridCol>
                <a:gridCol w="965200">
                  <a:extLst>
                    <a:ext uri="{9D8B030D-6E8A-4147-A177-3AD203B41FA5}">
                      <a16:colId xmlns="" xmlns:a16="http://schemas.microsoft.com/office/drawing/2014/main" val="20003"/>
                    </a:ext>
                  </a:extLst>
                </a:gridCol>
              </a:tblGrid>
              <a:tr h="576988">
                <a:tc>
                  <a:txBody>
                    <a:bodyPr/>
                    <a:lstStyle/>
                    <a:p>
                      <a:pPr algn="ctr" fontAlgn="ctr"/>
                      <a:r>
                        <a:rPr lang="zh-CN" altLang="en-US" sz="1200" b="1" u="none" strike="noStrike" dirty="0">
                          <a:solidFill>
                            <a:schemeClr val="bg1"/>
                          </a:solidFill>
                          <a:effectLst/>
                          <a:latin typeface="+mj-ea"/>
                          <a:ea typeface="+mj-ea"/>
                        </a:rPr>
                        <a:t>单位元</a:t>
                      </a:r>
                      <a:endParaRPr lang="zh-CN" altLang="en-US" sz="1200" b="1" i="0" u="none" strike="noStrike" dirty="0">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a:solidFill>
                            <a:schemeClr val="bg1"/>
                          </a:solidFill>
                          <a:effectLst/>
                          <a:latin typeface="+mj-ea"/>
                          <a:ea typeface="+mj-ea"/>
                        </a:rPr>
                        <a:t>经销商</a:t>
                      </a:r>
                      <a:endParaRPr lang="zh-CN" altLang="en-US" sz="1200" b="1" i="0" u="none" strike="noStrike">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a:solidFill>
                            <a:schemeClr val="bg1"/>
                          </a:solidFill>
                          <a:effectLst/>
                          <a:latin typeface="+mj-ea"/>
                          <a:ea typeface="+mj-ea"/>
                        </a:rPr>
                        <a:t>直营到公立医院</a:t>
                      </a:r>
                      <a:endParaRPr lang="zh-CN" altLang="en-US" sz="1200" b="1" i="0" u="none" strike="noStrike">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dirty="0">
                          <a:solidFill>
                            <a:schemeClr val="bg1"/>
                          </a:solidFill>
                          <a:effectLst/>
                          <a:latin typeface="+mj-ea"/>
                          <a:ea typeface="+mj-ea"/>
                        </a:rPr>
                        <a:t>直营到民营医院</a:t>
                      </a:r>
                      <a:r>
                        <a:rPr lang="en-US" altLang="zh-CN" sz="1200" b="1" u="none" strike="noStrike" dirty="0">
                          <a:solidFill>
                            <a:schemeClr val="bg1"/>
                          </a:solidFill>
                          <a:effectLst/>
                          <a:latin typeface="+mj-ea"/>
                          <a:ea typeface="+mj-ea"/>
                        </a:rPr>
                        <a:t>/</a:t>
                      </a:r>
                      <a:r>
                        <a:rPr lang="zh-CN" altLang="en-US" sz="1200" b="1" u="none" strike="noStrike" dirty="0">
                          <a:solidFill>
                            <a:schemeClr val="bg1"/>
                          </a:solidFill>
                          <a:effectLst/>
                          <a:latin typeface="+mj-ea"/>
                          <a:ea typeface="+mj-ea"/>
                        </a:rPr>
                        <a:t>体检中心</a:t>
                      </a:r>
                      <a:endParaRPr lang="zh-CN" altLang="en-US" sz="1200" b="1" i="0" u="none" strike="noStrike" dirty="0">
                        <a:solidFill>
                          <a:schemeClr val="bg1"/>
                        </a:solidFill>
                        <a:effectLst/>
                        <a:latin typeface="+mj-ea"/>
                        <a:ea typeface="+mj-ea"/>
                      </a:endParaRPr>
                    </a:p>
                  </a:txBody>
                  <a:tcPr marL="9525" marR="9525" marT="9525" marB="0" anchor="ctr">
                    <a:solidFill>
                      <a:srgbClr val="00447A"/>
                    </a:solidFill>
                  </a:tcPr>
                </a:tc>
                <a:extLst>
                  <a:ext uri="{0D108BD9-81ED-4DB2-BD59-A6C34878D82A}">
                    <a16:rowId xmlns="" xmlns:a16="http://schemas.microsoft.com/office/drawing/2014/main" val="10000"/>
                  </a:ext>
                </a:extLst>
              </a:tr>
              <a:tr h="350656">
                <a:tc>
                  <a:txBody>
                    <a:bodyPr/>
                    <a:lstStyle/>
                    <a:p>
                      <a:pPr marL="0" marR="0" indent="0" algn="ctr" defTabSz="685800" rtl="0" eaLnBrk="1" fontAlgn="b" latinLnBrk="0" hangingPunct="1">
                        <a:lnSpc>
                          <a:spcPct val="100000"/>
                        </a:lnSpc>
                        <a:spcBef>
                          <a:spcPts val="0"/>
                        </a:spcBef>
                        <a:spcAft>
                          <a:spcPts val="0"/>
                        </a:spcAft>
                        <a:buClrTx/>
                        <a:buSzTx/>
                        <a:buFontTx/>
                        <a:buNone/>
                        <a:tabLst/>
                        <a:defRPr/>
                      </a:pPr>
                      <a:r>
                        <a:rPr lang="zh-CN" altLang="en-US" sz="1200" b="1" u="none" strike="noStrike" kern="1200" dirty="0">
                          <a:solidFill>
                            <a:schemeClr val="bg1"/>
                          </a:solidFill>
                          <a:effectLst/>
                          <a:latin typeface="+mj-ea"/>
                          <a:ea typeface="+mj-ea"/>
                          <a:cs typeface="+mn-cs"/>
                        </a:rPr>
                        <a:t>肠镜设备</a:t>
                      </a:r>
                      <a:r>
                        <a:rPr lang="zh-CN" altLang="en-US" sz="1200" b="1" u="none" strike="noStrike" dirty="0">
                          <a:solidFill>
                            <a:schemeClr val="bg1"/>
                          </a:solidFill>
                          <a:effectLst/>
                          <a:latin typeface="+mj-ea"/>
                          <a:ea typeface="+mj-ea"/>
                        </a:rPr>
                        <a:t>（售价）</a:t>
                      </a:r>
                      <a:endParaRPr lang="zh-CN" altLang="en-US" sz="1200" b="1" i="0" u="none" strike="noStrike" dirty="0">
                        <a:solidFill>
                          <a:schemeClr val="bg1"/>
                        </a:solidFill>
                        <a:effectLst/>
                        <a:latin typeface="+mj-ea"/>
                        <a:ea typeface="+mj-ea"/>
                      </a:endParaRPr>
                    </a:p>
                  </a:txBody>
                  <a:tcPr marL="9525" marR="9525" marT="9525" marB="0" anchor="ctr">
                    <a:solidFill>
                      <a:schemeClr val="accent2">
                        <a:lumMod val="75000"/>
                      </a:schemeClr>
                    </a:solidFill>
                  </a:tcPr>
                </a:tc>
                <a:tc>
                  <a:txBody>
                    <a:bodyPr/>
                    <a:lstStyle/>
                    <a:p>
                      <a:pPr algn="ctr" fontAlgn="b"/>
                      <a:r>
                        <a:rPr lang="en-US" altLang="zh-CN" sz="1200" b="0" i="0" u="none" strike="noStrike" dirty="0">
                          <a:solidFill>
                            <a:srgbClr val="000000"/>
                          </a:solidFill>
                          <a:effectLst/>
                          <a:latin typeface="+mj-ea"/>
                          <a:ea typeface="+mj-ea"/>
                        </a:rPr>
                        <a:t>3,000.00 </a:t>
                      </a:r>
                    </a:p>
                  </a:txBody>
                  <a:tcPr marL="9525" marR="9525" marT="9525" marB="0" anchor="ctr"/>
                </a:tc>
                <a:tc>
                  <a:txBody>
                    <a:bodyPr/>
                    <a:lstStyle/>
                    <a:p>
                      <a:pPr algn="ctr" fontAlgn="b"/>
                      <a:r>
                        <a:rPr lang="zh-CN" altLang="en-US" sz="1200" b="0" i="0" u="none" strike="noStrike" dirty="0">
                          <a:solidFill>
                            <a:srgbClr val="000000"/>
                          </a:solidFill>
                          <a:effectLst/>
                          <a:latin typeface="+mj-ea"/>
                          <a:ea typeface="+mj-ea"/>
                        </a:rPr>
                        <a:t>  </a:t>
                      </a:r>
                      <a:r>
                        <a:rPr lang="en-US" altLang="zh-CN" sz="1200" b="0" i="0" u="none" strike="noStrike" dirty="0">
                          <a:solidFill>
                            <a:srgbClr val="000000"/>
                          </a:solidFill>
                          <a:effectLst/>
                          <a:latin typeface="+mj-ea"/>
                          <a:ea typeface="+mj-ea"/>
                        </a:rPr>
                        <a:t>70,000.00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50,000.00 </a:t>
                      </a:r>
                    </a:p>
                  </a:txBody>
                  <a:tcPr marL="9525" marR="9525" marT="9525" marB="0" anchor="ctr"/>
                </a:tc>
                <a:extLst>
                  <a:ext uri="{0D108BD9-81ED-4DB2-BD59-A6C34878D82A}">
                    <a16:rowId xmlns="" xmlns:a16="http://schemas.microsoft.com/office/drawing/2014/main" val="10001"/>
                  </a:ext>
                </a:extLst>
              </a:tr>
              <a:tr h="350656">
                <a:tc>
                  <a:txBody>
                    <a:bodyPr/>
                    <a:lstStyle/>
                    <a:p>
                      <a:pPr marL="0" algn="ctr" defTabSz="685800" rtl="0" eaLnBrk="1" fontAlgn="b" latinLnBrk="0" hangingPunct="1"/>
                      <a:r>
                        <a:rPr lang="zh-CN" altLang="en-US" sz="1200" b="1" u="none" strike="noStrike" kern="1200" dirty="0">
                          <a:solidFill>
                            <a:schemeClr val="bg1"/>
                          </a:solidFill>
                          <a:effectLst/>
                          <a:latin typeface="+mj-ea"/>
                          <a:ea typeface="+mj-ea"/>
                          <a:cs typeface="+mn-cs"/>
                        </a:rPr>
                        <a:t>成本</a:t>
                      </a:r>
                    </a:p>
                  </a:txBody>
                  <a:tcPr marL="9525" marR="9525" marT="9525" marB="0" anchor="ctr">
                    <a:solidFill>
                      <a:schemeClr val="accent2">
                        <a:lumMod val="75000"/>
                      </a:schemeClr>
                    </a:solidFill>
                  </a:tcPr>
                </a:tc>
                <a:tc>
                  <a:txBody>
                    <a:bodyPr/>
                    <a:lstStyle/>
                    <a:p>
                      <a:pPr algn="ctr" fontAlgn="b"/>
                      <a:r>
                        <a:rPr lang="en-US" altLang="zh-CN" sz="1200" b="0" i="0" u="none" strike="noStrike" dirty="0">
                          <a:solidFill>
                            <a:srgbClr val="000000"/>
                          </a:solidFill>
                          <a:effectLst/>
                          <a:latin typeface="+mj-ea"/>
                          <a:ea typeface="+mj-ea"/>
                        </a:rPr>
                        <a:t>1,800.00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1,800.00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1,800.00 </a:t>
                      </a:r>
                    </a:p>
                  </a:txBody>
                  <a:tcPr marL="9525" marR="9525" marT="9525" marB="0" anchor="ctr"/>
                </a:tc>
                <a:extLst>
                  <a:ext uri="{0D108BD9-81ED-4DB2-BD59-A6C34878D82A}">
                    <a16:rowId xmlns="" xmlns:a16="http://schemas.microsoft.com/office/drawing/2014/main" val="10002"/>
                  </a:ext>
                </a:extLst>
              </a:tr>
              <a:tr h="350656">
                <a:tc>
                  <a:txBody>
                    <a:bodyPr/>
                    <a:lstStyle/>
                    <a:p>
                      <a:pPr marL="0" algn="ctr" defTabSz="685800" rtl="0" eaLnBrk="1" fontAlgn="b" latinLnBrk="0" hangingPunct="1"/>
                      <a:r>
                        <a:rPr lang="zh-CN" altLang="en-US" sz="1200" b="1" u="none" strike="noStrike" kern="1200" dirty="0">
                          <a:solidFill>
                            <a:schemeClr val="bg1"/>
                          </a:solidFill>
                          <a:effectLst/>
                          <a:latin typeface="+mj-ea"/>
                          <a:ea typeface="+mj-ea"/>
                          <a:cs typeface="+mn-cs"/>
                        </a:rPr>
                        <a:t>毛利润</a:t>
                      </a:r>
                    </a:p>
                  </a:txBody>
                  <a:tcPr marL="9525" marR="9525" marT="9525" marB="0" anchor="ctr">
                    <a:solidFill>
                      <a:schemeClr val="accent2">
                        <a:lumMod val="75000"/>
                      </a:schemeClr>
                    </a:solidFill>
                  </a:tcPr>
                </a:tc>
                <a:tc>
                  <a:txBody>
                    <a:bodyPr/>
                    <a:lstStyle/>
                    <a:p>
                      <a:pPr algn="ctr" fontAlgn="b"/>
                      <a:r>
                        <a:rPr lang="en-US" altLang="zh-CN" sz="1200" b="0" i="0" u="none" strike="noStrike" dirty="0">
                          <a:solidFill>
                            <a:srgbClr val="000000"/>
                          </a:solidFill>
                          <a:effectLst/>
                          <a:latin typeface="+mj-ea"/>
                          <a:ea typeface="+mj-ea"/>
                        </a:rPr>
                        <a:t>1,200.00 </a:t>
                      </a:r>
                    </a:p>
                  </a:txBody>
                  <a:tcPr marL="9525" marR="9525" marT="9525" marB="0" anchor="ctr"/>
                </a:tc>
                <a:tc>
                  <a:txBody>
                    <a:bodyPr/>
                    <a:lstStyle/>
                    <a:p>
                      <a:pPr algn="ctr" fontAlgn="b"/>
                      <a:r>
                        <a:rPr lang="zh-CN" altLang="en-US" sz="1200" b="0" i="0" u="none" strike="noStrike" dirty="0">
                          <a:solidFill>
                            <a:srgbClr val="000000"/>
                          </a:solidFill>
                          <a:effectLst/>
                          <a:latin typeface="+mj-ea"/>
                          <a:ea typeface="+mj-ea"/>
                        </a:rPr>
                        <a:t>  </a:t>
                      </a:r>
                      <a:r>
                        <a:rPr lang="en-US" altLang="zh-CN" sz="1200" b="0" i="0" u="none" strike="noStrike" dirty="0">
                          <a:solidFill>
                            <a:srgbClr val="000000"/>
                          </a:solidFill>
                          <a:effectLst/>
                          <a:latin typeface="+mj-ea"/>
                          <a:ea typeface="+mj-ea"/>
                        </a:rPr>
                        <a:t>68,200.00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48,200.00 </a:t>
                      </a:r>
                    </a:p>
                  </a:txBody>
                  <a:tcPr marL="9525" marR="9525" marT="9525" marB="0" anchor="ctr"/>
                </a:tc>
                <a:extLst>
                  <a:ext uri="{0D108BD9-81ED-4DB2-BD59-A6C34878D82A}">
                    <a16:rowId xmlns="" xmlns:a16="http://schemas.microsoft.com/office/drawing/2014/main" val="10003"/>
                  </a:ext>
                </a:extLst>
              </a:tr>
              <a:tr h="350656">
                <a:tc>
                  <a:txBody>
                    <a:bodyPr/>
                    <a:lstStyle/>
                    <a:p>
                      <a:pPr marL="0" algn="ctr" defTabSz="685800" rtl="0" eaLnBrk="1" fontAlgn="b" latinLnBrk="0" hangingPunct="1"/>
                      <a:r>
                        <a:rPr lang="zh-CN" altLang="en-US" sz="1200" b="1" u="none" strike="noStrike" kern="1200" dirty="0">
                          <a:solidFill>
                            <a:schemeClr val="bg1"/>
                          </a:solidFill>
                          <a:effectLst/>
                          <a:latin typeface="+mj-ea"/>
                          <a:ea typeface="+mj-ea"/>
                          <a:cs typeface="+mn-cs"/>
                        </a:rPr>
                        <a:t>毛利率</a:t>
                      </a:r>
                    </a:p>
                  </a:txBody>
                  <a:tcPr marL="9525" marR="9525" marT="9525" marB="0" anchor="ctr">
                    <a:solidFill>
                      <a:schemeClr val="accent2">
                        <a:lumMod val="75000"/>
                      </a:schemeClr>
                    </a:solidFill>
                  </a:tcPr>
                </a:tc>
                <a:tc>
                  <a:txBody>
                    <a:bodyPr/>
                    <a:lstStyle/>
                    <a:p>
                      <a:pPr algn="ctr" fontAlgn="b"/>
                      <a:r>
                        <a:rPr lang="en-US" altLang="zh-CN" sz="1200" b="1" i="0" u="none" strike="noStrike">
                          <a:solidFill>
                            <a:srgbClr val="000000"/>
                          </a:solidFill>
                          <a:effectLst/>
                          <a:latin typeface="+mj-ea"/>
                          <a:ea typeface="+mj-ea"/>
                        </a:rPr>
                        <a:t>40.00%</a:t>
                      </a:r>
                    </a:p>
                  </a:txBody>
                  <a:tcPr marL="9525" marR="9525" marT="9525" marB="0" anchor="ctr"/>
                </a:tc>
                <a:tc>
                  <a:txBody>
                    <a:bodyPr/>
                    <a:lstStyle/>
                    <a:p>
                      <a:pPr algn="ctr" fontAlgn="b"/>
                      <a:r>
                        <a:rPr lang="en-US" altLang="zh-CN" sz="1200" b="1" i="0" u="none" strike="noStrike">
                          <a:solidFill>
                            <a:srgbClr val="000000"/>
                          </a:solidFill>
                          <a:effectLst/>
                          <a:latin typeface="+mj-ea"/>
                          <a:ea typeface="+mj-ea"/>
                        </a:rPr>
                        <a:t>97.43%</a:t>
                      </a:r>
                    </a:p>
                  </a:txBody>
                  <a:tcPr marL="9525" marR="9525" marT="9525" marB="0" anchor="ctr"/>
                </a:tc>
                <a:tc>
                  <a:txBody>
                    <a:bodyPr/>
                    <a:lstStyle/>
                    <a:p>
                      <a:pPr algn="ctr" fontAlgn="b"/>
                      <a:r>
                        <a:rPr lang="en-US" altLang="zh-CN" sz="1200" b="1" i="0" u="none" strike="noStrike" dirty="0">
                          <a:solidFill>
                            <a:srgbClr val="000000"/>
                          </a:solidFill>
                          <a:effectLst/>
                          <a:latin typeface="+mj-ea"/>
                          <a:ea typeface="+mj-ea"/>
                        </a:rPr>
                        <a:t>96.40%</a:t>
                      </a:r>
                    </a:p>
                  </a:txBody>
                  <a:tcPr marL="9525" marR="9525" marT="9525" marB="0" anchor="ctr"/>
                </a:tc>
                <a:extLst>
                  <a:ext uri="{0D108BD9-81ED-4DB2-BD59-A6C34878D82A}">
                    <a16:rowId xmlns="" xmlns:a16="http://schemas.microsoft.com/office/drawing/2014/main" val="10004"/>
                  </a:ext>
                </a:extLst>
              </a:tr>
            </a:tbl>
          </a:graphicData>
        </a:graphic>
      </p:graphicFrame>
      <p:graphicFrame>
        <p:nvGraphicFramePr>
          <p:cNvPr id="9" name="表格 8"/>
          <p:cNvGraphicFramePr>
            <a:graphicFrameLocks noGrp="1"/>
          </p:cNvGraphicFramePr>
          <p:nvPr/>
        </p:nvGraphicFramePr>
        <p:xfrm>
          <a:off x="438150" y="3582988"/>
          <a:ext cx="3879850" cy="1979612"/>
        </p:xfrm>
        <a:graphic>
          <a:graphicData uri="http://schemas.openxmlformats.org/drawingml/2006/table">
            <a:tbl>
              <a:tblPr>
                <a:tableStyleId>{5C22544A-7EE6-4342-B048-85BDC9FD1C3A}</a:tableStyleId>
              </a:tblPr>
              <a:tblGrid>
                <a:gridCol w="1346200">
                  <a:extLst>
                    <a:ext uri="{9D8B030D-6E8A-4147-A177-3AD203B41FA5}">
                      <a16:colId xmlns="" xmlns:a16="http://schemas.microsoft.com/office/drawing/2014/main" val="20000"/>
                    </a:ext>
                  </a:extLst>
                </a:gridCol>
                <a:gridCol w="787400">
                  <a:extLst>
                    <a:ext uri="{9D8B030D-6E8A-4147-A177-3AD203B41FA5}">
                      <a16:colId xmlns="" xmlns:a16="http://schemas.microsoft.com/office/drawing/2014/main" val="20001"/>
                    </a:ext>
                  </a:extLst>
                </a:gridCol>
                <a:gridCol w="781050">
                  <a:extLst>
                    <a:ext uri="{9D8B030D-6E8A-4147-A177-3AD203B41FA5}">
                      <a16:colId xmlns="" xmlns:a16="http://schemas.microsoft.com/office/drawing/2014/main" val="20002"/>
                    </a:ext>
                  </a:extLst>
                </a:gridCol>
                <a:gridCol w="965200">
                  <a:extLst>
                    <a:ext uri="{9D8B030D-6E8A-4147-A177-3AD203B41FA5}">
                      <a16:colId xmlns="" xmlns:a16="http://schemas.microsoft.com/office/drawing/2014/main" val="20003"/>
                    </a:ext>
                  </a:extLst>
                </a:gridCol>
              </a:tblGrid>
              <a:tr h="576988">
                <a:tc>
                  <a:txBody>
                    <a:bodyPr/>
                    <a:lstStyle/>
                    <a:p>
                      <a:pPr algn="ctr" fontAlgn="ctr"/>
                      <a:r>
                        <a:rPr lang="zh-CN" altLang="en-US" sz="1200" b="1" u="none" strike="noStrike" dirty="0">
                          <a:solidFill>
                            <a:schemeClr val="bg1"/>
                          </a:solidFill>
                          <a:effectLst/>
                          <a:latin typeface="+mj-ea"/>
                          <a:ea typeface="+mj-ea"/>
                        </a:rPr>
                        <a:t>单位元</a:t>
                      </a:r>
                      <a:endParaRPr lang="zh-CN" altLang="en-US" sz="1200" b="1" i="0" u="none" strike="noStrike" dirty="0">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a:solidFill>
                            <a:schemeClr val="bg1"/>
                          </a:solidFill>
                          <a:effectLst/>
                          <a:latin typeface="+mj-ea"/>
                          <a:ea typeface="+mj-ea"/>
                        </a:rPr>
                        <a:t>经销商</a:t>
                      </a:r>
                      <a:endParaRPr lang="zh-CN" altLang="en-US" sz="1200" b="1" i="0" u="none" strike="noStrike">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a:solidFill>
                            <a:schemeClr val="bg1"/>
                          </a:solidFill>
                          <a:effectLst/>
                          <a:latin typeface="+mj-ea"/>
                          <a:ea typeface="+mj-ea"/>
                        </a:rPr>
                        <a:t>直营到公立医院</a:t>
                      </a:r>
                      <a:endParaRPr lang="zh-CN" altLang="en-US" sz="1200" b="1" i="0" u="none" strike="noStrike">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dirty="0">
                          <a:solidFill>
                            <a:schemeClr val="bg1"/>
                          </a:solidFill>
                          <a:effectLst/>
                          <a:latin typeface="+mj-ea"/>
                          <a:ea typeface="+mj-ea"/>
                        </a:rPr>
                        <a:t>直营到民营医院</a:t>
                      </a:r>
                      <a:r>
                        <a:rPr lang="en-US" altLang="zh-CN" sz="1200" b="1" u="none" strike="noStrike" dirty="0">
                          <a:solidFill>
                            <a:schemeClr val="bg1"/>
                          </a:solidFill>
                          <a:effectLst/>
                          <a:latin typeface="+mj-ea"/>
                          <a:ea typeface="+mj-ea"/>
                        </a:rPr>
                        <a:t>/</a:t>
                      </a:r>
                      <a:r>
                        <a:rPr lang="zh-CN" altLang="en-US" sz="1200" b="1" u="none" strike="noStrike" dirty="0">
                          <a:solidFill>
                            <a:schemeClr val="bg1"/>
                          </a:solidFill>
                          <a:effectLst/>
                          <a:latin typeface="+mj-ea"/>
                          <a:ea typeface="+mj-ea"/>
                        </a:rPr>
                        <a:t>体检中心</a:t>
                      </a:r>
                      <a:endParaRPr lang="zh-CN" altLang="en-US" sz="1200" b="1" i="0" u="none" strike="noStrike" dirty="0">
                        <a:solidFill>
                          <a:schemeClr val="bg1"/>
                        </a:solidFill>
                        <a:effectLst/>
                        <a:latin typeface="+mj-ea"/>
                        <a:ea typeface="+mj-ea"/>
                      </a:endParaRPr>
                    </a:p>
                  </a:txBody>
                  <a:tcPr marL="9525" marR="9525" marT="9525" marB="0" anchor="ctr">
                    <a:solidFill>
                      <a:srgbClr val="00447A"/>
                    </a:solidFill>
                  </a:tcPr>
                </a:tc>
                <a:extLst>
                  <a:ext uri="{0D108BD9-81ED-4DB2-BD59-A6C34878D82A}">
                    <a16:rowId xmlns="" xmlns:a16="http://schemas.microsoft.com/office/drawing/2014/main" val="10000"/>
                  </a:ext>
                </a:extLst>
              </a:tr>
              <a:tr h="350656">
                <a:tc>
                  <a:txBody>
                    <a:bodyPr/>
                    <a:lstStyle/>
                    <a:p>
                      <a:pPr marL="0" marR="0" indent="0" algn="ctr" defTabSz="685800" rtl="0" eaLnBrk="1" fontAlgn="b" latinLnBrk="0" hangingPunct="1">
                        <a:lnSpc>
                          <a:spcPct val="100000"/>
                        </a:lnSpc>
                        <a:spcBef>
                          <a:spcPts val="0"/>
                        </a:spcBef>
                        <a:spcAft>
                          <a:spcPts val="0"/>
                        </a:spcAft>
                        <a:buClrTx/>
                        <a:buSzTx/>
                        <a:buFontTx/>
                        <a:buNone/>
                        <a:tabLst/>
                        <a:defRPr/>
                      </a:pPr>
                      <a:r>
                        <a:rPr lang="zh-CN" altLang="en-US" sz="1200" b="1" u="none" strike="noStrike" kern="1200" dirty="0">
                          <a:solidFill>
                            <a:schemeClr val="bg1"/>
                          </a:solidFill>
                          <a:effectLst/>
                          <a:latin typeface="+mj-ea"/>
                          <a:ea typeface="+mj-ea"/>
                          <a:cs typeface="+mn-cs"/>
                        </a:rPr>
                        <a:t>胶囊胃镜</a:t>
                      </a:r>
                      <a:r>
                        <a:rPr lang="zh-CN" altLang="en-US" sz="1200" b="1" u="none" strike="noStrike" dirty="0">
                          <a:solidFill>
                            <a:schemeClr val="bg1"/>
                          </a:solidFill>
                          <a:effectLst/>
                          <a:latin typeface="+mj-ea"/>
                          <a:ea typeface="+mj-ea"/>
                        </a:rPr>
                        <a:t>（售价）</a:t>
                      </a:r>
                      <a:endParaRPr lang="zh-CN" altLang="en-US" sz="1200" b="1" i="0" u="none" strike="noStrike" dirty="0">
                        <a:solidFill>
                          <a:schemeClr val="bg1"/>
                        </a:solidFill>
                        <a:effectLst/>
                        <a:latin typeface="+mj-ea"/>
                        <a:ea typeface="+mj-ea"/>
                      </a:endParaRPr>
                    </a:p>
                  </a:txBody>
                  <a:tcPr marL="9525" marR="9525" marT="9525" marB="0" anchor="ctr">
                    <a:solidFill>
                      <a:schemeClr val="accent2">
                        <a:lumMod val="75000"/>
                      </a:schemeClr>
                    </a:solidFill>
                  </a:tcPr>
                </a:tc>
                <a:tc>
                  <a:txBody>
                    <a:bodyPr/>
                    <a:lstStyle/>
                    <a:p>
                      <a:pPr algn="ctr" fontAlgn="b"/>
                      <a:r>
                        <a:rPr lang="en-US" altLang="zh-CN" sz="1200" b="0" i="0" u="none" strike="noStrike" dirty="0">
                          <a:solidFill>
                            <a:srgbClr val="000000"/>
                          </a:solidFill>
                          <a:effectLst/>
                          <a:latin typeface="+mj-ea"/>
                          <a:ea typeface="+mj-ea"/>
                        </a:rPr>
                        <a:t>800.00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1,800.00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1,500.00 </a:t>
                      </a:r>
                    </a:p>
                  </a:txBody>
                  <a:tcPr marL="9525" marR="9525" marT="9525" marB="0" anchor="ctr"/>
                </a:tc>
                <a:extLst>
                  <a:ext uri="{0D108BD9-81ED-4DB2-BD59-A6C34878D82A}">
                    <a16:rowId xmlns="" xmlns:a16="http://schemas.microsoft.com/office/drawing/2014/main" val="10001"/>
                  </a:ext>
                </a:extLst>
              </a:tr>
              <a:tr h="350656">
                <a:tc>
                  <a:txBody>
                    <a:bodyPr/>
                    <a:lstStyle/>
                    <a:p>
                      <a:pPr marL="0" algn="ctr" defTabSz="685800" rtl="0" eaLnBrk="1" fontAlgn="b" latinLnBrk="0" hangingPunct="1"/>
                      <a:r>
                        <a:rPr lang="zh-CN" altLang="en-US" sz="1200" b="1" u="none" strike="noStrike" kern="1200">
                          <a:solidFill>
                            <a:schemeClr val="bg1"/>
                          </a:solidFill>
                          <a:effectLst/>
                          <a:latin typeface="+mj-ea"/>
                          <a:ea typeface="+mj-ea"/>
                          <a:cs typeface="+mn-cs"/>
                        </a:rPr>
                        <a:t>成本</a:t>
                      </a:r>
                    </a:p>
                  </a:txBody>
                  <a:tcPr marL="9525" marR="9525" marT="9525" marB="0" anchor="ctr">
                    <a:solidFill>
                      <a:schemeClr val="accent2">
                        <a:lumMod val="75000"/>
                      </a:schemeClr>
                    </a:solidFill>
                  </a:tcPr>
                </a:tc>
                <a:tc>
                  <a:txBody>
                    <a:bodyPr/>
                    <a:lstStyle/>
                    <a:p>
                      <a:pPr algn="ctr" fontAlgn="b"/>
                      <a:r>
                        <a:rPr lang="en-US" altLang="zh-CN" sz="1200" b="0" i="0" u="none" strike="noStrike" dirty="0">
                          <a:solidFill>
                            <a:srgbClr val="000000"/>
                          </a:solidFill>
                          <a:effectLst/>
                          <a:latin typeface="+mj-ea"/>
                          <a:ea typeface="+mj-ea"/>
                        </a:rPr>
                        <a:t>200.00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200.00 </a:t>
                      </a:r>
                    </a:p>
                  </a:txBody>
                  <a:tcPr marL="9525" marR="9525" marT="9525" marB="0" anchor="ctr"/>
                </a:tc>
                <a:tc>
                  <a:txBody>
                    <a:bodyPr/>
                    <a:lstStyle/>
                    <a:p>
                      <a:pPr algn="ctr" fontAlgn="b"/>
                      <a:r>
                        <a:rPr lang="zh-CN" altLang="en-US" sz="1200" b="0" i="0" u="none" strike="noStrike" dirty="0">
                          <a:solidFill>
                            <a:srgbClr val="000000"/>
                          </a:solidFill>
                          <a:effectLst/>
                          <a:latin typeface="+mj-ea"/>
                          <a:ea typeface="+mj-ea"/>
                        </a:rPr>
                        <a:t>  </a:t>
                      </a:r>
                      <a:r>
                        <a:rPr lang="en-US" altLang="zh-CN" sz="1200" b="0" i="0" u="none" strike="noStrike" dirty="0">
                          <a:solidFill>
                            <a:srgbClr val="000000"/>
                          </a:solidFill>
                          <a:effectLst/>
                          <a:latin typeface="+mj-ea"/>
                          <a:ea typeface="+mj-ea"/>
                        </a:rPr>
                        <a:t>200.00 </a:t>
                      </a:r>
                    </a:p>
                  </a:txBody>
                  <a:tcPr marL="9525" marR="9525" marT="9525" marB="0" anchor="ctr"/>
                </a:tc>
                <a:extLst>
                  <a:ext uri="{0D108BD9-81ED-4DB2-BD59-A6C34878D82A}">
                    <a16:rowId xmlns="" xmlns:a16="http://schemas.microsoft.com/office/drawing/2014/main" val="10002"/>
                  </a:ext>
                </a:extLst>
              </a:tr>
              <a:tr h="350656">
                <a:tc>
                  <a:txBody>
                    <a:bodyPr/>
                    <a:lstStyle/>
                    <a:p>
                      <a:pPr marL="0" algn="ctr" defTabSz="685800" rtl="0" eaLnBrk="1" fontAlgn="b" latinLnBrk="0" hangingPunct="1"/>
                      <a:r>
                        <a:rPr lang="zh-CN" altLang="en-US" sz="1200" b="1" u="none" strike="noStrike" kern="1200">
                          <a:solidFill>
                            <a:schemeClr val="bg1"/>
                          </a:solidFill>
                          <a:effectLst/>
                          <a:latin typeface="+mj-ea"/>
                          <a:ea typeface="+mj-ea"/>
                          <a:cs typeface="+mn-cs"/>
                        </a:rPr>
                        <a:t>毛利润</a:t>
                      </a:r>
                    </a:p>
                  </a:txBody>
                  <a:tcPr marL="9525" marR="9525" marT="9525" marB="0" anchor="ctr">
                    <a:solidFill>
                      <a:schemeClr val="accent2">
                        <a:lumMod val="75000"/>
                      </a:schemeClr>
                    </a:solidFill>
                  </a:tcPr>
                </a:tc>
                <a:tc>
                  <a:txBody>
                    <a:bodyPr/>
                    <a:lstStyle/>
                    <a:p>
                      <a:pPr algn="ctr" fontAlgn="b"/>
                      <a:r>
                        <a:rPr lang="en-US" altLang="zh-CN" sz="1200" b="0" i="0" u="none" strike="noStrike" dirty="0">
                          <a:solidFill>
                            <a:srgbClr val="000000"/>
                          </a:solidFill>
                          <a:effectLst/>
                          <a:latin typeface="+mj-ea"/>
                          <a:ea typeface="+mj-ea"/>
                        </a:rPr>
                        <a:t>600.00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1,600.00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1,300.00 </a:t>
                      </a:r>
                    </a:p>
                  </a:txBody>
                  <a:tcPr marL="9525" marR="9525" marT="9525" marB="0" anchor="ctr"/>
                </a:tc>
                <a:extLst>
                  <a:ext uri="{0D108BD9-81ED-4DB2-BD59-A6C34878D82A}">
                    <a16:rowId xmlns="" xmlns:a16="http://schemas.microsoft.com/office/drawing/2014/main" val="10003"/>
                  </a:ext>
                </a:extLst>
              </a:tr>
              <a:tr h="350656">
                <a:tc>
                  <a:txBody>
                    <a:bodyPr/>
                    <a:lstStyle/>
                    <a:p>
                      <a:pPr marL="0" algn="ctr" defTabSz="685800" rtl="0" eaLnBrk="1" fontAlgn="b" latinLnBrk="0" hangingPunct="1"/>
                      <a:r>
                        <a:rPr lang="zh-CN" altLang="en-US" sz="1200" b="1" u="none" strike="noStrike" kern="1200" dirty="0">
                          <a:solidFill>
                            <a:schemeClr val="bg1"/>
                          </a:solidFill>
                          <a:effectLst/>
                          <a:latin typeface="+mj-ea"/>
                          <a:ea typeface="+mj-ea"/>
                          <a:cs typeface="+mn-cs"/>
                        </a:rPr>
                        <a:t>毛利率</a:t>
                      </a:r>
                    </a:p>
                  </a:txBody>
                  <a:tcPr marL="9525" marR="9525" marT="9525" marB="0" anchor="ctr">
                    <a:solidFill>
                      <a:schemeClr val="accent2">
                        <a:lumMod val="75000"/>
                      </a:schemeClr>
                    </a:solidFill>
                  </a:tcPr>
                </a:tc>
                <a:tc>
                  <a:txBody>
                    <a:bodyPr/>
                    <a:lstStyle/>
                    <a:p>
                      <a:pPr algn="ctr" fontAlgn="b"/>
                      <a:r>
                        <a:rPr lang="en-US" altLang="zh-CN" sz="1200" b="1" i="0" u="none" strike="noStrike">
                          <a:solidFill>
                            <a:srgbClr val="000000"/>
                          </a:solidFill>
                          <a:effectLst/>
                          <a:latin typeface="+mj-ea"/>
                          <a:ea typeface="+mj-ea"/>
                        </a:rPr>
                        <a:t>75.00%</a:t>
                      </a:r>
                    </a:p>
                  </a:txBody>
                  <a:tcPr marL="9525" marR="9525" marT="9525" marB="0" anchor="ctr"/>
                </a:tc>
                <a:tc>
                  <a:txBody>
                    <a:bodyPr/>
                    <a:lstStyle/>
                    <a:p>
                      <a:pPr algn="ctr" fontAlgn="b"/>
                      <a:r>
                        <a:rPr lang="en-US" altLang="zh-CN" sz="1200" b="1" i="0" u="none" strike="noStrike">
                          <a:solidFill>
                            <a:srgbClr val="000000"/>
                          </a:solidFill>
                          <a:effectLst/>
                          <a:latin typeface="+mj-ea"/>
                          <a:ea typeface="+mj-ea"/>
                        </a:rPr>
                        <a:t>88.89%</a:t>
                      </a:r>
                    </a:p>
                  </a:txBody>
                  <a:tcPr marL="9525" marR="9525" marT="9525" marB="0" anchor="ctr"/>
                </a:tc>
                <a:tc>
                  <a:txBody>
                    <a:bodyPr/>
                    <a:lstStyle/>
                    <a:p>
                      <a:pPr algn="ctr" fontAlgn="b"/>
                      <a:r>
                        <a:rPr lang="en-US" altLang="zh-CN" sz="1200" b="1" i="0" u="none" strike="noStrike" dirty="0">
                          <a:solidFill>
                            <a:srgbClr val="000000"/>
                          </a:solidFill>
                          <a:effectLst/>
                          <a:latin typeface="+mj-ea"/>
                          <a:ea typeface="+mj-ea"/>
                        </a:rPr>
                        <a:t>86.67%</a:t>
                      </a:r>
                    </a:p>
                  </a:txBody>
                  <a:tcPr marL="9525" marR="9525" marT="9525" marB="0" anchor="ctr"/>
                </a:tc>
                <a:extLst>
                  <a:ext uri="{0D108BD9-81ED-4DB2-BD59-A6C34878D82A}">
                    <a16:rowId xmlns="" xmlns:a16="http://schemas.microsoft.com/office/drawing/2014/main" val="10004"/>
                  </a:ext>
                </a:extLst>
              </a:tr>
            </a:tbl>
          </a:graphicData>
        </a:graphic>
      </p:graphicFrame>
      <p:graphicFrame>
        <p:nvGraphicFramePr>
          <p:cNvPr id="10" name="表格 9"/>
          <p:cNvGraphicFramePr>
            <a:graphicFrameLocks noGrp="1"/>
          </p:cNvGraphicFramePr>
          <p:nvPr/>
        </p:nvGraphicFramePr>
        <p:xfrm>
          <a:off x="4705350" y="3582988"/>
          <a:ext cx="3879850" cy="1979612"/>
        </p:xfrm>
        <a:graphic>
          <a:graphicData uri="http://schemas.openxmlformats.org/drawingml/2006/table">
            <a:tbl>
              <a:tblPr>
                <a:tableStyleId>{5C22544A-7EE6-4342-B048-85BDC9FD1C3A}</a:tableStyleId>
              </a:tblPr>
              <a:tblGrid>
                <a:gridCol w="1346200">
                  <a:extLst>
                    <a:ext uri="{9D8B030D-6E8A-4147-A177-3AD203B41FA5}">
                      <a16:colId xmlns="" xmlns:a16="http://schemas.microsoft.com/office/drawing/2014/main" val="20000"/>
                    </a:ext>
                  </a:extLst>
                </a:gridCol>
                <a:gridCol w="787400">
                  <a:extLst>
                    <a:ext uri="{9D8B030D-6E8A-4147-A177-3AD203B41FA5}">
                      <a16:colId xmlns="" xmlns:a16="http://schemas.microsoft.com/office/drawing/2014/main" val="20001"/>
                    </a:ext>
                  </a:extLst>
                </a:gridCol>
                <a:gridCol w="781050">
                  <a:extLst>
                    <a:ext uri="{9D8B030D-6E8A-4147-A177-3AD203B41FA5}">
                      <a16:colId xmlns="" xmlns:a16="http://schemas.microsoft.com/office/drawing/2014/main" val="20002"/>
                    </a:ext>
                  </a:extLst>
                </a:gridCol>
                <a:gridCol w="965200">
                  <a:extLst>
                    <a:ext uri="{9D8B030D-6E8A-4147-A177-3AD203B41FA5}">
                      <a16:colId xmlns="" xmlns:a16="http://schemas.microsoft.com/office/drawing/2014/main" val="20003"/>
                    </a:ext>
                  </a:extLst>
                </a:gridCol>
              </a:tblGrid>
              <a:tr h="576988">
                <a:tc>
                  <a:txBody>
                    <a:bodyPr/>
                    <a:lstStyle/>
                    <a:p>
                      <a:pPr algn="ctr" fontAlgn="ctr"/>
                      <a:r>
                        <a:rPr lang="zh-CN" altLang="en-US" sz="1200" b="1" u="none" strike="noStrike" dirty="0">
                          <a:solidFill>
                            <a:schemeClr val="bg1"/>
                          </a:solidFill>
                          <a:effectLst/>
                          <a:latin typeface="+mj-ea"/>
                          <a:ea typeface="+mj-ea"/>
                        </a:rPr>
                        <a:t>单位元</a:t>
                      </a:r>
                      <a:endParaRPr lang="zh-CN" altLang="en-US" sz="1200" b="1" i="0" u="none" strike="noStrike" dirty="0">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a:solidFill>
                            <a:schemeClr val="bg1"/>
                          </a:solidFill>
                          <a:effectLst/>
                          <a:latin typeface="+mj-ea"/>
                          <a:ea typeface="+mj-ea"/>
                        </a:rPr>
                        <a:t>经销商</a:t>
                      </a:r>
                      <a:endParaRPr lang="zh-CN" altLang="en-US" sz="1200" b="1" i="0" u="none" strike="noStrike">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a:solidFill>
                            <a:schemeClr val="bg1"/>
                          </a:solidFill>
                          <a:effectLst/>
                          <a:latin typeface="+mj-ea"/>
                          <a:ea typeface="+mj-ea"/>
                        </a:rPr>
                        <a:t>直营到公立医院</a:t>
                      </a:r>
                      <a:endParaRPr lang="zh-CN" altLang="en-US" sz="1200" b="1" i="0" u="none" strike="noStrike">
                        <a:solidFill>
                          <a:schemeClr val="bg1"/>
                        </a:solidFill>
                        <a:effectLst/>
                        <a:latin typeface="+mj-ea"/>
                        <a:ea typeface="+mj-ea"/>
                      </a:endParaRPr>
                    </a:p>
                  </a:txBody>
                  <a:tcPr marL="9525" marR="9525" marT="9525" marB="0" anchor="ctr">
                    <a:solidFill>
                      <a:srgbClr val="00447A"/>
                    </a:solidFill>
                  </a:tcPr>
                </a:tc>
                <a:tc>
                  <a:txBody>
                    <a:bodyPr/>
                    <a:lstStyle/>
                    <a:p>
                      <a:pPr algn="ctr" fontAlgn="ctr"/>
                      <a:r>
                        <a:rPr lang="zh-CN" altLang="en-US" sz="1200" b="1" u="none" strike="noStrike" dirty="0">
                          <a:solidFill>
                            <a:schemeClr val="bg1"/>
                          </a:solidFill>
                          <a:effectLst/>
                          <a:latin typeface="+mj-ea"/>
                          <a:ea typeface="+mj-ea"/>
                        </a:rPr>
                        <a:t>直营到民营医院</a:t>
                      </a:r>
                      <a:r>
                        <a:rPr lang="en-US" altLang="zh-CN" sz="1200" b="1" u="none" strike="noStrike" dirty="0">
                          <a:solidFill>
                            <a:schemeClr val="bg1"/>
                          </a:solidFill>
                          <a:effectLst/>
                          <a:latin typeface="+mj-ea"/>
                          <a:ea typeface="+mj-ea"/>
                        </a:rPr>
                        <a:t>/</a:t>
                      </a:r>
                      <a:r>
                        <a:rPr lang="zh-CN" altLang="en-US" sz="1200" b="1" u="none" strike="noStrike" dirty="0">
                          <a:solidFill>
                            <a:schemeClr val="bg1"/>
                          </a:solidFill>
                          <a:effectLst/>
                          <a:latin typeface="+mj-ea"/>
                          <a:ea typeface="+mj-ea"/>
                        </a:rPr>
                        <a:t>体检中心</a:t>
                      </a:r>
                      <a:endParaRPr lang="zh-CN" altLang="en-US" sz="1200" b="1" i="0" u="none" strike="noStrike" dirty="0">
                        <a:solidFill>
                          <a:schemeClr val="bg1"/>
                        </a:solidFill>
                        <a:effectLst/>
                        <a:latin typeface="+mj-ea"/>
                        <a:ea typeface="+mj-ea"/>
                      </a:endParaRPr>
                    </a:p>
                  </a:txBody>
                  <a:tcPr marL="9525" marR="9525" marT="9525" marB="0" anchor="ctr">
                    <a:solidFill>
                      <a:srgbClr val="00447A"/>
                    </a:solidFill>
                  </a:tcPr>
                </a:tc>
                <a:extLst>
                  <a:ext uri="{0D108BD9-81ED-4DB2-BD59-A6C34878D82A}">
                    <a16:rowId xmlns="" xmlns:a16="http://schemas.microsoft.com/office/drawing/2014/main" val="10000"/>
                  </a:ext>
                </a:extLst>
              </a:tr>
              <a:tr h="350656">
                <a:tc>
                  <a:txBody>
                    <a:bodyPr/>
                    <a:lstStyle/>
                    <a:p>
                      <a:pPr marL="0" marR="0" indent="0" algn="ctr" defTabSz="685800" rtl="0" eaLnBrk="1" fontAlgn="b" latinLnBrk="0" hangingPunct="1">
                        <a:lnSpc>
                          <a:spcPct val="100000"/>
                        </a:lnSpc>
                        <a:spcBef>
                          <a:spcPts val="0"/>
                        </a:spcBef>
                        <a:spcAft>
                          <a:spcPts val="0"/>
                        </a:spcAft>
                        <a:buClrTx/>
                        <a:buSzTx/>
                        <a:buFontTx/>
                        <a:buNone/>
                        <a:tabLst/>
                        <a:defRPr/>
                      </a:pPr>
                      <a:r>
                        <a:rPr lang="zh-CN" altLang="en-US" sz="1200" b="1" u="none" strike="noStrike" kern="1200" dirty="0">
                          <a:solidFill>
                            <a:schemeClr val="bg1"/>
                          </a:solidFill>
                          <a:effectLst/>
                          <a:latin typeface="+mj-ea"/>
                          <a:ea typeface="+mj-ea"/>
                          <a:cs typeface="+mn-cs"/>
                        </a:rPr>
                        <a:t>磁控设备</a:t>
                      </a:r>
                      <a:r>
                        <a:rPr lang="zh-CN" altLang="en-US" sz="1200" b="1" u="none" strike="noStrike" dirty="0">
                          <a:solidFill>
                            <a:schemeClr val="bg1"/>
                          </a:solidFill>
                          <a:effectLst/>
                          <a:latin typeface="+mj-ea"/>
                          <a:ea typeface="+mj-ea"/>
                        </a:rPr>
                        <a:t>（售价）</a:t>
                      </a:r>
                      <a:endParaRPr lang="zh-CN" altLang="en-US" sz="1200" b="1" i="0" u="none" strike="noStrike" dirty="0">
                        <a:solidFill>
                          <a:schemeClr val="bg1"/>
                        </a:solidFill>
                        <a:effectLst/>
                        <a:latin typeface="+mj-ea"/>
                        <a:ea typeface="+mj-ea"/>
                      </a:endParaRPr>
                    </a:p>
                  </a:txBody>
                  <a:tcPr marL="9525" marR="9525" marT="9525" marB="0" anchor="ctr">
                    <a:solidFill>
                      <a:schemeClr val="accent2">
                        <a:lumMod val="75000"/>
                      </a:schemeClr>
                    </a:solidFill>
                  </a:tcPr>
                </a:tc>
                <a:tc>
                  <a:txBody>
                    <a:bodyPr/>
                    <a:lstStyle/>
                    <a:p>
                      <a:pPr algn="ctr" fontAlgn="b"/>
                      <a:r>
                        <a:rPr lang="zh-CN" altLang="en-US" sz="1200" b="0" i="0" u="none" strike="noStrike">
                          <a:solidFill>
                            <a:srgbClr val="000000"/>
                          </a:solidFill>
                          <a:effectLst/>
                          <a:latin typeface="+mj-ea"/>
                          <a:ea typeface="+mj-ea"/>
                        </a:rPr>
                        <a:t>  </a:t>
                      </a:r>
                      <a:r>
                        <a:rPr lang="en-US" altLang="zh-CN" sz="1200" b="0" i="0" u="none" strike="noStrike">
                          <a:solidFill>
                            <a:srgbClr val="000000"/>
                          </a:solidFill>
                          <a:effectLst/>
                          <a:latin typeface="+mj-ea"/>
                          <a:ea typeface="+mj-ea"/>
                        </a:rPr>
                        <a:t>200,000.00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600,000.00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550,000.00 </a:t>
                      </a:r>
                    </a:p>
                  </a:txBody>
                  <a:tcPr marL="9525" marR="9525" marT="9525" marB="0" anchor="ctr"/>
                </a:tc>
                <a:extLst>
                  <a:ext uri="{0D108BD9-81ED-4DB2-BD59-A6C34878D82A}">
                    <a16:rowId xmlns="" xmlns:a16="http://schemas.microsoft.com/office/drawing/2014/main" val="10001"/>
                  </a:ext>
                </a:extLst>
              </a:tr>
              <a:tr h="350656">
                <a:tc>
                  <a:txBody>
                    <a:bodyPr/>
                    <a:lstStyle/>
                    <a:p>
                      <a:pPr marL="0" algn="ctr" defTabSz="685800" rtl="0" eaLnBrk="1" fontAlgn="b" latinLnBrk="0" hangingPunct="1"/>
                      <a:r>
                        <a:rPr lang="zh-CN" altLang="en-US" sz="1200" b="1" u="none" strike="noStrike" kern="1200" dirty="0">
                          <a:solidFill>
                            <a:schemeClr val="bg1"/>
                          </a:solidFill>
                          <a:effectLst/>
                          <a:latin typeface="+mj-ea"/>
                          <a:ea typeface="+mj-ea"/>
                          <a:cs typeface="+mn-cs"/>
                        </a:rPr>
                        <a:t>成本</a:t>
                      </a:r>
                    </a:p>
                  </a:txBody>
                  <a:tcPr marL="9525" marR="9525" marT="9525" marB="0" anchor="ctr">
                    <a:solidFill>
                      <a:schemeClr val="accent2">
                        <a:lumMod val="75000"/>
                      </a:schemeClr>
                    </a:solidFill>
                  </a:tcPr>
                </a:tc>
                <a:tc>
                  <a:txBody>
                    <a:bodyPr/>
                    <a:lstStyle/>
                    <a:p>
                      <a:pPr algn="ctr" fontAlgn="b"/>
                      <a:r>
                        <a:rPr lang="zh-CN" altLang="en-US" sz="1200" b="0" i="0" u="none" strike="noStrike" dirty="0">
                          <a:solidFill>
                            <a:srgbClr val="000000"/>
                          </a:solidFill>
                          <a:effectLst/>
                          <a:latin typeface="+mj-ea"/>
                          <a:ea typeface="+mj-ea"/>
                        </a:rPr>
                        <a:t>  </a:t>
                      </a:r>
                      <a:r>
                        <a:rPr lang="en-US" altLang="zh-CN" sz="1200" b="0" i="0" u="none" strike="noStrike" dirty="0">
                          <a:solidFill>
                            <a:srgbClr val="000000"/>
                          </a:solidFill>
                          <a:effectLst/>
                          <a:latin typeface="+mj-ea"/>
                          <a:ea typeface="+mj-ea"/>
                        </a:rPr>
                        <a:t>130,000.00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130,000.00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130,000.00 </a:t>
                      </a:r>
                    </a:p>
                  </a:txBody>
                  <a:tcPr marL="9525" marR="9525" marT="9525" marB="0" anchor="ctr"/>
                </a:tc>
                <a:extLst>
                  <a:ext uri="{0D108BD9-81ED-4DB2-BD59-A6C34878D82A}">
                    <a16:rowId xmlns="" xmlns:a16="http://schemas.microsoft.com/office/drawing/2014/main" val="10002"/>
                  </a:ext>
                </a:extLst>
              </a:tr>
              <a:tr h="350656">
                <a:tc>
                  <a:txBody>
                    <a:bodyPr/>
                    <a:lstStyle/>
                    <a:p>
                      <a:pPr marL="0" algn="ctr" defTabSz="685800" rtl="0" eaLnBrk="1" fontAlgn="b" latinLnBrk="0" hangingPunct="1"/>
                      <a:r>
                        <a:rPr lang="zh-CN" altLang="en-US" sz="1200" b="1" u="none" strike="noStrike" kern="1200" dirty="0">
                          <a:solidFill>
                            <a:schemeClr val="bg1"/>
                          </a:solidFill>
                          <a:effectLst/>
                          <a:latin typeface="+mj-ea"/>
                          <a:ea typeface="+mj-ea"/>
                          <a:cs typeface="+mn-cs"/>
                        </a:rPr>
                        <a:t>毛利润</a:t>
                      </a:r>
                    </a:p>
                  </a:txBody>
                  <a:tcPr marL="9525" marR="9525" marT="9525" marB="0" anchor="ctr">
                    <a:solidFill>
                      <a:schemeClr val="accent2">
                        <a:lumMod val="75000"/>
                      </a:schemeClr>
                    </a:solidFill>
                  </a:tcPr>
                </a:tc>
                <a:tc>
                  <a:txBody>
                    <a:bodyPr/>
                    <a:lstStyle/>
                    <a:p>
                      <a:pPr algn="ctr" fontAlgn="b"/>
                      <a:r>
                        <a:rPr lang="en-US" altLang="zh-CN" sz="1200" b="0" i="0" u="none" strike="noStrike" dirty="0">
                          <a:solidFill>
                            <a:srgbClr val="000000"/>
                          </a:solidFill>
                          <a:effectLst/>
                          <a:latin typeface="+mj-ea"/>
                          <a:ea typeface="+mj-ea"/>
                        </a:rPr>
                        <a:t>70,000.00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470,000.00 </a:t>
                      </a:r>
                    </a:p>
                  </a:txBody>
                  <a:tcPr marL="9525" marR="9525" marT="9525" marB="0" anchor="ctr"/>
                </a:tc>
                <a:tc>
                  <a:txBody>
                    <a:bodyPr/>
                    <a:lstStyle/>
                    <a:p>
                      <a:pPr algn="ctr" fontAlgn="b"/>
                      <a:r>
                        <a:rPr lang="en-US" altLang="zh-CN" sz="1200" b="0" i="0" u="none" strike="noStrike" dirty="0">
                          <a:solidFill>
                            <a:srgbClr val="000000"/>
                          </a:solidFill>
                          <a:effectLst/>
                          <a:latin typeface="+mj-ea"/>
                          <a:ea typeface="+mj-ea"/>
                        </a:rPr>
                        <a:t>420,000.00 </a:t>
                      </a:r>
                    </a:p>
                  </a:txBody>
                  <a:tcPr marL="9525" marR="9525" marT="9525" marB="0" anchor="ctr"/>
                </a:tc>
                <a:extLst>
                  <a:ext uri="{0D108BD9-81ED-4DB2-BD59-A6C34878D82A}">
                    <a16:rowId xmlns="" xmlns:a16="http://schemas.microsoft.com/office/drawing/2014/main" val="10003"/>
                  </a:ext>
                </a:extLst>
              </a:tr>
              <a:tr h="350656">
                <a:tc>
                  <a:txBody>
                    <a:bodyPr/>
                    <a:lstStyle/>
                    <a:p>
                      <a:pPr marL="0" algn="ctr" defTabSz="685800" rtl="0" eaLnBrk="1" fontAlgn="b" latinLnBrk="0" hangingPunct="1"/>
                      <a:r>
                        <a:rPr lang="zh-CN" altLang="en-US" sz="1200" b="1" u="none" strike="noStrike" kern="1200" dirty="0">
                          <a:solidFill>
                            <a:schemeClr val="bg1"/>
                          </a:solidFill>
                          <a:effectLst/>
                          <a:latin typeface="+mj-ea"/>
                          <a:ea typeface="+mj-ea"/>
                          <a:cs typeface="+mn-cs"/>
                        </a:rPr>
                        <a:t>毛利率</a:t>
                      </a:r>
                    </a:p>
                  </a:txBody>
                  <a:tcPr marL="9525" marR="9525" marT="9525" marB="0" anchor="ctr">
                    <a:solidFill>
                      <a:schemeClr val="accent2">
                        <a:lumMod val="75000"/>
                      </a:schemeClr>
                    </a:solidFill>
                  </a:tcPr>
                </a:tc>
                <a:tc>
                  <a:txBody>
                    <a:bodyPr/>
                    <a:lstStyle/>
                    <a:p>
                      <a:pPr algn="ctr" fontAlgn="b"/>
                      <a:r>
                        <a:rPr lang="en-US" altLang="zh-CN" sz="1200" b="1" i="0" u="none" strike="noStrike">
                          <a:solidFill>
                            <a:srgbClr val="000000"/>
                          </a:solidFill>
                          <a:effectLst/>
                          <a:latin typeface="+mj-ea"/>
                          <a:ea typeface="+mj-ea"/>
                        </a:rPr>
                        <a:t>35.00%</a:t>
                      </a:r>
                    </a:p>
                  </a:txBody>
                  <a:tcPr marL="9525" marR="9525" marT="9525" marB="0" anchor="ctr"/>
                </a:tc>
                <a:tc>
                  <a:txBody>
                    <a:bodyPr/>
                    <a:lstStyle/>
                    <a:p>
                      <a:pPr algn="ctr" fontAlgn="b"/>
                      <a:r>
                        <a:rPr lang="en-US" altLang="zh-CN" sz="1200" b="1" i="0" u="none" strike="noStrike">
                          <a:solidFill>
                            <a:srgbClr val="000000"/>
                          </a:solidFill>
                          <a:effectLst/>
                          <a:latin typeface="+mj-ea"/>
                          <a:ea typeface="+mj-ea"/>
                        </a:rPr>
                        <a:t>78.33%</a:t>
                      </a:r>
                    </a:p>
                  </a:txBody>
                  <a:tcPr marL="9525" marR="9525" marT="9525" marB="0" anchor="ctr"/>
                </a:tc>
                <a:tc>
                  <a:txBody>
                    <a:bodyPr/>
                    <a:lstStyle/>
                    <a:p>
                      <a:pPr algn="ctr" fontAlgn="b"/>
                      <a:r>
                        <a:rPr lang="en-US" altLang="zh-CN" sz="1200" b="1" i="0" u="none" strike="noStrike" dirty="0">
                          <a:solidFill>
                            <a:srgbClr val="000000"/>
                          </a:solidFill>
                          <a:effectLst/>
                          <a:latin typeface="+mj-ea"/>
                          <a:ea typeface="+mj-ea"/>
                        </a:rPr>
                        <a:t>76.36%</a:t>
                      </a:r>
                    </a:p>
                  </a:txBody>
                  <a:tcPr marL="9525" marR="9525" marT="9525" marB="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837586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p2">
            <a:extLst>
              <a:ext uri="{FF2B5EF4-FFF2-40B4-BE49-F238E27FC236}">
                <a16:creationId xmlns="" xmlns:a16="http://schemas.microsoft.com/office/drawing/2014/main" id="{BBE4C996-A828-9B48-8259-CFB57A2F3D9E}"/>
              </a:ext>
            </a:extLst>
          </p:cNvPr>
          <p:cNvSpPr/>
          <p:nvPr/>
        </p:nvSpPr>
        <p:spPr>
          <a:xfrm>
            <a:off x="1243984" y="470570"/>
            <a:ext cx="7900017" cy="388053"/>
          </a:xfrm>
          <a:prstGeom prst="rect">
            <a:avLst/>
          </a:prstGeom>
          <a:noFill/>
          <a:ln>
            <a:noFill/>
          </a:ln>
        </p:spPr>
        <p:txBody>
          <a:bodyPr spcFirstLastPara="1" wrap="square" lIns="79525" tIns="39750" rIns="79525" bIns="39750" anchor="t" anchorCtr="0">
            <a:spAutoFit/>
          </a:bodyPr>
          <a:lstStyle/>
          <a:p>
            <a:pPr marL="74613" marR="0" lvl="0" indent="-74613" algn="l" rtl="0">
              <a:spcBef>
                <a:spcPts val="0"/>
              </a:spcBef>
              <a:spcAft>
                <a:spcPts val="0"/>
              </a:spcAft>
              <a:buNone/>
            </a:pPr>
            <a:r>
              <a:rPr lang="en-US" altLang="zh-CN" sz="2000" b="1" dirty="0">
                <a:solidFill>
                  <a:schemeClr val="lt1"/>
                </a:solidFill>
                <a:latin typeface="STKaiti" panose="02010600040101010101" pitchFamily="2" charset="-122"/>
                <a:ea typeface="STKaiti" panose="02010600040101010101" pitchFamily="2" charset="-122"/>
                <a:sym typeface="Arial"/>
              </a:rPr>
              <a:t>7</a:t>
            </a:r>
            <a:r>
              <a:rPr lang="zh-CN" altLang="en-US" sz="2000" b="1" dirty="0">
                <a:solidFill>
                  <a:schemeClr val="lt1"/>
                </a:solidFill>
                <a:latin typeface="STKaiti" panose="02010600040101010101" pitchFamily="2" charset="-122"/>
                <a:ea typeface="STKaiti" panose="02010600040101010101" pitchFamily="2" charset="-122"/>
                <a:sym typeface="Arial"/>
              </a:rPr>
              <a:t>、盈利预测</a:t>
            </a:r>
            <a:endParaRPr sz="2000" b="1" u="none" strike="noStrike" cap="none" dirty="0">
              <a:solidFill>
                <a:schemeClr val="lt1"/>
              </a:solidFill>
              <a:latin typeface="STKaiti" panose="02010600040101010101" pitchFamily="2" charset="-122"/>
              <a:ea typeface="STKaiti" panose="02010600040101010101" pitchFamily="2" charset="-122"/>
              <a:sym typeface="Arial"/>
            </a:endParaRPr>
          </a:p>
        </p:txBody>
      </p:sp>
      <p:sp>
        <p:nvSpPr>
          <p:cNvPr id="3" name="Rectangle 9">
            <a:extLst>
              <a:ext uri="{FF2B5EF4-FFF2-40B4-BE49-F238E27FC236}">
                <a16:creationId xmlns="" xmlns:a16="http://schemas.microsoft.com/office/drawing/2014/main" id="{62747D36-E504-FF44-8526-BA3D0B241CFB}"/>
              </a:ext>
            </a:extLst>
          </p:cNvPr>
          <p:cNvSpPr>
            <a:spLocks noChangeArrowheads="1"/>
          </p:cNvSpPr>
          <p:nvPr/>
        </p:nvSpPr>
        <p:spPr bwMode="auto">
          <a:xfrm>
            <a:off x="832788" y="1143005"/>
            <a:ext cx="7677801" cy="4684640"/>
          </a:xfrm>
          <a:prstGeom prst="rect">
            <a:avLst/>
          </a:prstGeom>
          <a:noFill/>
          <a:ln w="9525" algn="ctr">
            <a:noFill/>
            <a:miter lim="800000"/>
            <a:headEnd/>
            <a:tailEnd/>
          </a:ln>
        </p:spPr>
        <p:txBody>
          <a:bodyPr wrap="square" lIns="79525" tIns="39763" rIns="79525" bIns="39763">
            <a:spAutoFit/>
          </a:bodyPr>
          <a:lstStyle/>
          <a:p>
            <a:pPr marL="0" lvl="1" defTabSz="912813">
              <a:lnSpc>
                <a:spcPct val="170000"/>
              </a:lnSpc>
              <a:buSzPct val="50000"/>
              <a:tabLst>
                <a:tab pos="449263" algn="l"/>
              </a:tabLst>
              <a:defRPr/>
            </a:pPr>
            <a:r>
              <a:rPr lang="en-US" altLang="zh-CN" sz="1600" b="1" dirty="0">
                <a:solidFill>
                  <a:prstClr val="black"/>
                </a:solidFill>
                <a:latin typeface="+mj-ea"/>
                <a:ea typeface="+mj-ea"/>
                <a:cs typeface="Times New Roman" charset="0"/>
              </a:rPr>
              <a:t>7.1</a:t>
            </a:r>
            <a:r>
              <a:rPr lang="zh-CN" altLang="en-US" sz="1600" b="1" dirty="0">
                <a:solidFill>
                  <a:prstClr val="black"/>
                </a:solidFill>
                <a:latin typeface="+mj-ea"/>
                <a:ea typeface="+mj-ea"/>
                <a:cs typeface="Times New Roman" charset="0"/>
              </a:rPr>
              <a:t> 财务预测主要假设条件</a:t>
            </a:r>
            <a:endParaRPr lang="en-US" altLang="zh-CN" sz="1600" b="1" dirty="0">
              <a:solidFill>
                <a:prstClr val="black"/>
              </a:solidFill>
              <a:latin typeface="+mj-ea"/>
              <a:ea typeface="+mj-ea"/>
              <a:cs typeface="STKaiti" charset="-122"/>
            </a:endParaRPr>
          </a:p>
          <a:p>
            <a:pPr marL="0" lvl="1" defTabSz="912813">
              <a:lnSpc>
                <a:spcPct val="170000"/>
              </a:lnSpc>
              <a:buSzPct val="50000"/>
              <a:tabLst>
                <a:tab pos="449263" algn="l"/>
              </a:tabLst>
              <a:defRPr/>
            </a:pPr>
            <a:endParaRPr lang="en-US" altLang="zh-CN" sz="1600" b="1" dirty="0">
              <a:solidFill>
                <a:prstClr val="black"/>
              </a:solidFill>
              <a:latin typeface="+mj-ea"/>
              <a:ea typeface="+mj-ea"/>
              <a:cs typeface="STKaiti" charset="-122"/>
            </a:endParaRPr>
          </a:p>
          <a:p>
            <a:pPr marL="0" lvl="1" defTabSz="912813">
              <a:lnSpc>
                <a:spcPct val="170000"/>
              </a:lnSpc>
              <a:buSzPct val="50000"/>
              <a:tabLst>
                <a:tab pos="449263" algn="l"/>
              </a:tabLst>
              <a:defRPr/>
            </a:pPr>
            <a:r>
              <a:rPr lang="en-US" altLang="zh-CN" sz="1600" b="1" dirty="0">
                <a:solidFill>
                  <a:prstClr val="black"/>
                </a:solidFill>
                <a:latin typeface="+mj-ea"/>
                <a:ea typeface="+mj-ea"/>
                <a:cs typeface="STKaiti" charset="-122"/>
              </a:rPr>
              <a:t>7.2</a:t>
            </a:r>
            <a:r>
              <a:rPr lang="zh-CN" altLang="en-US" sz="1600" b="1" dirty="0">
                <a:solidFill>
                  <a:prstClr val="black"/>
                </a:solidFill>
                <a:latin typeface="+mj-ea"/>
                <a:ea typeface="+mj-ea"/>
                <a:cs typeface="STKaiti" charset="-122"/>
              </a:rPr>
              <a:t> 盈利预测结果</a:t>
            </a:r>
            <a:endParaRPr lang="en-GB" altLang="zh-CN" sz="1600" b="1" dirty="0">
              <a:solidFill>
                <a:prstClr val="black"/>
              </a:solidFill>
              <a:latin typeface="+mj-ea"/>
              <a:ea typeface="+mj-ea"/>
              <a:cs typeface="STKaiti" charset="-122"/>
            </a:endParaRPr>
          </a:p>
          <a:p>
            <a:pPr marL="0" lvl="1" defTabSz="912813">
              <a:lnSpc>
                <a:spcPct val="170000"/>
              </a:lnSpc>
              <a:buSzPct val="50000"/>
              <a:tabLst>
                <a:tab pos="449263" algn="l"/>
              </a:tabLst>
              <a:defRPr/>
            </a:pPr>
            <a:endParaRPr lang="en-GB" altLang="zh-CN" sz="1600" b="1" dirty="0">
              <a:solidFill>
                <a:prstClr val="black"/>
              </a:solidFill>
              <a:latin typeface="+mj-ea"/>
              <a:ea typeface="+mj-ea"/>
            </a:endParaRPr>
          </a:p>
          <a:p>
            <a:pPr marL="0" lvl="1" defTabSz="912813">
              <a:lnSpc>
                <a:spcPct val="170000"/>
              </a:lnSpc>
              <a:buSzPct val="50000"/>
              <a:tabLst>
                <a:tab pos="449263" algn="l"/>
              </a:tabLst>
              <a:defRPr/>
            </a:pPr>
            <a:r>
              <a:rPr lang="en-US" altLang="zh-CN" sz="1600" b="1" dirty="0">
                <a:solidFill>
                  <a:prstClr val="black"/>
                </a:solidFill>
                <a:latin typeface="+mj-ea"/>
                <a:ea typeface="+mj-ea"/>
              </a:rPr>
              <a:t>7</a:t>
            </a:r>
            <a:r>
              <a:rPr lang="en-GB" altLang="zh-CN" sz="1600" b="1" dirty="0">
                <a:solidFill>
                  <a:prstClr val="black"/>
                </a:solidFill>
                <a:latin typeface="+mj-ea"/>
                <a:ea typeface="+mj-ea"/>
              </a:rPr>
              <a:t>.3 </a:t>
            </a:r>
            <a:r>
              <a:rPr lang="zh-CN" altLang="en-US" sz="1600" b="1" dirty="0">
                <a:solidFill>
                  <a:prstClr val="black"/>
                </a:solidFill>
                <a:latin typeface="+mj-ea"/>
                <a:ea typeface="+mj-ea"/>
              </a:rPr>
              <a:t>投资收益测算</a:t>
            </a:r>
            <a:endParaRPr lang="en-US" altLang="zh-CN" sz="1600" b="1" dirty="0"/>
          </a:p>
          <a:p>
            <a:pPr marL="0" lvl="1" defTabSz="912813">
              <a:lnSpc>
                <a:spcPct val="170000"/>
              </a:lnSpc>
              <a:buSzPct val="50000"/>
              <a:tabLst>
                <a:tab pos="449263" algn="l"/>
              </a:tabLst>
              <a:defRPr/>
            </a:pPr>
            <a:r>
              <a:rPr lang="zh-CN" altLang="en-US" sz="1600" b="1" dirty="0"/>
              <a:t> </a:t>
            </a:r>
          </a:p>
          <a:p>
            <a:pPr marL="0" lvl="1" defTabSz="912813">
              <a:lnSpc>
                <a:spcPct val="170000"/>
              </a:lnSpc>
              <a:buSzPct val="50000"/>
              <a:tabLst>
                <a:tab pos="449263" algn="l"/>
              </a:tabLst>
              <a:defRPr/>
            </a:pPr>
            <a:endParaRPr lang="en-US" altLang="zh-CN" sz="1600" b="1" dirty="0">
              <a:solidFill>
                <a:prstClr val="black"/>
              </a:solidFill>
              <a:latin typeface="+mj-ea"/>
              <a:ea typeface="+mj-ea"/>
              <a:cs typeface="STKaiti" charset="-122"/>
            </a:endParaRPr>
          </a:p>
          <a:p>
            <a:pPr marL="0" lvl="1" defTabSz="912813">
              <a:lnSpc>
                <a:spcPct val="170000"/>
              </a:lnSpc>
              <a:buSzPct val="50000"/>
              <a:tabLst>
                <a:tab pos="449263" algn="l"/>
              </a:tabLst>
              <a:defRPr/>
            </a:pPr>
            <a:endParaRPr lang="en-US" altLang="zh-CN" sz="1600" b="1" dirty="0">
              <a:solidFill>
                <a:prstClr val="black"/>
              </a:solidFill>
              <a:latin typeface="+mj-ea"/>
              <a:ea typeface="+mj-ea"/>
              <a:cs typeface="STKaiti" charset="-122"/>
            </a:endParaRPr>
          </a:p>
          <a:p>
            <a:pPr marL="0" lvl="1" defTabSz="912813">
              <a:lnSpc>
                <a:spcPct val="170000"/>
              </a:lnSpc>
              <a:buSzPct val="50000"/>
              <a:tabLst>
                <a:tab pos="449263" algn="l"/>
              </a:tabLst>
              <a:defRPr/>
            </a:pPr>
            <a:r>
              <a:rPr lang="zh-CN" altLang="en-US" sz="1600" b="1" dirty="0">
                <a:solidFill>
                  <a:prstClr val="black"/>
                </a:solidFill>
                <a:latin typeface="+mj-ea"/>
                <a:ea typeface="+mj-ea"/>
                <a:cs typeface="STKaiti" charset="-122"/>
              </a:rPr>
              <a:t> </a:t>
            </a:r>
            <a:endParaRPr lang="en-US" altLang="zh-CN" sz="1600" b="1" dirty="0">
              <a:solidFill>
                <a:prstClr val="black"/>
              </a:solidFill>
              <a:latin typeface="+mj-ea"/>
              <a:ea typeface="+mj-ea"/>
              <a:cs typeface="STKaiti" charset="-122"/>
            </a:endParaRPr>
          </a:p>
          <a:p>
            <a:pPr marL="0" lvl="1" defTabSz="912813">
              <a:lnSpc>
                <a:spcPct val="170000"/>
              </a:lnSpc>
              <a:buSzPct val="50000"/>
              <a:tabLst>
                <a:tab pos="449263" algn="l"/>
              </a:tabLst>
              <a:defRPr/>
            </a:pPr>
            <a:endParaRPr lang="en-US" altLang="zh-CN" sz="1600" b="1" dirty="0">
              <a:solidFill>
                <a:prstClr val="black"/>
              </a:solidFill>
              <a:latin typeface="+mj-ea"/>
              <a:ea typeface="+mj-ea"/>
              <a:cs typeface="STKaiti" charset="-122"/>
            </a:endParaRPr>
          </a:p>
          <a:p>
            <a:pPr marL="0" lvl="1" defTabSz="912813">
              <a:lnSpc>
                <a:spcPct val="170000"/>
              </a:lnSpc>
              <a:buSzPct val="50000"/>
              <a:tabLst>
                <a:tab pos="449263" algn="l"/>
              </a:tabLst>
              <a:defRPr/>
            </a:pPr>
            <a:endParaRPr lang="en-US" altLang="zh-CN" sz="1600" b="1" dirty="0">
              <a:solidFill>
                <a:prstClr val="black"/>
              </a:solidFill>
              <a:latin typeface="+mj-ea"/>
              <a:ea typeface="+mj-ea"/>
              <a:cs typeface="STKaiti" charset="-122"/>
            </a:endParaRPr>
          </a:p>
        </p:txBody>
      </p:sp>
    </p:spTree>
    <p:extLst>
      <p:ext uri="{BB962C8B-B14F-4D97-AF65-F5344CB8AC3E}">
        <p14:creationId xmlns:p14="http://schemas.microsoft.com/office/powerpoint/2010/main" val="33212247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998E8B49-6F4A-6C4D-8078-AA3628639703}"/>
              </a:ext>
            </a:extLst>
          </p:cNvPr>
          <p:cNvSpPr txBox="1"/>
          <p:nvPr/>
        </p:nvSpPr>
        <p:spPr>
          <a:xfrm>
            <a:off x="394850" y="1053020"/>
            <a:ext cx="8441240" cy="1184940"/>
          </a:xfrm>
          <a:prstGeom prst="rect">
            <a:avLst/>
          </a:prstGeom>
          <a:noFill/>
        </p:spPr>
        <p:txBody>
          <a:bodyPr wrap="square" rtlCol="0">
            <a:spAutoFit/>
          </a:bodyPr>
          <a:lstStyle/>
          <a:p>
            <a:pPr algn="just"/>
            <a:r>
              <a:rPr lang="zh-CN" altLang="en-US" sz="1600" b="1" dirty="0">
                <a:latin typeface="+mj-ea"/>
                <a:ea typeface="+mj-ea"/>
              </a:rPr>
              <a:t>财务预测基于以下主要条件</a:t>
            </a:r>
            <a:endParaRPr lang="en-US" altLang="zh-CN" sz="1600" b="1" dirty="0">
              <a:latin typeface="+mj-ea"/>
              <a:ea typeface="+mj-ea"/>
            </a:endParaRPr>
          </a:p>
          <a:p>
            <a:pPr algn="just"/>
            <a:endParaRPr lang="en-US" altLang="zh-CN" sz="1600" dirty="0">
              <a:latin typeface="+mj-ea"/>
              <a:ea typeface="+mj-ea"/>
            </a:endParaRPr>
          </a:p>
          <a:p>
            <a:pPr marL="342900" indent="-342900" algn="just">
              <a:buFont typeface="+mj-lt"/>
              <a:buAutoNum type="arabicPeriod"/>
            </a:pPr>
            <a:r>
              <a:rPr lang="zh-CN" altLang="en-US" sz="1300" dirty="0">
                <a:latin typeface="+mj-ea"/>
                <a:ea typeface="+mj-ea"/>
              </a:rPr>
              <a:t>公司主要产品分为胶囊肠镜和胶囊胃镜，其中胶囊肠镜目前已经进入</a:t>
            </a:r>
            <a:r>
              <a:rPr lang="en-US" altLang="zh-CN" sz="1300" dirty="0">
                <a:latin typeface="+mj-ea"/>
                <a:ea typeface="+mj-ea"/>
              </a:rPr>
              <a:t>133</a:t>
            </a:r>
            <a:r>
              <a:rPr lang="zh-CN" altLang="en-US" sz="1300" dirty="0">
                <a:latin typeface="+mj-ea"/>
                <a:ea typeface="+mj-ea"/>
              </a:rPr>
              <a:t>家医院，未来胶囊肠镜的销售计划是深度耕耘现有医院，提升单院的年销量。而从</a:t>
            </a:r>
            <a:r>
              <a:rPr lang="en-US" altLang="zh-CN" sz="1300" dirty="0">
                <a:latin typeface="+mj-ea"/>
                <a:ea typeface="+mj-ea"/>
              </a:rPr>
              <a:t>2020</a:t>
            </a:r>
            <a:r>
              <a:rPr lang="zh-CN" altLang="en-US" sz="1300" dirty="0">
                <a:latin typeface="+mj-ea"/>
                <a:ea typeface="+mj-ea"/>
              </a:rPr>
              <a:t>年开始公司将大力推广胶囊胃镜。</a:t>
            </a:r>
            <a:endParaRPr lang="en-US" altLang="zh-CN" sz="1300" dirty="0">
              <a:latin typeface="+mj-ea"/>
              <a:ea typeface="+mj-ea"/>
            </a:endParaRPr>
          </a:p>
          <a:p>
            <a:pPr marL="342900" indent="-342900" algn="just">
              <a:buFont typeface="+mj-lt"/>
              <a:buAutoNum type="arabicPeriod"/>
            </a:pPr>
            <a:endParaRPr lang="en-US" altLang="zh-CN" sz="1300" dirty="0">
              <a:latin typeface="+mj-ea"/>
              <a:ea typeface="+mj-ea"/>
            </a:endParaRPr>
          </a:p>
        </p:txBody>
      </p:sp>
      <p:sp>
        <p:nvSpPr>
          <p:cNvPr id="4" name="Google Shape;40;p2">
            <a:extLst>
              <a:ext uri="{FF2B5EF4-FFF2-40B4-BE49-F238E27FC236}">
                <a16:creationId xmlns="" xmlns:a16="http://schemas.microsoft.com/office/drawing/2014/main" id="{BBE4C996-A828-9B48-8259-CFB57A2F3D9E}"/>
              </a:ext>
            </a:extLst>
          </p:cNvPr>
          <p:cNvSpPr/>
          <p:nvPr/>
        </p:nvSpPr>
        <p:spPr>
          <a:xfrm>
            <a:off x="1243984" y="470570"/>
            <a:ext cx="7900017" cy="388053"/>
          </a:xfrm>
          <a:prstGeom prst="rect">
            <a:avLst/>
          </a:prstGeom>
          <a:noFill/>
          <a:ln>
            <a:noFill/>
          </a:ln>
        </p:spPr>
        <p:txBody>
          <a:bodyPr spcFirstLastPara="1" wrap="square" lIns="79525" tIns="39750" rIns="79525" bIns="39750" anchor="t" anchorCtr="0">
            <a:spAutoFit/>
          </a:bodyPr>
          <a:lstStyle/>
          <a:p>
            <a:pPr marL="74613" lvl="0" indent="-74613">
              <a:spcBef>
                <a:spcPts val="0"/>
              </a:spcBef>
              <a:spcAft>
                <a:spcPts val="0"/>
              </a:spcAft>
            </a:pPr>
            <a:r>
              <a:rPr lang="en-US" altLang="zh-CN" sz="2000" b="1" dirty="0">
                <a:solidFill>
                  <a:schemeClr val="lt1"/>
                </a:solidFill>
                <a:latin typeface="STKaiti" panose="02010600040101010101" pitchFamily="2" charset="-122"/>
                <a:ea typeface="STKaiti" panose="02010600040101010101" pitchFamily="2" charset="-122"/>
                <a:sym typeface="Arial"/>
              </a:rPr>
              <a:t>7.1 </a:t>
            </a:r>
            <a:r>
              <a:rPr lang="zh-CN" altLang="en-US" sz="2000" b="1" dirty="0">
                <a:solidFill>
                  <a:schemeClr val="lt1"/>
                </a:solidFill>
                <a:latin typeface="STKaiti" panose="02010600040101010101" pitchFamily="2" charset="-122"/>
                <a:ea typeface="STKaiti" panose="02010600040101010101" pitchFamily="2" charset="-122"/>
                <a:sym typeface="Arial"/>
              </a:rPr>
              <a:t>财务预测主要假设条件 </a:t>
            </a:r>
            <a:endParaRPr sz="2000" b="1" u="none" strike="noStrike" cap="none" dirty="0">
              <a:solidFill>
                <a:schemeClr val="lt1"/>
              </a:solidFill>
              <a:latin typeface="STKaiti" panose="02010600040101010101" pitchFamily="2" charset="-122"/>
              <a:ea typeface="STKaiti" panose="02010600040101010101" pitchFamily="2" charset="-122"/>
              <a:sym typeface="Arial"/>
            </a:endParaRPr>
          </a:p>
        </p:txBody>
      </p:sp>
      <p:graphicFrame>
        <p:nvGraphicFramePr>
          <p:cNvPr id="8" name="表格 7">
            <a:extLst>
              <a:ext uri="{FF2B5EF4-FFF2-40B4-BE49-F238E27FC236}">
                <a16:creationId xmlns="" xmlns:a16="http://schemas.microsoft.com/office/drawing/2014/main" id="{4871EE4C-F99A-4574-95D1-9A2CB84067A6}"/>
              </a:ext>
            </a:extLst>
          </p:cNvPr>
          <p:cNvGraphicFramePr>
            <a:graphicFrameLocks noGrp="1"/>
          </p:cNvGraphicFramePr>
          <p:nvPr>
            <p:extLst>
              <p:ext uri="{D42A27DB-BD31-4B8C-83A1-F6EECF244321}">
                <p14:modId xmlns:p14="http://schemas.microsoft.com/office/powerpoint/2010/main" val="3137372692"/>
              </p:ext>
            </p:extLst>
          </p:nvPr>
        </p:nvGraphicFramePr>
        <p:xfrm>
          <a:off x="843512" y="2045605"/>
          <a:ext cx="7251700" cy="982980"/>
        </p:xfrm>
        <a:graphic>
          <a:graphicData uri="http://schemas.openxmlformats.org/drawingml/2006/table">
            <a:tbl>
              <a:tblPr>
                <a:tableStyleId>{5C22544A-7EE6-4342-B048-85BDC9FD1C3A}</a:tableStyleId>
              </a:tblPr>
              <a:tblGrid>
                <a:gridCol w="1222948">
                  <a:extLst>
                    <a:ext uri="{9D8B030D-6E8A-4147-A177-3AD203B41FA5}">
                      <a16:colId xmlns="" xmlns:a16="http://schemas.microsoft.com/office/drawing/2014/main" val="1565256020"/>
                    </a:ext>
                  </a:extLst>
                </a:gridCol>
                <a:gridCol w="1261165">
                  <a:extLst>
                    <a:ext uri="{9D8B030D-6E8A-4147-A177-3AD203B41FA5}">
                      <a16:colId xmlns="" xmlns:a16="http://schemas.microsoft.com/office/drawing/2014/main" val="1167566008"/>
                    </a:ext>
                  </a:extLst>
                </a:gridCol>
                <a:gridCol w="926765">
                  <a:extLst>
                    <a:ext uri="{9D8B030D-6E8A-4147-A177-3AD203B41FA5}">
                      <a16:colId xmlns="" xmlns:a16="http://schemas.microsoft.com/office/drawing/2014/main" val="1472449892"/>
                    </a:ext>
                  </a:extLst>
                </a:gridCol>
                <a:gridCol w="974537">
                  <a:extLst>
                    <a:ext uri="{9D8B030D-6E8A-4147-A177-3AD203B41FA5}">
                      <a16:colId xmlns="" xmlns:a16="http://schemas.microsoft.com/office/drawing/2014/main" val="3458535782"/>
                    </a:ext>
                  </a:extLst>
                </a:gridCol>
                <a:gridCol w="955428">
                  <a:extLst>
                    <a:ext uri="{9D8B030D-6E8A-4147-A177-3AD203B41FA5}">
                      <a16:colId xmlns="" xmlns:a16="http://schemas.microsoft.com/office/drawing/2014/main" val="2656613605"/>
                    </a:ext>
                  </a:extLst>
                </a:gridCol>
                <a:gridCol w="974537">
                  <a:extLst>
                    <a:ext uri="{9D8B030D-6E8A-4147-A177-3AD203B41FA5}">
                      <a16:colId xmlns="" xmlns:a16="http://schemas.microsoft.com/office/drawing/2014/main" val="2243219192"/>
                    </a:ext>
                  </a:extLst>
                </a:gridCol>
                <a:gridCol w="936320">
                  <a:extLst>
                    <a:ext uri="{9D8B030D-6E8A-4147-A177-3AD203B41FA5}">
                      <a16:colId xmlns="" xmlns:a16="http://schemas.microsoft.com/office/drawing/2014/main" val="1257787571"/>
                    </a:ext>
                  </a:extLst>
                </a:gridCol>
              </a:tblGrid>
              <a:tr h="118032">
                <a:tc gridSpan="7">
                  <a:txBody>
                    <a:bodyPr/>
                    <a:lstStyle/>
                    <a:p>
                      <a:pPr algn="ctr" fontAlgn="ctr"/>
                      <a:r>
                        <a:rPr lang="zh-CN" altLang="en-US" sz="1200" b="1" u="none" strike="noStrike" dirty="0">
                          <a:solidFill>
                            <a:schemeClr val="tx1"/>
                          </a:solidFill>
                          <a:effectLst/>
                        </a:rPr>
                        <a:t>胶囊胃镜磁控设备销售规划</a:t>
                      </a:r>
                      <a:endParaRPr lang="zh-CN" altLang="en-US" sz="1200" b="1" i="0" u="none" strike="noStrike" dirty="0">
                        <a:solidFill>
                          <a:schemeClr val="tx1"/>
                        </a:solidFill>
                        <a:effectLst/>
                        <a:latin typeface="华文楷体" panose="02010600040101010101" pitchFamily="2" charset="-122"/>
                        <a:ea typeface="华文楷体" panose="02010600040101010101" pitchFamily="2" charset="-122"/>
                      </a:endParaRPr>
                    </a:p>
                  </a:txBody>
                  <a:tcPr marL="7620" marR="7620" marT="7620" marB="0" anchor="c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2169923786"/>
                  </a:ext>
                </a:extLst>
              </a:tr>
              <a:tr h="198120">
                <a:tc>
                  <a:txBody>
                    <a:bodyPr/>
                    <a:lstStyle/>
                    <a:p>
                      <a:pPr algn="ctr" fontAlgn="ctr"/>
                      <a:r>
                        <a:rPr lang="zh-CN" altLang="en-US" sz="1200" u="none" strike="noStrike">
                          <a:effectLst/>
                        </a:rPr>
                        <a:t>单位：台</a:t>
                      </a:r>
                      <a:endParaRPr lang="zh-CN" alt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2020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2021</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2022</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2023</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2024</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2025</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extLst>
                  <a:ext uri="{0D108BD9-81ED-4DB2-BD59-A6C34878D82A}">
                    <a16:rowId xmlns="" xmlns:a16="http://schemas.microsoft.com/office/drawing/2014/main" val="1490199818"/>
                  </a:ext>
                </a:extLst>
              </a:tr>
              <a:tr h="198120">
                <a:tc>
                  <a:txBody>
                    <a:bodyPr/>
                    <a:lstStyle/>
                    <a:p>
                      <a:pPr algn="ctr" fontAlgn="ctr"/>
                      <a:r>
                        <a:rPr lang="zh-CN" altLang="en-US" sz="1200" u="none" strike="noStrike">
                          <a:effectLst/>
                        </a:rPr>
                        <a:t>投放</a:t>
                      </a:r>
                      <a:endParaRPr lang="zh-CN" alt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40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40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dirty="0">
                          <a:effectLst/>
                        </a:rPr>
                        <a:t>20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20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extLst>
                  <a:ext uri="{0D108BD9-81ED-4DB2-BD59-A6C34878D82A}">
                    <a16:rowId xmlns="" xmlns:a16="http://schemas.microsoft.com/office/drawing/2014/main" val="1469259136"/>
                  </a:ext>
                </a:extLst>
              </a:tr>
              <a:tr h="198120">
                <a:tc>
                  <a:txBody>
                    <a:bodyPr/>
                    <a:lstStyle/>
                    <a:p>
                      <a:pPr algn="ctr" fontAlgn="ctr"/>
                      <a:r>
                        <a:rPr lang="zh-CN" altLang="en-US" sz="1200" u="none" strike="noStrike">
                          <a:effectLst/>
                        </a:rPr>
                        <a:t>销售</a:t>
                      </a:r>
                      <a:endParaRPr lang="zh-CN" alt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65</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dirty="0">
                          <a:effectLst/>
                        </a:rPr>
                        <a:t>72</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dirty="0">
                          <a:effectLst/>
                        </a:rPr>
                        <a:t>58</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46</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37</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extLst>
                  <a:ext uri="{0D108BD9-81ED-4DB2-BD59-A6C34878D82A}">
                    <a16:rowId xmlns="" xmlns:a16="http://schemas.microsoft.com/office/drawing/2014/main" val="403769530"/>
                  </a:ext>
                </a:extLst>
              </a:tr>
              <a:tr h="198120">
                <a:tc>
                  <a:txBody>
                    <a:bodyPr/>
                    <a:lstStyle/>
                    <a:p>
                      <a:pPr algn="ctr" fontAlgn="ctr"/>
                      <a:r>
                        <a:rPr lang="zh-CN" altLang="en-US" sz="1200" u="none" strike="noStrike">
                          <a:effectLst/>
                        </a:rPr>
                        <a:t>累计总量</a:t>
                      </a:r>
                      <a:endParaRPr lang="zh-CN" alt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dirty="0">
                          <a:effectLst/>
                        </a:rPr>
                        <a:t>90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195</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287</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365</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421</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dirty="0">
                          <a:effectLst/>
                        </a:rPr>
                        <a:t>458</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extLst>
                  <a:ext uri="{0D108BD9-81ED-4DB2-BD59-A6C34878D82A}">
                    <a16:rowId xmlns="" xmlns:a16="http://schemas.microsoft.com/office/drawing/2014/main" val="313733374"/>
                  </a:ext>
                </a:extLst>
              </a:tr>
            </a:tbl>
          </a:graphicData>
        </a:graphic>
      </p:graphicFrame>
      <p:graphicFrame>
        <p:nvGraphicFramePr>
          <p:cNvPr id="9" name="表格 8">
            <a:extLst>
              <a:ext uri="{FF2B5EF4-FFF2-40B4-BE49-F238E27FC236}">
                <a16:creationId xmlns="" xmlns:a16="http://schemas.microsoft.com/office/drawing/2014/main" id="{EFCA737A-F9F3-4B82-B7D2-DE1AE7B0FF79}"/>
              </a:ext>
            </a:extLst>
          </p:cNvPr>
          <p:cNvGraphicFramePr>
            <a:graphicFrameLocks noGrp="1"/>
          </p:cNvGraphicFramePr>
          <p:nvPr>
            <p:extLst>
              <p:ext uri="{D42A27DB-BD31-4B8C-83A1-F6EECF244321}">
                <p14:modId xmlns:p14="http://schemas.microsoft.com/office/powerpoint/2010/main" val="263694521"/>
              </p:ext>
            </p:extLst>
          </p:nvPr>
        </p:nvGraphicFramePr>
        <p:xfrm>
          <a:off x="939006" y="4729371"/>
          <a:ext cx="3456940" cy="792480"/>
        </p:xfrm>
        <a:graphic>
          <a:graphicData uri="http://schemas.openxmlformats.org/drawingml/2006/table">
            <a:tbl>
              <a:tblPr>
                <a:tableStyleId>{5C22544A-7EE6-4342-B048-85BDC9FD1C3A}</a:tableStyleId>
              </a:tblPr>
              <a:tblGrid>
                <a:gridCol w="1272540">
                  <a:extLst>
                    <a:ext uri="{9D8B030D-6E8A-4147-A177-3AD203B41FA5}">
                      <a16:colId xmlns="" xmlns:a16="http://schemas.microsoft.com/office/drawing/2014/main" val="2688017656"/>
                    </a:ext>
                  </a:extLst>
                </a:gridCol>
                <a:gridCol w="1257300">
                  <a:extLst>
                    <a:ext uri="{9D8B030D-6E8A-4147-A177-3AD203B41FA5}">
                      <a16:colId xmlns="" xmlns:a16="http://schemas.microsoft.com/office/drawing/2014/main" val="2052380995"/>
                    </a:ext>
                  </a:extLst>
                </a:gridCol>
                <a:gridCol w="927100">
                  <a:extLst>
                    <a:ext uri="{9D8B030D-6E8A-4147-A177-3AD203B41FA5}">
                      <a16:colId xmlns="" xmlns:a16="http://schemas.microsoft.com/office/drawing/2014/main" val="1796285925"/>
                    </a:ext>
                  </a:extLst>
                </a:gridCol>
              </a:tblGrid>
              <a:tr h="198120">
                <a:tc gridSpan="3">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200" b="1" u="none" strike="noStrike" dirty="0">
                          <a:effectLst/>
                        </a:rPr>
                        <a:t>肠镜胶囊进院数量</a:t>
                      </a:r>
                      <a:endParaRPr lang="zh-CN" altLang="en-US" sz="1200" b="1"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solidFill>
                      <a:schemeClr val="bg1"/>
                    </a:solidFill>
                  </a:tcP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zh-CN" altLang="en-US" sz="11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hMerge="1">
                  <a:txBody>
                    <a:bodyPr/>
                    <a:lstStyle/>
                    <a:p>
                      <a:pPr algn="ctr" fontAlgn="b"/>
                      <a:endParaRPr lang="en-US" altLang="zh-CN" sz="11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b"/>
                </a:tc>
                <a:extLst>
                  <a:ext uri="{0D108BD9-81ED-4DB2-BD59-A6C34878D82A}">
                    <a16:rowId xmlns="" xmlns:a16="http://schemas.microsoft.com/office/drawing/2014/main" val="2192657986"/>
                  </a:ext>
                </a:extLst>
              </a:tr>
              <a:tr h="198120">
                <a:tc>
                  <a:txBody>
                    <a:bodyPr/>
                    <a:lstStyle/>
                    <a:p>
                      <a:pPr algn="l" fontAlgn="b"/>
                      <a:r>
                        <a:rPr lang="zh-CN" altLang="en-US" sz="1200" u="none" strike="noStrike" dirty="0">
                          <a:effectLst/>
                        </a:rPr>
                        <a:t>其中公立医院数量</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b"/>
                </a:tc>
                <a:tc>
                  <a:txBody>
                    <a:bodyPr/>
                    <a:lstStyle/>
                    <a:p>
                      <a:pPr algn="ctr" fontAlgn="ctr"/>
                      <a:r>
                        <a:rPr lang="en-US" altLang="zh-CN" sz="1200" u="none" strike="noStrike" dirty="0">
                          <a:effectLst/>
                        </a:rPr>
                        <a:t>31</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b"/>
                      <a:r>
                        <a:rPr lang="en-US" altLang="zh-CN" sz="1200" u="none" strike="noStrike" dirty="0">
                          <a:effectLst/>
                        </a:rPr>
                        <a:t>23.31%</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b"/>
                </a:tc>
                <a:extLst>
                  <a:ext uri="{0D108BD9-81ED-4DB2-BD59-A6C34878D82A}">
                    <a16:rowId xmlns="" xmlns:a16="http://schemas.microsoft.com/office/drawing/2014/main" val="2862513553"/>
                  </a:ext>
                </a:extLst>
              </a:tr>
              <a:tr h="198120">
                <a:tc>
                  <a:txBody>
                    <a:bodyPr/>
                    <a:lstStyle/>
                    <a:p>
                      <a:pPr algn="l" fontAlgn="b"/>
                      <a:r>
                        <a:rPr lang="zh-CN" altLang="en-US" sz="1200" u="none" strike="noStrike" dirty="0">
                          <a:effectLst/>
                        </a:rPr>
                        <a:t>其中民营医院数量</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b"/>
                </a:tc>
                <a:tc>
                  <a:txBody>
                    <a:bodyPr/>
                    <a:lstStyle/>
                    <a:p>
                      <a:pPr algn="ctr" fontAlgn="ctr"/>
                      <a:r>
                        <a:rPr lang="en-US" altLang="zh-CN" sz="1200" u="none" strike="noStrike">
                          <a:effectLst/>
                        </a:rPr>
                        <a:t>102</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b"/>
                      <a:r>
                        <a:rPr lang="en-US" altLang="zh-CN" sz="1200" u="none" strike="noStrike" dirty="0">
                          <a:effectLst/>
                        </a:rPr>
                        <a:t>76.69%</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b"/>
                </a:tc>
                <a:extLst>
                  <a:ext uri="{0D108BD9-81ED-4DB2-BD59-A6C34878D82A}">
                    <a16:rowId xmlns="" xmlns:a16="http://schemas.microsoft.com/office/drawing/2014/main" val="3775989981"/>
                  </a:ext>
                </a:extLst>
              </a:tr>
              <a:tr h="198120">
                <a:tc>
                  <a:txBody>
                    <a:bodyPr/>
                    <a:lstStyle/>
                    <a:p>
                      <a:pPr algn="l" fontAlgn="b"/>
                      <a:r>
                        <a:rPr lang="zh-CN" altLang="en-US" sz="1200" b="0" i="0" u="none" strike="noStrike" dirty="0">
                          <a:solidFill>
                            <a:srgbClr val="000000"/>
                          </a:solidFill>
                          <a:effectLst/>
                          <a:latin typeface="华文楷体" panose="02010600040101010101" pitchFamily="2" charset="-122"/>
                          <a:ea typeface="华文楷体" panose="02010600040101010101" pitchFamily="2" charset="-122"/>
                        </a:rPr>
                        <a:t>合计</a:t>
                      </a:r>
                    </a:p>
                  </a:txBody>
                  <a:tcPr marL="7620" marR="7620" marT="7620" marB="0" anchor="b"/>
                </a:tc>
                <a:tc>
                  <a:txBody>
                    <a:bodyPr/>
                    <a:lstStyle/>
                    <a:p>
                      <a:pPr algn="ctr" fontAlgn="ctr"/>
                      <a:r>
                        <a:rPr lang="en-US" altLang="zh-CN" sz="1200" u="none" strike="noStrike" dirty="0">
                          <a:effectLst/>
                        </a:rPr>
                        <a:t>133</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b"/>
                      <a:r>
                        <a:rPr lang="en-US" altLang="zh-CN" sz="1200" u="none" strike="noStrike" dirty="0">
                          <a:effectLst/>
                        </a:rPr>
                        <a:t>100.00%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b"/>
                </a:tc>
                <a:extLst>
                  <a:ext uri="{0D108BD9-81ED-4DB2-BD59-A6C34878D82A}">
                    <a16:rowId xmlns="" xmlns:a16="http://schemas.microsoft.com/office/drawing/2014/main" val="2276952729"/>
                  </a:ext>
                </a:extLst>
              </a:tr>
            </a:tbl>
          </a:graphicData>
        </a:graphic>
      </p:graphicFrame>
      <p:graphicFrame>
        <p:nvGraphicFramePr>
          <p:cNvPr id="10" name="表格 9">
            <a:extLst>
              <a:ext uri="{FF2B5EF4-FFF2-40B4-BE49-F238E27FC236}">
                <a16:creationId xmlns="" xmlns:a16="http://schemas.microsoft.com/office/drawing/2014/main" id="{B4C0801E-73D8-4B77-9D00-B6FE212176B4}"/>
              </a:ext>
            </a:extLst>
          </p:cNvPr>
          <p:cNvGraphicFramePr>
            <a:graphicFrameLocks noGrp="1"/>
          </p:cNvGraphicFramePr>
          <p:nvPr>
            <p:extLst>
              <p:ext uri="{D42A27DB-BD31-4B8C-83A1-F6EECF244321}">
                <p14:modId xmlns:p14="http://schemas.microsoft.com/office/powerpoint/2010/main" val="1593491120"/>
              </p:ext>
            </p:extLst>
          </p:nvPr>
        </p:nvGraphicFramePr>
        <p:xfrm>
          <a:off x="843512" y="3286334"/>
          <a:ext cx="7251700" cy="784860"/>
        </p:xfrm>
        <a:graphic>
          <a:graphicData uri="http://schemas.openxmlformats.org/drawingml/2006/table">
            <a:tbl>
              <a:tblPr>
                <a:tableStyleId>{5C22544A-7EE6-4342-B048-85BDC9FD1C3A}</a:tableStyleId>
              </a:tblPr>
              <a:tblGrid>
                <a:gridCol w="1222948">
                  <a:extLst>
                    <a:ext uri="{9D8B030D-6E8A-4147-A177-3AD203B41FA5}">
                      <a16:colId xmlns="" xmlns:a16="http://schemas.microsoft.com/office/drawing/2014/main" val="3472703163"/>
                    </a:ext>
                  </a:extLst>
                </a:gridCol>
                <a:gridCol w="1261165">
                  <a:extLst>
                    <a:ext uri="{9D8B030D-6E8A-4147-A177-3AD203B41FA5}">
                      <a16:colId xmlns="" xmlns:a16="http://schemas.microsoft.com/office/drawing/2014/main" val="3487078153"/>
                    </a:ext>
                  </a:extLst>
                </a:gridCol>
                <a:gridCol w="926765">
                  <a:extLst>
                    <a:ext uri="{9D8B030D-6E8A-4147-A177-3AD203B41FA5}">
                      <a16:colId xmlns="" xmlns:a16="http://schemas.microsoft.com/office/drawing/2014/main" val="2179317854"/>
                    </a:ext>
                  </a:extLst>
                </a:gridCol>
                <a:gridCol w="974537">
                  <a:extLst>
                    <a:ext uri="{9D8B030D-6E8A-4147-A177-3AD203B41FA5}">
                      <a16:colId xmlns="" xmlns:a16="http://schemas.microsoft.com/office/drawing/2014/main" val="852729949"/>
                    </a:ext>
                  </a:extLst>
                </a:gridCol>
                <a:gridCol w="955428">
                  <a:extLst>
                    <a:ext uri="{9D8B030D-6E8A-4147-A177-3AD203B41FA5}">
                      <a16:colId xmlns="" xmlns:a16="http://schemas.microsoft.com/office/drawing/2014/main" val="3418214620"/>
                    </a:ext>
                  </a:extLst>
                </a:gridCol>
                <a:gridCol w="974537">
                  <a:extLst>
                    <a:ext uri="{9D8B030D-6E8A-4147-A177-3AD203B41FA5}">
                      <a16:colId xmlns="" xmlns:a16="http://schemas.microsoft.com/office/drawing/2014/main" val="4098791529"/>
                    </a:ext>
                  </a:extLst>
                </a:gridCol>
                <a:gridCol w="936320">
                  <a:extLst>
                    <a:ext uri="{9D8B030D-6E8A-4147-A177-3AD203B41FA5}">
                      <a16:colId xmlns="" xmlns:a16="http://schemas.microsoft.com/office/drawing/2014/main" val="586890527"/>
                    </a:ext>
                  </a:extLst>
                </a:gridCol>
              </a:tblGrid>
              <a:tr h="198120">
                <a:tc gridSpan="7">
                  <a:txBody>
                    <a:bodyPr/>
                    <a:lstStyle/>
                    <a:p>
                      <a:pPr algn="ctr" fontAlgn="b"/>
                      <a:r>
                        <a:rPr lang="zh-CN" altLang="en-US" sz="1200" b="1" u="none" strike="noStrike" dirty="0">
                          <a:effectLst/>
                        </a:rPr>
                        <a:t>医院胶囊肠镜销量（颗</a:t>
                      </a:r>
                      <a:r>
                        <a:rPr lang="en-US" altLang="zh-CN" sz="1200" b="1" u="none" strike="noStrike" dirty="0">
                          <a:effectLst/>
                        </a:rPr>
                        <a:t>/</a:t>
                      </a:r>
                      <a:r>
                        <a:rPr lang="zh-CN" altLang="en-US" sz="1200" b="1" u="none" strike="noStrike" dirty="0">
                          <a:effectLst/>
                        </a:rPr>
                        <a:t>年）</a:t>
                      </a:r>
                      <a:endParaRPr lang="zh-CN" altLang="en-US" sz="1200" b="1"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solidFill>
                      <a:schemeClr val="bg1"/>
                    </a:solidFill>
                  </a:tcPr>
                </a:tc>
                <a:tc hMerge="1">
                  <a:txBody>
                    <a:bodyPr/>
                    <a:lstStyle/>
                    <a:p>
                      <a:endParaRPr lang="zh-CN" altLang="en-US"/>
                    </a:p>
                  </a:txBody>
                  <a:tcPr/>
                </a:tc>
                <a:tc hMerge="1">
                  <a:txBody>
                    <a:bodyPr/>
                    <a:lstStyle/>
                    <a:p>
                      <a:pPr algn="l" fontAlgn="b"/>
                      <a:endParaRPr lang="zh-CN" altLang="en-US" sz="1100" b="1"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682681504"/>
                  </a:ext>
                </a:extLst>
              </a:tr>
              <a:tr h="198120">
                <a:tc>
                  <a:txBody>
                    <a:bodyPr/>
                    <a:lstStyle/>
                    <a:p>
                      <a:pPr algn="l" fontAlgn="b"/>
                      <a:r>
                        <a:rPr lang="zh-CN" altLang="en-US" sz="1200" u="none" strike="noStrike">
                          <a:effectLst/>
                        </a:rPr>
                        <a:t>　</a:t>
                      </a:r>
                      <a:endParaRPr lang="zh-CN" alt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b"/>
                </a:tc>
                <a:tc>
                  <a:txBody>
                    <a:bodyPr/>
                    <a:lstStyle/>
                    <a:p>
                      <a:pPr algn="ctr" fontAlgn="ctr"/>
                      <a:r>
                        <a:rPr lang="en-US" sz="1200" u="none" strike="noStrike">
                          <a:effectLst/>
                        </a:rPr>
                        <a:t>Year1</a:t>
                      </a:r>
                      <a:endParaRPr 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sz="1200" u="none" strike="noStrike">
                          <a:effectLst/>
                        </a:rPr>
                        <a:t>Year2</a:t>
                      </a:r>
                      <a:endParaRPr 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sz="1200" u="none" strike="noStrike" dirty="0">
                          <a:effectLst/>
                        </a:rPr>
                        <a:t>Year3</a:t>
                      </a:r>
                      <a:endParaRPr 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sz="1200" u="none" strike="noStrike" dirty="0">
                          <a:effectLst/>
                        </a:rPr>
                        <a:t>Year4</a:t>
                      </a:r>
                      <a:endParaRPr 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sz="1200" u="none" strike="noStrike" dirty="0">
                          <a:effectLst/>
                        </a:rPr>
                        <a:t>Year5</a:t>
                      </a:r>
                      <a:endParaRPr 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sz="1200" u="none" strike="noStrike" dirty="0">
                          <a:effectLst/>
                        </a:rPr>
                        <a:t>Year6</a:t>
                      </a:r>
                      <a:endParaRPr 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extLst>
                  <a:ext uri="{0D108BD9-81ED-4DB2-BD59-A6C34878D82A}">
                    <a16:rowId xmlns="" xmlns:a16="http://schemas.microsoft.com/office/drawing/2014/main" val="3424640920"/>
                  </a:ext>
                </a:extLst>
              </a:tr>
              <a:tr h="137174">
                <a:tc>
                  <a:txBody>
                    <a:bodyPr/>
                    <a:lstStyle/>
                    <a:p>
                      <a:pPr algn="l" fontAlgn="b"/>
                      <a:r>
                        <a:rPr lang="zh-CN" altLang="en-US" sz="1200" u="none" strike="noStrike">
                          <a:effectLst/>
                        </a:rPr>
                        <a:t>肠镜胶囊（颗</a:t>
                      </a:r>
                      <a:r>
                        <a:rPr lang="en-US" altLang="zh-CN" sz="1200" u="none" strike="noStrike">
                          <a:effectLst/>
                        </a:rPr>
                        <a:t>/</a:t>
                      </a:r>
                      <a:r>
                        <a:rPr lang="zh-CN" altLang="en-US" sz="1200" u="none" strike="noStrike">
                          <a:effectLst/>
                        </a:rPr>
                        <a:t>年）</a:t>
                      </a:r>
                      <a:endParaRPr lang="zh-CN" alt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b"/>
                </a:tc>
                <a:tc>
                  <a:txBody>
                    <a:bodyPr/>
                    <a:lstStyle/>
                    <a:p>
                      <a:pPr algn="r" fontAlgn="ctr"/>
                      <a:r>
                        <a:rPr lang="en-US" altLang="zh-CN" sz="1200" u="none" strike="noStrike" dirty="0">
                          <a:effectLst/>
                        </a:rPr>
                        <a:t>100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r" fontAlgn="ctr"/>
                      <a:r>
                        <a:rPr lang="en-US" altLang="zh-CN" sz="1200" u="none" strike="noStrike" dirty="0">
                          <a:effectLst/>
                        </a:rPr>
                        <a:t>120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r" fontAlgn="ctr"/>
                      <a:r>
                        <a:rPr lang="en-US" altLang="zh-CN" sz="1200" u="none" strike="noStrike" dirty="0">
                          <a:effectLst/>
                        </a:rPr>
                        <a:t>140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r" fontAlgn="ctr"/>
                      <a:r>
                        <a:rPr lang="en-US" altLang="zh-CN" sz="1200" u="none" strike="noStrike">
                          <a:effectLst/>
                        </a:rPr>
                        <a:t>160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r" fontAlgn="ctr"/>
                      <a:r>
                        <a:rPr lang="en-US" altLang="zh-CN" sz="1200" u="none" strike="noStrike">
                          <a:effectLst/>
                        </a:rPr>
                        <a:t>180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r" fontAlgn="ctr"/>
                      <a:r>
                        <a:rPr lang="en-US" altLang="zh-CN" sz="1200" u="none" strike="noStrike">
                          <a:effectLst/>
                        </a:rPr>
                        <a:t>200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extLst>
                  <a:ext uri="{0D108BD9-81ED-4DB2-BD59-A6C34878D82A}">
                    <a16:rowId xmlns="" xmlns:a16="http://schemas.microsoft.com/office/drawing/2014/main" val="904546015"/>
                  </a:ext>
                </a:extLst>
              </a:tr>
              <a:tr h="198120">
                <a:tc>
                  <a:txBody>
                    <a:bodyPr/>
                    <a:lstStyle/>
                    <a:p>
                      <a:pPr algn="l" fontAlgn="b"/>
                      <a:r>
                        <a:rPr lang="zh-CN" altLang="en-US" sz="1200" u="none" strike="noStrike">
                          <a:effectLst/>
                        </a:rPr>
                        <a:t>每院肠镜设备数</a:t>
                      </a:r>
                      <a:endParaRPr lang="zh-CN" alt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b"/>
                </a:tc>
                <a:tc>
                  <a:txBody>
                    <a:bodyPr/>
                    <a:lstStyle/>
                    <a:p>
                      <a:pPr algn="r" fontAlgn="ctr"/>
                      <a:r>
                        <a:rPr lang="zh-CN" altLang="en-US" sz="1200" u="none" strike="noStrike" dirty="0">
                          <a:effectLst/>
                        </a:rPr>
                        <a:t>                     </a:t>
                      </a:r>
                      <a:r>
                        <a:rPr lang="en-US" altLang="zh-CN" sz="1200" u="none" strike="noStrike" dirty="0">
                          <a:effectLst/>
                        </a:rPr>
                        <a:t>6.00 </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r" fontAlgn="ctr"/>
                      <a:r>
                        <a:rPr lang="zh-CN" altLang="en-US" sz="1200" u="none" strike="noStrike" dirty="0">
                          <a:effectLst/>
                        </a:rPr>
                        <a:t>             </a:t>
                      </a:r>
                      <a:r>
                        <a:rPr lang="en-US" altLang="zh-CN" sz="1200" u="none" strike="noStrike" dirty="0">
                          <a:effectLst/>
                        </a:rPr>
                        <a:t>7.00 </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r" fontAlgn="ctr"/>
                      <a:r>
                        <a:rPr lang="zh-CN" altLang="en-US" sz="1200" u="none" strike="noStrike" dirty="0">
                          <a:effectLst/>
                        </a:rPr>
                        <a:t>             </a:t>
                      </a:r>
                      <a:r>
                        <a:rPr lang="en-US" altLang="zh-CN" sz="1200" u="none" strike="noStrike" dirty="0">
                          <a:effectLst/>
                        </a:rPr>
                        <a:t>8.00 </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r" fontAlgn="ctr"/>
                      <a:r>
                        <a:rPr lang="zh-CN" altLang="en-US" sz="1200" u="none" strike="noStrike" dirty="0">
                          <a:effectLst/>
                        </a:rPr>
                        <a:t>              </a:t>
                      </a:r>
                      <a:r>
                        <a:rPr lang="en-US" altLang="zh-CN" sz="1200" u="none" strike="noStrike" dirty="0">
                          <a:effectLst/>
                        </a:rPr>
                        <a:t>9.00 </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r" fontAlgn="ctr"/>
                      <a:r>
                        <a:rPr lang="zh-CN" altLang="en-US" sz="1200" u="none" strike="noStrike" dirty="0">
                          <a:effectLst/>
                        </a:rPr>
                        <a:t>          </a:t>
                      </a:r>
                      <a:r>
                        <a:rPr lang="en-US" altLang="zh-CN" sz="1200" u="none" strike="noStrike" dirty="0">
                          <a:effectLst/>
                        </a:rPr>
                        <a:t>10.00 </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r" fontAlgn="ctr"/>
                      <a:r>
                        <a:rPr lang="zh-CN" altLang="en-US" sz="1200" u="none" strike="noStrike" dirty="0">
                          <a:effectLst/>
                        </a:rPr>
                        <a:t>           </a:t>
                      </a:r>
                      <a:r>
                        <a:rPr lang="en-US" altLang="zh-CN" sz="1200" u="none" strike="noStrike" dirty="0">
                          <a:effectLst/>
                        </a:rPr>
                        <a:t>11.00 </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extLst>
                  <a:ext uri="{0D108BD9-81ED-4DB2-BD59-A6C34878D82A}">
                    <a16:rowId xmlns="" xmlns:a16="http://schemas.microsoft.com/office/drawing/2014/main" val="361170799"/>
                  </a:ext>
                </a:extLst>
              </a:tr>
            </a:tbl>
          </a:graphicData>
        </a:graphic>
      </p:graphicFrame>
      <p:sp>
        <p:nvSpPr>
          <p:cNvPr id="11" name="矩形 10">
            <a:extLst>
              <a:ext uri="{FF2B5EF4-FFF2-40B4-BE49-F238E27FC236}">
                <a16:creationId xmlns="" xmlns:a16="http://schemas.microsoft.com/office/drawing/2014/main" id="{BC3CC5A2-6A66-4DF4-A7C0-9C287B68460F}"/>
              </a:ext>
            </a:extLst>
          </p:cNvPr>
          <p:cNvSpPr/>
          <p:nvPr/>
        </p:nvSpPr>
        <p:spPr>
          <a:xfrm>
            <a:off x="780385" y="4098242"/>
            <a:ext cx="7670169" cy="461665"/>
          </a:xfrm>
          <a:prstGeom prst="rect">
            <a:avLst/>
          </a:prstGeom>
        </p:spPr>
        <p:txBody>
          <a:bodyPr wrap="square">
            <a:spAutoFit/>
          </a:bodyPr>
          <a:lstStyle/>
          <a:p>
            <a:pPr algn="just"/>
            <a:r>
              <a:rPr lang="zh-CN" altLang="en-US" sz="1200" dirty="0">
                <a:latin typeface="+mj-ea"/>
              </a:rPr>
              <a:t>注：北京协和消化科和南方医科大消化科年销售量为：</a:t>
            </a:r>
            <a:r>
              <a:rPr lang="en-US" altLang="zh-CN" sz="1200" dirty="0">
                <a:latin typeface="+mj-ea"/>
              </a:rPr>
              <a:t>4000</a:t>
            </a:r>
            <a:r>
              <a:rPr lang="zh-CN" altLang="en-US" sz="1200" dirty="0">
                <a:latin typeface="+mj-ea"/>
              </a:rPr>
              <a:t>颗</a:t>
            </a:r>
            <a:r>
              <a:rPr lang="en-US" altLang="zh-CN" sz="1200" dirty="0">
                <a:latin typeface="+mj-ea"/>
              </a:rPr>
              <a:t>/</a:t>
            </a:r>
            <a:r>
              <a:rPr lang="zh-CN" altLang="en-US" sz="1200" dirty="0">
                <a:latin typeface="+mj-ea"/>
              </a:rPr>
              <a:t>年；通常医院理想情况下年销量正常为</a:t>
            </a:r>
            <a:r>
              <a:rPr lang="en-US" altLang="zh-CN" sz="1200" dirty="0">
                <a:latin typeface="+mj-ea"/>
              </a:rPr>
              <a:t>1000</a:t>
            </a:r>
            <a:r>
              <a:rPr lang="zh-CN" altLang="en-US" sz="1200" dirty="0">
                <a:latin typeface="+mj-ea"/>
              </a:rPr>
              <a:t>颗</a:t>
            </a:r>
            <a:r>
              <a:rPr lang="en-US" altLang="zh-CN" sz="1200" dirty="0">
                <a:latin typeface="+mj-ea"/>
              </a:rPr>
              <a:t>;</a:t>
            </a:r>
            <a:r>
              <a:rPr lang="zh-CN" altLang="en-US" sz="1200" dirty="0">
                <a:latin typeface="+mj-ea"/>
              </a:rPr>
              <a:t>未来</a:t>
            </a:r>
            <a:r>
              <a:rPr lang="en-US" altLang="zh-CN" sz="1200" dirty="0">
                <a:latin typeface="+mj-ea"/>
              </a:rPr>
              <a:t>6</a:t>
            </a:r>
            <a:r>
              <a:rPr lang="zh-CN" altLang="en-US" sz="1200" dirty="0">
                <a:latin typeface="+mj-ea"/>
              </a:rPr>
              <a:t>年里平均院销量从</a:t>
            </a:r>
            <a:r>
              <a:rPr lang="en-US" altLang="zh-CN" sz="1200" dirty="0">
                <a:latin typeface="+mj-ea"/>
              </a:rPr>
              <a:t>100</a:t>
            </a:r>
            <a:r>
              <a:rPr lang="zh-CN" altLang="en-US" sz="1200" dirty="0">
                <a:latin typeface="+mj-ea"/>
              </a:rPr>
              <a:t>颗逐步提升至</a:t>
            </a:r>
            <a:r>
              <a:rPr lang="en-US" altLang="zh-CN" sz="1200" dirty="0">
                <a:latin typeface="+mj-ea"/>
              </a:rPr>
              <a:t>200</a:t>
            </a:r>
            <a:r>
              <a:rPr lang="zh-CN" altLang="en-US" sz="1200" dirty="0">
                <a:latin typeface="+mj-ea"/>
              </a:rPr>
              <a:t>颗</a:t>
            </a:r>
          </a:p>
        </p:txBody>
      </p:sp>
      <p:graphicFrame>
        <p:nvGraphicFramePr>
          <p:cNvPr id="12" name="表格 11">
            <a:extLst>
              <a:ext uri="{FF2B5EF4-FFF2-40B4-BE49-F238E27FC236}">
                <a16:creationId xmlns="" xmlns:a16="http://schemas.microsoft.com/office/drawing/2014/main" id="{69202963-619D-409D-BADE-4510B9B47312}"/>
              </a:ext>
            </a:extLst>
          </p:cNvPr>
          <p:cNvGraphicFramePr>
            <a:graphicFrameLocks noGrp="1"/>
          </p:cNvGraphicFramePr>
          <p:nvPr>
            <p:extLst>
              <p:ext uri="{D42A27DB-BD31-4B8C-83A1-F6EECF244321}">
                <p14:modId xmlns:p14="http://schemas.microsoft.com/office/powerpoint/2010/main" val="1374260418"/>
              </p:ext>
            </p:extLst>
          </p:nvPr>
        </p:nvGraphicFramePr>
        <p:xfrm>
          <a:off x="4960015" y="4729371"/>
          <a:ext cx="3403600" cy="594360"/>
        </p:xfrm>
        <a:graphic>
          <a:graphicData uri="http://schemas.openxmlformats.org/drawingml/2006/table">
            <a:tbl>
              <a:tblPr>
                <a:tableStyleId>{5C22544A-7EE6-4342-B048-85BDC9FD1C3A}</a:tableStyleId>
              </a:tblPr>
              <a:tblGrid>
                <a:gridCol w="1220338">
                  <a:extLst>
                    <a:ext uri="{9D8B030D-6E8A-4147-A177-3AD203B41FA5}">
                      <a16:colId xmlns="" xmlns:a16="http://schemas.microsoft.com/office/drawing/2014/main" val="1206905370"/>
                    </a:ext>
                  </a:extLst>
                </a:gridCol>
                <a:gridCol w="1258474">
                  <a:extLst>
                    <a:ext uri="{9D8B030D-6E8A-4147-A177-3AD203B41FA5}">
                      <a16:colId xmlns="" xmlns:a16="http://schemas.microsoft.com/office/drawing/2014/main" val="3784047810"/>
                    </a:ext>
                  </a:extLst>
                </a:gridCol>
                <a:gridCol w="924788">
                  <a:extLst>
                    <a:ext uri="{9D8B030D-6E8A-4147-A177-3AD203B41FA5}">
                      <a16:colId xmlns="" xmlns:a16="http://schemas.microsoft.com/office/drawing/2014/main" val="202265018"/>
                    </a:ext>
                  </a:extLst>
                </a:gridCol>
              </a:tblGrid>
              <a:tr h="198120">
                <a:tc gridSpan="3">
                  <a:txBody>
                    <a:bodyPr/>
                    <a:lstStyle/>
                    <a:p>
                      <a:pPr algn="ctr" fontAlgn="b"/>
                      <a:r>
                        <a:rPr lang="zh-CN" altLang="en-US" sz="1200" b="1" u="none" strike="noStrike" dirty="0">
                          <a:solidFill>
                            <a:schemeClr val="tx1"/>
                          </a:solidFill>
                          <a:effectLst/>
                        </a:rPr>
                        <a:t>每台磁控设备对应胶囊胃镜销量（颗</a:t>
                      </a:r>
                      <a:r>
                        <a:rPr lang="en-US" altLang="zh-CN" sz="1200" b="1" u="none" strike="noStrike" dirty="0">
                          <a:solidFill>
                            <a:schemeClr val="tx1"/>
                          </a:solidFill>
                          <a:effectLst/>
                        </a:rPr>
                        <a:t>/</a:t>
                      </a:r>
                      <a:r>
                        <a:rPr lang="zh-CN" altLang="en-US" sz="1200" b="1" u="none" strike="noStrike" dirty="0">
                          <a:solidFill>
                            <a:schemeClr val="tx1"/>
                          </a:solidFill>
                          <a:effectLst/>
                        </a:rPr>
                        <a:t>年）</a:t>
                      </a:r>
                      <a:endParaRPr lang="zh-CN" altLang="en-US" sz="1200" b="1" i="0" u="none" strike="noStrike" dirty="0">
                        <a:solidFill>
                          <a:schemeClr val="tx1"/>
                        </a:solidFill>
                        <a:effectLst/>
                        <a:latin typeface="华文楷体" panose="02010600040101010101" pitchFamily="2" charset="-122"/>
                        <a:ea typeface="华文楷体" panose="02010600040101010101" pitchFamily="2" charset="-122"/>
                      </a:endParaRPr>
                    </a:p>
                  </a:txBody>
                  <a:tcPr marL="7620" marR="7620" marT="7620" marB="0" anchor="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2332643112"/>
                  </a:ext>
                </a:extLst>
              </a:tr>
              <a:tr h="198120">
                <a:tc>
                  <a:txBody>
                    <a:bodyPr/>
                    <a:lstStyle/>
                    <a:p>
                      <a:pPr algn="ctr" fontAlgn="ctr"/>
                      <a:r>
                        <a:rPr lang="en-US" sz="1200" u="none" strike="noStrike">
                          <a:effectLst/>
                        </a:rPr>
                        <a:t>Year1</a:t>
                      </a:r>
                      <a:endParaRPr 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sz="1200" u="none" strike="noStrike" dirty="0">
                          <a:effectLst/>
                        </a:rPr>
                        <a:t>Year2</a:t>
                      </a:r>
                      <a:endParaRPr 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sz="1200" u="none" strike="noStrike" dirty="0">
                          <a:effectLst/>
                        </a:rPr>
                        <a:t>Year3</a:t>
                      </a:r>
                      <a:endParaRPr 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extLst>
                  <a:ext uri="{0D108BD9-81ED-4DB2-BD59-A6C34878D82A}">
                    <a16:rowId xmlns="" xmlns:a16="http://schemas.microsoft.com/office/drawing/2014/main" val="1340640635"/>
                  </a:ext>
                </a:extLst>
              </a:tr>
              <a:tr h="198120">
                <a:tc>
                  <a:txBody>
                    <a:bodyPr/>
                    <a:lstStyle/>
                    <a:p>
                      <a:pPr algn="ctr" fontAlgn="ctr"/>
                      <a:r>
                        <a:rPr lang="en-US" altLang="zh-CN" sz="1200" u="none" strike="noStrike">
                          <a:effectLst/>
                        </a:rPr>
                        <a:t>250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a:txBody>
                    <a:bodyPr/>
                    <a:lstStyle/>
                    <a:p>
                      <a:pPr algn="ctr" fontAlgn="ctr"/>
                      <a:r>
                        <a:rPr lang="en-US" altLang="zh-CN" sz="1200" u="none" strike="noStrike" dirty="0">
                          <a:effectLst/>
                        </a:rPr>
                        <a:t>1070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extLst>
                  <a:ext uri="{0D108BD9-81ED-4DB2-BD59-A6C34878D82A}">
                    <a16:rowId xmlns="" xmlns:a16="http://schemas.microsoft.com/office/drawing/2014/main" val="314858885"/>
                  </a:ext>
                </a:extLst>
              </a:tr>
            </a:tbl>
          </a:graphicData>
        </a:graphic>
      </p:graphicFrame>
      <p:sp>
        <p:nvSpPr>
          <p:cNvPr id="13" name="矩形 12">
            <a:extLst>
              <a:ext uri="{FF2B5EF4-FFF2-40B4-BE49-F238E27FC236}">
                <a16:creationId xmlns="" xmlns:a16="http://schemas.microsoft.com/office/drawing/2014/main" id="{AC7E419C-9E15-455D-9B67-C8EC5C1164D0}"/>
              </a:ext>
            </a:extLst>
          </p:cNvPr>
          <p:cNvSpPr/>
          <p:nvPr/>
        </p:nvSpPr>
        <p:spPr>
          <a:xfrm>
            <a:off x="710682" y="2982287"/>
            <a:ext cx="4572000" cy="276999"/>
          </a:xfrm>
          <a:prstGeom prst="rect">
            <a:avLst/>
          </a:prstGeom>
        </p:spPr>
        <p:txBody>
          <a:bodyPr>
            <a:spAutoFit/>
          </a:bodyPr>
          <a:lstStyle/>
          <a:p>
            <a:r>
              <a:rPr lang="zh-CN" altLang="en-US" sz="1200" dirty="0">
                <a:solidFill>
                  <a:srgbClr val="000000"/>
                </a:solidFill>
                <a:latin typeface="华文楷体" panose="02010600040101010101" pitchFamily="2" charset="-122"/>
                <a:ea typeface="华文楷体" panose="02010600040101010101" pitchFamily="2" charset="-122"/>
              </a:rPr>
              <a:t>以公司对供应商销售要求为参考：</a:t>
            </a:r>
            <a:r>
              <a:rPr lang="en-US" altLang="zh-CN" sz="1200" dirty="0">
                <a:solidFill>
                  <a:srgbClr val="000000"/>
                </a:solidFill>
                <a:latin typeface="华文楷体" panose="02010600040101010101" pitchFamily="2" charset="-122"/>
                <a:ea typeface="华文楷体" panose="02010600040101010101" pitchFamily="2" charset="-122"/>
              </a:rPr>
              <a:t>2400</a:t>
            </a:r>
            <a:r>
              <a:rPr lang="zh-CN" altLang="en-US" sz="1200" dirty="0">
                <a:solidFill>
                  <a:srgbClr val="000000"/>
                </a:solidFill>
                <a:latin typeface="华文楷体" panose="02010600040101010101" pitchFamily="2" charset="-122"/>
                <a:ea typeface="华文楷体" panose="02010600040101010101" pitchFamily="2" charset="-122"/>
              </a:rPr>
              <a:t>颗</a:t>
            </a:r>
            <a:r>
              <a:rPr lang="en-US" altLang="zh-CN" sz="1200" dirty="0">
                <a:solidFill>
                  <a:srgbClr val="000000"/>
                </a:solidFill>
                <a:latin typeface="华文楷体" panose="02010600040101010101" pitchFamily="2" charset="-122"/>
                <a:ea typeface="华文楷体" panose="02010600040101010101" pitchFamily="2" charset="-122"/>
              </a:rPr>
              <a:t>/3</a:t>
            </a:r>
            <a:r>
              <a:rPr lang="zh-CN" altLang="en-US" sz="1200" dirty="0">
                <a:solidFill>
                  <a:srgbClr val="000000"/>
                </a:solidFill>
                <a:latin typeface="华文楷体" panose="02010600040101010101" pitchFamily="2" charset="-122"/>
                <a:ea typeface="华文楷体" panose="02010600040101010101" pitchFamily="2" charset="-122"/>
              </a:rPr>
              <a:t>年，达标率为</a:t>
            </a:r>
            <a:r>
              <a:rPr lang="en-US" altLang="zh-CN" sz="1200" dirty="0">
                <a:solidFill>
                  <a:srgbClr val="000000"/>
                </a:solidFill>
                <a:latin typeface="华文楷体" panose="02010600040101010101" pitchFamily="2" charset="-122"/>
                <a:ea typeface="华文楷体" panose="02010600040101010101" pitchFamily="2" charset="-122"/>
              </a:rPr>
              <a:t>80%</a:t>
            </a:r>
            <a:r>
              <a:rPr lang="zh-CN" altLang="en-US" sz="1200" dirty="0"/>
              <a:t> </a:t>
            </a:r>
          </a:p>
        </p:txBody>
      </p:sp>
    </p:spTree>
    <p:extLst>
      <p:ext uri="{BB962C8B-B14F-4D97-AF65-F5344CB8AC3E}">
        <p14:creationId xmlns:p14="http://schemas.microsoft.com/office/powerpoint/2010/main" val="32544813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998E8B49-6F4A-6C4D-8078-AA3628639703}"/>
              </a:ext>
            </a:extLst>
          </p:cNvPr>
          <p:cNvSpPr txBox="1"/>
          <p:nvPr/>
        </p:nvSpPr>
        <p:spPr>
          <a:xfrm>
            <a:off x="366858" y="1075715"/>
            <a:ext cx="8562538" cy="923330"/>
          </a:xfrm>
          <a:prstGeom prst="rect">
            <a:avLst/>
          </a:prstGeom>
          <a:noFill/>
        </p:spPr>
        <p:txBody>
          <a:bodyPr wrap="square" rtlCol="0">
            <a:spAutoFit/>
          </a:bodyPr>
          <a:lstStyle/>
          <a:p>
            <a:pPr algn="just"/>
            <a:endParaRPr lang="en-US" altLang="zh-CN" sz="1200" dirty="0">
              <a:latin typeface="+mj-ea"/>
              <a:ea typeface="+mj-ea"/>
            </a:endParaRPr>
          </a:p>
          <a:p>
            <a:pPr algn="just"/>
            <a:r>
              <a:rPr lang="en-US" altLang="zh-CN" sz="1200" dirty="0">
                <a:latin typeface="+mj-ea"/>
                <a:ea typeface="+mj-ea"/>
              </a:rPr>
              <a:t>2. </a:t>
            </a:r>
            <a:r>
              <a:rPr lang="zh-CN" altLang="en-US" sz="1300" dirty="0">
                <a:latin typeface="+mj-ea"/>
                <a:ea typeface="+mj-ea"/>
              </a:rPr>
              <a:t>公司的销售分为直销和分销，其中直销比例为</a:t>
            </a:r>
            <a:r>
              <a:rPr lang="en-US" altLang="zh-CN" sz="1300" dirty="0">
                <a:latin typeface="+mj-ea"/>
                <a:ea typeface="+mj-ea"/>
              </a:rPr>
              <a:t>20%</a:t>
            </a:r>
            <a:r>
              <a:rPr lang="zh-CN" altLang="en-US" sz="1300" dirty="0">
                <a:latin typeface="+mj-ea"/>
                <a:ea typeface="+mj-ea"/>
              </a:rPr>
              <a:t>，未来公司会加强直销途径的铺设，重点发展民营医院和体检中心，未来直销比例将上升到</a:t>
            </a:r>
            <a:r>
              <a:rPr lang="en-US" altLang="zh-CN" sz="1300" dirty="0">
                <a:latin typeface="+mj-ea"/>
                <a:ea typeface="+mj-ea"/>
              </a:rPr>
              <a:t>30%</a:t>
            </a:r>
            <a:r>
              <a:rPr lang="zh-CN" altLang="en-US" sz="1300" dirty="0">
                <a:latin typeface="+mj-ea"/>
                <a:ea typeface="+mj-ea"/>
              </a:rPr>
              <a:t>。</a:t>
            </a:r>
          </a:p>
          <a:p>
            <a:pPr algn="just"/>
            <a:endParaRPr lang="en-US" altLang="zh-CN" sz="1600" dirty="0">
              <a:latin typeface="+mj-ea"/>
              <a:ea typeface="+mj-ea"/>
            </a:endParaRPr>
          </a:p>
        </p:txBody>
      </p:sp>
      <p:sp>
        <p:nvSpPr>
          <p:cNvPr id="4" name="Google Shape;40;p2">
            <a:extLst>
              <a:ext uri="{FF2B5EF4-FFF2-40B4-BE49-F238E27FC236}">
                <a16:creationId xmlns="" xmlns:a16="http://schemas.microsoft.com/office/drawing/2014/main" id="{BBE4C996-A828-9B48-8259-CFB57A2F3D9E}"/>
              </a:ext>
            </a:extLst>
          </p:cNvPr>
          <p:cNvSpPr/>
          <p:nvPr/>
        </p:nvSpPr>
        <p:spPr>
          <a:xfrm>
            <a:off x="1243984" y="470570"/>
            <a:ext cx="7900017" cy="388053"/>
          </a:xfrm>
          <a:prstGeom prst="rect">
            <a:avLst/>
          </a:prstGeom>
          <a:noFill/>
          <a:ln>
            <a:noFill/>
          </a:ln>
        </p:spPr>
        <p:txBody>
          <a:bodyPr spcFirstLastPara="1" wrap="square" lIns="79525" tIns="39750" rIns="79525" bIns="39750" anchor="t" anchorCtr="0">
            <a:spAutoFit/>
          </a:bodyPr>
          <a:lstStyle/>
          <a:p>
            <a:pPr marL="74613" lvl="0" indent="-74613">
              <a:spcBef>
                <a:spcPts val="0"/>
              </a:spcBef>
              <a:spcAft>
                <a:spcPts val="0"/>
              </a:spcAft>
            </a:pPr>
            <a:r>
              <a:rPr lang="en-US" altLang="zh-CN" sz="2000" b="1" dirty="0">
                <a:solidFill>
                  <a:schemeClr val="lt1"/>
                </a:solidFill>
                <a:latin typeface="STKaiti" panose="02010600040101010101" pitchFamily="2" charset="-122"/>
                <a:ea typeface="STKaiti" panose="02010600040101010101" pitchFamily="2" charset="-122"/>
                <a:sym typeface="Arial"/>
              </a:rPr>
              <a:t>7.1 </a:t>
            </a:r>
            <a:r>
              <a:rPr lang="zh-CN" altLang="en-US" sz="2000" b="1" dirty="0">
                <a:solidFill>
                  <a:schemeClr val="lt1"/>
                </a:solidFill>
                <a:latin typeface="STKaiti" panose="02010600040101010101" pitchFamily="2" charset="-122"/>
                <a:ea typeface="STKaiti" panose="02010600040101010101" pitchFamily="2" charset="-122"/>
                <a:sym typeface="Arial"/>
              </a:rPr>
              <a:t>财务预测主要假设条件 </a:t>
            </a:r>
            <a:endParaRPr sz="2000" b="1" u="none" strike="noStrike" cap="none" dirty="0">
              <a:solidFill>
                <a:schemeClr val="lt1"/>
              </a:solidFill>
              <a:latin typeface="STKaiti" panose="02010600040101010101" pitchFamily="2" charset="-122"/>
              <a:ea typeface="STKaiti" panose="02010600040101010101" pitchFamily="2" charset="-122"/>
              <a:sym typeface="Arial"/>
            </a:endParaRPr>
          </a:p>
        </p:txBody>
      </p:sp>
      <p:graphicFrame>
        <p:nvGraphicFramePr>
          <p:cNvPr id="5" name="表格 4">
            <a:extLst>
              <a:ext uri="{FF2B5EF4-FFF2-40B4-BE49-F238E27FC236}">
                <a16:creationId xmlns="" xmlns:a16="http://schemas.microsoft.com/office/drawing/2014/main" id="{46B2461B-0418-46B5-9587-958A2D69396E}"/>
              </a:ext>
            </a:extLst>
          </p:cNvPr>
          <p:cNvGraphicFramePr>
            <a:graphicFrameLocks noGrp="1"/>
          </p:cNvGraphicFramePr>
          <p:nvPr>
            <p:extLst>
              <p:ext uri="{D42A27DB-BD31-4B8C-83A1-F6EECF244321}">
                <p14:modId xmlns:p14="http://schemas.microsoft.com/office/powerpoint/2010/main" val="3416374276"/>
              </p:ext>
            </p:extLst>
          </p:nvPr>
        </p:nvGraphicFramePr>
        <p:xfrm>
          <a:off x="1283737" y="3429000"/>
          <a:ext cx="6576526" cy="1913899"/>
        </p:xfrm>
        <a:graphic>
          <a:graphicData uri="http://schemas.openxmlformats.org/drawingml/2006/table">
            <a:tbl>
              <a:tblPr>
                <a:tableStyleId>{5C22544A-7EE6-4342-B048-85BDC9FD1C3A}</a:tableStyleId>
              </a:tblPr>
              <a:tblGrid>
                <a:gridCol w="839470">
                  <a:extLst>
                    <a:ext uri="{9D8B030D-6E8A-4147-A177-3AD203B41FA5}">
                      <a16:colId xmlns="" xmlns:a16="http://schemas.microsoft.com/office/drawing/2014/main" val="3540841210"/>
                    </a:ext>
                  </a:extLst>
                </a:gridCol>
                <a:gridCol w="1396365">
                  <a:extLst>
                    <a:ext uri="{9D8B030D-6E8A-4147-A177-3AD203B41FA5}">
                      <a16:colId xmlns="" xmlns:a16="http://schemas.microsoft.com/office/drawing/2014/main" val="2008407249"/>
                    </a:ext>
                  </a:extLst>
                </a:gridCol>
                <a:gridCol w="1167765">
                  <a:extLst>
                    <a:ext uri="{9D8B030D-6E8A-4147-A177-3AD203B41FA5}">
                      <a16:colId xmlns="" xmlns:a16="http://schemas.microsoft.com/office/drawing/2014/main" val="4034247942"/>
                    </a:ext>
                  </a:extLst>
                </a:gridCol>
                <a:gridCol w="1933886">
                  <a:extLst>
                    <a:ext uri="{9D8B030D-6E8A-4147-A177-3AD203B41FA5}">
                      <a16:colId xmlns="" xmlns:a16="http://schemas.microsoft.com/office/drawing/2014/main" val="2665628215"/>
                    </a:ext>
                  </a:extLst>
                </a:gridCol>
                <a:gridCol w="1239040">
                  <a:extLst>
                    <a:ext uri="{9D8B030D-6E8A-4147-A177-3AD203B41FA5}">
                      <a16:colId xmlns="" xmlns:a16="http://schemas.microsoft.com/office/drawing/2014/main" val="2702138531"/>
                    </a:ext>
                  </a:extLst>
                </a:gridCol>
              </a:tblGrid>
              <a:tr h="260390">
                <a:tc gridSpan="5">
                  <a:txBody>
                    <a:bodyPr/>
                    <a:lstStyle/>
                    <a:p>
                      <a:pPr algn="ctr" fontAlgn="ctr"/>
                      <a:r>
                        <a:rPr lang="zh-CN" altLang="en-US" sz="1200" b="1"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rPr>
                        <a:t>不同产品销售价格预测</a:t>
                      </a:r>
                    </a:p>
                  </a:txBody>
                  <a:tcPr marL="7620" marR="7620" marT="7620" marB="0" anchor="ctr">
                    <a:solidFill>
                      <a:schemeClr val="bg1"/>
                    </a:solidFill>
                  </a:tcPr>
                </a:tc>
                <a:tc hMerge="1">
                  <a:txBody>
                    <a:bodyPr/>
                    <a:lstStyle/>
                    <a:p>
                      <a:pPr marL="0" algn="ctr" defTabSz="685800" rtl="0" eaLnBrk="1" fontAlgn="ctr" latinLnBrk="0" hangingPunct="1"/>
                      <a:endParaRPr lang="zh-CN" altLang="en-US" sz="1100" b="1" u="none" strike="noStrike" kern="1200" dirty="0">
                        <a:solidFill>
                          <a:schemeClr val="tx1"/>
                        </a:solidFill>
                        <a:effectLst/>
                        <a:latin typeface="times" panose="02020603050405020304" pitchFamily="18" charset="0"/>
                        <a:ea typeface="+mn-ea"/>
                        <a:cs typeface="times" panose="02020603050405020304" pitchFamily="18" charset="0"/>
                      </a:endParaRPr>
                    </a:p>
                  </a:txBody>
                  <a:tcPr marL="7620" marR="7620" marT="7620" marB="0" anchor="ctr">
                    <a:solidFill>
                      <a:srgbClr val="EAEAEA"/>
                    </a:solidFill>
                  </a:tcPr>
                </a:tc>
                <a:tc hMerge="1">
                  <a:txBody>
                    <a:bodyPr/>
                    <a:lstStyle/>
                    <a:p>
                      <a:endParaRPr lang="zh-CN" altLang="en-US"/>
                    </a:p>
                  </a:txBody>
                  <a:tcPr/>
                </a:tc>
                <a:tc hMerge="1">
                  <a:txBody>
                    <a:bodyPr/>
                    <a:lstStyle/>
                    <a:p>
                      <a:endParaRPr lang="zh-CN" altLang="en-US"/>
                    </a:p>
                  </a:txBody>
                  <a:tcPr/>
                </a:tc>
                <a:tc hMerge="1">
                  <a:txBody>
                    <a:bodyPr/>
                    <a:lstStyle/>
                    <a:p>
                      <a:pPr algn="ctr" fontAlgn="ct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ctr">
                    <a:solidFill>
                      <a:srgbClr val="EAEAEA"/>
                    </a:solidFill>
                  </a:tcPr>
                </a:tc>
                <a:extLst>
                  <a:ext uri="{0D108BD9-81ED-4DB2-BD59-A6C34878D82A}">
                    <a16:rowId xmlns="" xmlns:a16="http://schemas.microsoft.com/office/drawing/2014/main" val="4149100936"/>
                  </a:ext>
                </a:extLst>
              </a:tr>
              <a:tr h="260390">
                <a:tc rowSpan="2">
                  <a:txBody>
                    <a:bodyPr/>
                    <a:lstStyle/>
                    <a:p>
                      <a:pPr algn="ctr" fontAlgn="ctr"/>
                      <a:r>
                        <a:rPr lang="zh-CN" altLang="en-US" sz="1200" u="none" strike="noStrike" dirty="0">
                          <a:effectLst/>
                          <a:latin typeface="times" panose="02020603050405020304" pitchFamily="18" charset="0"/>
                          <a:cs typeface="times" panose="02020603050405020304" pitchFamily="18" charset="0"/>
                        </a:rPr>
                        <a:t>单位元</a:t>
                      </a:r>
                      <a:endParaRPr lang="zh-CN" altLang="en-US"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ctr">
                    <a:solidFill>
                      <a:srgbClr val="EAEAEA"/>
                    </a:solidFill>
                  </a:tcPr>
                </a:tc>
                <a:tc gridSpan="3">
                  <a:txBody>
                    <a:bodyPr/>
                    <a:lstStyle/>
                    <a:p>
                      <a:pPr marL="0" algn="ctr" defTabSz="685800" rtl="0" eaLnBrk="1" fontAlgn="ctr" latinLnBrk="0" hangingPunct="1"/>
                      <a:r>
                        <a:rPr lang="zh-CN" altLang="en-US" sz="1200" b="0" u="none" strike="noStrike" kern="1200" dirty="0">
                          <a:solidFill>
                            <a:schemeClr val="tx1"/>
                          </a:solidFill>
                          <a:effectLst/>
                          <a:latin typeface="times" panose="02020603050405020304" pitchFamily="18" charset="0"/>
                          <a:ea typeface="+mn-ea"/>
                          <a:cs typeface="times" panose="02020603050405020304" pitchFamily="18" charset="0"/>
                        </a:rPr>
                        <a:t>出厂价</a:t>
                      </a:r>
                    </a:p>
                  </a:txBody>
                  <a:tcPr marL="7620" marR="7620" marT="7620" marB="0" anchor="ctr">
                    <a:solidFill>
                      <a:srgbClr val="EAEAEA"/>
                    </a:solidFill>
                  </a:tcPr>
                </a:tc>
                <a:tc hMerge="1">
                  <a:txBody>
                    <a:bodyPr/>
                    <a:lstStyle/>
                    <a:p>
                      <a:endParaRPr lang="zh-CN" altLang="en-US"/>
                    </a:p>
                  </a:txBody>
                  <a:tcPr/>
                </a:tc>
                <a:tc hMerge="1">
                  <a:txBody>
                    <a:bodyPr/>
                    <a:lstStyle/>
                    <a:p>
                      <a:endParaRPr lang="zh-CN" altLang="en-US"/>
                    </a:p>
                  </a:txBody>
                  <a:tcPr/>
                </a:tc>
                <a:tc rowSpan="2">
                  <a:txBody>
                    <a:bodyPr/>
                    <a:lstStyle/>
                    <a:p>
                      <a:pPr algn="ctr" fontAlgn="ctr"/>
                      <a:r>
                        <a:rPr lang="zh-CN" altLang="en-US" sz="1200" u="none" strike="noStrike" dirty="0">
                          <a:effectLst/>
                          <a:latin typeface="times" panose="02020603050405020304" pitchFamily="18" charset="0"/>
                          <a:cs typeface="times" panose="02020603050405020304" pitchFamily="18" charset="0"/>
                        </a:rPr>
                        <a:t>成本</a:t>
                      </a:r>
                      <a:endParaRPr lang="zh-CN" altLang="en-US"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ctr">
                    <a:solidFill>
                      <a:srgbClr val="EAEAEA"/>
                    </a:solidFill>
                  </a:tcPr>
                </a:tc>
                <a:extLst>
                  <a:ext uri="{0D108BD9-81ED-4DB2-BD59-A6C34878D82A}">
                    <a16:rowId xmlns="" xmlns:a16="http://schemas.microsoft.com/office/drawing/2014/main" val="3703505902"/>
                  </a:ext>
                </a:extLst>
              </a:tr>
              <a:tr h="257739">
                <a:tc vMerge="1">
                  <a:txBody>
                    <a:bodyPr/>
                    <a:lstStyle/>
                    <a:p>
                      <a:pPr algn="ctr" fontAlgn="ct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ctr"/>
                </a:tc>
                <a:tc>
                  <a:txBody>
                    <a:bodyPr/>
                    <a:lstStyle/>
                    <a:p>
                      <a:pPr algn="ctr" fontAlgn="ctr"/>
                      <a:r>
                        <a:rPr lang="zh-CN" altLang="en-US" sz="1200" u="none" strike="noStrike" dirty="0">
                          <a:effectLst/>
                          <a:latin typeface="times" panose="02020603050405020304" pitchFamily="18" charset="0"/>
                          <a:cs typeface="times" panose="02020603050405020304" pitchFamily="18" charset="0"/>
                        </a:rPr>
                        <a:t>经销商</a:t>
                      </a:r>
                      <a:endParaRPr lang="zh-CN" altLang="en-US"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ctr">
                    <a:solidFill>
                      <a:srgbClr val="EAEAEA"/>
                    </a:solidFill>
                  </a:tcPr>
                </a:tc>
                <a:tc>
                  <a:txBody>
                    <a:bodyPr/>
                    <a:lstStyle/>
                    <a:p>
                      <a:pPr algn="ctr" fontAlgn="ctr"/>
                      <a:r>
                        <a:rPr lang="zh-CN" altLang="en-US" sz="1200" u="none" strike="noStrike" dirty="0">
                          <a:effectLst/>
                          <a:latin typeface="times" panose="02020603050405020304" pitchFamily="18" charset="0"/>
                          <a:cs typeface="times" panose="02020603050405020304" pitchFamily="18" charset="0"/>
                        </a:rPr>
                        <a:t>直营（公立医院）</a:t>
                      </a:r>
                      <a:endParaRPr lang="zh-CN" altLang="en-US"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ctr">
                    <a:solidFill>
                      <a:srgbClr val="EAEAEA"/>
                    </a:solidFill>
                  </a:tcPr>
                </a:tc>
                <a:tc>
                  <a:txBody>
                    <a:bodyPr/>
                    <a:lstStyle/>
                    <a:p>
                      <a:pPr algn="ctr" fontAlgn="ctr"/>
                      <a:r>
                        <a:rPr lang="zh-CN" altLang="en-US" sz="1200" u="none" strike="noStrike" dirty="0">
                          <a:effectLst/>
                          <a:latin typeface="times" panose="02020603050405020304" pitchFamily="18" charset="0"/>
                          <a:cs typeface="times" panose="02020603050405020304" pitchFamily="18" charset="0"/>
                        </a:rPr>
                        <a:t>直营（民营医院</a:t>
                      </a:r>
                      <a:r>
                        <a:rPr lang="en-US" altLang="zh-CN" sz="1200" u="none" strike="noStrike" dirty="0">
                          <a:effectLst/>
                          <a:latin typeface="times" panose="02020603050405020304" pitchFamily="18" charset="0"/>
                          <a:cs typeface="times" panose="02020603050405020304" pitchFamily="18" charset="0"/>
                        </a:rPr>
                        <a:t>/</a:t>
                      </a:r>
                      <a:r>
                        <a:rPr lang="zh-CN" altLang="en-US" sz="1200" u="none" strike="noStrike" dirty="0">
                          <a:effectLst/>
                          <a:latin typeface="times" panose="02020603050405020304" pitchFamily="18" charset="0"/>
                          <a:cs typeface="times" panose="02020603050405020304" pitchFamily="18" charset="0"/>
                        </a:rPr>
                        <a:t>体检中心）</a:t>
                      </a:r>
                      <a:endParaRPr lang="zh-CN" altLang="en-US"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ctr">
                    <a:solidFill>
                      <a:srgbClr val="EAEAEA"/>
                    </a:solidFill>
                  </a:tcPr>
                </a:tc>
                <a:tc vMerge="1">
                  <a:txBody>
                    <a:bodyPr/>
                    <a:lstStyle/>
                    <a:p>
                      <a:endParaRPr lang="zh-CN" altLang="en-US"/>
                    </a:p>
                  </a:txBody>
                  <a:tcPr/>
                </a:tc>
                <a:extLst>
                  <a:ext uri="{0D108BD9-81ED-4DB2-BD59-A6C34878D82A}">
                    <a16:rowId xmlns="" xmlns:a16="http://schemas.microsoft.com/office/drawing/2014/main" val="3370825899"/>
                  </a:ext>
                </a:extLst>
              </a:tr>
              <a:tr h="164775">
                <a:tc>
                  <a:txBody>
                    <a:bodyPr/>
                    <a:lstStyle/>
                    <a:p>
                      <a:pPr algn="l" fontAlgn="b"/>
                      <a:r>
                        <a:rPr lang="zh-CN" altLang="en-US" sz="1200" u="none" strike="noStrike">
                          <a:effectLst/>
                          <a:latin typeface="times" panose="02020603050405020304" pitchFamily="18" charset="0"/>
                          <a:cs typeface="times" panose="02020603050405020304" pitchFamily="18" charset="0"/>
                        </a:rPr>
                        <a:t>胶囊肠镜</a:t>
                      </a:r>
                      <a:endParaRPr lang="zh-CN" altLang="en-US"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dirty="0">
                          <a:effectLst/>
                          <a:latin typeface="times" panose="02020603050405020304" pitchFamily="18" charset="0"/>
                          <a:cs typeface="times" panose="02020603050405020304" pitchFamily="18" charset="0"/>
                        </a:rPr>
                        <a:t>                      </a:t>
                      </a:r>
                      <a:r>
                        <a:rPr lang="en-US" altLang="zh-CN" sz="1200" u="none" strike="noStrike" dirty="0">
                          <a:effectLst/>
                          <a:latin typeface="times" panose="02020603050405020304" pitchFamily="18" charset="0"/>
                          <a:cs typeface="times" panose="02020603050405020304" pitchFamily="18" charset="0"/>
                        </a:rPr>
                        <a:t>600.00 </a:t>
                      </a:r>
                      <a:endParaRPr lang="en-US" altLang="zh-CN"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dirty="0">
                          <a:effectLst/>
                          <a:latin typeface="times" panose="02020603050405020304" pitchFamily="18" charset="0"/>
                          <a:cs typeface="times" panose="02020603050405020304" pitchFamily="18" charset="0"/>
                        </a:rPr>
                        <a:t>           </a:t>
                      </a:r>
                      <a:r>
                        <a:rPr lang="en-US" altLang="zh-CN" sz="1200" u="none" strike="noStrike" dirty="0">
                          <a:effectLst/>
                          <a:latin typeface="times" panose="02020603050405020304" pitchFamily="18" charset="0"/>
                          <a:cs typeface="times" panose="02020603050405020304" pitchFamily="18" charset="0"/>
                        </a:rPr>
                        <a:t>1,500.00 </a:t>
                      </a:r>
                      <a:endParaRPr lang="en-US" altLang="zh-CN"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dirty="0">
                          <a:effectLst/>
                          <a:latin typeface="times" panose="02020603050405020304" pitchFamily="18" charset="0"/>
                          <a:cs typeface="times" panose="02020603050405020304" pitchFamily="18" charset="0"/>
                        </a:rPr>
                        <a:t>            </a:t>
                      </a:r>
                      <a:r>
                        <a:rPr lang="en-US" altLang="zh-CN" sz="1200" u="none" strike="noStrike" dirty="0">
                          <a:effectLst/>
                          <a:latin typeface="times" panose="02020603050405020304" pitchFamily="18" charset="0"/>
                          <a:cs typeface="times" panose="02020603050405020304" pitchFamily="18" charset="0"/>
                        </a:rPr>
                        <a:t>1,300.00 </a:t>
                      </a:r>
                      <a:endParaRPr lang="en-US" altLang="zh-CN"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dirty="0">
                          <a:effectLst/>
                          <a:latin typeface="times" panose="02020603050405020304" pitchFamily="18" charset="0"/>
                          <a:cs typeface="times" panose="02020603050405020304" pitchFamily="18" charset="0"/>
                        </a:rPr>
                        <a:t>              </a:t>
                      </a:r>
                      <a:r>
                        <a:rPr lang="en-US" altLang="zh-CN" sz="1200" u="none" strike="noStrike" dirty="0">
                          <a:effectLst/>
                          <a:latin typeface="times" panose="02020603050405020304" pitchFamily="18" charset="0"/>
                          <a:cs typeface="times" panose="02020603050405020304" pitchFamily="18" charset="0"/>
                        </a:rPr>
                        <a:t>280.00 </a:t>
                      </a:r>
                      <a:endParaRPr lang="en-US" altLang="zh-CN"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extLst>
                  <a:ext uri="{0D108BD9-81ED-4DB2-BD59-A6C34878D82A}">
                    <a16:rowId xmlns="" xmlns:a16="http://schemas.microsoft.com/office/drawing/2014/main" val="1129224718"/>
                  </a:ext>
                </a:extLst>
              </a:tr>
              <a:tr h="164775">
                <a:tc>
                  <a:txBody>
                    <a:bodyPr/>
                    <a:lstStyle/>
                    <a:p>
                      <a:pPr algn="l" fontAlgn="b"/>
                      <a:r>
                        <a:rPr lang="zh-CN" altLang="en-US" sz="1200" u="none" strike="noStrike">
                          <a:effectLst/>
                          <a:latin typeface="times" panose="02020603050405020304" pitchFamily="18" charset="0"/>
                          <a:cs typeface="times" panose="02020603050405020304" pitchFamily="18" charset="0"/>
                        </a:rPr>
                        <a:t>肠镜设备</a:t>
                      </a:r>
                      <a:endParaRPr lang="zh-CN" altLang="en-US"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dirty="0">
                          <a:effectLst/>
                          <a:latin typeface="times" panose="02020603050405020304" pitchFamily="18" charset="0"/>
                          <a:cs typeface="times" panose="02020603050405020304" pitchFamily="18" charset="0"/>
                        </a:rPr>
                        <a:t>                   </a:t>
                      </a:r>
                      <a:r>
                        <a:rPr lang="en-US" altLang="zh-CN" sz="1200" u="none" strike="noStrike" dirty="0">
                          <a:effectLst/>
                          <a:latin typeface="times" panose="02020603050405020304" pitchFamily="18" charset="0"/>
                          <a:cs typeface="times" panose="02020603050405020304" pitchFamily="18" charset="0"/>
                        </a:rPr>
                        <a:t>3,000.00 </a:t>
                      </a:r>
                      <a:endParaRPr lang="en-US" altLang="zh-CN"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a:effectLst/>
                          <a:latin typeface="times" panose="02020603050405020304" pitchFamily="18" charset="0"/>
                          <a:cs typeface="times" panose="02020603050405020304" pitchFamily="18" charset="0"/>
                        </a:rPr>
                        <a:t>         </a:t>
                      </a:r>
                      <a:r>
                        <a:rPr lang="en-US" altLang="zh-CN" sz="1200" u="none" strike="noStrike">
                          <a:effectLst/>
                          <a:latin typeface="times" panose="02020603050405020304" pitchFamily="18" charset="0"/>
                          <a:cs typeface="times" panose="02020603050405020304" pitchFamily="18" charset="0"/>
                        </a:rPr>
                        <a:t>70,000.00 </a:t>
                      </a:r>
                      <a:endParaRPr lang="en-US" altLang="zh-CN"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dirty="0">
                          <a:effectLst/>
                          <a:latin typeface="times" panose="02020603050405020304" pitchFamily="18" charset="0"/>
                          <a:cs typeface="times" panose="02020603050405020304" pitchFamily="18" charset="0"/>
                        </a:rPr>
                        <a:t>          </a:t>
                      </a:r>
                      <a:r>
                        <a:rPr lang="en-US" altLang="zh-CN" sz="1200" u="none" strike="noStrike" dirty="0">
                          <a:effectLst/>
                          <a:latin typeface="times" panose="02020603050405020304" pitchFamily="18" charset="0"/>
                          <a:cs typeface="times" panose="02020603050405020304" pitchFamily="18" charset="0"/>
                        </a:rPr>
                        <a:t>50,000.00 </a:t>
                      </a:r>
                      <a:endParaRPr lang="en-US" altLang="zh-CN"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dirty="0">
                          <a:effectLst/>
                          <a:latin typeface="times" panose="02020603050405020304" pitchFamily="18" charset="0"/>
                          <a:cs typeface="times" panose="02020603050405020304" pitchFamily="18" charset="0"/>
                        </a:rPr>
                        <a:t>           </a:t>
                      </a:r>
                      <a:r>
                        <a:rPr lang="en-US" altLang="zh-CN" sz="1200" u="none" strike="noStrike" dirty="0">
                          <a:effectLst/>
                          <a:latin typeface="times" panose="02020603050405020304" pitchFamily="18" charset="0"/>
                          <a:cs typeface="times" panose="02020603050405020304" pitchFamily="18" charset="0"/>
                        </a:rPr>
                        <a:t>1,800.00 </a:t>
                      </a:r>
                      <a:endParaRPr lang="en-US" altLang="zh-CN"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extLst>
                  <a:ext uri="{0D108BD9-81ED-4DB2-BD59-A6C34878D82A}">
                    <a16:rowId xmlns="" xmlns:a16="http://schemas.microsoft.com/office/drawing/2014/main" val="743082522"/>
                  </a:ext>
                </a:extLst>
              </a:tr>
              <a:tr h="164775">
                <a:tc>
                  <a:txBody>
                    <a:bodyPr/>
                    <a:lstStyle/>
                    <a:p>
                      <a:pPr algn="l" fontAlgn="b"/>
                      <a:r>
                        <a:rPr lang="zh-CN" altLang="en-US" sz="1200" u="none" strike="noStrike">
                          <a:effectLst/>
                          <a:latin typeface="times" panose="02020603050405020304" pitchFamily="18" charset="0"/>
                          <a:cs typeface="times" panose="02020603050405020304" pitchFamily="18" charset="0"/>
                        </a:rPr>
                        <a:t>胶囊胃镜</a:t>
                      </a:r>
                      <a:endParaRPr lang="zh-CN" altLang="en-US"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dirty="0">
                          <a:effectLst/>
                          <a:latin typeface="times" panose="02020603050405020304" pitchFamily="18" charset="0"/>
                          <a:cs typeface="times" panose="02020603050405020304" pitchFamily="18" charset="0"/>
                        </a:rPr>
                        <a:t>                      </a:t>
                      </a:r>
                      <a:r>
                        <a:rPr lang="en-US" altLang="zh-CN" sz="1200" u="none" strike="noStrike" dirty="0">
                          <a:effectLst/>
                          <a:latin typeface="times" panose="02020603050405020304" pitchFamily="18" charset="0"/>
                          <a:cs typeface="times" panose="02020603050405020304" pitchFamily="18" charset="0"/>
                        </a:rPr>
                        <a:t>800.00 </a:t>
                      </a:r>
                      <a:endParaRPr lang="en-US" altLang="zh-CN"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a:effectLst/>
                          <a:latin typeface="times" panose="02020603050405020304" pitchFamily="18" charset="0"/>
                          <a:cs typeface="times" panose="02020603050405020304" pitchFamily="18" charset="0"/>
                        </a:rPr>
                        <a:t>           </a:t>
                      </a:r>
                      <a:r>
                        <a:rPr lang="en-US" altLang="zh-CN" sz="1200" u="none" strike="noStrike">
                          <a:effectLst/>
                          <a:latin typeface="times" panose="02020603050405020304" pitchFamily="18" charset="0"/>
                          <a:cs typeface="times" panose="02020603050405020304" pitchFamily="18" charset="0"/>
                        </a:rPr>
                        <a:t>1,800.00 </a:t>
                      </a:r>
                      <a:endParaRPr lang="en-US" altLang="zh-CN"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dirty="0">
                          <a:effectLst/>
                          <a:latin typeface="times" panose="02020603050405020304" pitchFamily="18" charset="0"/>
                          <a:cs typeface="times" panose="02020603050405020304" pitchFamily="18" charset="0"/>
                        </a:rPr>
                        <a:t>            </a:t>
                      </a:r>
                      <a:r>
                        <a:rPr lang="en-US" altLang="zh-CN" sz="1200" u="none" strike="noStrike" dirty="0">
                          <a:effectLst/>
                          <a:latin typeface="times" panose="02020603050405020304" pitchFamily="18" charset="0"/>
                          <a:cs typeface="times" panose="02020603050405020304" pitchFamily="18" charset="0"/>
                        </a:rPr>
                        <a:t>1,500.00 </a:t>
                      </a:r>
                      <a:endParaRPr lang="en-US" altLang="zh-CN"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dirty="0">
                          <a:effectLst/>
                          <a:latin typeface="times" panose="02020603050405020304" pitchFamily="18" charset="0"/>
                          <a:cs typeface="times" panose="02020603050405020304" pitchFamily="18" charset="0"/>
                        </a:rPr>
                        <a:t>              </a:t>
                      </a:r>
                      <a:r>
                        <a:rPr lang="en-US" altLang="zh-CN" sz="1200" u="none" strike="noStrike" dirty="0">
                          <a:effectLst/>
                          <a:latin typeface="times" panose="02020603050405020304" pitchFamily="18" charset="0"/>
                          <a:cs typeface="times" panose="02020603050405020304" pitchFamily="18" charset="0"/>
                        </a:rPr>
                        <a:t>200.00 </a:t>
                      </a:r>
                      <a:endParaRPr lang="en-US" altLang="zh-CN"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extLst>
                  <a:ext uri="{0D108BD9-81ED-4DB2-BD59-A6C34878D82A}">
                    <a16:rowId xmlns="" xmlns:a16="http://schemas.microsoft.com/office/drawing/2014/main" val="1635832338"/>
                  </a:ext>
                </a:extLst>
              </a:tr>
              <a:tr h="164775">
                <a:tc>
                  <a:txBody>
                    <a:bodyPr/>
                    <a:lstStyle/>
                    <a:p>
                      <a:pPr algn="l" fontAlgn="b"/>
                      <a:r>
                        <a:rPr lang="zh-CN" altLang="en-US" sz="1200" u="none" strike="noStrike">
                          <a:effectLst/>
                          <a:latin typeface="times" panose="02020603050405020304" pitchFamily="18" charset="0"/>
                          <a:cs typeface="times" panose="02020603050405020304" pitchFamily="18" charset="0"/>
                        </a:rPr>
                        <a:t>磁控设备</a:t>
                      </a:r>
                      <a:endParaRPr lang="zh-CN" altLang="en-US"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a:effectLst/>
                          <a:latin typeface="times" panose="02020603050405020304" pitchFamily="18" charset="0"/>
                          <a:cs typeface="times" panose="02020603050405020304" pitchFamily="18" charset="0"/>
                        </a:rPr>
                        <a:t>                </a:t>
                      </a:r>
                      <a:r>
                        <a:rPr lang="en-US" altLang="zh-CN" sz="1200" u="none" strike="noStrike">
                          <a:effectLst/>
                          <a:latin typeface="times" panose="02020603050405020304" pitchFamily="18" charset="0"/>
                          <a:cs typeface="times" panose="02020603050405020304" pitchFamily="18" charset="0"/>
                        </a:rPr>
                        <a:t>200,000.00 </a:t>
                      </a:r>
                      <a:endParaRPr lang="en-US" altLang="zh-CN"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a:effectLst/>
                          <a:latin typeface="times" panose="02020603050405020304" pitchFamily="18" charset="0"/>
                          <a:cs typeface="times" panose="02020603050405020304" pitchFamily="18" charset="0"/>
                        </a:rPr>
                        <a:t>       </a:t>
                      </a:r>
                      <a:r>
                        <a:rPr lang="en-US" altLang="zh-CN" sz="1200" u="none" strike="noStrike">
                          <a:effectLst/>
                          <a:latin typeface="times" panose="02020603050405020304" pitchFamily="18" charset="0"/>
                          <a:cs typeface="times" panose="02020603050405020304" pitchFamily="18" charset="0"/>
                        </a:rPr>
                        <a:t>600,000.00 </a:t>
                      </a:r>
                      <a:endParaRPr lang="en-US" altLang="zh-CN"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a:effectLst/>
                          <a:latin typeface="times" panose="02020603050405020304" pitchFamily="18" charset="0"/>
                          <a:cs typeface="times" panose="02020603050405020304" pitchFamily="18" charset="0"/>
                        </a:rPr>
                        <a:t>         </a:t>
                      </a:r>
                      <a:r>
                        <a:rPr lang="en-US" altLang="zh-CN" sz="1200" u="none" strike="noStrike">
                          <a:effectLst/>
                          <a:latin typeface="times" panose="02020603050405020304" pitchFamily="18" charset="0"/>
                          <a:cs typeface="times" panose="02020603050405020304" pitchFamily="18" charset="0"/>
                        </a:rPr>
                        <a:t>550,000.00 </a:t>
                      </a:r>
                      <a:endParaRPr lang="en-US" altLang="zh-CN"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a:txBody>
                    <a:bodyPr/>
                    <a:lstStyle/>
                    <a:p>
                      <a:pPr algn="r" fontAlgn="b"/>
                      <a:r>
                        <a:rPr lang="zh-CN" altLang="en-US" sz="1200" u="none" strike="noStrike" dirty="0">
                          <a:effectLst/>
                          <a:latin typeface="times" panose="02020603050405020304" pitchFamily="18" charset="0"/>
                          <a:cs typeface="times" panose="02020603050405020304" pitchFamily="18" charset="0"/>
                        </a:rPr>
                        <a:t>        </a:t>
                      </a:r>
                      <a:r>
                        <a:rPr lang="en-US" altLang="zh-CN" sz="1200" u="none" strike="noStrike" dirty="0">
                          <a:effectLst/>
                          <a:latin typeface="times" panose="02020603050405020304" pitchFamily="18" charset="0"/>
                          <a:cs typeface="times" panose="02020603050405020304" pitchFamily="18" charset="0"/>
                        </a:rPr>
                        <a:t>130,000.00 </a:t>
                      </a:r>
                      <a:endParaRPr lang="en-US" altLang="zh-CN"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extLst>
                  <a:ext uri="{0D108BD9-81ED-4DB2-BD59-A6C34878D82A}">
                    <a16:rowId xmlns="" xmlns:a16="http://schemas.microsoft.com/office/drawing/2014/main" val="149858734"/>
                  </a:ext>
                </a:extLst>
              </a:tr>
              <a:tr h="322386">
                <a:tc gridSpan="5">
                  <a:txBody>
                    <a:bodyPr/>
                    <a:lstStyle/>
                    <a:p>
                      <a:pPr algn="l" fontAlgn="b"/>
                      <a:r>
                        <a:rPr lang="zh-CN" altLang="en-US" sz="1200" u="none" strike="noStrike" dirty="0">
                          <a:effectLst/>
                          <a:latin typeface="times" panose="02020603050405020304" pitchFamily="18" charset="0"/>
                          <a:cs typeface="times" panose="02020603050405020304" pitchFamily="18" charset="0"/>
                        </a:rPr>
                        <a:t>量上来后价格会下降但是成本也会下降，所以统一销售渠道的毛利将保持稳定，但因为直营比例将上涨未来综合毛利会略微上浮</a:t>
                      </a:r>
                      <a:endParaRPr lang="zh-CN" altLang="en-US" sz="1200" b="0" i="1"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2584186382"/>
                  </a:ext>
                </a:extLst>
              </a:tr>
            </a:tbl>
          </a:graphicData>
        </a:graphic>
      </p:graphicFrame>
      <p:sp>
        <p:nvSpPr>
          <p:cNvPr id="2" name="矩形 1">
            <a:extLst>
              <a:ext uri="{FF2B5EF4-FFF2-40B4-BE49-F238E27FC236}">
                <a16:creationId xmlns="" xmlns:a16="http://schemas.microsoft.com/office/drawing/2014/main" id="{636452B0-7205-4C20-9F16-DB3687DB6315}"/>
              </a:ext>
            </a:extLst>
          </p:cNvPr>
          <p:cNvSpPr/>
          <p:nvPr/>
        </p:nvSpPr>
        <p:spPr>
          <a:xfrm>
            <a:off x="366858" y="2860818"/>
            <a:ext cx="7791062" cy="492443"/>
          </a:xfrm>
          <a:prstGeom prst="rect">
            <a:avLst/>
          </a:prstGeom>
        </p:spPr>
        <p:txBody>
          <a:bodyPr wrap="square">
            <a:spAutoFit/>
          </a:bodyPr>
          <a:lstStyle/>
          <a:p>
            <a:pPr algn="just"/>
            <a:r>
              <a:rPr lang="en-US" altLang="zh-CN" sz="1300" dirty="0">
                <a:latin typeface="+mj-ea"/>
              </a:rPr>
              <a:t>3. </a:t>
            </a:r>
            <a:r>
              <a:rPr lang="zh-CN" altLang="en-US" sz="1300" dirty="0">
                <a:latin typeface="+mj-ea"/>
              </a:rPr>
              <a:t>公司产品起量后单价会下降但是成本也会降低，未来单品毛利率将保持稳定。但因为公司着重发展直销渠道，直销的终端价格约为公司卖给经销商的价格的两倍。所以公司的综合毛利润会逐步提升。</a:t>
            </a:r>
            <a:endParaRPr lang="en-US" altLang="zh-CN" sz="1300" dirty="0">
              <a:latin typeface="+mj-ea"/>
            </a:endParaRPr>
          </a:p>
        </p:txBody>
      </p:sp>
      <p:graphicFrame>
        <p:nvGraphicFramePr>
          <p:cNvPr id="6" name="表格 5">
            <a:extLst>
              <a:ext uri="{FF2B5EF4-FFF2-40B4-BE49-F238E27FC236}">
                <a16:creationId xmlns="" xmlns:a16="http://schemas.microsoft.com/office/drawing/2014/main" id="{22CD2A65-5AB0-4FB9-8E36-28AA299E9AC8}"/>
              </a:ext>
            </a:extLst>
          </p:cNvPr>
          <p:cNvGraphicFramePr>
            <a:graphicFrameLocks noGrp="1"/>
          </p:cNvGraphicFramePr>
          <p:nvPr>
            <p:extLst>
              <p:ext uri="{D42A27DB-BD31-4B8C-83A1-F6EECF244321}">
                <p14:modId xmlns:p14="http://schemas.microsoft.com/office/powerpoint/2010/main" val="244556165"/>
              </p:ext>
            </p:extLst>
          </p:nvPr>
        </p:nvGraphicFramePr>
        <p:xfrm>
          <a:off x="946150" y="1850675"/>
          <a:ext cx="7251700" cy="792480"/>
        </p:xfrm>
        <a:graphic>
          <a:graphicData uri="http://schemas.openxmlformats.org/drawingml/2006/table">
            <a:tbl>
              <a:tblPr>
                <a:tableStyleId>{5C22544A-7EE6-4342-B048-85BDC9FD1C3A}</a:tableStyleId>
              </a:tblPr>
              <a:tblGrid>
                <a:gridCol w="1219200">
                  <a:extLst>
                    <a:ext uri="{9D8B030D-6E8A-4147-A177-3AD203B41FA5}">
                      <a16:colId xmlns="" xmlns:a16="http://schemas.microsoft.com/office/drawing/2014/main" val="3850039053"/>
                    </a:ext>
                  </a:extLst>
                </a:gridCol>
                <a:gridCol w="1257300">
                  <a:extLst>
                    <a:ext uri="{9D8B030D-6E8A-4147-A177-3AD203B41FA5}">
                      <a16:colId xmlns="" xmlns:a16="http://schemas.microsoft.com/office/drawing/2014/main" val="748512280"/>
                    </a:ext>
                  </a:extLst>
                </a:gridCol>
                <a:gridCol w="927100">
                  <a:extLst>
                    <a:ext uri="{9D8B030D-6E8A-4147-A177-3AD203B41FA5}">
                      <a16:colId xmlns="" xmlns:a16="http://schemas.microsoft.com/office/drawing/2014/main" val="156019759"/>
                    </a:ext>
                  </a:extLst>
                </a:gridCol>
                <a:gridCol w="977900">
                  <a:extLst>
                    <a:ext uri="{9D8B030D-6E8A-4147-A177-3AD203B41FA5}">
                      <a16:colId xmlns="" xmlns:a16="http://schemas.microsoft.com/office/drawing/2014/main" val="884524030"/>
                    </a:ext>
                  </a:extLst>
                </a:gridCol>
                <a:gridCol w="952500">
                  <a:extLst>
                    <a:ext uri="{9D8B030D-6E8A-4147-A177-3AD203B41FA5}">
                      <a16:colId xmlns="" xmlns:a16="http://schemas.microsoft.com/office/drawing/2014/main" val="4098113586"/>
                    </a:ext>
                  </a:extLst>
                </a:gridCol>
                <a:gridCol w="977900">
                  <a:extLst>
                    <a:ext uri="{9D8B030D-6E8A-4147-A177-3AD203B41FA5}">
                      <a16:colId xmlns="" xmlns:a16="http://schemas.microsoft.com/office/drawing/2014/main" val="1147301939"/>
                    </a:ext>
                  </a:extLst>
                </a:gridCol>
                <a:gridCol w="939800">
                  <a:extLst>
                    <a:ext uri="{9D8B030D-6E8A-4147-A177-3AD203B41FA5}">
                      <a16:colId xmlns="" xmlns:a16="http://schemas.microsoft.com/office/drawing/2014/main" val="2234941869"/>
                    </a:ext>
                  </a:extLst>
                </a:gridCol>
              </a:tblGrid>
              <a:tr h="198120">
                <a:tc gridSpan="7">
                  <a:txBody>
                    <a:bodyPr/>
                    <a:lstStyle/>
                    <a:p>
                      <a:pPr algn="ctr" fontAlgn="b"/>
                      <a:r>
                        <a:rPr lang="zh-CN" altLang="en-US" sz="1200" b="1" i="0" u="none" strike="noStrike" dirty="0">
                          <a:solidFill>
                            <a:schemeClr val="tx1"/>
                          </a:solidFill>
                          <a:effectLst/>
                          <a:latin typeface="华文楷体" panose="02010600040101010101" pitchFamily="2" charset="-122"/>
                          <a:ea typeface="华文楷体" panose="02010600040101010101" pitchFamily="2" charset="-122"/>
                        </a:rPr>
                        <a:t>直销、经销占比</a:t>
                      </a:r>
                    </a:p>
                  </a:txBody>
                  <a:tcPr marL="7620" marR="7620" marT="7620" marB="0" anchor="b">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zh-CN" sz="11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hMerge="1">
                  <a:txBody>
                    <a:bodyPr/>
                    <a:lstStyle/>
                    <a:p>
                      <a:pPr algn="ctr" fontAlgn="ctr"/>
                      <a:endParaRPr lang="en-US" altLang="zh-CN" sz="11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hMerge="1">
                  <a:txBody>
                    <a:bodyPr/>
                    <a:lstStyle/>
                    <a:p>
                      <a:pPr algn="ctr" fontAlgn="ctr"/>
                      <a:endParaRPr lang="en-US" altLang="zh-CN" sz="11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hMerge="1">
                  <a:txBody>
                    <a:bodyPr/>
                    <a:lstStyle/>
                    <a:p>
                      <a:pPr algn="ctr" fontAlgn="ctr"/>
                      <a:endParaRPr lang="en-US" altLang="zh-CN" sz="11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hMerge="1">
                  <a:txBody>
                    <a:bodyPr/>
                    <a:lstStyle/>
                    <a:p>
                      <a:pPr algn="ctr" fontAlgn="ctr"/>
                      <a:endParaRPr lang="en-US" altLang="zh-CN" sz="11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hMerge="1">
                  <a:txBody>
                    <a:bodyPr/>
                    <a:lstStyle/>
                    <a:p>
                      <a:pPr algn="ctr" fontAlgn="ctr"/>
                      <a:endParaRPr lang="en-US" altLang="zh-CN" sz="11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extLst>
                  <a:ext uri="{0D108BD9-81ED-4DB2-BD59-A6C34878D82A}">
                    <a16:rowId xmlns="" xmlns:a16="http://schemas.microsoft.com/office/drawing/2014/main" val="2776089131"/>
                  </a:ext>
                </a:extLst>
              </a:tr>
              <a:tr h="198120">
                <a:tc>
                  <a:txBody>
                    <a:bodyPr/>
                    <a:lstStyle/>
                    <a:p>
                      <a:pPr algn="l" fontAlgn="b"/>
                      <a:r>
                        <a:rPr lang="zh-CN" altLang="en-US" sz="1200" u="none" strike="noStrike">
                          <a:effectLst/>
                        </a:rPr>
                        <a:t>　</a:t>
                      </a:r>
                      <a:endParaRPr lang="zh-CN" alt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b">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2020</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2021</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2022</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2023</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2024</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2025</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660442401"/>
                  </a:ext>
                </a:extLst>
              </a:tr>
              <a:tr h="198120">
                <a:tc>
                  <a:txBody>
                    <a:bodyPr/>
                    <a:lstStyle/>
                    <a:p>
                      <a:pPr algn="l" fontAlgn="b"/>
                      <a:r>
                        <a:rPr lang="zh-CN" altLang="en-US" sz="1200" u="none" strike="noStrike">
                          <a:effectLst/>
                        </a:rPr>
                        <a:t>直营占比</a:t>
                      </a:r>
                      <a:endParaRPr lang="zh-CN" altLang="en-US"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b">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a:effectLst/>
                        </a:rPr>
                        <a:t>20%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a:effectLst/>
                        </a:rPr>
                        <a:t>22.00%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a:effectLst/>
                        </a:rPr>
                        <a:t>24.00%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a:effectLst/>
                        </a:rPr>
                        <a:t>26.00%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a:effectLst/>
                        </a:rPr>
                        <a:t>28.00%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u="none" strike="noStrike">
                          <a:effectLst/>
                        </a:rPr>
                        <a:t>30.00%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150683134"/>
                  </a:ext>
                </a:extLst>
              </a:tr>
              <a:tr h="198120">
                <a:tc>
                  <a:txBody>
                    <a:bodyPr/>
                    <a:lstStyle/>
                    <a:p>
                      <a:pPr algn="l" fontAlgn="b"/>
                      <a:r>
                        <a:rPr lang="zh-CN" altLang="en-US" sz="1200" u="none" strike="noStrike" dirty="0">
                          <a:effectLst/>
                        </a:rPr>
                        <a:t>经销商占比</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b">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altLang="zh-CN" sz="1200" u="none" strike="noStrike">
                          <a:effectLst/>
                        </a:rPr>
                        <a:t>80%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altLang="zh-CN" sz="1200" u="none" strike="noStrike">
                          <a:effectLst/>
                        </a:rPr>
                        <a:t>78.00%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altLang="zh-CN" sz="1200" u="none" strike="noStrike">
                          <a:effectLst/>
                        </a:rPr>
                        <a:t>76.00%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altLang="zh-CN" sz="1200" u="none" strike="noStrike">
                          <a:effectLst/>
                        </a:rPr>
                        <a:t>74.00%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altLang="zh-CN" sz="1200" u="none" strike="noStrike">
                          <a:effectLst/>
                        </a:rPr>
                        <a:t>72.00%</a:t>
                      </a:r>
                      <a:endParaRPr lang="en-US" altLang="zh-CN" sz="1200" b="0" i="0" u="none" strike="noStrike">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altLang="zh-CN" sz="1200" u="none" strike="noStrike" dirty="0">
                          <a:effectLst/>
                        </a:rPr>
                        <a:t>70.00%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3052536266"/>
                  </a:ext>
                </a:extLst>
              </a:tr>
            </a:tbl>
          </a:graphicData>
        </a:graphic>
      </p:graphicFrame>
    </p:spTree>
    <p:extLst>
      <p:ext uri="{BB962C8B-B14F-4D97-AF65-F5344CB8AC3E}">
        <p14:creationId xmlns:p14="http://schemas.microsoft.com/office/powerpoint/2010/main" val="715807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p2">
            <a:extLst>
              <a:ext uri="{FF2B5EF4-FFF2-40B4-BE49-F238E27FC236}">
                <a16:creationId xmlns="" xmlns:a16="http://schemas.microsoft.com/office/drawing/2014/main" id="{49D503DF-789D-4156-957C-9B71396E0E78}"/>
              </a:ext>
            </a:extLst>
          </p:cNvPr>
          <p:cNvSpPr/>
          <p:nvPr/>
        </p:nvSpPr>
        <p:spPr>
          <a:xfrm>
            <a:off x="1243984" y="470570"/>
            <a:ext cx="7900017" cy="388053"/>
          </a:xfrm>
          <a:prstGeom prst="rect">
            <a:avLst/>
          </a:prstGeom>
          <a:noFill/>
          <a:ln>
            <a:noFill/>
          </a:ln>
        </p:spPr>
        <p:txBody>
          <a:bodyPr spcFirstLastPara="1" wrap="square" lIns="79525" tIns="39750" rIns="79525" bIns="39750" anchor="t" anchorCtr="0">
            <a:spAutoFit/>
          </a:bodyPr>
          <a:lstStyle/>
          <a:p>
            <a:pPr marL="74613" lvl="0" indent="-74613">
              <a:spcBef>
                <a:spcPts val="0"/>
              </a:spcBef>
              <a:spcAft>
                <a:spcPts val="0"/>
              </a:spcAft>
            </a:pPr>
            <a:r>
              <a:rPr lang="en-US" altLang="zh-CN" sz="2000" b="1" dirty="0">
                <a:solidFill>
                  <a:schemeClr val="lt1"/>
                </a:solidFill>
                <a:latin typeface="Times New Roman" panose="02020603050405020304" pitchFamily="18" charset="0"/>
                <a:ea typeface="STKaiti" panose="02010600040101010101" pitchFamily="2" charset="-122"/>
                <a:cs typeface="Times New Roman" panose="02020603050405020304" pitchFamily="18" charset="0"/>
                <a:sym typeface="Arial"/>
              </a:rPr>
              <a:t>7.1 </a:t>
            </a:r>
            <a:r>
              <a:rPr lang="zh-CN" altLang="en-US" sz="2000" b="1" dirty="0">
                <a:solidFill>
                  <a:schemeClr val="lt1"/>
                </a:solidFill>
                <a:latin typeface="Times New Roman" panose="02020603050405020304" pitchFamily="18" charset="0"/>
                <a:ea typeface="STKaiti" panose="02010600040101010101" pitchFamily="2" charset="-122"/>
                <a:cs typeface="Times New Roman" panose="02020603050405020304" pitchFamily="18" charset="0"/>
                <a:sym typeface="Arial"/>
              </a:rPr>
              <a:t>财务预测主要假设条件 </a:t>
            </a:r>
            <a:endParaRPr sz="2000" b="1" u="none" strike="noStrike" cap="none" dirty="0">
              <a:solidFill>
                <a:schemeClr val="lt1"/>
              </a:solidFill>
              <a:latin typeface="Times New Roman" panose="02020603050405020304" pitchFamily="18" charset="0"/>
              <a:ea typeface="STKaiti" panose="02010600040101010101" pitchFamily="2" charset="-122"/>
              <a:cs typeface="Times New Roman" panose="02020603050405020304" pitchFamily="18" charset="0"/>
              <a:sym typeface="Arial"/>
            </a:endParaRPr>
          </a:p>
        </p:txBody>
      </p:sp>
      <p:graphicFrame>
        <p:nvGraphicFramePr>
          <p:cNvPr id="3" name="表格 2">
            <a:extLst>
              <a:ext uri="{FF2B5EF4-FFF2-40B4-BE49-F238E27FC236}">
                <a16:creationId xmlns="" xmlns:a16="http://schemas.microsoft.com/office/drawing/2014/main" id="{D21CED20-25F9-4024-9D94-7CED9146B5B1}"/>
              </a:ext>
            </a:extLst>
          </p:cNvPr>
          <p:cNvGraphicFramePr>
            <a:graphicFrameLocks noGrp="1"/>
          </p:cNvGraphicFramePr>
          <p:nvPr>
            <p:extLst>
              <p:ext uri="{D42A27DB-BD31-4B8C-83A1-F6EECF244321}">
                <p14:modId xmlns:p14="http://schemas.microsoft.com/office/powerpoint/2010/main" val="1837821856"/>
              </p:ext>
            </p:extLst>
          </p:nvPr>
        </p:nvGraphicFramePr>
        <p:xfrm>
          <a:off x="1663311" y="1573795"/>
          <a:ext cx="5529060" cy="1386840"/>
        </p:xfrm>
        <a:graphic>
          <a:graphicData uri="http://schemas.openxmlformats.org/drawingml/2006/table">
            <a:tbl>
              <a:tblPr>
                <a:tableStyleId>{5C22544A-7EE6-4342-B048-85BDC9FD1C3A}</a:tableStyleId>
              </a:tblPr>
              <a:tblGrid>
                <a:gridCol w="1580515">
                  <a:extLst>
                    <a:ext uri="{9D8B030D-6E8A-4147-A177-3AD203B41FA5}">
                      <a16:colId xmlns="" xmlns:a16="http://schemas.microsoft.com/office/drawing/2014/main" val="1871137862"/>
                    </a:ext>
                  </a:extLst>
                </a:gridCol>
                <a:gridCol w="1143000">
                  <a:extLst>
                    <a:ext uri="{9D8B030D-6E8A-4147-A177-3AD203B41FA5}">
                      <a16:colId xmlns="" xmlns:a16="http://schemas.microsoft.com/office/drawing/2014/main" val="3757152103"/>
                    </a:ext>
                  </a:extLst>
                </a:gridCol>
                <a:gridCol w="839932">
                  <a:extLst>
                    <a:ext uri="{9D8B030D-6E8A-4147-A177-3AD203B41FA5}">
                      <a16:colId xmlns="" xmlns:a16="http://schemas.microsoft.com/office/drawing/2014/main" val="1359493394"/>
                    </a:ext>
                  </a:extLst>
                </a:gridCol>
                <a:gridCol w="883227">
                  <a:extLst>
                    <a:ext uri="{9D8B030D-6E8A-4147-A177-3AD203B41FA5}">
                      <a16:colId xmlns="" xmlns:a16="http://schemas.microsoft.com/office/drawing/2014/main" val="3057598216"/>
                    </a:ext>
                  </a:extLst>
                </a:gridCol>
                <a:gridCol w="1082386">
                  <a:extLst>
                    <a:ext uri="{9D8B030D-6E8A-4147-A177-3AD203B41FA5}">
                      <a16:colId xmlns="" xmlns:a16="http://schemas.microsoft.com/office/drawing/2014/main" val="333935188"/>
                    </a:ext>
                  </a:extLst>
                </a:gridCol>
              </a:tblGrid>
              <a:tr h="198120">
                <a:tc gridSpan="5">
                  <a:txBody>
                    <a:bodyPr/>
                    <a:lstStyle/>
                    <a:p>
                      <a:pPr algn="ctr" fontAlgn="b"/>
                      <a:r>
                        <a:rPr lang="zh-CN" altLang="en-US" sz="1200" b="1" u="none" strike="noStrike" dirty="0">
                          <a:effectLst/>
                          <a:latin typeface="Times New Roman" panose="02020603050405020304" pitchFamily="18" charset="0"/>
                          <a:cs typeface="Times New Roman" panose="02020603050405020304" pitchFamily="18" charset="0"/>
                        </a:rPr>
                        <a:t>期间费用率</a:t>
                      </a:r>
                      <a:endParaRPr lang="zh-CN" altLang="en-US" sz="1200" b="1"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noFill/>
                  </a:tcPr>
                </a:tc>
                <a:tc hMerge="1">
                  <a:txBody>
                    <a:bodyPr/>
                    <a:lstStyle/>
                    <a:p>
                      <a:pPr algn="ctr" fontAlgn="b"/>
                      <a:endParaRPr lang="en-US" altLang="zh-CN" sz="11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华文楷体" panose="02010600040101010101" pitchFamily="2" charset="-122"/>
                        <a:ea typeface="华文楷体" panose="02010600040101010101" pitchFamily="2" charset="-122"/>
                      </a:endParaRPr>
                    </a:p>
                  </a:txBody>
                  <a:tcPr marL="7620" marR="7620" marT="7620" marB="0" anchor="ctr"/>
                </a:tc>
                <a:extLst>
                  <a:ext uri="{0D108BD9-81ED-4DB2-BD59-A6C34878D82A}">
                    <a16:rowId xmlns="" xmlns:a16="http://schemas.microsoft.com/office/drawing/2014/main" val="3816351377"/>
                  </a:ext>
                </a:extLst>
              </a:tr>
              <a:tr h="198120">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2018</a:t>
                      </a:r>
                      <a:r>
                        <a:rPr lang="zh-CN" altLang="en-US" sz="1200" u="none" strike="noStrike">
                          <a:effectLst/>
                          <a:latin typeface="Times New Roman" panose="02020603050405020304" pitchFamily="18" charset="0"/>
                          <a:cs typeface="Times New Roman" panose="02020603050405020304" pitchFamily="18" charset="0"/>
                        </a:rPr>
                        <a:t>年上市公司数据</a:t>
                      </a:r>
                      <a:endParaRPr lang="zh-CN" altLang="en-US"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zh-CN" altLang="en-US" sz="1200" u="none" strike="noStrike" dirty="0">
                          <a:effectLst/>
                          <a:latin typeface="Times New Roman" panose="02020603050405020304" pitchFamily="18" charset="0"/>
                          <a:cs typeface="Times New Roman" panose="02020603050405020304" pitchFamily="18" charset="0"/>
                        </a:rPr>
                        <a:t>开立医疗</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zh-CN" altLang="en-US" sz="1200" u="none" strike="noStrike" dirty="0">
                          <a:effectLst/>
                          <a:latin typeface="Times New Roman" panose="02020603050405020304" pitchFamily="18" charset="0"/>
                          <a:cs typeface="Times New Roman" panose="02020603050405020304" pitchFamily="18" charset="0"/>
                        </a:rPr>
                        <a:t>乐普医疗</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zh-CN" altLang="en-US" sz="1200" u="none" strike="noStrike" dirty="0">
                          <a:effectLst/>
                          <a:latin typeface="Times New Roman" panose="02020603050405020304" pitchFamily="18" charset="0"/>
                          <a:cs typeface="Times New Roman" panose="02020603050405020304" pitchFamily="18" charset="0"/>
                        </a:rPr>
                        <a:t>迈瑞医疗</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zh-CN" altLang="en-US" sz="1200" u="none" strike="noStrike">
                          <a:effectLst/>
                          <a:latin typeface="Times New Roman" panose="02020603050405020304" pitchFamily="18" charset="0"/>
                          <a:cs typeface="Times New Roman" panose="02020603050405020304" pitchFamily="18" charset="0"/>
                        </a:rPr>
                        <a:t>平均</a:t>
                      </a:r>
                      <a:endParaRPr lang="zh-CN" altLang="en-US"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2378201731"/>
                  </a:ext>
                </a:extLst>
              </a:tr>
              <a:tr h="198120">
                <a:tc>
                  <a:txBody>
                    <a:bodyPr/>
                    <a:lstStyle/>
                    <a:p>
                      <a:pPr algn="ctr" fontAlgn="ctr"/>
                      <a:r>
                        <a:rPr lang="zh-CN" altLang="en-US" sz="1200" u="none" strike="noStrike" dirty="0">
                          <a:effectLst/>
                          <a:latin typeface="Times New Roman" panose="02020603050405020304" pitchFamily="18" charset="0"/>
                          <a:cs typeface="Times New Roman" panose="02020603050405020304" pitchFamily="18" charset="0"/>
                        </a:rPr>
                        <a:t>研发费用率</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18.99%</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5.92%</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9.21%</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11.37%</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3411020055"/>
                  </a:ext>
                </a:extLst>
              </a:tr>
              <a:tr h="198120">
                <a:tc>
                  <a:txBody>
                    <a:bodyPr/>
                    <a:lstStyle/>
                    <a:p>
                      <a:pPr algn="ctr" fontAlgn="ctr"/>
                      <a:r>
                        <a:rPr lang="zh-CN" altLang="en-US" sz="1200" u="none" strike="noStrike">
                          <a:effectLst/>
                          <a:latin typeface="Times New Roman" panose="02020603050405020304" pitchFamily="18" charset="0"/>
                          <a:cs typeface="Times New Roman" panose="02020603050405020304" pitchFamily="18" charset="0"/>
                        </a:rPr>
                        <a:t>销售费用率</a:t>
                      </a:r>
                      <a:endParaRPr lang="zh-CN" altLang="en-US"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28.69%</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29.41%</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23.28%</a:t>
                      </a:r>
                      <a:endParaRPr lang="en-US" altLang="zh-CN"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27.13%</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1318729186"/>
                  </a:ext>
                </a:extLst>
              </a:tr>
              <a:tr h="198120">
                <a:tc>
                  <a:txBody>
                    <a:bodyPr/>
                    <a:lstStyle/>
                    <a:p>
                      <a:pPr algn="ctr" fontAlgn="ctr"/>
                      <a:r>
                        <a:rPr lang="zh-CN" altLang="en-US" sz="1200" u="none" strike="noStrike">
                          <a:effectLst/>
                          <a:latin typeface="Times New Roman" panose="02020603050405020304" pitchFamily="18" charset="0"/>
                          <a:cs typeface="Times New Roman" panose="02020603050405020304" pitchFamily="18" charset="0"/>
                        </a:rPr>
                        <a:t>管理费用率</a:t>
                      </a:r>
                      <a:endParaRPr lang="zh-CN" altLang="en-US"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4.97%</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8.32%</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5.20%</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6.16%</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459102474"/>
                  </a:ext>
                </a:extLst>
              </a:tr>
              <a:tr h="198120">
                <a:tc>
                  <a:txBody>
                    <a:bodyPr/>
                    <a:lstStyle/>
                    <a:p>
                      <a:pPr algn="ctr" fontAlgn="ctr"/>
                      <a:r>
                        <a:rPr lang="zh-CN" altLang="en-US" sz="1200" u="none" strike="noStrike">
                          <a:effectLst/>
                          <a:latin typeface="Times New Roman" panose="02020603050405020304" pitchFamily="18" charset="0"/>
                          <a:cs typeface="Times New Roman" panose="02020603050405020304" pitchFamily="18" charset="0"/>
                        </a:rPr>
                        <a:t>财务费用率</a:t>
                      </a:r>
                      <a:endParaRPr lang="zh-CN" altLang="en-US"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-0.24%</a:t>
                      </a:r>
                      <a:endParaRPr lang="en-US" altLang="zh-CN"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3.56%</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-1.13%</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0.73%</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3457418741"/>
                  </a:ext>
                </a:extLst>
              </a:tr>
              <a:tr h="198120">
                <a:tc>
                  <a:txBody>
                    <a:bodyPr/>
                    <a:lstStyle/>
                    <a:p>
                      <a:pPr algn="ctr" fontAlgn="ctr"/>
                      <a:r>
                        <a:rPr lang="zh-CN" altLang="en-US" sz="1200" u="none" strike="noStrike">
                          <a:effectLst/>
                          <a:latin typeface="Times New Roman" panose="02020603050405020304" pitchFamily="18" charset="0"/>
                          <a:cs typeface="Times New Roman" panose="02020603050405020304" pitchFamily="18" charset="0"/>
                        </a:rPr>
                        <a:t>期间费用率</a:t>
                      </a:r>
                      <a:endParaRPr lang="zh-CN" altLang="en-US"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52.41%</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a:effectLst/>
                          <a:latin typeface="Times New Roman" panose="02020603050405020304" pitchFamily="18" charset="0"/>
                          <a:cs typeface="Times New Roman" panose="02020603050405020304" pitchFamily="18" charset="0"/>
                        </a:rPr>
                        <a:t>47.20%</a:t>
                      </a:r>
                      <a:endParaRPr lang="en-US" altLang="zh-CN"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36.56%</a:t>
                      </a:r>
                      <a:endParaRPr lang="en-US" altLang="zh-CN"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45.39%</a:t>
                      </a:r>
                      <a:endParaRPr lang="en-US" altLang="zh-CN"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370305764"/>
                  </a:ext>
                </a:extLst>
              </a:tr>
            </a:tbl>
          </a:graphicData>
        </a:graphic>
      </p:graphicFrame>
      <p:sp>
        <p:nvSpPr>
          <p:cNvPr id="5" name="矩形 4">
            <a:extLst>
              <a:ext uri="{FF2B5EF4-FFF2-40B4-BE49-F238E27FC236}">
                <a16:creationId xmlns="" xmlns:a16="http://schemas.microsoft.com/office/drawing/2014/main" id="{4CFACAB2-0BE1-4CB3-898B-D33CAB1092E3}"/>
              </a:ext>
            </a:extLst>
          </p:cNvPr>
          <p:cNvSpPr/>
          <p:nvPr/>
        </p:nvSpPr>
        <p:spPr>
          <a:xfrm>
            <a:off x="621992" y="4420240"/>
            <a:ext cx="7575858" cy="292388"/>
          </a:xfrm>
          <a:prstGeom prst="rect">
            <a:avLst/>
          </a:prstGeom>
        </p:spPr>
        <p:txBody>
          <a:bodyPr wrap="square">
            <a:spAutoFit/>
          </a:bodyPr>
          <a:lstStyle/>
          <a:p>
            <a:pPr algn="just"/>
            <a:r>
              <a:rPr lang="en-US" altLang="zh-CN" sz="1300" dirty="0">
                <a:latin typeface="Times New Roman" panose="02020603050405020304" pitchFamily="18" charset="0"/>
                <a:cs typeface="Times New Roman" panose="02020603050405020304" pitchFamily="18" charset="0"/>
              </a:rPr>
              <a:t>5.</a:t>
            </a:r>
            <a:r>
              <a:rPr lang="zh-CN" altLang="en-US" sz="1300" dirty="0">
                <a:latin typeface="Times New Roman" panose="02020603050405020304" pitchFamily="18" charset="0"/>
                <a:cs typeface="Times New Roman" panose="02020603050405020304" pitchFamily="18" charset="0"/>
              </a:rPr>
              <a:t> </a:t>
            </a:r>
            <a:r>
              <a:rPr lang="zh-CN" altLang="zh-CN" sz="1300" dirty="0">
                <a:latin typeface="Times New Roman" panose="02020603050405020304" pitchFamily="18" charset="0"/>
                <a:cs typeface="Times New Roman" panose="02020603050405020304" pitchFamily="18" charset="0"/>
              </a:rPr>
              <a:t>公司</a:t>
            </a:r>
            <a:r>
              <a:rPr lang="en-US" altLang="zh-CN" sz="1300" dirty="0">
                <a:latin typeface="Times New Roman" panose="02020603050405020304" pitchFamily="18" charset="0"/>
                <a:cs typeface="Times New Roman" panose="02020603050405020304" pitchFamily="18" charset="0"/>
              </a:rPr>
              <a:t>2023</a:t>
            </a:r>
            <a:r>
              <a:rPr lang="zh-CN" altLang="en-US" sz="1300" dirty="0">
                <a:latin typeface="Times New Roman" panose="02020603050405020304" pitchFamily="18" charset="0"/>
                <a:cs typeface="Times New Roman" panose="02020603050405020304" pitchFamily="18" charset="0"/>
              </a:rPr>
              <a:t>年申报</a:t>
            </a:r>
            <a:r>
              <a:rPr lang="en-US" altLang="zh-CN" sz="1300" dirty="0">
                <a:latin typeface="Times New Roman" panose="02020603050405020304" pitchFamily="18" charset="0"/>
                <a:cs typeface="Times New Roman" panose="02020603050405020304" pitchFamily="18" charset="0"/>
              </a:rPr>
              <a:t>A</a:t>
            </a:r>
            <a:r>
              <a:rPr lang="zh-CN" altLang="en-US" sz="1300" dirty="0">
                <a:latin typeface="Times New Roman" panose="02020603050405020304" pitchFamily="18" charset="0"/>
                <a:cs typeface="Times New Roman" panose="02020603050405020304" pitchFamily="18" charset="0"/>
              </a:rPr>
              <a:t>股</a:t>
            </a:r>
            <a:r>
              <a:rPr lang="en-US" altLang="zh-CN" sz="1300" dirty="0">
                <a:latin typeface="Times New Roman" panose="02020603050405020304" pitchFamily="18" charset="0"/>
                <a:cs typeface="Times New Roman" panose="02020603050405020304" pitchFamily="18" charset="0"/>
              </a:rPr>
              <a:t>IPO</a:t>
            </a:r>
            <a:r>
              <a:rPr lang="zh-CN" altLang="en-US" sz="1300" dirty="0">
                <a:latin typeface="Times New Roman" panose="02020603050405020304" pitchFamily="18" charset="0"/>
                <a:cs typeface="Times New Roman" panose="02020603050405020304" pitchFamily="18" charset="0"/>
              </a:rPr>
              <a:t>，且于</a:t>
            </a:r>
            <a:r>
              <a:rPr lang="en-US" altLang="zh-CN" sz="1300" dirty="0">
                <a:latin typeface="Times New Roman" panose="02020603050405020304" pitchFamily="18" charset="0"/>
                <a:cs typeface="Times New Roman" panose="02020603050405020304" pitchFamily="18" charset="0"/>
              </a:rPr>
              <a:t>2024</a:t>
            </a:r>
            <a:r>
              <a:rPr lang="zh-CN" altLang="en-US" sz="1300" dirty="0">
                <a:latin typeface="Times New Roman" panose="02020603050405020304" pitchFamily="18" charset="0"/>
                <a:cs typeface="Times New Roman" panose="02020603050405020304" pitchFamily="18" charset="0"/>
              </a:rPr>
              <a:t>年</a:t>
            </a:r>
            <a:r>
              <a:rPr lang="en-US" altLang="zh-CN" sz="1300" dirty="0">
                <a:latin typeface="Times New Roman" panose="02020603050405020304" pitchFamily="18" charset="0"/>
                <a:cs typeface="Times New Roman" panose="02020603050405020304" pitchFamily="18" charset="0"/>
              </a:rPr>
              <a:t>12</a:t>
            </a:r>
            <a:r>
              <a:rPr lang="zh-CN" altLang="en-US" sz="1300" dirty="0">
                <a:latin typeface="Times New Roman" panose="02020603050405020304" pitchFamily="18" charset="0"/>
                <a:cs typeface="Times New Roman" panose="02020603050405020304" pitchFamily="18" charset="0"/>
              </a:rPr>
              <a:t>月</a:t>
            </a:r>
            <a:r>
              <a:rPr lang="en-US" altLang="zh-CN" sz="1300" dirty="0">
                <a:latin typeface="Times New Roman" panose="02020603050405020304" pitchFamily="18" charset="0"/>
                <a:cs typeface="Times New Roman" panose="02020603050405020304" pitchFamily="18" charset="0"/>
              </a:rPr>
              <a:t>31</a:t>
            </a:r>
            <a:r>
              <a:rPr lang="zh-CN" altLang="en-US" sz="1300" dirty="0">
                <a:latin typeface="Times New Roman" panose="02020603050405020304" pitchFamily="18" charset="0"/>
                <a:cs typeface="Times New Roman" panose="02020603050405020304" pitchFamily="18" charset="0"/>
              </a:rPr>
              <a:t>日前顺利上市</a:t>
            </a:r>
            <a:r>
              <a:rPr lang="zh-CN" altLang="zh-CN" sz="1300" dirty="0">
                <a:latin typeface="Times New Roman" panose="02020603050405020304" pitchFamily="18" charset="0"/>
                <a:cs typeface="Times New Roman" panose="02020603050405020304" pitchFamily="18" charset="0"/>
              </a:rPr>
              <a:t>。</a:t>
            </a:r>
          </a:p>
        </p:txBody>
      </p:sp>
      <p:sp>
        <p:nvSpPr>
          <p:cNvPr id="6" name="矩形 5">
            <a:extLst>
              <a:ext uri="{FF2B5EF4-FFF2-40B4-BE49-F238E27FC236}">
                <a16:creationId xmlns="" xmlns:a16="http://schemas.microsoft.com/office/drawing/2014/main" id="{7AA4FF62-6403-42E2-B222-279423B4A43F}"/>
              </a:ext>
            </a:extLst>
          </p:cNvPr>
          <p:cNvSpPr/>
          <p:nvPr/>
        </p:nvSpPr>
        <p:spPr>
          <a:xfrm>
            <a:off x="514390" y="1181223"/>
            <a:ext cx="8088434" cy="292388"/>
          </a:xfrm>
          <a:prstGeom prst="rect">
            <a:avLst/>
          </a:prstGeom>
        </p:spPr>
        <p:txBody>
          <a:bodyPr wrap="square">
            <a:spAutoFit/>
          </a:bodyPr>
          <a:lstStyle/>
          <a:p>
            <a:pPr algn="just"/>
            <a:r>
              <a:rPr lang="en-US" altLang="zh-CN" sz="1300" dirty="0">
                <a:latin typeface="Times New Roman" panose="02020603050405020304" pitchFamily="18" charset="0"/>
                <a:cs typeface="Times New Roman" panose="02020603050405020304" pitchFamily="18" charset="0"/>
              </a:rPr>
              <a:t>4.</a:t>
            </a:r>
            <a:r>
              <a:rPr lang="zh-CN" altLang="en-US" sz="1300" dirty="0">
                <a:latin typeface="Times New Roman" panose="02020603050405020304" pitchFamily="18" charset="0"/>
                <a:cs typeface="Times New Roman" panose="02020603050405020304" pitchFamily="18" charset="0"/>
              </a:rPr>
              <a:t> 公司费用预测：费用率选取几家可比上市公司平均值。其中根据安翰</a:t>
            </a:r>
            <a:r>
              <a:rPr lang="en-US" altLang="zh-CN" sz="1300" dirty="0">
                <a:latin typeface="Times New Roman" panose="02020603050405020304" pitchFamily="18" charset="0"/>
                <a:cs typeface="Times New Roman" panose="02020603050405020304" pitchFamily="18" charset="0"/>
              </a:rPr>
              <a:t>2018</a:t>
            </a:r>
            <a:r>
              <a:rPr lang="zh-CN" altLang="en-US" sz="1300" dirty="0">
                <a:latin typeface="Times New Roman" panose="02020603050405020304" pitchFamily="18" charset="0"/>
                <a:cs typeface="Times New Roman" panose="02020603050405020304" pitchFamily="18" charset="0"/>
              </a:rPr>
              <a:t>年公开披露，期间费用率为</a:t>
            </a:r>
            <a:r>
              <a:rPr lang="en-US" altLang="zh-CN" sz="1300" dirty="0">
                <a:latin typeface="Times New Roman" panose="02020603050405020304" pitchFamily="18" charset="0"/>
                <a:cs typeface="Times New Roman" panose="02020603050405020304" pitchFamily="18" charset="0"/>
              </a:rPr>
              <a:t>60%</a:t>
            </a:r>
            <a:endParaRPr lang="zh-CN" altLang="zh-CN" sz="1300"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 xmlns:a16="http://schemas.microsoft.com/office/drawing/2014/main" id="{0BB0D1BF-4E83-401C-B3DB-81A000EDCD5E}"/>
              </a:ext>
            </a:extLst>
          </p:cNvPr>
          <p:cNvGraphicFramePr>
            <a:graphicFrameLocks noGrp="1"/>
          </p:cNvGraphicFramePr>
          <p:nvPr>
            <p:extLst>
              <p:ext uri="{D42A27DB-BD31-4B8C-83A1-F6EECF244321}">
                <p14:modId xmlns:p14="http://schemas.microsoft.com/office/powerpoint/2010/main" val="1569349560"/>
              </p:ext>
            </p:extLst>
          </p:nvPr>
        </p:nvGraphicFramePr>
        <p:xfrm>
          <a:off x="778199" y="3397067"/>
          <a:ext cx="7913308" cy="411480"/>
        </p:xfrm>
        <a:graphic>
          <a:graphicData uri="http://schemas.openxmlformats.org/drawingml/2006/table">
            <a:tbl>
              <a:tblPr>
                <a:tableStyleId>{5C22544A-7EE6-4342-B048-85BDC9FD1C3A}</a:tableStyleId>
              </a:tblPr>
              <a:tblGrid>
                <a:gridCol w="1219200">
                  <a:extLst>
                    <a:ext uri="{9D8B030D-6E8A-4147-A177-3AD203B41FA5}">
                      <a16:colId xmlns="" xmlns:a16="http://schemas.microsoft.com/office/drawing/2014/main" val="889617088"/>
                    </a:ext>
                  </a:extLst>
                </a:gridCol>
                <a:gridCol w="1257300">
                  <a:extLst>
                    <a:ext uri="{9D8B030D-6E8A-4147-A177-3AD203B41FA5}">
                      <a16:colId xmlns="" xmlns:a16="http://schemas.microsoft.com/office/drawing/2014/main" val="2723499471"/>
                    </a:ext>
                  </a:extLst>
                </a:gridCol>
                <a:gridCol w="1066165">
                  <a:extLst>
                    <a:ext uri="{9D8B030D-6E8A-4147-A177-3AD203B41FA5}">
                      <a16:colId xmlns="" xmlns:a16="http://schemas.microsoft.com/office/drawing/2014/main" val="228213482"/>
                    </a:ext>
                  </a:extLst>
                </a:gridCol>
                <a:gridCol w="1109028">
                  <a:extLst>
                    <a:ext uri="{9D8B030D-6E8A-4147-A177-3AD203B41FA5}">
                      <a16:colId xmlns="" xmlns:a16="http://schemas.microsoft.com/office/drawing/2014/main" val="1059378729"/>
                    </a:ext>
                  </a:extLst>
                </a:gridCol>
                <a:gridCol w="1109028">
                  <a:extLst>
                    <a:ext uri="{9D8B030D-6E8A-4147-A177-3AD203B41FA5}">
                      <a16:colId xmlns="" xmlns:a16="http://schemas.microsoft.com/office/drawing/2014/main" val="3973184052"/>
                    </a:ext>
                  </a:extLst>
                </a:gridCol>
                <a:gridCol w="1086422">
                  <a:extLst>
                    <a:ext uri="{9D8B030D-6E8A-4147-A177-3AD203B41FA5}">
                      <a16:colId xmlns="" xmlns:a16="http://schemas.microsoft.com/office/drawing/2014/main" val="2496020803"/>
                    </a:ext>
                  </a:extLst>
                </a:gridCol>
                <a:gridCol w="1066165">
                  <a:extLst>
                    <a:ext uri="{9D8B030D-6E8A-4147-A177-3AD203B41FA5}">
                      <a16:colId xmlns="" xmlns:a16="http://schemas.microsoft.com/office/drawing/2014/main" val="3732153029"/>
                    </a:ext>
                  </a:extLst>
                </a:gridCol>
              </a:tblGrid>
              <a:tr h="213360">
                <a:tc>
                  <a:txBody>
                    <a:bodyPr/>
                    <a:lstStyle/>
                    <a:p>
                      <a:pPr algn="ctr" fontAlgn="b"/>
                      <a:r>
                        <a:rPr lang="zh-CN" altLang="en-US" sz="1200" u="none" strike="noStrike">
                          <a:effectLst/>
                          <a:latin typeface="Times New Roman" panose="02020603050405020304" pitchFamily="18" charset="0"/>
                          <a:cs typeface="Times New Roman" panose="02020603050405020304" pitchFamily="18" charset="0"/>
                        </a:rPr>
                        <a:t>单位：元</a:t>
                      </a:r>
                      <a:endParaRPr lang="zh-CN" altLang="en-US"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2020</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2021</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2022</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2023</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2024</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ctr"/>
                      <a:r>
                        <a:rPr lang="en-US" altLang="zh-CN" sz="1200" u="none" strike="noStrike" dirty="0">
                          <a:effectLst/>
                          <a:latin typeface="Times New Roman" panose="02020603050405020304" pitchFamily="18" charset="0"/>
                          <a:cs typeface="Times New Roman" panose="02020603050405020304" pitchFamily="18" charset="0"/>
                        </a:rPr>
                        <a:t>2025</a:t>
                      </a:r>
                      <a:r>
                        <a:rPr lang="zh-CN" altLang="en-US" sz="1200" u="none" strike="noStrike" dirty="0">
                          <a:effectLst/>
                          <a:latin typeface="Times New Roman" panose="02020603050405020304" pitchFamily="18" charset="0"/>
                          <a:cs typeface="Times New Roman" panose="02020603050405020304" pitchFamily="18" charset="0"/>
                        </a:rPr>
                        <a:t>年</a:t>
                      </a:r>
                      <a:endParaRPr lang="zh-CN" altLang="en-US"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627131349"/>
                  </a:ext>
                </a:extLst>
              </a:tr>
              <a:tr h="198120">
                <a:tc>
                  <a:txBody>
                    <a:bodyPr/>
                    <a:lstStyle/>
                    <a:p>
                      <a:pPr algn="ctr" fontAlgn="b"/>
                      <a:r>
                        <a:rPr lang="zh-CN" altLang="en-US" sz="1200" u="none" strike="noStrike">
                          <a:effectLst/>
                          <a:latin typeface="Times New Roman" panose="02020603050405020304" pitchFamily="18" charset="0"/>
                          <a:cs typeface="Times New Roman" panose="02020603050405020304" pitchFamily="18" charset="0"/>
                        </a:rPr>
                        <a:t>研发费用</a:t>
                      </a:r>
                      <a:endParaRPr lang="zh-CN" altLang="en-US" sz="1200" b="0" i="0" u="none" strike="noStrike">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b"/>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20,000,000.00 </a:t>
                      </a:r>
                      <a:endParaRPr lang="en-US" altLang="zh-CN"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b"/>
                      <a:r>
                        <a:rPr lang="en-US" altLang="zh-CN" sz="1200" u="none" strike="noStrike" dirty="0">
                          <a:effectLst/>
                          <a:latin typeface="Times New Roman" panose="02020603050405020304" pitchFamily="18" charset="0"/>
                          <a:cs typeface="Times New Roman" panose="02020603050405020304" pitchFamily="18" charset="0"/>
                        </a:rPr>
                        <a:t>20,000,000.00 </a:t>
                      </a:r>
                      <a:endParaRPr lang="en-US" altLang="zh-CN"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b"/>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38,928,470.19 </a:t>
                      </a:r>
                      <a:endParaRPr lang="en-US" altLang="zh-CN"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b"/>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54,788,988.75 </a:t>
                      </a:r>
                      <a:endParaRPr lang="en-US" altLang="zh-CN"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b"/>
                      <a:r>
                        <a:rPr lang="zh-CN" altLang="en-US" sz="1200" u="none" strike="noStrike" dirty="0">
                          <a:effectLst/>
                          <a:latin typeface="Times New Roman" panose="02020603050405020304" pitchFamily="18" charset="0"/>
                          <a:cs typeface="Times New Roman" panose="02020603050405020304" pitchFamily="18" charset="0"/>
                        </a:rPr>
                        <a:t> </a:t>
                      </a:r>
                      <a:r>
                        <a:rPr lang="en-US" altLang="zh-CN" sz="1200" u="none" strike="noStrike" dirty="0">
                          <a:effectLst/>
                          <a:latin typeface="Times New Roman" panose="02020603050405020304" pitchFamily="18" charset="0"/>
                          <a:cs typeface="Times New Roman" panose="02020603050405020304" pitchFamily="18" charset="0"/>
                        </a:rPr>
                        <a:t>68,286,111.97 </a:t>
                      </a:r>
                      <a:endParaRPr lang="en-US" altLang="zh-CN"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tc>
                  <a:txBody>
                    <a:bodyPr/>
                    <a:lstStyle/>
                    <a:p>
                      <a:pPr algn="ctr" fontAlgn="b"/>
                      <a:r>
                        <a:rPr lang="en-US" altLang="zh-CN" sz="1200" u="none" strike="noStrike" dirty="0">
                          <a:effectLst/>
                          <a:latin typeface="Times New Roman" panose="02020603050405020304" pitchFamily="18" charset="0"/>
                          <a:cs typeface="Times New Roman" panose="02020603050405020304" pitchFamily="18" charset="0"/>
                        </a:rPr>
                        <a:t>79,307,095.27 </a:t>
                      </a:r>
                      <a:endParaRPr lang="en-US" altLang="zh-CN" sz="1200" b="0" i="0" u="none" strike="noStrike"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3882966567"/>
                  </a:ext>
                </a:extLst>
              </a:tr>
            </a:tbl>
          </a:graphicData>
        </a:graphic>
      </p:graphicFrame>
    </p:spTree>
    <p:extLst>
      <p:ext uri="{BB962C8B-B14F-4D97-AF65-F5344CB8AC3E}">
        <p14:creationId xmlns:p14="http://schemas.microsoft.com/office/powerpoint/2010/main" val="30468644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0;p2">
            <a:extLst>
              <a:ext uri="{FF2B5EF4-FFF2-40B4-BE49-F238E27FC236}">
                <a16:creationId xmlns="" xmlns:a16="http://schemas.microsoft.com/office/drawing/2014/main" id="{BBE4C996-A828-9B48-8259-CFB57A2F3D9E}"/>
              </a:ext>
            </a:extLst>
          </p:cNvPr>
          <p:cNvSpPr/>
          <p:nvPr/>
        </p:nvSpPr>
        <p:spPr>
          <a:xfrm>
            <a:off x="1243984" y="470570"/>
            <a:ext cx="7900017" cy="388053"/>
          </a:xfrm>
          <a:prstGeom prst="rect">
            <a:avLst/>
          </a:prstGeom>
          <a:noFill/>
          <a:ln>
            <a:noFill/>
          </a:ln>
        </p:spPr>
        <p:txBody>
          <a:bodyPr spcFirstLastPara="1" wrap="square" lIns="79525" tIns="39750" rIns="79525" bIns="39750" anchor="t" anchorCtr="0">
            <a:spAutoFit/>
          </a:bodyPr>
          <a:lstStyle/>
          <a:p>
            <a:pPr marL="74613" lvl="0" indent="-74613">
              <a:spcBef>
                <a:spcPts val="0"/>
              </a:spcBef>
              <a:spcAft>
                <a:spcPts val="0"/>
              </a:spcAft>
            </a:pPr>
            <a:r>
              <a:rPr lang="en-US" altLang="zh-CN" sz="2000" b="1" dirty="0">
                <a:solidFill>
                  <a:schemeClr val="lt1"/>
                </a:solidFill>
                <a:latin typeface="STKaiti" panose="02010600040101010101" pitchFamily="2" charset="-122"/>
                <a:ea typeface="STKaiti" panose="02010600040101010101" pitchFamily="2" charset="-122"/>
                <a:sym typeface="Arial"/>
              </a:rPr>
              <a:t>7.2 </a:t>
            </a:r>
            <a:r>
              <a:rPr lang="zh-CN" altLang="en-US" sz="2000" b="1" dirty="0">
                <a:solidFill>
                  <a:schemeClr val="lt1"/>
                </a:solidFill>
                <a:latin typeface="STKaiti" panose="02010600040101010101" pitchFamily="2" charset="-122"/>
                <a:ea typeface="STKaiti" panose="02010600040101010101" pitchFamily="2" charset="-122"/>
                <a:sym typeface="Arial"/>
              </a:rPr>
              <a:t>盈利预测结果</a:t>
            </a:r>
          </a:p>
        </p:txBody>
      </p:sp>
      <p:graphicFrame>
        <p:nvGraphicFramePr>
          <p:cNvPr id="3" name="表格 2"/>
          <p:cNvGraphicFramePr>
            <a:graphicFrameLocks noGrp="1"/>
          </p:cNvGraphicFramePr>
          <p:nvPr/>
        </p:nvGraphicFramePr>
        <p:xfrm>
          <a:off x="457200" y="1195754"/>
          <a:ext cx="8229602" cy="4630438"/>
        </p:xfrm>
        <a:graphic>
          <a:graphicData uri="http://schemas.openxmlformats.org/drawingml/2006/table">
            <a:tbl>
              <a:tblPr>
                <a:tableStyleId>{5C22544A-7EE6-4342-B048-85BDC9FD1C3A}</a:tableStyleId>
              </a:tblPr>
              <a:tblGrid>
                <a:gridCol w="914071">
                  <a:extLst>
                    <a:ext uri="{9D8B030D-6E8A-4147-A177-3AD203B41FA5}">
                      <a16:colId xmlns="" xmlns:a16="http://schemas.microsoft.com/office/drawing/2014/main" val="20000"/>
                    </a:ext>
                  </a:extLst>
                </a:gridCol>
                <a:gridCol w="1147766">
                  <a:extLst>
                    <a:ext uri="{9D8B030D-6E8A-4147-A177-3AD203B41FA5}">
                      <a16:colId xmlns="" xmlns:a16="http://schemas.microsoft.com/office/drawing/2014/main" val="20001"/>
                    </a:ext>
                  </a:extLst>
                </a:gridCol>
                <a:gridCol w="1233553">
                  <a:extLst>
                    <a:ext uri="{9D8B030D-6E8A-4147-A177-3AD203B41FA5}">
                      <a16:colId xmlns="" xmlns:a16="http://schemas.microsoft.com/office/drawing/2014/main" val="20002"/>
                    </a:ext>
                  </a:extLst>
                </a:gridCol>
                <a:gridCol w="1233553">
                  <a:extLst>
                    <a:ext uri="{9D8B030D-6E8A-4147-A177-3AD203B41FA5}">
                      <a16:colId xmlns="" xmlns:a16="http://schemas.microsoft.com/office/drawing/2014/main" val="20003"/>
                    </a:ext>
                  </a:extLst>
                </a:gridCol>
                <a:gridCol w="1233553">
                  <a:extLst>
                    <a:ext uri="{9D8B030D-6E8A-4147-A177-3AD203B41FA5}">
                      <a16:colId xmlns="" xmlns:a16="http://schemas.microsoft.com/office/drawing/2014/main" val="20004"/>
                    </a:ext>
                  </a:extLst>
                </a:gridCol>
                <a:gridCol w="1233553">
                  <a:extLst>
                    <a:ext uri="{9D8B030D-6E8A-4147-A177-3AD203B41FA5}">
                      <a16:colId xmlns="" xmlns:a16="http://schemas.microsoft.com/office/drawing/2014/main" val="20005"/>
                    </a:ext>
                  </a:extLst>
                </a:gridCol>
                <a:gridCol w="1233553">
                  <a:extLst>
                    <a:ext uri="{9D8B030D-6E8A-4147-A177-3AD203B41FA5}">
                      <a16:colId xmlns="" xmlns:a16="http://schemas.microsoft.com/office/drawing/2014/main" val="20006"/>
                    </a:ext>
                  </a:extLst>
                </a:gridCol>
              </a:tblGrid>
              <a:tr h="361478">
                <a:tc gridSpan="7">
                  <a:txBody>
                    <a:bodyPr/>
                    <a:lstStyle/>
                    <a:p>
                      <a:pPr algn="ctr" rtl="0" fontAlgn="ctr"/>
                      <a:r>
                        <a:rPr lang="zh-CN" altLang="en-US" sz="1100" b="1" u="none" strike="noStrike" dirty="0">
                          <a:solidFill>
                            <a:schemeClr val="bg1"/>
                          </a:solidFill>
                          <a:effectLst/>
                        </a:rPr>
                        <a:t>利润表</a:t>
                      </a:r>
                      <a:endParaRPr lang="zh-CN" altLang="en-US" sz="1100" b="1" i="0" u="none" strike="noStrike" dirty="0">
                        <a:solidFill>
                          <a:schemeClr val="bg1"/>
                        </a:solidFill>
                        <a:effectLst/>
                        <a:latin typeface="华文楷体"/>
                      </a:endParaRPr>
                    </a:p>
                  </a:txBody>
                  <a:tcPr marL="8894" marR="8894" marT="8894" marB="0" anchor="ctr">
                    <a:solidFill>
                      <a:srgbClr val="00447A"/>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213448">
                <a:tc>
                  <a:txBody>
                    <a:bodyPr/>
                    <a:lstStyle/>
                    <a:p>
                      <a:pPr algn="l" rtl="0" fontAlgn="ctr"/>
                      <a:r>
                        <a:rPr lang="zh-CN" altLang="en-US" sz="1100" b="1" u="none" strike="noStrike" dirty="0">
                          <a:solidFill>
                            <a:schemeClr val="bg1"/>
                          </a:solidFill>
                          <a:effectLst/>
                        </a:rPr>
                        <a:t>单位：元　</a:t>
                      </a:r>
                      <a:endParaRPr lang="zh-CN" altLang="en-US" sz="1100" b="1" i="0" u="none" strike="noStrike" dirty="0">
                        <a:solidFill>
                          <a:schemeClr val="bg1"/>
                        </a:solidFill>
                        <a:effectLst/>
                        <a:latin typeface="华文楷体"/>
                      </a:endParaRPr>
                    </a:p>
                  </a:txBody>
                  <a:tcPr marL="8894" marR="8894" marT="8894" marB="0" anchor="ctr">
                    <a:solidFill>
                      <a:schemeClr val="accent2">
                        <a:lumMod val="75000"/>
                      </a:schemeClr>
                    </a:solidFill>
                  </a:tcPr>
                </a:tc>
                <a:tc>
                  <a:txBody>
                    <a:bodyPr/>
                    <a:lstStyle/>
                    <a:p>
                      <a:pPr algn="ctr" rtl="0" fontAlgn="ctr"/>
                      <a:r>
                        <a:rPr lang="en-US" sz="1100" b="1" u="none" strike="noStrike" dirty="0">
                          <a:solidFill>
                            <a:schemeClr val="bg1"/>
                          </a:solidFill>
                          <a:effectLst/>
                        </a:rPr>
                        <a:t>2020E</a:t>
                      </a:r>
                      <a:endParaRPr lang="en-US" sz="1100" b="1" i="0" u="none" strike="noStrike" dirty="0">
                        <a:solidFill>
                          <a:schemeClr val="bg1"/>
                        </a:solidFill>
                        <a:effectLst/>
                        <a:latin typeface="Arial"/>
                      </a:endParaRPr>
                    </a:p>
                  </a:txBody>
                  <a:tcPr marL="8894" marR="8894" marT="8894" marB="0" anchor="ctr">
                    <a:solidFill>
                      <a:schemeClr val="accent2">
                        <a:lumMod val="75000"/>
                      </a:schemeClr>
                    </a:solidFill>
                  </a:tcPr>
                </a:tc>
                <a:tc>
                  <a:txBody>
                    <a:bodyPr/>
                    <a:lstStyle/>
                    <a:p>
                      <a:pPr algn="ctr" rtl="0" fontAlgn="ctr"/>
                      <a:r>
                        <a:rPr lang="en-US" sz="1100" b="1" u="none" strike="noStrike">
                          <a:solidFill>
                            <a:schemeClr val="bg1"/>
                          </a:solidFill>
                          <a:effectLst/>
                        </a:rPr>
                        <a:t>2021E</a:t>
                      </a:r>
                      <a:endParaRPr lang="en-US" sz="1100" b="1" i="0" u="none" strike="noStrike">
                        <a:solidFill>
                          <a:schemeClr val="bg1"/>
                        </a:solidFill>
                        <a:effectLst/>
                        <a:latin typeface="Arial"/>
                      </a:endParaRPr>
                    </a:p>
                  </a:txBody>
                  <a:tcPr marL="8894" marR="8894" marT="8894" marB="0" anchor="ctr">
                    <a:solidFill>
                      <a:schemeClr val="accent2">
                        <a:lumMod val="75000"/>
                      </a:schemeClr>
                    </a:solidFill>
                  </a:tcPr>
                </a:tc>
                <a:tc>
                  <a:txBody>
                    <a:bodyPr/>
                    <a:lstStyle/>
                    <a:p>
                      <a:pPr algn="ctr" rtl="0" fontAlgn="ctr"/>
                      <a:r>
                        <a:rPr lang="en-US" sz="1100" b="1" u="none" strike="noStrike">
                          <a:solidFill>
                            <a:schemeClr val="bg1"/>
                          </a:solidFill>
                          <a:effectLst/>
                        </a:rPr>
                        <a:t>2022E</a:t>
                      </a:r>
                      <a:endParaRPr lang="en-US" sz="1100" b="1" i="0" u="none" strike="noStrike">
                        <a:solidFill>
                          <a:schemeClr val="bg1"/>
                        </a:solidFill>
                        <a:effectLst/>
                        <a:latin typeface="Arial"/>
                      </a:endParaRPr>
                    </a:p>
                  </a:txBody>
                  <a:tcPr marL="8894" marR="8894" marT="8894" marB="0" anchor="ctr">
                    <a:solidFill>
                      <a:schemeClr val="accent2">
                        <a:lumMod val="75000"/>
                      </a:schemeClr>
                    </a:solidFill>
                  </a:tcPr>
                </a:tc>
                <a:tc>
                  <a:txBody>
                    <a:bodyPr/>
                    <a:lstStyle/>
                    <a:p>
                      <a:pPr algn="ctr" rtl="0" fontAlgn="ctr"/>
                      <a:r>
                        <a:rPr lang="en-US" sz="1100" b="1" u="none" strike="noStrike">
                          <a:solidFill>
                            <a:schemeClr val="bg1"/>
                          </a:solidFill>
                          <a:effectLst/>
                        </a:rPr>
                        <a:t>2023E</a:t>
                      </a:r>
                      <a:endParaRPr lang="en-US" sz="1100" b="1" i="0" u="none" strike="noStrike">
                        <a:solidFill>
                          <a:schemeClr val="bg1"/>
                        </a:solidFill>
                        <a:effectLst/>
                        <a:latin typeface="Arial"/>
                      </a:endParaRPr>
                    </a:p>
                  </a:txBody>
                  <a:tcPr marL="8894" marR="8894" marT="8894" marB="0" anchor="ctr">
                    <a:solidFill>
                      <a:schemeClr val="accent2">
                        <a:lumMod val="75000"/>
                      </a:schemeClr>
                    </a:solidFill>
                  </a:tcPr>
                </a:tc>
                <a:tc>
                  <a:txBody>
                    <a:bodyPr/>
                    <a:lstStyle/>
                    <a:p>
                      <a:pPr algn="ctr" rtl="0" fontAlgn="ctr"/>
                      <a:r>
                        <a:rPr lang="en-US" sz="1100" b="1" u="none" strike="noStrike">
                          <a:solidFill>
                            <a:schemeClr val="bg1"/>
                          </a:solidFill>
                          <a:effectLst/>
                        </a:rPr>
                        <a:t>2024E</a:t>
                      </a:r>
                      <a:endParaRPr lang="en-US" sz="1100" b="1" i="0" u="none" strike="noStrike">
                        <a:solidFill>
                          <a:schemeClr val="bg1"/>
                        </a:solidFill>
                        <a:effectLst/>
                        <a:latin typeface="Arial"/>
                      </a:endParaRPr>
                    </a:p>
                  </a:txBody>
                  <a:tcPr marL="8894" marR="8894" marT="8894" marB="0" anchor="ctr">
                    <a:solidFill>
                      <a:schemeClr val="accent2">
                        <a:lumMod val="75000"/>
                      </a:schemeClr>
                    </a:solidFill>
                  </a:tcPr>
                </a:tc>
                <a:tc>
                  <a:txBody>
                    <a:bodyPr/>
                    <a:lstStyle/>
                    <a:p>
                      <a:pPr algn="ctr" rtl="0" fontAlgn="ctr"/>
                      <a:r>
                        <a:rPr lang="en-US" sz="1100" b="1" u="none" strike="noStrike" dirty="0">
                          <a:solidFill>
                            <a:schemeClr val="bg1"/>
                          </a:solidFill>
                          <a:effectLst/>
                        </a:rPr>
                        <a:t>2025E</a:t>
                      </a:r>
                      <a:endParaRPr lang="en-US" sz="1100" b="1" i="0" u="none" strike="noStrike" dirty="0">
                        <a:solidFill>
                          <a:schemeClr val="bg1"/>
                        </a:solidFill>
                        <a:effectLst/>
                        <a:latin typeface="Arial"/>
                      </a:endParaRPr>
                    </a:p>
                  </a:txBody>
                  <a:tcPr marL="8894" marR="8894" marT="8894" marB="0" anchor="ctr">
                    <a:solidFill>
                      <a:schemeClr val="accent2">
                        <a:lumMod val="75000"/>
                      </a:schemeClr>
                    </a:solidFill>
                  </a:tcPr>
                </a:tc>
                <a:extLst>
                  <a:ext uri="{0D108BD9-81ED-4DB2-BD59-A6C34878D82A}">
                    <a16:rowId xmlns="" xmlns:a16="http://schemas.microsoft.com/office/drawing/2014/main" val="10001"/>
                  </a:ext>
                </a:extLst>
              </a:tr>
              <a:tr h="213448">
                <a:tc>
                  <a:txBody>
                    <a:bodyPr/>
                    <a:lstStyle/>
                    <a:p>
                      <a:pPr algn="l" rtl="0" fontAlgn="ctr"/>
                      <a:r>
                        <a:rPr lang="zh-CN" altLang="en-US" sz="1100" b="1" u="none" strike="noStrike" dirty="0">
                          <a:effectLst/>
                        </a:rPr>
                        <a:t>营业收入</a:t>
                      </a:r>
                      <a:endParaRPr lang="zh-CN" altLang="en-US" sz="1100" b="1" i="0" u="none" strike="noStrike" dirty="0">
                        <a:solidFill>
                          <a:srgbClr val="FFFFFF"/>
                        </a:solidFill>
                        <a:effectLst/>
                        <a:latin typeface="华文楷体"/>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69,010,000.00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135,299,020.00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237,766,880.00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334,639,580.00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417,077,160.00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484,391,000.00 </a:t>
                      </a:r>
                      <a:endParaRPr lang="en-US" altLang="zh-CN" sz="1100" b="1" i="0" u="none" strike="noStrike" dirty="0">
                        <a:solidFill>
                          <a:srgbClr val="000000"/>
                        </a:solidFill>
                        <a:effectLst/>
                        <a:latin typeface="Arial"/>
                      </a:endParaRPr>
                    </a:p>
                  </a:txBody>
                  <a:tcPr marL="8894" marR="8894" marT="8894" marB="0" anchor="ctr"/>
                </a:tc>
                <a:extLst>
                  <a:ext uri="{0D108BD9-81ED-4DB2-BD59-A6C34878D82A}">
                    <a16:rowId xmlns="" xmlns:a16="http://schemas.microsoft.com/office/drawing/2014/main" val="10002"/>
                  </a:ext>
                </a:extLst>
              </a:tr>
              <a:tr h="213448">
                <a:tc>
                  <a:txBody>
                    <a:bodyPr/>
                    <a:lstStyle/>
                    <a:p>
                      <a:pPr algn="l" rtl="0" fontAlgn="ctr"/>
                      <a:r>
                        <a:rPr lang="zh-CN" altLang="en-US" sz="1100" b="0" u="none" strike="noStrike" dirty="0">
                          <a:effectLst/>
                        </a:rPr>
                        <a:t>营业成本</a:t>
                      </a:r>
                      <a:endParaRPr lang="zh-CN" altLang="en-US" sz="1100" b="0" i="0" u="none" strike="noStrike" dirty="0">
                        <a:solidFill>
                          <a:srgbClr val="FFFFFF"/>
                        </a:solidFill>
                        <a:effectLst/>
                        <a:latin typeface="华文楷体"/>
                      </a:endParaRPr>
                    </a:p>
                  </a:txBody>
                  <a:tcPr marL="8894" marR="8894" marT="8894" marB="0" anchor="ctr"/>
                </a:tc>
                <a:tc>
                  <a:txBody>
                    <a:bodyPr/>
                    <a:lstStyle/>
                    <a:p>
                      <a:pPr algn="ctr" rtl="0" fontAlgn="ctr"/>
                      <a:r>
                        <a:rPr lang="zh-CN" altLang="en-US" sz="1100" b="0" u="none" strike="noStrike" dirty="0">
                          <a:effectLst/>
                        </a:rPr>
                        <a:t> </a:t>
                      </a:r>
                      <a:r>
                        <a:rPr lang="en-US" altLang="zh-CN" sz="1100" b="0" u="none" strike="noStrike" dirty="0">
                          <a:effectLst/>
                        </a:rPr>
                        <a:t>21,360,400.00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0" u="none" strike="noStrike" dirty="0">
                          <a:effectLst/>
                        </a:rPr>
                        <a:t>35,844,600.00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0" u="none" strike="noStrike" dirty="0">
                          <a:effectLst/>
                        </a:rPr>
                        <a:t>55,548,800.00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0" u="none" strike="noStrike" dirty="0">
                          <a:effectLst/>
                        </a:rPr>
                        <a:t>74,923,000.00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0" u="none" strike="noStrike" dirty="0">
                          <a:effectLst/>
                        </a:rPr>
                        <a:t>89,955,200.00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0" u="none" strike="noStrike" dirty="0">
                          <a:effectLst/>
                        </a:rPr>
                        <a:t> </a:t>
                      </a:r>
                      <a:r>
                        <a:rPr lang="en-US" altLang="zh-CN" sz="1100" b="0" u="none" strike="noStrike" dirty="0">
                          <a:effectLst/>
                        </a:rPr>
                        <a:t>101,571,400.00 </a:t>
                      </a:r>
                      <a:endParaRPr lang="en-US" altLang="zh-CN" sz="1100" b="0" i="0" u="none" strike="noStrike" dirty="0">
                        <a:solidFill>
                          <a:srgbClr val="000000"/>
                        </a:solidFill>
                        <a:effectLst/>
                        <a:latin typeface="Arial"/>
                      </a:endParaRPr>
                    </a:p>
                  </a:txBody>
                  <a:tcPr marL="8894" marR="8894" marT="8894" marB="0" anchor="ctr"/>
                </a:tc>
                <a:extLst>
                  <a:ext uri="{0D108BD9-81ED-4DB2-BD59-A6C34878D82A}">
                    <a16:rowId xmlns="" xmlns:a16="http://schemas.microsoft.com/office/drawing/2014/main" val="10003"/>
                  </a:ext>
                </a:extLst>
              </a:tr>
              <a:tr h="213448">
                <a:tc>
                  <a:txBody>
                    <a:bodyPr/>
                    <a:lstStyle/>
                    <a:p>
                      <a:pPr algn="l" rtl="0" fontAlgn="ctr"/>
                      <a:r>
                        <a:rPr lang="zh-CN" altLang="en-US" sz="1100" b="1" u="none" strike="noStrike">
                          <a:effectLst/>
                        </a:rPr>
                        <a:t>毛利润</a:t>
                      </a:r>
                      <a:endParaRPr lang="zh-CN" altLang="en-US" sz="1100" b="1" i="0" u="none" strike="noStrike">
                        <a:solidFill>
                          <a:srgbClr val="FFFFFF"/>
                        </a:solidFill>
                        <a:effectLst/>
                        <a:latin typeface="华文楷体"/>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47,649,600.00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1" u="none" strike="noStrike" dirty="0">
                          <a:effectLst/>
                        </a:rPr>
                        <a:t>99,454,420.00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182,218,080.00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259,716,580.00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327,121,960.00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382,819,600.00 </a:t>
                      </a:r>
                      <a:endParaRPr lang="en-US" altLang="zh-CN" sz="1100" b="1" i="0" u="none" strike="noStrike" dirty="0">
                        <a:solidFill>
                          <a:srgbClr val="000000"/>
                        </a:solidFill>
                        <a:effectLst/>
                        <a:latin typeface="Arial"/>
                      </a:endParaRPr>
                    </a:p>
                  </a:txBody>
                  <a:tcPr marL="8894" marR="8894" marT="8894" marB="0" anchor="ctr"/>
                </a:tc>
                <a:extLst>
                  <a:ext uri="{0D108BD9-81ED-4DB2-BD59-A6C34878D82A}">
                    <a16:rowId xmlns="" xmlns:a16="http://schemas.microsoft.com/office/drawing/2014/main" val="10004"/>
                  </a:ext>
                </a:extLst>
              </a:tr>
              <a:tr h="213448">
                <a:tc>
                  <a:txBody>
                    <a:bodyPr/>
                    <a:lstStyle/>
                    <a:p>
                      <a:pPr algn="l" rtl="0" fontAlgn="ctr"/>
                      <a:r>
                        <a:rPr lang="zh-CN" altLang="en-US" sz="1100" b="1" i="1" u="none" strike="noStrike" dirty="0">
                          <a:solidFill>
                            <a:srgbClr val="C00000"/>
                          </a:solidFill>
                          <a:effectLst/>
                        </a:rPr>
                        <a:t>毛利率</a:t>
                      </a:r>
                      <a:endParaRPr lang="zh-CN" altLang="en-US" sz="1100" b="1" i="1" u="none" strike="noStrike" dirty="0">
                        <a:solidFill>
                          <a:srgbClr val="C00000"/>
                        </a:solidFill>
                        <a:effectLst/>
                        <a:latin typeface="华文楷体"/>
                      </a:endParaRPr>
                    </a:p>
                  </a:txBody>
                  <a:tcPr marL="8894" marR="8894" marT="8894" marB="0" anchor="ctr"/>
                </a:tc>
                <a:tc>
                  <a:txBody>
                    <a:bodyPr/>
                    <a:lstStyle/>
                    <a:p>
                      <a:pPr algn="ctr" rtl="0" fontAlgn="ctr"/>
                      <a:r>
                        <a:rPr lang="en-US" altLang="zh-CN" sz="1100" i="1" u="none" strike="noStrike">
                          <a:solidFill>
                            <a:srgbClr val="C00000"/>
                          </a:solidFill>
                          <a:effectLst/>
                        </a:rPr>
                        <a:t>69.05%</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73.51%</a:t>
                      </a:r>
                      <a:endParaRPr lang="en-US" altLang="zh-CN" sz="1100" b="0" i="1" u="none" strike="noStrike" dirty="0">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76.64%</a:t>
                      </a:r>
                      <a:endParaRPr lang="en-US" altLang="zh-CN" sz="1100" b="0" i="1" u="none" strike="noStrike" dirty="0">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77.61%</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78.43%</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79.03%</a:t>
                      </a:r>
                      <a:endParaRPr lang="en-US" altLang="zh-CN" sz="1100" b="0" i="1" u="none" strike="noStrike" dirty="0">
                        <a:solidFill>
                          <a:srgbClr val="C00000"/>
                        </a:solidFill>
                        <a:effectLst/>
                        <a:latin typeface="Arial"/>
                      </a:endParaRPr>
                    </a:p>
                  </a:txBody>
                  <a:tcPr marL="8894" marR="8894" marT="8894" marB="0" anchor="ctr"/>
                </a:tc>
                <a:extLst>
                  <a:ext uri="{0D108BD9-81ED-4DB2-BD59-A6C34878D82A}">
                    <a16:rowId xmlns="" xmlns:a16="http://schemas.microsoft.com/office/drawing/2014/main" val="10005"/>
                  </a:ext>
                </a:extLst>
              </a:tr>
              <a:tr h="213448">
                <a:tc>
                  <a:txBody>
                    <a:bodyPr/>
                    <a:lstStyle/>
                    <a:p>
                      <a:pPr algn="l" rtl="0" fontAlgn="ctr"/>
                      <a:r>
                        <a:rPr lang="zh-CN" altLang="en-US" sz="1100" b="1" u="none" strike="noStrike" dirty="0">
                          <a:effectLst/>
                        </a:rPr>
                        <a:t>研发费用</a:t>
                      </a:r>
                      <a:endParaRPr lang="zh-CN" altLang="en-US" sz="1100" b="1" i="0" u="none" strike="noStrike" dirty="0">
                        <a:solidFill>
                          <a:srgbClr val="FFFFFF"/>
                        </a:solidFill>
                        <a:effectLst/>
                        <a:latin typeface="华文楷体"/>
                      </a:endParaRPr>
                    </a:p>
                  </a:txBody>
                  <a:tcPr marL="8894" marR="8894" marT="8894" marB="0" anchor="ctr"/>
                </a:tc>
                <a:tc>
                  <a:txBody>
                    <a:bodyPr/>
                    <a:lstStyle/>
                    <a:p>
                      <a:pPr algn="ctr" rtl="0" fontAlgn="ctr"/>
                      <a:r>
                        <a:rPr lang="zh-CN" altLang="en-US" sz="1100" u="none" strike="noStrike" dirty="0">
                          <a:effectLst/>
                        </a:rPr>
                        <a:t> </a:t>
                      </a:r>
                      <a:r>
                        <a:rPr lang="en-US" altLang="zh-CN" sz="1100" u="none" strike="noStrike" dirty="0">
                          <a:effectLst/>
                        </a:rPr>
                        <a:t>20,000,000.00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20,000,000.00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38,928,470.19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54,788,988.75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68,286,111.97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79,307,095.27 </a:t>
                      </a:r>
                      <a:endParaRPr lang="en-US" altLang="zh-CN" sz="1100" b="0" i="0" u="none" strike="noStrike" dirty="0">
                        <a:solidFill>
                          <a:srgbClr val="000000"/>
                        </a:solidFill>
                        <a:effectLst/>
                        <a:latin typeface="Arial"/>
                      </a:endParaRPr>
                    </a:p>
                  </a:txBody>
                  <a:tcPr marL="8894" marR="8894" marT="8894" marB="0" anchor="ctr"/>
                </a:tc>
                <a:extLst>
                  <a:ext uri="{0D108BD9-81ED-4DB2-BD59-A6C34878D82A}">
                    <a16:rowId xmlns="" xmlns:a16="http://schemas.microsoft.com/office/drawing/2014/main" val="10006"/>
                  </a:ext>
                </a:extLst>
              </a:tr>
              <a:tr h="213448">
                <a:tc>
                  <a:txBody>
                    <a:bodyPr/>
                    <a:lstStyle/>
                    <a:p>
                      <a:pPr algn="l" rtl="0" fontAlgn="ctr"/>
                      <a:r>
                        <a:rPr lang="zh-CN" altLang="en-US" sz="1100" b="1" i="1" u="none" strike="noStrike" dirty="0">
                          <a:solidFill>
                            <a:srgbClr val="C00000"/>
                          </a:solidFill>
                          <a:effectLst/>
                        </a:rPr>
                        <a:t>研发费用率</a:t>
                      </a:r>
                      <a:endParaRPr lang="zh-CN" altLang="en-US" sz="1100" b="1" i="1" u="none" strike="noStrike" dirty="0">
                        <a:solidFill>
                          <a:srgbClr val="C00000"/>
                        </a:solidFill>
                        <a:effectLst/>
                        <a:latin typeface="华文楷体"/>
                      </a:endParaRPr>
                    </a:p>
                  </a:txBody>
                  <a:tcPr marL="8894" marR="8894" marT="8894" marB="0" anchor="ctr"/>
                </a:tc>
                <a:tc>
                  <a:txBody>
                    <a:bodyPr/>
                    <a:lstStyle/>
                    <a:p>
                      <a:pPr algn="ctr" rtl="0" fontAlgn="ctr"/>
                      <a:r>
                        <a:rPr lang="en-US" altLang="zh-CN" sz="1100" i="1" u="none" strike="noStrike">
                          <a:solidFill>
                            <a:srgbClr val="C00000"/>
                          </a:solidFill>
                          <a:effectLst/>
                        </a:rPr>
                        <a:t>28.98%</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14.78%</a:t>
                      </a:r>
                      <a:endParaRPr lang="en-US" altLang="zh-CN" sz="1100" b="0" i="1" u="none" strike="noStrike" dirty="0">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16.37%</a:t>
                      </a:r>
                      <a:endParaRPr lang="en-US" altLang="zh-CN" sz="1100" b="0" i="1" u="none" strike="noStrike" dirty="0">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16.37%</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16.37%</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16.37%</a:t>
                      </a:r>
                      <a:endParaRPr lang="en-US" altLang="zh-CN" sz="1100" b="0" i="1" u="none" strike="noStrike" dirty="0">
                        <a:solidFill>
                          <a:srgbClr val="C00000"/>
                        </a:solidFill>
                        <a:effectLst/>
                        <a:latin typeface="Arial"/>
                      </a:endParaRPr>
                    </a:p>
                  </a:txBody>
                  <a:tcPr marL="8894" marR="8894" marT="8894" marB="0" anchor="ctr"/>
                </a:tc>
                <a:extLst>
                  <a:ext uri="{0D108BD9-81ED-4DB2-BD59-A6C34878D82A}">
                    <a16:rowId xmlns="" xmlns:a16="http://schemas.microsoft.com/office/drawing/2014/main" val="10007"/>
                  </a:ext>
                </a:extLst>
              </a:tr>
              <a:tr h="213448">
                <a:tc>
                  <a:txBody>
                    <a:bodyPr/>
                    <a:lstStyle/>
                    <a:p>
                      <a:pPr algn="l" rtl="0" fontAlgn="ctr"/>
                      <a:r>
                        <a:rPr lang="zh-CN" altLang="en-US" sz="1100" b="1" u="none" strike="noStrike" dirty="0">
                          <a:effectLst/>
                        </a:rPr>
                        <a:t>销售费用</a:t>
                      </a:r>
                      <a:endParaRPr lang="zh-CN" altLang="en-US" sz="1100" b="1" i="0" u="none" strike="noStrike" dirty="0">
                        <a:solidFill>
                          <a:srgbClr val="FFFFFF"/>
                        </a:solidFill>
                        <a:effectLst/>
                        <a:latin typeface="华文楷体"/>
                      </a:endParaRPr>
                    </a:p>
                  </a:txBody>
                  <a:tcPr marL="8894" marR="8894" marT="8894" marB="0" anchor="ctr"/>
                </a:tc>
                <a:tc>
                  <a:txBody>
                    <a:bodyPr/>
                    <a:lstStyle/>
                    <a:p>
                      <a:pPr algn="ctr" rtl="0" fontAlgn="ctr"/>
                      <a:r>
                        <a:rPr lang="zh-CN" altLang="en-US" sz="1100" u="none" strike="noStrike" dirty="0">
                          <a:effectLst/>
                        </a:rPr>
                        <a:t> </a:t>
                      </a:r>
                      <a:r>
                        <a:rPr lang="en-US" altLang="zh-CN" sz="1100" u="none" strike="noStrike" dirty="0">
                          <a:effectLst/>
                        </a:rPr>
                        <a:t>18,719,039.76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36,700,010.66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64,494,532.40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90,771,360.74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u="none" strike="noStrike" dirty="0">
                          <a:effectLst/>
                        </a:rPr>
                        <a:t> </a:t>
                      </a:r>
                      <a:r>
                        <a:rPr lang="en-US" altLang="zh-CN" sz="1100" u="none" strike="noStrike" dirty="0">
                          <a:effectLst/>
                        </a:rPr>
                        <a:t>113,132,646.61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u="none" strike="noStrike" dirty="0">
                          <a:effectLst/>
                        </a:rPr>
                        <a:t> </a:t>
                      </a:r>
                      <a:r>
                        <a:rPr lang="en-US" altLang="zh-CN" sz="1100" u="none" strike="noStrike" dirty="0">
                          <a:effectLst/>
                        </a:rPr>
                        <a:t>131,391,601.07 </a:t>
                      </a:r>
                      <a:endParaRPr lang="en-US" altLang="zh-CN" sz="1100" b="0" i="0" u="none" strike="noStrike" dirty="0">
                        <a:solidFill>
                          <a:srgbClr val="000000"/>
                        </a:solidFill>
                        <a:effectLst/>
                        <a:latin typeface="Arial"/>
                      </a:endParaRPr>
                    </a:p>
                  </a:txBody>
                  <a:tcPr marL="8894" marR="8894" marT="8894" marB="0" anchor="ctr"/>
                </a:tc>
                <a:extLst>
                  <a:ext uri="{0D108BD9-81ED-4DB2-BD59-A6C34878D82A}">
                    <a16:rowId xmlns="" xmlns:a16="http://schemas.microsoft.com/office/drawing/2014/main" val="10008"/>
                  </a:ext>
                </a:extLst>
              </a:tr>
              <a:tr h="213448">
                <a:tc>
                  <a:txBody>
                    <a:bodyPr/>
                    <a:lstStyle/>
                    <a:p>
                      <a:pPr algn="l" rtl="0" fontAlgn="ctr"/>
                      <a:r>
                        <a:rPr lang="zh-CN" altLang="en-US" sz="1100" b="1" i="1" u="none" strike="noStrike" dirty="0">
                          <a:solidFill>
                            <a:srgbClr val="C00000"/>
                          </a:solidFill>
                          <a:effectLst/>
                        </a:rPr>
                        <a:t>销售费用率</a:t>
                      </a:r>
                      <a:endParaRPr lang="zh-CN" altLang="en-US" sz="1100" b="1" i="1" u="none" strike="noStrike" dirty="0">
                        <a:solidFill>
                          <a:srgbClr val="C00000"/>
                        </a:solidFill>
                        <a:effectLst/>
                        <a:latin typeface="华文楷体"/>
                      </a:endParaRPr>
                    </a:p>
                  </a:txBody>
                  <a:tcPr marL="8894" marR="8894" marT="8894" marB="0" anchor="ctr"/>
                </a:tc>
                <a:tc>
                  <a:txBody>
                    <a:bodyPr/>
                    <a:lstStyle/>
                    <a:p>
                      <a:pPr algn="ctr" rtl="0" fontAlgn="ctr"/>
                      <a:r>
                        <a:rPr lang="en-US" altLang="zh-CN" sz="1100" i="1" u="none" strike="noStrike">
                          <a:solidFill>
                            <a:srgbClr val="C00000"/>
                          </a:solidFill>
                          <a:effectLst/>
                        </a:rPr>
                        <a:t>27.13%</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27.13%</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27.13%</a:t>
                      </a:r>
                      <a:endParaRPr lang="en-US" altLang="zh-CN" sz="1100" b="0" i="1" u="none" strike="noStrike" dirty="0">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27.13%</a:t>
                      </a:r>
                      <a:endParaRPr lang="en-US" altLang="zh-CN" sz="1100" b="0" i="1" u="none" strike="noStrike" dirty="0">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27.13%</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27.13%</a:t>
                      </a:r>
                      <a:endParaRPr lang="en-US" altLang="zh-CN" sz="1100" b="0" i="1" u="none" strike="noStrike" dirty="0">
                        <a:solidFill>
                          <a:srgbClr val="C00000"/>
                        </a:solidFill>
                        <a:effectLst/>
                        <a:latin typeface="Arial"/>
                      </a:endParaRPr>
                    </a:p>
                  </a:txBody>
                  <a:tcPr marL="8894" marR="8894" marT="8894" marB="0" anchor="ctr"/>
                </a:tc>
                <a:extLst>
                  <a:ext uri="{0D108BD9-81ED-4DB2-BD59-A6C34878D82A}">
                    <a16:rowId xmlns="" xmlns:a16="http://schemas.microsoft.com/office/drawing/2014/main" val="10009"/>
                  </a:ext>
                </a:extLst>
              </a:tr>
              <a:tr h="213448">
                <a:tc>
                  <a:txBody>
                    <a:bodyPr/>
                    <a:lstStyle/>
                    <a:p>
                      <a:pPr algn="l" rtl="0" fontAlgn="ctr"/>
                      <a:r>
                        <a:rPr lang="zh-CN" altLang="en-US" sz="1100" b="1" u="none" strike="noStrike" dirty="0">
                          <a:effectLst/>
                        </a:rPr>
                        <a:t>管理费用</a:t>
                      </a:r>
                      <a:endParaRPr lang="zh-CN" altLang="en-US" sz="1100" b="1" i="0" u="none" strike="noStrike" dirty="0">
                        <a:solidFill>
                          <a:srgbClr val="FFFFFF"/>
                        </a:solidFill>
                        <a:effectLst/>
                        <a:latin typeface="华文楷体"/>
                      </a:endParaRPr>
                    </a:p>
                  </a:txBody>
                  <a:tcPr marL="8894" marR="8894" marT="8894" marB="0" anchor="ctr"/>
                </a:tc>
                <a:tc>
                  <a:txBody>
                    <a:bodyPr/>
                    <a:lstStyle/>
                    <a:p>
                      <a:pPr algn="ctr" rtl="0" fontAlgn="ctr"/>
                      <a:r>
                        <a:rPr lang="en-US" altLang="zh-CN" sz="1100" u="none" strike="noStrike" dirty="0">
                          <a:effectLst/>
                        </a:rPr>
                        <a:t>4,253,299.18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8,338,895.96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14,654,306.26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20,624,869.59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25,705,751.94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29,854,511.54 </a:t>
                      </a:r>
                      <a:endParaRPr lang="en-US" altLang="zh-CN" sz="1100" b="0" i="0" u="none" strike="noStrike" dirty="0">
                        <a:solidFill>
                          <a:srgbClr val="000000"/>
                        </a:solidFill>
                        <a:effectLst/>
                        <a:latin typeface="Arial"/>
                      </a:endParaRPr>
                    </a:p>
                  </a:txBody>
                  <a:tcPr marL="8894" marR="8894" marT="8894" marB="0" anchor="ctr"/>
                </a:tc>
                <a:extLst>
                  <a:ext uri="{0D108BD9-81ED-4DB2-BD59-A6C34878D82A}">
                    <a16:rowId xmlns="" xmlns:a16="http://schemas.microsoft.com/office/drawing/2014/main" val="10010"/>
                  </a:ext>
                </a:extLst>
              </a:tr>
              <a:tr h="213448">
                <a:tc>
                  <a:txBody>
                    <a:bodyPr/>
                    <a:lstStyle/>
                    <a:p>
                      <a:pPr algn="l" rtl="0" fontAlgn="ctr"/>
                      <a:r>
                        <a:rPr lang="zh-CN" altLang="en-US" sz="1100" b="1" i="1" u="none" strike="noStrike">
                          <a:solidFill>
                            <a:srgbClr val="C00000"/>
                          </a:solidFill>
                          <a:effectLst/>
                        </a:rPr>
                        <a:t>管理费用率</a:t>
                      </a:r>
                      <a:endParaRPr lang="zh-CN" altLang="en-US" sz="1100" b="1" i="1" u="none" strike="noStrike">
                        <a:solidFill>
                          <a:srgbClr val="C00000"/>
                        </a:solidFill>
                        <a:effectLst/>
                        <a:latin typeface="华文楷体"/>
                      </a:endParaRPr>
                    </a:p>
                  </a:txBody>
                  <a:tcPr marL="8894" marR="8894" marT="8894" marB="0" anchor="ctr"/>
                </a:tc>
                <a:tc>
                  <a:txBody>
                    <a:bodyPr/>
                    <a:lstStyle/>
                    <a:p>
                      <a:pPr algn="ctr" rtl="0" fontAlgn="ctr"/>
                      <a:r>
                        <a:rPr lang="en-US" altLang="zh-CN" sz="1100" i="1" u="none" strike="noStrike">
                          <a:solidFill>
                            <a:srgbClr val="C00000"/>
                          </a:solidFill>
                          <a:effectLst/>
                        </a:rPr>
                        <a:t>6.16%</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6.16%</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6.16%</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6.16%</a:t>
                      </a:r>
                      <a:endParaRPr lang="en-US" altLang="zh-CN" sz="1100" b="0" i="1" u="none" strike="noStrike" dirty="0">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6.16%</a:t>
                      </a:r>
                      <a:endParaRPr lang="en-US" altLang="zh-CN" sz="1100" b="0" i="1" u="none" strike="noStrike" dirty="0">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6.16%</a:t>
                      </a:r>
                      <a:endParaRPr lang="en-US" altLang="zh-CN" sz="1100" b="0" i="1" u="none" strike="noStrike" dirty="0">
                        <a:solidFill>
                          <a:srgbClr val="C00000"/>
                        </a:solidFill>
                        <a:effectLst/>
                        <a:latin typeface="Arial"/>
                      </a:endParaRPr>
                    </a:p>
                  </a:txBody>
                  <a:tcPr marL="8894" marR="8894" marT="8894" marB="0" anchor="ctr"/>
                </a:tc>
                <a:extLst>
                  <a:ext uri="{0D108BD9-81ED-4DB2-BD59-A6C34878D82A}">
                    <a16:rowId xmlns="" xmlns:a16="http://schemas.microsoft.com/office/drawing/2014/main" val="10011"/>
                  </a:ext>
                </a:extLst>
              </a:tr>
              <a:tr h="213448">
                <a:tc>
                  <a:txBody>
                    <a:bodyPr/>
                    <a:lstStyle/>
                    <a:p>
                      <a:pPr algn="l" rtl="0" fontAlgn="ctr"/>
                      <a:r>
                        <a:rPr lang="zh-CN" altLang="en-US" sz="1100" b="1" u="none" strike="noStrike" dirty="0">
                          <a:effectLst/>
                        </a:rPr>
                        <a:t> 财务费用 </a:t>
                      </a:r>
                      <a:endParaRPr lang="zh-CN" altLang="en-US" sz="1100" b="1" i="0" u="none" strike="noStrike" dirty="0">
                        <a:solidFill>
                          <a:srgbClr val="FFFFFF"/>
                        </a:solidFill>
                        <a:effectLst/>
                        <a:latin typeface="华文楷体"/>
                      </a:endParaRPr>
                    </a:p>
                  </a:txBody>
                  <a:tcPr marL="8894" marR="8894" marT="8894" marB="0" anchor="ctr"/>
                </a:tc>
                <a:tc>
                  <a:txBody>
                    <a:bodyPr/>
                    <a:lstStyle/>
                    <a:p>
                      <a:pPr algn="ctr" rtl="0" fontAlgn="ctr"/>
                      <a:r>
                        <a:rPr lang="en-US" altLang="zh-CN" sz="1100" u="none" strike="noStrike" dirty="0">
                          <a:effectLst/>
                        </a:rPr>
                        <a:t>502,634.02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985,449.79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1,731,773.97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2,437,345.84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3,037,779.57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3,528,059.61 </a:t>
                      </a:r>
                      <a:endParaRPr lang="en-US" altLang="zh-CN" sz="1100" b="0" i="0" u="none" strike="noStrike" dirty="0">
                        <a:solidFill>
                          <a:srgbClr val="000000"/>
                        </a:solidFill>
                        <a:effectLst/>
                        <a:latin typeface="Arial"/>
                      </a:endParaRPr>
                    </a:p>
                  </a:txBody>
                  <a:tcPr marL="8894" marR="8894" marT="8894" marB="0" anchor="ctr"/>
                </a:tc>
                <a:extLst>
                  <a:ext uri="{0D108BD9-81ED-4DB2-BD59-A6C34878D82A}">
                    <a16:rowId xmlns="" xmlns:a16="http://schemas.microsoft.com/office/drawing/2014/main" val="10012"/>
                  </a:ext>
                </a:extLst>
              </a:tr>
              <a:tr h="213448">
                <a:tc>
                  <a:txBody>
                    <a:bodyPr/>
                    <a:lstStyle/>
                    <a:p>
                      <a:pPr algn="l" rtl="0" fontAlgn="ctr"/>
                      <a:r>
                        <a:rPr lang="zh-CN" altLang="en-US" sz="1100" b="1" i="1" u="none" strike="noStrike" dirty="0">
                          <a:solidFill>
                            <a:srgbClr val="C00000"/>
                          </a:solidFill>
                          <a:effectLst/>
                        </a:rPr>
                        <a:t> 财务费用率 </a:t>
                      </a:r>
                      <a:endParaRPr lang="zh-CN" altLang="en-US" sz="1100" b="1" i="1" u="none" strike="noStrike" dirty="0">
                        <a:solidFill>
                          <a:srgbClr val="C00000"/>
                        </a:solidFill>
                        <a:effectLst/>
                        <a:latin typeface="华文楷体"/>
                      </a:endParaRPr>
                    </a:p>
                  </a:txBody>
                  <a:tcPr marL="8894" marR="8894" marT="8894" marB="0" anchor="ctr"/>
                </a:tc>
                <a:tc>
                  <a:txBody>
                    <a:bodyPr/>
                    <a:lstStyle/>
                    <a:p>
                      <a:pPr algn="ctr" rtl="0" fontAlgn="ctr"/>
                      <a:r>
                        <a:rPr lang="en-US" altLang="zh-CN" sz="1100" i="1" u="none" strike="noStrike">
                          <a:solidFill>
                            <a:srgbClr val="C00000"/>
                          </a:solidFill>
                          <a:effectLst/>
                        </a:rPr>
                        <a:t>0.73%</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0.73%</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0.73%</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0.73%</a:t>
                      </a:r>
                      <a:endParaRPr lang="en-US" altLang="zh-CN" sz="1100" b="0" i="1" u="none" strike="noStrike" dirty="0">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0.73%</a:t>
                      </a:r>
                      <a:endParaRPr lang="en-US" altLang="zh-CN" sz="1100" b="0" i="1" u="none" strike="noStrike" dirty="0">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0.73%</a:t>
                      </a:r>
                      <a:endParaRPr lang="en-US" altLang="zh-CN" sz="1100" b="0" i="1" u="none" strike="noStrike" dirty="0">
                        <a:solidFill>
                          <a:srgbClr val="C00000"/>
                        </a:solidFill>
                        <a:effectLst/>
                        <a:latin typeface="Arial"/>
                      </a:endParaRPr>
                    </a:p>
                  </a:txBody>
                  <a:tcPr marL="8894" marR="8894" marT="8894" marB="0" anchor="ctr"/>
                </a:tc>
                <a:extLst>
                  <a:ext uri="{0D108BD9-81ED-4DB2-BD59-A6C34878D82A}">
                    <a16:rowId xmlns="" xmlns:a16="http://schemas.microsoft.com/office/drawing/2014/main" val="10013"/>
                  </a:ext>
                </a:extLst>
              </a:tr>
              <a:tr h="213448">
                <a:tc>
                  <a:txBody>
                    <a:bodyPr/>
                    <a:lstStyle/>
                    <a:p>
                      <a:pPr algn="l" rtl="0" fontAlgn="ctr"/>
                      <a:r>
                        <a:rPr lang="zh-CN" altLang="en-US" sz="1100" b="1" u="none" strike="noStrike">
                          <a:effectLst/>
                        </a:rPr>
                        <a:t>营业利润</a:t>
                      </a:r>
                      <a:endParaRPr lang="zh-CN" altLang="en-US" sz="1100" b="1" i="0" u="none" strike="noStrike">
                        <a:solidFill>
                          <a:srgbClr val="FFFFFF"/>
                        </a:solidFill>
                        <a:effectLst/>
                        <a:latin typeface="华文楷体"/>
                      </a:endParaRPr>
                    </a:p>
                  </a:txBody>
                  <a:tcPr marL="8894" marR="8894" marT="8894" marB="0" anchor="ctr"/>
                </a:tc>
                <a:tc>
                  <a:txBody>
                    <a:bodyPr/>
                    <a:lstStyle/>
                    <a:p>
                      <a:pPr algn="ctr" rtl="0" fontAlgn="ctr"/>
                      <a:r>
                        <a:rPr lang="en-US" altLang="zh-CN" sz="1100" b="1" u="none" strike="noStrike" dirty="0">
                          <a:effectLst/>
                        </a:rPr>
                        <a:t>4,174,627.04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1" u="none" strike="noStrike" dirty="0">
                          <a:effectLst/>
                        </a:rPr>
                        <a:t>33,430,063.59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1" u="none" strike="noStrike" dirty="0">
                          <a:effectLst/>
                        </a:rPr>
                        <a:t>62,408,997.17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1" u="none" strike="noStrike" dirty="0">
                          <a:effectLst/>
                        </a:rPr>
                        <a:t>91,094,015.08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116,959,669.91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138,738,332.50 </a:t>
                      </a:r>
                      <a:endParaRPr lang="en-US" altLang="zh-CN" sz="1100" b="1" i="0" u="none" strike="noStrike" dirty="0">
                        <a:solidFill>
                          <a:srgbClr val="000000"/>
                        </a:solidFill>
                        <a:effectLst/>
                        <a:latin typeface="Arial"/>
                      </a:endParaRPr>
                    </a:p>
                  </a:txBody>
                  <a:tcPr marL="8894" marR="8894" marT="8894" marB="0" anchor="ctr"/>
                </a:tc>
                <a:extLst>
                  <a:ext uri="{0D108BD9-81ED-4DB2-BD59-A6C34878D82A}">
                    <a16:rowId xmlns="" xmlns:a16="http://schemas.microsoft.com/office/drawing/2014/main" val="10014"/>
                  </a:ext>
                </a:extLst>
              </a:tr>
              <a:tr h="213448">
                <a:tc>
                  <a:txBody>
                    <a:bodyPr/>
                    <a:lstStyle/>
                    <a:p>
                      <a:pPr algn="l" rtl="0" fontAlgn="ctr"/>
                      <a:r>
                        <a:rPr lang="zh-CN" altLang="en-US" sz="1100" b="0" u="none" strike="noStrike" dirty="0">
                          <a:effectLst/>
                        </a:rPr>
                        <a:t>营业外收入</a:t>
                      </a:r>
                      <a:endParaRPr lang="zh-CN" altLang="en-US" sz="1100" b="0" i="0" u="none" strike="noStrike" dirty="0">
                        <a:solidFill>
                          <a:srgbClr val="FFFFFF"/>
                        </a:solidFill>
                        <a:effectLst/>
                        <a:latin typeface="华文楷体"/>
                      </a:endParaRPr>
                    </a:p>
                  </a:txBody>
                  <a:tcPr marL="8894" marR="8894" marT="8894" marB="0" anchor="ctr"/>
                </a:tc>
                <a:tc>
                  <a:txBody>
                    <a:bodyPr/>
                    <a:lstStyle/>
                    <a:p>
                      <a:pPr algn="ctr" rtl="0" fontAlgn="ctr"/>
                      <a:r>
                        <a:rPr lang="en-US" altLang="zh-CN" sz="1100" u="none" strike="noStrike">
                          <a:effectLst/>
                        </a:rPr>
                        <a:t>0</a:t>
                      </a:r>
                      <a:endParaRPr lang="en-US" altLang="zh-CN" sz="1100" b="0" i="0" u="none" strike="noStrike">
                        <a:solidFill>
                          <a:srgbClr val="000000"/>
                        </a:solidFill>
                        <a:effectLst/>
                        <a:latin typeface="Arial"/>
                      </a:endParaRPr>
                    </a:p>
                  </a:txBody>
                  <a:tcPr marL="8894" marR="8894" marT="8894" marB="0" anchor="ctr"/>
                </a:tc>
                <a:tc>
                  <a:txBody>
                    <a:bodyPr/>
                    <a:lstStyle/>
                    <a:p>
                      <a:pPr algn="ctr" rtl="0" fontAlgn="ctr"/>
                      <a:r>
                        <a:rPr lang="en-US" altLang="zh-CN" sz="1100" u="none" strike="noStrike">
                          <a:effectLst/>
                        </a:rPr>
                        <a:t>0</a:t>
                      </a:r>
                      <a:endParaRPr lang="en-US" altLang="zh-CN" sz="1100" b="0" i="0" u="none" strike="noStrike">
                        <a:solidFill>
                          <a:srgbClr val="000000"/>
                        </a:solidFill>
                        <a:effectLst/>
                        <a:latin typeface="Arial"/>
                      </a:endParaRPr>
                    </a:p>
                  </a:txBody>
                  <a:tcPr marL="8894" marR="8894" marT="8894" marB="0" anchor="ctr"/>
                </a:tc>
                <a:tc>
                  <a:txBody>
                    <a:bodyPr/>
                    <a:lstStyle/>
                    <a:p>
                      <a:pPr algn="ctr" rtl="0" fontAlgn="ctr"/>
                      <a:r>
                        <a:rPr lang="en-US" altLang="zh-CN" sz="1100" u="none" strike="noStrike">
                          <a:effectLst/>
                        </a:rPr>
                        <a:t>0</a:t>
                      </a:r>
                      <a:endParaRPr lang="en-US" altLang="zh-CN" sz="1100" b="0" i="0" u="none" strike="noStrike">
                        <a:solidFill>
                          <a:srgbClr val="000000"/>
                        </a:solidFill>
                        <a:effectLst/>
                        <a:latin typeface="Arial"/>
                      </a:endParaRPr>
                    </a:p>
                  </a:txBody>
                  <a:tcPr marL="8894" marR="8894" marT="8894" marB="0" anchor="ctr"/>
                </a:tc>
                <a:tc>
                  <a:txBody>
                    <a:bodyPr/>
                    <a:lstStyle/>
                    <a:p>
                      <a:pPr algn="ctr" rtl="0" fontAlgn="ctr"/>
                      <a:r>
                        <a:rPr lang="en-US" altLang="zh-CN" sz="1100" u="none" strike="noStrike">
                          <a:effectLst/>
                        </a:rPr>
                        <a:t>0</a:t>
                      </a:r>
                      <a:endParaRPr lang="en-US" altLang="zh-CN" sz="1100" b="0" i="0" u="none" strike="noStrike">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0</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a:effectLst/>
                        </a:rPr>
                        <a:t>0</a:t>
                      </a:r>
                      <a:endParaRPr lang="en-US" altLang="zh-CN" sz="1100" b="0" i="0" u="none" strike="noStrike">
                        <a:solidFill>
                          <a:srgbClr val="000000"/>
                        </a:solidFill>
                        <a:effectLst/>
                        <a:latin typeface="Arial"/>
                      </a:endParaRPr>
                    </a:p>
                  </a:txBody>
                  <a:tcPr marL="8894" marR="8894" marT="8894" marB="0" anchor="ctr"/>
                </a:tc>
                <a:extLst>
                  <a:ext uri="{0D108BD9-81ED-4DB2-BD59-A6C34878D82A}">
                    <a16:rowId xmlns="" xmlns:a16="http://schemas.microsoft.com/office/drawing/2014/main" val="10015"/>
                  </a:ext>
                </a:extLst>
              </a:tr>
              <a:tr h="213448">
                <a:tc>
                  <a:txBody>
                    <a:bodyPr/>
                    <a:lstStyle/>
                    <a:p>
                      <a:pPr algn="l" rtl="0" fontAlgn="ctr"/>
                      <a:r>
                        <a:rPr lang="zh-CN" altLang="en-US" sz="1100" b="0" u="none" strike="noStrike" dirty="0">
                          <a:effectLst/>
                        </a:rPr>
                        <a:t>营业外支出</a:t>
                      </a:r>
                      <a:endParaRPr lang="zh-CN" altLang="en-US" sz="1100" b="0" i="0" u="none" strike="noStrike" dirty="0">
                        <a:solidFill>
                          <a:srgbClr val="FFFFFF"/>
                        </a:solidFill>
                        <a:effectLst/>
                        <a:latin typeface="华文楷体"/>
                      </a:endParaRPr>
                    </a:p>
                  </a:txBody>
                  <a:tcPr marL="8894" marR="8894" marT="8894" marB="0" anchor="ctr"/>
                </a:tc>
                <a:tc>
                  <a:txBody>
                    <a:bodyPr/>
                    <a:lstStyle/>
                    <a:p>
                      <a:pPr algn="ctr" rtl="0" fontAlgn="ctr"/>
                      <a:r>
                        <a:rPr lang="en-US" altLang="zh-CN" sz="1100" u="none" strike="noStrike">
                          <a:effectLst/>
                        </a:rPr>
                        <a:t>0</a:t>
                      </a:r>
                      <a:endParaRPr lang="en-US" altLang="zh-CN" sz="1100" b="0" i="0" u="none" strike="noStrike">
                        <a:solidFill>
                          <a:srgbClr val="000000"/>
                        </a:solidFill>
                        <a:effectLst/>
                        <a:latin typeface="Arial"/>
                      </a:endParaRPr>
                    </a:p>
                  </a:txBody>
                  <a:tcPr marL="8894" marR="8894" marT="8894" marB="0" anchor="ctr"/>
                </a:tc>
                <a:tc>
                  <a:txBody>
                    <a:bodyPr/>
                    <a:lstStyle/>
                    <a:p>
                      <a:pPr algn="ctr" rtl="0" fontAlgn="ctr"/>
                      <a:r>
                        <a:rPr lang="en-US" altLang="zh-CN" sz="1100" u="none" strike="noStrike">
                          <a:effectLst/>
                        </a:rPr>
                        <a:t>0</a:t>
                      </a:r>
                      <a:endParaRPr lang="en-US" altLang="zh-CN" sz="1100" b="0" i="0" u="none" strike="noStrike">
                        <a:solidFill>
                          <a:srgbClr val="000000"/>
                        </a:solidFill>
                        <a:effectLst/>
                        <a:latin typeface="Arial"/>
                      </a:endParaRPr>
                    </a:p>
                  </a:txBody>
                  <a:tcPr marL="8894" marR="8894" marT="8894" marB="0" anchor="ctr"/>
                </a:tc>
                <a:tc>
                  <a:txBody>
                    <a:bodyPr/>
                    <a:lstStyle/>
                    <a:p>
                      <a:pPr algn="ctr" rtl="0" fontAlgn="ctr"/>
                      <a:r>
                        <a:rPr lang="en-US" altLang="zh-CN" sz="1100" u="none" strike="noStrike">
                          <a:effectLst/>
                        </a:rPr>
                        <a:t>0</a:t>
                      </a:r>
                      <a:endParaRPr lang="en-US" altLang="zh-CN" sz="1100" b="0" i="0" u="none" strike="noStrike">
                        <a:solidFill>
                          <a:srgbClr val="000000"/>
                        </a:solidFill>
                        <a:effectLst/>
                        <a:latin typeface="Arial"/>
                      </a:endParaRPr>
                    </a:p>
                  </a:txBody>
                  <a:tcPr marL="8894" marR="8894" marT="8894" marB="0" anchor="ctr"/>
                </a:tc>
                <a:tc>
                  <a:txBody>
                    <a:bodyPr/>
                    <a:lstStyle/>
                    <a:p>
                      <a:pPr algn="ctr" rtl="0" fontAlgn="ctr"/>
                      <a:r>
                        <a:rPr lang="en-US" altLang="zh-CN" sz="1100" u="none" strike="noStrike">
                          <a:effectLst/>
                        </a:rPr>
                        <a:t>0</a:t>
                      </a:r>
                      <a:endParaRPr lang="en-US" altLang="zh-CN" sz="1100" b="0" i="0" u="none" strike="noStrike">
                        <a:solidFill>
                          <a:srgbClr val="000000"/>
                        </a:solidFill>
                        <a:effectLst/>
                        <a:latin typeface="Arial"/>
                      </a:endParaRPr>
                    </a:p>
                  </a:txBody>
                  <a:tcPr marL="8894" marR="8894" marT="8894" marB="0" anchor="ctr"/>
                </a:tc>
                <a:tc>
                  <a:txBody>
                    <a:bodyPr/>
                    <a:lstStyle/>
                    <a:p>
                      <a:pPr algn="ctr" rtl="0" fontAlgn="ctr"/>
                      <a:r>
                        <a:rPr lang="en-US" altLang="zh-CN" sz="1100" u="none" strike="noStrike" dirty="0">
                          <a:effectLst/>
                        </a:rPr>
                        <a:t>0</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u="none" strike="noStrike">
                          <a:effectLst/>
                        </a:rPr>
                        <a:t>0</a:t>
                      </a:r>
                      <a:endParaRPr lang="en-US" altLang="zh-CN" sz="1100" b="0" i="0" u="none" strike="noStrike">
                        <a:solidFill>
                          <a:srgbClr val="000000"/>
                        </a:solidFill>
                        <a:effectLst/>
                        <a:latin typeface="Arial"/>
                      </a:endParaRPr>
                    </a:p>
                  </a:txBody>
                  <a:tcPr marL="8894" marR="8894" marT="8894" marB="0" anchor="ctr"/>
                </a:tc>
                <a:extLst>
                  <a:ext uri="{0D108BD9-81ED-4DB2-BD59-A6C34878D82A}">
                    <a16:rowId xmlns="" xmlns:a16="http://schemas.microsoft.com/office/drawing/2014/main" val="10016"/>
                  </a:ext>
                </a:extLst>
              </a:tr>
              <a:tr h="213448">
                <a:tc>
                  <a:txBody>
                    <a:bodyPr/>
                    <a:lstStyle/>
                    <a:p>
                      <a:pPr algn="l" rtl="0" fontAlgn="ctr"/>
                      <a:r>
                        <a:rPr lang="zh-CN" altLang="en-US" sz="1100" b="1" u="none" strike="noStrike" dirty="0">
                          <a:effectLst/>
                        </a:rPr>
                        <a:t>利润总额</a:t>
                      </a:r>
                      <a:endParaRPr lang="zh-CN" altLang="en-US" sz="1100" b="1" i="0" u="none" strike="noStrike" dirty="0">
                        <a:solidFill>
                          <a:srgbClr val="FFFFFF"/>
                        </a:solidFill>
                        <a:effectLst/>
                        <a:latin typeface="华文楷体"/>
                      </a:endParaRPr>
                    </a:p>
                  </a:txBody>
                  <a:tcPr marL="8894" marR="8894" marT="8894" marB="0" anchor="ctr"/>
                </a:tc>
                <a:tc>
                  <a:txBody>
                    <a:bodyPr/>
                    <a:lstStyle/>
                    <a:p>
                      <a:pPr algn="ctr" rtl="0" fontAlgn="ctr"/>
                      <a:r>
                        <a:rPr lang="en-US" altLang="zh-CN" sz="1100" b="1" u="none" strike="noStrike" dirty="0">
                          <a:effectLst/>
                        </a:rPr>
                        <a:t>4,174,627.04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1" u="none" strike="noStrike" dirty="0">
                          <a:effectLst/>
                        </a:rPr>
                        <a:t>33,430,063.59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1" u="none" strike="noStrike" dirty="0">
                          <a:effectLst/>
                        </a:rPr>
                        <a:t>62,408,997.17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1" u="none" strike="noStrike" dirty="0">
                          <a:effectLst/>
                        </a:rPr>
                        <a:t>91,094,015.08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116,959,669.91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138,738,332.50 </a:t>
                      </a:r>
                      <a:endParaRPr lang="en-US" altLang="zh-CN" sz="1100" b="1" i="0" u="none" strike="noStrike" dirty="0">
                        <a:solidFill>
                          <a:srgbClr val="000000"/>
                        </a:solidFill>
                        <a:effectLst/>
                        <a:latin typeface="Arial"/>
                      </a:endParaRPr>
                    </a:p>
                  </a:txBody>
                  <a:tcPr marL="8894" marR="8894" marT="8894" marB="0" anchor="ctr"/>
                </a:tc>
                <a:extLst>
                  <a:ext uri="{0D108BD9-81ED-4DB2-BD59-A6C34878D82A}">
                    <a16:rowId xmlns="" xmlns:a16="http://schemas.microsoft.com/office/drawing/2014/main" val="10017"/>
                  </a:ext>
                </a:extLst>
              </a:tr>
              <a:tr h="213448">
                <a:tc>
                  <a:txBody>
                    <a:bodyPr/>
                    <a:lstStyle/>
                    <a:p>
                      <a:pPr algn="l" rtl="0" fontAlgn="ctr"/>
                      <a:r>
                        <a:rPr lang="zh-CN" altLang="en-US" sz="1100" b="0" u="none" strike="noStrike" dirty="0">
                          <a:effectLst/>
                        </a:rPr>
                        <a:t>所得税费用</a:t>
                      </a:r>
                      <a:endParaRPr lang="zh-CN" altLang="en-US" sz="1100" b="0" i="0" u="none" strike="noStrike" dirty="0">
                        <a:solidFill>
                          <a:srgbClr val="FFFFFF"/>
                        </a:solidFill>
                        <a:effectLst/>
                        <a:latin typeface="华文楷体"/>
                      </a:endParaRPr>
                    </a:p>
                  </a:txBody>
                  <a:tcPr marL="8894" marR="8894" marT="8894" marB="0" anchor="ctr"/>
                </a:tc>
                <a:tc>
                  <a:txBody>
                    <a:bodyPr/>
                    <a:lstStyle/>
                    <a:p>
                      <a:pPr algn="ctr" rtl="0" fontAlgn="ctr"/>
                      <a:r>
                        <a:rPr lang="en-US" altLang="zh-CN" sz="1100" b="0" u="none" strike="noStrike">
                          <a:effectLst/>
                        </a:rPr>
                        <a:t>0</a:t>
                      </a:r>
                      <a:endParaRPr lang="en-US" altLang="zh-CN" sz="1100" b="0" i="0" u="none" strike="noStrike">
                        <a:solidFill>
                          <a:srgbClr val="000000"/>
                        </a:solidFill>
                        <a:effectLst/>
                        <a:latin typeface="Arial"/>
                      </a:endParaRPr>
                    </a:p>
                  </a:txBody>
                  <a:tcPr marL="8894" marR="8894" marT="8894" marB="0" anchor="ctr"/>
                </a:tc>
                <a:tc>
                  <a:txBody>
                    <a:bodyPr/>
                    <a:lstStyle/>
                    <a:p>
                      <a:pPr algn="ctr" rtl="0" fontAlgn="ctr"/>
                      <a:r>
                        <a:rPr lang="en-US" altLang="zh-CN" sz="1100" b="0" u="none" strike="noStrike">
                          <a:effectLst/>
                        </a:rPr>
                        <a:t>0</a:t>
                      </a:r>
                      <a:endParaRPr lang="en-US" altLang="zh-CN" sz="1100" b="0" i="0" u="none" strike="noStrike">
                        <a:solidFill>
                          <a:srgbClr val="000000"/>
                        </a:solidFill>
                        <a:effectLst/>
                        <a:latin typeface="Arial"/>
                      </a:endParaRPr>
                    </a:p>
                  </a:txBody>
                  <a:tcPr marL="8894" marR="8894" marT="8894" marB="0" anchor="ctr"/>
                </a:tc>
                <a:tc>
                  <a:txBody>
                    <a:bodyPr/>
                    <a:lstStyle/>
                    <a:p>
                      <a:pPr algn="ctr" rtl="0" fontAlgn="ctr"/>
                      <a:r>
                        <a:rPr lang="en-US" altLang="zh-CN" sz="1100" b="0" u="none" strike="noStrike">
                          <a:effectLst/>
                        </a:rPr>
                        <a:t>0</a:t>
                      </a:r>
                      <a:endParaRPr lang="en-US" altLang="zh-CN" sz="1100" b="0" i="0" u="none" strike="noStrike">
                        <a:solidFill>
                          <a:srgbClr val="000000"/>
                        </a:solidFill>
                        <a:effectLst/>
                        <a:latin typeface="Arial"/>
                      </a:endParaRPr>
                    </a:p>
                  </a:txBody>
                  <a:tcPr marL="8894" marR="8894" marT="8894" marB="0" anchor="ctr"/>
                </a:tc>
                <a:tc>
                  <a:txBody>
                    <a:bodyPr/>
                    <a:lstStyle/>
                    <a:p>
                      <a:pPr algn="ctr" rtl="0" fontAlgn="ctr"/>
                      <a:r>
                        <a:rPr lang="en-US" altLang="zh-CN" sz="1200" b="0" i="0" u="none" strike="noStrike" dirty="0">
                          <a:solidFill>
                            <a:srgbClr val="000000"/>
                          </a:solidFill>
                          <a:effectLst/>
                          <a:latin typeface="Arial"/>
                        </a:rPr>
                        <a:t>8,566,012.35 </a:t>
                      </a:r>
                    </a:p>
                  </a:txBody>
                  <a:tcPr marL="9525" marR="9525" marT="9525" marB="0" anchor="ctr"/>
                </a:tc>
                <a:tc>
                  <a:txBody>
                    <a:bodyPr/>
                    <a:lstStyle/>
                    <a:p>
                      <a:pPr algn="ctr" rtl="0" fontAlgn="ctr"/>
                      <a:r>
                        <a:rPr lang="en-US" altLang="zh-CN" sz="1100" b="0" u="none" strike="noStrike" dirty="0">
                          <a:effectLst/>
                        </a:rPr>
                        <a:t>17,543,950.49 </a:t>
                      </a:r>
                      <a:endParaRPr lang="en-US" altLang="zh-CN" sz="1100" b="0"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0" u="none" strike="noStrike" dirty="0">
                          <a:effectLst/>
                        </a:rPr>
                        <a:t>20,810,749.88 </a:t>
                      </a:r>
                      <a:endParaRPr lang="en-US" altLang="zh-CN" sz="1100" b="0" i="0" u="none" strike="noStrike" dirty="0">
                        <a:solidFill>
                          <a:srgbClr val="000000"/>
                        </a:solidFill>
                        <a:effectLst/>
                        <a:latin typeface="Arial"/>
                      </a:endParaRPr>
                    </a:p>
                  </a:txBody>
                  <a:tcPr marL="8894" marR="8894" marT="8894" marB="0" anchor="ctr"/>
                </a:tc>
                <a:extLst>
                  <a:ext uri="{0D108BD9-81ED-4DB2-BD59-A6C34878D82A}">
                    <a16:rowId xmlns="" xmlns:a16="http://schemas.microsoft.com/office/drawing/2014/main" val="10018"/>
                  </a:ext>
                </a:extLst>
              </a:tr>
              <a:tr h="213448">
                <a:tc>
                  <a:txBody>
                    <a:bodyPr/>
                    <a:lstStyle/>
                    <a:p>
                      <a:pPr algn="l" rtl="0" fontAlgn="ctr"/>
                      <a:r>
                        <a:rPr lang="zh-CN" altLang="en-US" sz="1100" b="1" u="none" strike="noStrike" dirty="0">
                          <a:effectLst/>
                        </a:rPr>
                        <a:t>净利润</a:t>
                      </a:r>
                      <a:endParaRPr lang="zh-CN" altLang="en-US" sz="1100" b="1" i="0" u="none" strike="noStrike" dirty="0">
                        <a:solidFill>
                          <a:srgbClr val="FFFFFF"/>
                        </a:solidFill>
                        <a:effectLst/>
                        <a:latin typeface="华文楷体"/>
                      </a:endParaRPr>
                    </a:p>
                  </a:txBody>
                  <a:tcPr marL="8894" marR="8894" marT="8894" marB="0" anchor="ctr"/>
                </a:tc>
                <a:tc>
                  <a:txBody>
                    <a:bodyPr/>
                    <a:lstStyle/>
                    <a:p>
                      <a:pPr algn="ctr" rtl="0" fontAlgn="ctr"/>
                      <a:r>
                        <a:rPr lang="en-US" altLang="zh-CN" sz="1100" b="1" u="none" strike="noStrike" dirty="0">
                          <a:effectLst/>
                        </a:rPr>
                        <a:t>4,174,627.04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1" u="none" strike="noStrike" dirty="0">
                          <a:effectLst/>
                        </a:rPr>
                        <a:t>33,430,063.59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en-US" altLang="zh-CN" sz="1100" b="1" u="none" strike="noStrike" dirty="0">
                          <a:effectLst/>
                        </a:rPr>
                        <a:t>62,408,997.17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en-US" altLang="zh-CN" sz="1200" b="1" i="0" u="none" strike="noStrike" dirty="0">
                          <a:solidFill>
                            <a:srgbClr val="000000"/>
                          </a:solidFill>
                          <a:effectLst/>
                          <a:latin typeface="Arial"/>
                        </a:rPr>
                        <a:t>82,528,002.73 </a:t>
                      </a:r>
                    </a:p>
                  </a:txBody>
                  <a:tcPr marL="9525" marR="9525" marT="9525" marB="0" anchor="ctr"/>
                </a:tc>
                <a:tc>
                  <a:txBody>
                    <a:bodyPr/>
                    <a:lstStyle/>
                    <a:p>
                      <a:pPr algn="ctr" rtl="0" fontAlgn="ctr"/>
                      <a:r>
                        <a:rPr lang="en-US" altLang="zh-CN" sz="1100" b="1" u="none" strike="noStrike" dirty="0">
                          <a:effectLst/>
                        </a:rPr>
                        <a:t>99,415,719.43 </a:t>
                      </a:r>
                      <a:endParaRPr lang="en-US" altLang="zh-CN" sz="1100" b="1" i="0" u="none" strike="noStrike" dirty="0">
                        <a:solidFill>
                          <a:srgbClr val="000000"/>
                        </a:solidFill>
                        <a:effectLst/>
                        <a:latin typeface="Arial"/>
                      </a:endParaRPr>
                    </a:p>
                  </a:txBody>
                  <a:tcPr marL="8894" marR="8894" marT="8894" marB="0" anchor="ctr"/>
                </a:tc>
                <a:tc>
                  <a:txBody>
                    <a:bodyPr/>
                    <a:lstStyle/>
                    <a:p>
                      <a:pPr algn="ctr" rtl="0" fontAlgn="ctr"/>
                      <a:r>
                        <a:rPr lang="zh-CN" altLang="en-US" sz="1100" b="1" u="none" strike="noStrike" dirty="0">
                          <a:effectLst/>
                        </a:rPr>
                        <a:t> </a:t>
                      </a:r>
                      <a:r>
                        <a:rPr lang="en-US" altLang="zh-CN" sz="1100" b="1" u="none" strike="noStrike" dirty="0">
                          <a:effectLst/>
                        </a:rPr>
                        <a:t>117,927,582.63 </a:t>
                      </a:r>
                      <a:endParaRPr lang="en-US" altLang="zh-CN" sz="1100" b="1" i="0" u="none" strike="noStrike" dirty="0">
                        <a:solidFill>
                          <a:srgbClr val="000000"/>
                        </a:solidFill>
                        <a:effectLst/>
                        <a:latin typeface="Arial"/>
                      </a:endParaRPr>
                    </a:p>
                  </a:txBody>
                  <a:tcPr marL="8894" marR="8894" marT="8894" marB="0" anchor="ctr"/>
                </a:tc>
                <a:extLst>
                  <a:ext uri="{0D108BD9-81ED-4DB2-BD59-A6C34878D82A}">
                    <a16:rowId xmlns="" xmlns:a16="http://schemas.microsoft.com/office/drawing/2014/main" val="10019"/>
                  </a:ext>
                </a:extLst>
              </a:tr>
              <a:tr h="213448">
                <a:tc>
                  <a:txBody>
                    <a:bodyPr/>
                    <a:lstStyle/>
                    <a:p>
                      <a:pPr algn="l" rtl="0" fontAlgn="ctr"/>
                      <a:r>
                        <a:rPr lang="zh-CN" altLang="en-US" sz="1100" b="1" i="1" u="none" strike="noStrike" dirty="0">
                          <a:solidFill>
                            <a:srgbClr val="C00000"/>
                          </a:solidFill>
                          <a:effectLst/>
                        </a:rPr>
                        <a:t>净利润率</a:t>
                      </a:r>
                      <a:endParaRPr lang="zh-CN" altLang="en-US" sz="1100" b="1" i="1" u="none" strike="noStrike" dirty="0">
                        <a:solidFill>
                          <a:srgbClr val="C00000"/>
                        </a:solidFill>
                        <a:effectLst/>
                        <a:latin typeface="华文楷体"/>
                      </a:endParaRPr>
                    </a:p>
                  </a:txBody>
                  <a:tcPr marL="8894" marR="8894" marT="8894" marB="0" anchor="ctr"/>
                </a:tc>
                <a:tc>
                  <a:txBody>
                    <a:bodyPr/>
                    <a:lstStyle/>
                    <a:p>
                      <a:pPr algn="ctr" rtl="0" fontAlgn="ctr"/>
                      <a:r>
                        <a:rPr lang="en-US" altLang="zh-CN" sz="1100" i="1" u="none" strike="noStrike">
                          <a:solidFill>
                            <a:srgbClr val="C00000"/>
                          </a:solidFill>
                          <a:effectLst/>
                        </a:rPr>
                        <a:t>6.05%</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24.71%</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a:solidFill>
                            <a:srgbClr val="C00000"/>
                          </a:solidFill>
                          <a:effectLst/>
                        </a:rPr>
                        <a:t>26.25%</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200" b="0" i="1" u="none" strike="noStrike" dirty="0">
                          <a:solidFill>
                            <a:srgbClr val="C00000"/>
                          </a:solidFill>
                          <a:effectLst/>
                          <a:latin typeface="Arial"/>
                        </a:rPr>
                        <a:t>24.66%</a:t>
                      </a:r>
                    </a:p>
                  </a:txBody>
                  <a:tcPr marL="9525" marR="9525" marT="9525" marB="0" anchor="ctr"/>
                </a:tc>
                <a:tc>
                  <a:txBody>
                    <a:bodyPr/>
                    <a:lstStyle/>
                    <a:p>
                      <a:pPr algn="ctr" rtl="0" fontAlgn="ctr"/>
                      <a:r>
                        <a:rPr lang="en-US" altLang="zh-CN" sz="1100" i="1" u="none" strike="noStrike">
                          <a:solidFill>
                            <a:srgbClr val="C00000"/>
                          </a:solidFill>
                          <a:effectLst/>
                        </a:rPr>
                        <a:t>23.84%</a:t>
                      </a:r>
                      <a:endParaRPr lang="en-US" altLang="zh-CN" sz="1100" b="0" i="1" u="none" strike="noStrike">
                        <a:solidFill>
                          <a:srgbClr val="C00000"/>
                        </a:solidFill>
                        <a:effectLst/>
                        <a:latin typeface="Arial"/>
                      </a:endParaRPr>
                    </a:p>
                  </a:txBody>
                  <a:tcPr marL="8894" marR="8894" marT="8894" marB="0" anchor="ctr"/>
                </a:tc>
                <a:tc>
                  <a:txBody>
                    <a:bodyPr/>
                    <a:lstStyle/>
                    <a:p>
                      <a:pPr algn="ctr" rtl="0" fontAlgn="ctr"/>
                      <a:r>
                        <a:rPr lang="en-US" altLang="zh-CN" sz="1100" i="1" u="none" strike="noStrike" dirty="0">
                          <a:solidFill>
                            <a:srgbClr val="C00000"/>
                          </a:solidFill>
                          <a:effectLst/>
                        </a:rPr>
                        <a:t>24.35%</a:t>
                      </a:r>
                      <a:endParaRPr lang="en-US" altLang="zh-CN" sz="1100" b="0" i="1" u="none" strike="noStrike" dirty="0">
                        <a:solidFill>
                          <a:srgbClr val="C00000"/>
                        </a:solidFill>
                        <a:effectLst/>
                        <a:latin typeface="Arial"/>
                      </a:endParaRPr>
                    </a:p>
                  </a:txBody>
                  <a:tcPr marL="8894" marR="8894" marT="8894" marB="0" anchor="ctr"/>
                </a:tc>
                <a:extLst>
                  <a:ext uri="{0D108BD9-81ED-4DB2-BD59-A6C34878D82A}">
                    <a16:rowId xmlns="" xmlns:a16="http://schemas.microsoft.com/office/drawing/2014/main" val="10020"/>
                  </a:ext>
                </a:extLst>
              </a:tr>
            </a:tbl>
          </a:graphicData>
        </a:graphic>
      </p:graphicFrame>
    </p:spTree>
    <p:extLst>
      <p:ext uri="{BB962C8B-B14F-4D97-AF65-F5344CB8AC3E}">
        <p14:creationId xmlns:p14="http://schemas.microsoft.com/office/powerpoint/2010/main" val="3590582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34"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77943" name="think-cell Slide" r:id="rId6" imgW="360" imgH="360" progId="">
                  <p:embed/>
                </p:oleObj>
              </mc:Choice>
              <mc:Fallback>
                <p:oleObj name="think-cell Slide" r:id="rId6" imgW="360" imgH="360" progId="">
                  <p:embed/>
                  <p:pic>
                    <p:nvPicPr>
                      <p:cNvPr id="120834"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0" y="0"/>
            <a:ext cx="158750" cy="158750"/>
          </a:xfrm>
          <a:prstGeom prst="rect">
            <a:avLst/>
          </a:prstGeom>
          <a:gradFill rotWithShape="1">
            <a:gsLst>
              <a:gs pos="0">
                <a:schemeClr val="accent1">
                  <a:gamma/>
                  <a:tint val="9412"/>
                  <a:invGamma/>
                </a:schemeClr>
              </a:gs>
              <a:gs pos="100000">
                <a:schemeClr val="accent1"/>
              </a:gs>
            </a:gsLst>
            <a:lin ang="0" scaled="1"/>
          </a:gradFill>
          <a:ln w="9525" algn="ctr">
            <a:noFill/>
            <a:miter lim="800000"/>
            <a:headEnd/>
            <a:tailEnd/>
          </a:ln>
          <a:effectLst/>
        </p:spPr>
        <p:txBody>
          <a:bodyPr wrap="none" lIns="0" tIns="0" rIns="0" bIns="0" anchor="ctr"/>
          <a:lstStyle/>
          <a:p>
            <a:pPr algn="ctr" eaLnBrk="1" hangingPunct="1">
              <a:defRPr/>
            </a:pPr>
            <a:endParaRPr lang="en-US" sz="1000">
              <a:solidFill>
                <a:srgbClr val="000000"/>
              </a:solidFill>
              <a:latin typeface="Arial" charset="0"/>
              <a:ea typeface="华文中宋" pitchFamily="2" charset="-122"/>
            </a:endParaRPr>
          </a:p>
        </p:txBody>
      </p:sp>
      <p:sp>
        <p:nvSpPr>
          <p:cNvPr id="120836" name="灯片编号占位符 1"/>
          <p:cNvSpPr txBox="1">
            <a:spLocks noGrp="1"/>
          </p:cNvSpPr>
          <p:nvPr>
            <p:custDataLst>
              <p:tags r:id="rId4"/>
            </p:custDataLst>
          </p:nvPr>
        </p:nvSpPr>
        <p:spPr bwMode="auto">
          <a:xfrm>
            <a:off x="8143875" y="63563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995CD0D-0154-446D-9210-BC2B92B0807C}" type="slidenum">
              <a:rPr lang="zh-CN" altLang="en-US" sz="1200">
                <a:solidFill>
                  <a:srgbClr val="404040"/>
                </a:solidFill>
                <a:latin typeface="Times New Roman" panose="02020603050405020304" pitchFamily="18" charset="0"/>
                <a:cs typeface="Times New Roman" panose="02020603050405020304" pitchFamily="18" charset="0"/>
              </a:rPr>
              <a:pPr algn="r" eaLnBrk="1" hangingPunct="1"/>
              <a:t>126</a:t>
            </a:fld>
            <a:endParaRPr lang="en-US" altLang="zh-CN" sz="1200">
              <a:solidFill>
                <a:srgbClr val="404040"/>
              </a:solidFill>
              <a:latin typeface="Times New Roman" panose="02020603050405020304" pitchFamily="18" charset="0"/>
              <a:cs typeface="Times New Roman" panose="02020603050405020304" pitchFamily="18" charset="0"/>
            </a:endParaRPr>
          </a:p>
        </p:txBody>
      </p:sp>
      <p:sp>
        <p:nvSpPr>
          <p:cNvPr id="120837" name="TextBox 7"/>
          <p:cNvSpPr txBox="1">
            <a:spLocks noChangeArrowheads="1"/>
          </p:cNvSpPr>
          <p:nvPr/>
        </p:nvSpPr>
        <p:spPr bwMode="auto">
          <a:xfrm>
            <a:off x="1105289" y="308559"/>
            <a:ext cx="80089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r>
              <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7.3</a:t>
            </a:r>
            <a:r>
              <a:rPr lang="zh-CN" altLang="en-US"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投资收益测算</a:t>
            </a:r>
            <a:endPar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eaLnBrk="1" hangingPunct="1"/>
            <a:r>
              <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中性情形下的投资收益测算</a:t>
            </a:r>
            <a:endPar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eaLnBrk="1" hangingPunct="1"/>
            <a:endPar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016286117"/>
              </p:ext>
            </p:extLst>
          </p:nvPr>
        </p:nvGraphicFramePr>
        <p:xfrm>
          <a:off x="111968" y="1196848"/>
          <a:ext cx="2298700" cy="1316040"/>
        </p:xfrm>
        <a:graphic>
          <a:graphicData uri="http://schemas.openxmlformats.org/drawingml/2006/table">
            <a:tbl>
              <a:tblPr>
                <a:tableStyleId>{5C22544A-7EE6-4342-B048-85BDC9FD1C3A}</a:tableStyleId>
              </a:tblPr>
              <a:tblGrid>
                <a:gridCol w="1327624">
                  <a:extLst>
                    <a:ext uri="{9D8B030D-6E8A-4147-A177-3AD203B41FA5}">
                      <a16:colId xmlns="" xmlns:a16="http://schemas.microsoft.com/office/drawing/2014/main" val="20000"/>
                    </a:ext>
                  </a:extLst>
                </a:gridCol>
                <a:gridCol w="971076">
                  <a:extLst>
                    <a:ext uri="{9D8B030D-6E8A-4147-A177-3AD203B41FA5}">
                      <a16:colId xmlns="" xmlns:a16="http://schemas.microsoft.com/office/drawing/2014/main" val="20001"/>
                    </a:ext>
                  </a:extLst>
                </a:gridCol>
              </a:tblGrid>
              <a:tr h="219340">
                <a:tc gridSpan="2">
                  <a:txBody>
                    <a:bodyPr/>
                    <a:lstStyle/>
                    <a:p>
                      <a:pPr algn="ctr" fontAlgn="ctr"/>
                      <a:r>
                        <a:rPr lang="zh-CN" altLang="en-US" sz="1100" b="1" u="none" strike="noStrike" dirty="0">
                          <a:solidFill>
                            <a:schemeClr val="bg1"/>
                          </a:solidFill>
                          <a:effectLst/>
                          <a:latin typeface="+mj-ea"/>
                          <a:ea typeface="+mj-ea"/>
                        </a:rPr>
                        <a:t>情形</a:t>
                      </a:r>
                      <a:r>
                        <a:rPr lang="en-US" altLang="zh-CN" sz="1100" b="1" u="none" strike="noStrike" dirty="0">
                          <a:solidFill>
                            <a:schemeClr val="bg1"/>
                          </a:solidFill>
                          <a:effectLst/>
                          <a:latin typeface="+mj-ea"/>
                          <a:ea typeface="+mj-ea"/>
                        </a:rPr>
                        <a:t>--IPO</a:t>
                      </a:r>
                      <a:r>
                        <a:rPr lang="zh-CN" altLang="en-US" sz="1100" b="1" u="none" strike="noStrike" dirty="0">
                          <a:solidFill>
                            <a:schemeClr val="bg1"/>
                          </a:solidFill>
                          <a:effectLst/>
                          <a:latin typeface="+mj-ea"/>
                          <a:ea typeface="+mj-ea"/>
                        </a:rPr>
                        <a:t>退出关键假设</a:t>
                      </a:r>
                      <a:endParaRPr lang="zh-CN" altLang="en-US" sz="1100" b="1" i="0" u="none" strike="noStrike" dirty="0">
                        <a:solidFill>
                          <a:schemeClr val="bg1"/>
                        </a:solidFill>
                        <a:effectLst/>
                        <a:latin typeface="+mj-ea"/>
                        <a:ea typeface="+mj-ea"/>
                      </a:endParaRPr>
                    </a:p>
                  </a:txBody>
                  <a:tcPr marL="9525" marR="9525" marT="9520" marB="0" anchor="ctr">
                    <a:solidFill>
                      <a:schemeClr val="accent1"/>
                    </a:solidFill>
                  </a:tcPr>
                </a:tc>
                <a:tc hMerge="1">
                  <a:txBody>
                    <a:bodyPr/>
                    <a:lstStyle/>
                    <a:p>
                      <a:endParaRPr lang="zh-CN" altLang="en-US"/>
                    </a:p>
                  </a:txBody>
                  <a:tcPr/>
                </a:tc>
                <a:extLst>
                  <a:ext uri="{0D108BD9-81ED-4DB2-BD59-A6C34878D82A}">
                    <a16:rowId xmlns="" xmlns:a16="http://schemas.microsoft.com/office/drawing/2014/main" val="10000"/>
                  </a:ext>
                </a:extLst>
              </a:tr>
              <a:tr h="219340">
                <a:tc>
                  <a:txBody>
                    <a:bodyPr/>
                    <a:lstStyle/>
                    <a:p>
                      <a:pPr algn="l" rtl="0"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上市</a:t>
                      </a:r>
                    </a:p>
                  </a:txBody>
                  <a:tcPr marL="9525" marR="9525" marT="9525" marB="0" anchor="ctr"/>
                </a:tc>
                <a:tc>
                  <a:txBody>
                    <a:bodyPr/>
                    <a:lstStyle/>
                    <a:p>
                      <a:pPr algn="ctr" rtl="0" fontAlgn="ctr"/>
                      <a:r>
                        <a:rPr lang="en-US" altLang="zh-CN" sz="1100" b="0" i="0" u="none" strike="noStrike" dirty="0">
                          <a:solidFill>
                            <a:srgbClr val="000000"/>
                          </a:solidFill>
                          <a:effectLst/>
                          <a:latin typeface="华文楷体"/>
                        </a:rPr>
                        <a:t>2024</a:t>
                      </a:r>
                      <a:r>
                        <a:rPr lang="zh-CN" altLang="en-US" sz="1100" b="0" i="0" u="none" strike="noStrike" dirty="0">
                          <a:solidFill>
                            <a:srgbClr val="000000"/>
                          </a:solidFill>
                          <a:effectLst/>
                          <a:latin typeface="华文楷体"/>
                        </a:rPr>
                        <a:t>年</a:t>
                      </a:r>
                    </a:p>
                  </a:txBody>
                  <a:tcPr marL="9525" marR="9525" marT="9525" marB="0" anchor="ctr"/>
                </a:tc>
                <a:extLst>
                  <a:ext uri="{0D108BD9-81ED-4DB2-BD59-A6C34878D82A}">
                    <a16:rowId xmlns="" xmlns:a16="http://schemas.microsoft.com/office/drawing/2014/main" val="10001"/>
                  </a:ext>
                </a:extLst>
              </a:tr>
              <a:tr h="219340">
                <a:tc>
                  <a:txBody>
                    <a:bodyPr/>
                    <a:lstStyle/>
                    <a:p>
                      <a:pPr algn="l" rtl="0"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退出</a:t>
                      </a:r>
                    </a:p>
                  </a:txBody>
                  <a:tcPr marL="9525" marR="9525" marT="9525" marB="0" anchor="ctr"/>
                </a:tc>
                <a:tc>
                  <a:txBody>
                    <a:bodyPr/>
                    <a:lstStyle/>
                    <a:p>
                      <a:pPr algn="ctr" rtl="0" fontAlgn="ctr"/>
                      <a:r>
                        <a:rPr lang="en-US" altLang="zh-CN" sz="1100" b="0" i="0" u="none" strike="noStrike">
                          <a:solidFill>
                            <a:srgbClr val="000000"/>
                          </a:solidFill>
                          <a:effectLst/>
                          <a:latin typeface="华文楷体"/>
                        </a:rPr>
                        <a:t>2025</a:t>
                      </a:r>
                      <a:r>
                        <a:rPr lang="zh-CN" altLang="en-US" sz="1100" b="0" i="0" u="none" strike="noStrike">
                          <a:solidFill>
                            <a:srgbClr val="000000"/>
                          </a:solidFill>
                          <a:effectLst/>
                          <a:latin typeface="华文楷体"/>
                        </a:rPr>
                        <a:t>年</a:t>
                      </a:r>
                    </a:p>
                  </a:txBody>
                  <a:tcPr marL="9525" marR="9525" marT="9525" marB="0" anchor="ctr"/>
                </a:tc>
                <a:extLst>
                  <a:ext uri="{0D108BD9-81ED-4DB2-BD59-A6C34878D82A}">
                    <a16:rowId xmlns="" xmlns:a16="http://schemas.microsoft.com/office/drawing/2014/main" val="10002"/>
                  </a:ext>
                </a:extLst>
              </a:tr>
              <a:tr h="219340">
                <a:tc>
                  <a:txBody>
                    <a:bodyPr/>
                    <a:lstStyle/>
                    <a:p>
                      <a:pPr algn="l" rtl="0"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投资后估值（亿元）</a:t>
                      </a:r>
                    </a:p>
                  </a:txBody>
                  <a:tcPr marL="9525" marR="9525" marT="9525" marB="0" anchor="ctr"/>
                </a:tc>
                <a:tc>
                  <a:txBody>
                    <a:bodyPr/>
                    <a:lstStyle/>
                    <a:p>
                      <a:pPr algn="ctr" rtl="0" fontAlgn="ctr"/>
                      <a:r>
                        <a:rPr lang="en-US" altLang="zh-CN" sz="1100" b="0" i="0" u="none" strike="noStrike" dirty="0">
                          <a:solidFill>
                            <a:srgbClr val="000000"/>
                          </a:solidFill>
                          <a:effectLst/>
                          <a:latin typeface="华文楷体"/>
                        </a:rPr>
                        <a:t>13</a:t>
                      </a:r>
                    </a:p>
                  </a:txBody>
                  <a:tcPr marL="9525" marR="9525" marT="9525" marB="0" anchor="ctr"/>
                </a:tc>
                <a:extLst>
                  <a:ext uri="{0D108BD9-81ED-4DB2-BD59-A6C34878D82A}">
                    <a16:rowId xmlns="" xmlns:a16="http://schemas.microsoft.com/office/drawing/2014/main" val="10003"/>
                  </a:ext>
                </a:extLst>
              </a:tr>
              <a:tr h="219340">
                <a:tc>
                  <a:txBody>
                    <a:bodyPr/>
                    <a:lstStyle/>
                    <a:p>
                      <a:pPr algn="l" rtl="0"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退出</a:t>
                      </a:r>
                      <a:r>
                        <a:rPr lang="en-US" sz="1100" b="0" i="0" u="none" strike="noStrike" dirty="0">
                          <a:solidFill>
                            <a:srgbClr val="000000"/>
                          </a:solidFill>
                          <a:effectLst/>
                          <a:latin typeface="华文楷体" panose="02010600040101010101" pitchFamily="2" charset="-122"/>
                          <a:ea typeface="华文楷体" panose="02010600040101010101" pitchFamily="2" charset="-122"/>
                        </a:rPr>
                        <a:t>PE（X）</a:t>
                      </a:r>
                    </a:p>
                  </a:txBody>
                  <a:tcPr marL="9525" marR="9525" marT="9525" marB="0" anchor="ctr"/>
                </a:tc>
                <a:tc>
                  <a:txBody>
                    <a:bodyPr/>
                    <a:lstStyle/>
                    <a:p>
                      <a:pPr algn="ctr" rtl="0" fontAlgn="ctr"/>
                      <a:r>
                        <a:rPr lang="en-US" altLang="zh-CN" sz="1100" b="0" i="0" u="none" strike="noStrike" dirty="0">
                          <a:solidFill>
                            <a:srgbClr val="000000"/>
                          </a:solidFill>
                          <a:effectLst/>
                          <a:latin typeface="华文楷体"/>
                        </a:rPr>
                        <a:t>40</a:t>
                      </a:r>
                    </a:p>
                  </a:txBody>
                  <a:tcPr marL="9525" marR="9525" marT="9525" marB="0" anchor="ctr"/>
                </a:tc>
                <a:extLst>
                  <a:ext uri="{0D108BD9-81ED-4DB2-BD59-A6C34878D82A}">
                    <a16:rowId xmlns="" xmlns:a16="http://schemas.microsoft.com/office/drawing/2014/main" val="10004"/>
                  </a:ext>
                </a:extLst>
              </a:tr>
              <a:tr h="219340">
                <a:tc>
                  <a:txBody>
                    <a:bodyPr/>
                    <a:lstStyle/>
                    <a:p>
                      <a:pPr algn="l" rtl="0"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分红</a:t>
                      </a:r>
                    </a:p>
                  </a:txBody>
                  <a:tcPr marL="9525" marR="9525" marT="9525" marB="0" anchor="ctr"/>
                </a:tc>
                <a:tc>
                  <a:txBody>
                    <a:bodyPr/>
                    <a:lstStyle/>
                    <a:p>
                      <a:pPr algn="ctr" rtl="0" fontAlgn="ctr"/>
                      <a:r>
                        <a:rPr lang="zh-CN" altLang="en-US" sz="1100" b="0" i="0" u="none" strike="noStrike" dirty="0">
                          <a:solidFill>
                            <a:srgbClr val="000000"/>
                          </a:solidFill>
                          <a:effectLst/>
                          <a:latin typeface="华文楷体"/>
                        </a:rPr>
                        <a:t>无</a:t>
                      </a:r>
                    </a:p>
                  </a:txBody>
                  <a:tcPr marL="9525" marR="9525" marT="9525" marB="0" anchor="ctr"/>
                </a:tc>
                <a:extLst>
                  <a:ext uri="{0D108BD9-81ED-4DB2-BD59-A6C34878D82A}">
                    <a16:rowId xmlns="" xmlns:a16="http://schemas.microsoft.com/office/drawing/2014/main" val="10005"/>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393277031"/>
              </p:ext>
            </p:extLst>
          </p:nvPr>
        </p:nvGraphicFramePr>
        <p:xfrm>
          <a:off x="2628898" y="1122203"/>
          <a:ext cx="6169026" cy="3178634"/>
        </p:xfrm>
        <a:graphic>
          <a:graphicData uri="http://schemas.openxmlformats.org/drawingml/2006/table">
            <a:tbl>
              <a:tblPr>
                <a:tableStyleId>{5C22544A-7EE6-4342-B048-85BDC9FD1C3A}</a:tableStyleId>
              </a:tblPr>
              <a:tblGrid>
                <a:gridCol w="1292136">
                  <a:extLst>
                    <a:ext uri="{9D8B030D-6E8A-4147-A177-3AD203B41FA5}">
                      <a16:colId xmlns="" xmlns:a16="http://schemas.microsoft.com/office/drawing/2014/main" val="20000"/>
                    </a:ext>
                  </a:extLst>
                </a:gridCol>
                <a:gridCol w="708465">
                  <a:extLst>
                    <a:ext uri="{9D8B030D-6E8A-4147-A177-3AD203B41FA5}">
                      <a16:colId xmlns="" xmlns:a16="http://schemas.microsoft.com/office/drawing/2014/main" val="20001"/>
                    </a:ext>
                  </a:extLst>
                </a:gridCol>
                <a:gridCol w="785181">
                  <a:extLst>
                    <a:ext uri="{9D8B030D-6E8A-4147-A177-3AD203B41FA5}">
                      <a16:colId xmlns="" xmlns:a16="http://schemas.microsoft.com/office/drawing/2014/main" val="20002"/>
                    </a:ext>
                  </a:extLst>
                </a:gridCol>
                <a:gridCol w="898092">
                  <a:extLst>
                    <a:ext uri="{9D8B030D-6E8A-4147-A177-3AD203B41FA5}">
                      <a16:colId xmlns="" xmlns:a16="http://schemas.microsoft.com/office/drawing/2014/main" val="20003"/>
                    </a:ext>
                  </a:extLst>
                </a:gridCol>
                <a:gridCol w="888735">
                  <a:extLst>
                    <a:ext uri="{9D8B030D-6E8A-4147-A177-3AD203B41FA5}">
                      <a16:colId xmlns="" xmlns:a16="http://schemas.microsoft.com/office/drawing/2014/main" val="20004"/>
                    </a:ext>
                  </a:extLst>
                </a:gridCol>
                <a:gridCol w="758667">
                  <a:extLst>
                    <a:ext uri="{9D8B030D-6E8A-4147-A177-3AD203B41FA5}">
                      <a16:colId xmlns="" xmlns:a16="http://schemas.microsoft.com/office/drawing/2014/main" val="20005"/>
                    </a:ext>
                  </a:extLst>
                </a:gridCol>
                <a:gridCol w="837750">
                  <a:extLst>
                    <a:ext uri="{9D8B030D-6E8A-4147-A177-3AD203B41FA5}">
                      <a16:colId xmlns="" xmlns:a16="http://schemas.microsoft.com/office/drawing/2014/main" val="20006"/>
                    </a:ext>
                  </a:extLst>
                </a:gridCol>
              </a:tblGrid>
              <a:tr h="191068">
                <a:tc>
                  <a:txBody>
                    <a:bodyPr/>
                    <a:lstStyle/>
                    <a:p>
                      <a:pPr algn="l" rtl="0" fontAlgn="ctr"/>
                      <a:r>
                        <a:rPr lang="zh-CN" altLang="en-US" sz="1200" b="1" i="0" u="none" strike="noStrike" dirty="0">
                          <a:solidFill>
                            <a:srgbClr val="FFFFFF"/>
                          </a:solidFill>
                          <a:effectLst/>
                          <a:latin typeface="times" panose="02020603050405020304" pitchFamily="18" charset="0"/>
                          <a:cs typeface="times" panose="02020603050405020304" pitchFamily="18" charset="0"/>
                        </a:rPr>
                        <a:t>亿元</a:t>
                      </a:r>
                    </a:p>
                  </a:txBody>
                  <a:tcPr marL="9525" marR="9525" marT="9525" marB="0" anchor="ctr">
                    <a:solidFill>
                      <a:schemeClr val="accent1"/>
                    </a:solidFill>
                  </a:tcPr>
                </a:tc>
                <a:tc>
                  <a:txBody>
                    <a:bodyPr/>
                    <a:lstStyle/>
                    <a:p>
                      <a:pPr algn="ctr" rtl="0" fontAlgn="ctr"/>
                      <a:r>
                        <a:rPr lang="en-US" sz="1200" b="1" i="0" u="none" strike="noStrike" dirty="0">
                          <a:solidFill>
                            <a:srgbClr val="FFFFFF"/>
                          </a:solidFill>
                          <a:effectLst/>
                          <a:latin typeface="times" panose="02020603050405020304" pitchFamily="18" charset="0"/>
                          <a:cs typeface="times" panose="02020603050405020304" pitchFamily="18" charset="0"/>
                        </a:rPr>
                        <a:t>2020E</a:t>
                      </a:r>
                    </a:p>
                  </a:txBody>
                  <a:tcPr marL="9525" marR="9525" marT="9525" marB="0" anchor="ctr">
                    <a:solidFill>
                      <a:schemeClr val="accent1"/>
                    </a:solidFill>
                  </a:tcPr>
                </a:tc>
                <a:tc>
                  <a:txBody>
                    <a:bodyPr/>
                    <a:lstStyle/>
                    <a:p>
                      <a:pPr algn="ctr" rtl="0" fontAlgn="ctr"/>
                      <a:r>
                        <a:rPr lang="en-US" sz="1200" b="1" i="0" u="none" strike="noStrike" dirty="0">
                          <a:solidFill>
                            <a:srgbClr val="FFFFFF"/>
                          </a:solidFill>
                          <a:effectLst/>
                          <a:latin typeface="times" panose="02020603050405020304" pitchFamily="18" charset="0"/>
                          <a:cs typeface="times" panose="02020603050405020304" pitchFamily="18" charset="0"/>
                        </a:rPr>
                        <a:t>2021E</a:t>
                      </a:r>
                    </a:p>
                  </a:txBody>
                  <a:tcPr marL="9525" marR="9525" marT="9525" marB="0" anchor="ctr">
                    <a:solidFill>
                      <a:schemeClr val="accent1"/>
                    </a:solidFill>
                  </a:tcPr>
                </a:tc>
                <a:tc>
                  <a:txBody>
                    <a:bodyPr/>
                    <a:lstStyle/>
                    <a:p>
                      <a:pPr algn="ctr" rtl="0" fontAlgn="ctr"/>
                      <a:r>
                        <a:rPr lang="en-US" sz="1200" b="1" i="0" u="none" strike="noStrike" dirty="0">
                          <a:solidFill>
                            <a:srgbClr val="FFFFFF"/>
                          </a:solidFill>
                          <a:effectLst/>
                          <a:latin typeface="times" panose="02020603050405020304" pitchFamily="18" charset="0"/>
                          <a:cs typeface="times" panose="02020603050405020304" pitchFamily="18" charset="0"/>
                        </a:rPr>
                        <a:t>2022E</a:t>
                      </a:r>
                    </a:p>
                  </a:txBody>
                  <a:tcPr marL="9525" marR="9525" marT="9525" marB="0" anchor="ctr">
                    <a:solidFill>
                      <a:schemeClr val="accent1"/>
                    </a:solidFill>
                  </a:tcPr>
                </a:tc>
                <a:tc>
                  <a:txBody>
                    <a:bodyPr/>
                    <a:lstStyle/>
                    <a:p>
                      <a:pPr algn="ctr" rtl="0" fontAlgn="ctr"/>
                      <a:r>
                        <a:rPr lang="en-US" sz="1200" b="1" i="0" u="none" strike="noStrike" dirty="0">
                          <a:solidFill>
                            <a:srgbClr val="FFFFFF"/>
                          </a:solidFill>
                          <a:effectLst/>
                          <a:latin typeface="times" panose="02020603050405020304" pitchFamily="18" charset="0"/>
                          <a:cs typeface="times" panose="02020603050405020304" pitchFamily="18" charset="0"/>
                        </a:rPr>
                        <a:t>2023E</a:t>
                      </a:r>
                    </a:p>
                  </a:txBody>
                  <a:tcPr marL="9525" marR="9525" marT="9525" marB="0" anchor="ctr">
                    <a:solidFill>
                      <a:schemeClr val="accent1"/>
                    </a:solidFill>
                  </a:tcPr>
                </a:tc>
                <a:tc>
                  <a:txBody>
                    <a:bodyPr/>
                    <a:lstStyle/>
                    <a:p>
                      <a:pPr algn="ctr" rtl="0" fontAlgn="ctr"/>
                      <a:r>
                        <a:rPr lang="en-US" sz="1200" b="1" i="0" u="none" strike="noStrike" dirty="0">
                          <a:solidFill>
                            <a:srgbClr val="FFFFFF"/>
                          </a:solidFill>
                          <a:effectLst/>
                          <a:latin typeface="times" panose="02020603050405020304" pitchFamily="18" charset="0"/>
                          <a:cs typeface="times" panose="02020603050405020304" pitchFamily="18" charset="0"/>
                        </a:rPr>
                        <a:t>2024E</a:t>
                      </a:r>
                    </a:p>
                  </a:txBody>
                  <a:tcPr marL="9525" marR="9525" marT="9525" marB="0" anchor="ctr">
                    <a:solidFill>
                      <a:schemeClr val="accent1"/>
                    </a:solidFill>
                  </a:tcPr>
                </a:tc>
                <a:tc>
                  <a:txBody>
                    <a:bodyPr/>
                    <a:lstStyle/>
                    <a:p>
                      <a:pPr algn="ctr" rtl="0" fontAlgn="ctr"/>
                      <a:r>
                        <a:rPr lang="en-US" sz="1200" b="1" i="0" u="none" strike="noStrike" dirty="0">
                          <a:solidFill>
                            <a:srgbClr val="FFFFFF"/>
                          </a:solidFill>
                          <a:effectLst/>
                          <a:latin typeface="times" panose="02020603050405020304" pitchFamily="18" charset="0"/>
                          <a:cs typeface="times" panose="02020603050405020304" pitchFamily="18" charset="0"/>
                        </a:rPr>
                        <a:t>2025E</a:t>
                      </a:r>
                    </a:p>
                  </a:txBody>
                  <a:tcPr marL="9525" marR="9525" marT="9525" marB="0" anchor="ctr">
                    <a:solidFill>
                      <a:schemeClr val="accent1"/>
                    </a:solidFill>
                  </a:tcPr>
                </a:tc>
                <a:extLst>
                  <a:ext uri="{0D108BD9-81ED-4DB2-BD59-A6C34878D82A}">
                    <a16:rowId xmlns="" xmlns:a16="http://schemas.microsoft.com/office/drawing/2014/main" val="10000"/>
                  </a:ext>
                </a:extLst>
              </a:tr>
              <a:tr h="260774">
                <a:tc>
                  <a:txBody>
                    <a:bodyPr/>
                    <a:lstStyle/>
                    <a:p>
                      <a:pPr algn="l" fontAlgn="ctr"/>
                      <a:r>
                        <a:rPr lang="zh-CN" altLang="en-US" sz="1200" b="0" i="0" u="none" strike="noStrike" dirty="0">
                          <a:solidFill>
                            <a:srgbClr val="000000"/>
                          </a:solidFill>
                          <a:effectLst/>
                          <a:latin typeface="times" panose="02020603050405020304" pitchFamily="18" charset="0"/>
                          <a:ea typeface="宋体" panose="02010600030101010101" pitchFamily="2" charset="-122"/>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投资</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en-US" sz="1200" b="0" i="0" u="none" strike="noStrike">
                          <a:solidFill>
                            <a:srgbClr val="000000"/>
                          </a:solidFill>
                          <a:effectLst/>
                          <a:latin typeface="times" panose="02020603050405020304" pitchFamily="18" charset="0"/>
                          <a:cs typeface="times" panose="02020603050405020304" pitchFamily="18" charset="0"/>
                        </a:rPr>
                        <a:t>IPO</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退出</a:t>
                      </a:r>
                    </a:p>
                  </a:txBody>
                  <a:tcPr marL="9525" marR="9525" marT="9525" marB="0" anchor="ctr"/>
                </a:tc>
                <a:extLst>
                  <a:ext uri="{0D108BD9-81ED-4DB2-BD59-A6C34878D82A}">
                    <a16:rowId xmlns="" xmlns:a16="http://schemas.microsoft.com/office/drawing/2014/main" val="10001"/>
                  </a:ext>
                </a:extLst>
              </a:tr>
              <a:tr h="195597">
                <a:tc>
                  <a:txBody>
                    <a:bodyPr/>
                    <a:lstStyle/>
                    <a:p>
                      <a:pPr algn="l" rtl="0" fontAlgn="ctr"/>
                      <a:r>
                        <a:rPr lang="zh-CN" altLang="en-US" sz="1200" b="1"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rPr>
                        <a:t>净利润</a:t>
                      </a:r>
                    </a:p>
                  </a:txBody>
                  <a:tcPr marL="9525" marR="9525" marT="9525" marB="0" anchor="ctr"/>
                </a:tc>
                <a:tc>
                  <a:txBody>
                    <a:bodyPr/>
                    <a:lstStyle/>
                    <a:p>
                      <a:pPr algn="ctr" rtl="0" fontAlgn="ctr"/>
                      <a:r>
                        <a:rPr lang="zh-CN" altLang="en-US" sz="1200" b="1" i="0" u="none" strike="noStrike" dirty="0">
                          <a:solidFill>
                            <a:srgbClr val="000000"/>
                          </a:solidFill>
                          <a:effectLst/>
                          <a:latin typeface="times" panose="02020603050405020304" pitchFamily="18" charset="0"/>
                          <a:cs typeface="times" panose="02020603050405020304" pitchFamily="18" charset="0"/>
                        </a:rPr>
                        <a:t> </a:t>
                      </a:r>
                      <a:r>
                        <a:rPr lang="en-US" altLang="zh-CN" sz="1200" b="1" i="0" u="none" strike="noStrike" dirty="0">
                          <a:solidFill>
                            <a:srgbClr val="000000"/>
                          </a:solidFill>
                          <a:effectLst/>
                          <a:latin typeface="times" panose="02020603050405020304" pitchFamily="18" charset="0"/>
                          <a:cs typeface="times" panose="02020603050405020304" pitchFamily="18" charset="0"/>
                        </a:rPr>
                        <a:t>0.04 </a:t>
                      </a:r>
                    </a:p>
                  </a:txBody>
                  <a:tcPr marL="9525" marR="9525" marT="9525" marB="0" anchor="ctr"/>
                </a:tc>
                <a:tc>
                  <a:txBody>
                    <a:bodyPr/>
                    <a:lstStyle/>
                    <a:p>
                      <a:pPr algn="ctr" rtl="0" fontAlgn="ctr"/>
                      <a:r>
                        <a:rPr lang="en-US" altLang="zh-CN" sz="1200" b="1" i="0" u="none" strike="noStrike" dirty="0">
                          <a:solidFill>
                            <a:srgbClr val="000000"/>
                          </a:solidFill>
                          <a:effectLst/>
                          <a:latin typeface="times" panose="02020603050405020304" pitchFamily="18" charset="0"/>
                          <a:cs typeface="times" panose="02020603050405020304" pitchFamily="18" charset="0"/>
                        </a:rPr>
                        <a:t>0.33 </a:t>
                      </a:r>
                    </a:p>
                  </a:txBody>
                  <a:tcPr marL="9525" marR="9525" marT="9525" marB="0" anchor="ctr"/>
                </a:tc>
                <a:tc>
                  <a:txBody>
                    <a:bodyPr/>
                    <a:lstStyle/>
                    <a:p>
                      <a:pPr algn="ctr" rtl="0" fontAlgn="ctr"/>
                      <a:r>
                        <a:rPr lang="en-US" altLang="zh-CN" sz="1200" b="1" i="0" u="none" strike="noStrike" dirty="0">
                          <a:solidFill>
                            <a:srgbClr val="000000"/>
                          </a:solidFill>
                          <a:effectLst/>
                          <a:latin typeface="times" panose="02020603050405020304" pitchFamily="18" charset="0"/>
                          <a:cs typeface="times" panose="02020603050405020304" pitchFamily="18" charset="0"/>
                        </a:rPr>
                        <a:t>0.62 </a:t>
                      </a:r>
                    </a:p>
                  </a:txBody>
                  <a:tcPr marL="9525" marR="9525" marT="9525" marB="0" anchor="ctr"/>
                </a:tc>
                <a:tc>
                  <a:txBody>
                    <a:bodyPr/>
                    <a:lstStyle/>
                    <a:p>
                      <a:pPr algn="ctr" rtl="0" fontAlgn="ctr"/>
                      <a:r>
                        <a:rPr lang="en-US" altLang="zh-CN" sz="1200" b="1" i="0" u="none" strike="noStrike" dirty="0">
                          <a:solidFill>
                            <a:srgbClr val="000000"/>
                          </a:solidFill>
                          <a:effectLst/>
                          <a:latin typeface="times" panose="02020603050405020304" pitchFamily="18" charset="0"/>
                          <a:cs typeface="times" panose="02020603050405020304" pitchFamily="18" charset="0"/>
                        </a:rPr>
                        <a:t>0.81 </a:t>
                      </a:r>
                    </a:p>
                  </a:txBody>
                  <a:tcPr marL="9525" marR="9525" marT="9525" marB="0" anchor="ctr"/>
                </a:tc>
                <a:tc>
                  <a:txBody>
                    <a:bodyPr/>
                    <a:lstStyle/>
                    <a:p>
                      <a:pPr algn="ctr" rtl="0" fontAlgn="ctr"/>
                      <a:r>
                        <a:rPr lang="en-US" altLang="zh-CN" sz="1200" b="1" i="0" u="none" strike="noStrike" dirty="0">
                          <a:solidFill>
                            <a:srgbClr val="000000"/>
                          </a:solidFill>
                          <a:effectLst/>
                          <a:latin typeface="times" panose="02020603050405020304" pitchFamily="18" charset="0"/>
                          <a:cs typeface="times" panose="02020603050405020304" pitchFamily="18" charset="0"/>
                        </a:rPr>
                        <a:t>0.99 </a:t>
                      </a:r>
                    </a:p>
                  </a:txBody>
                  <a:tcPr marL="9525" marR="9525" marT="9525" marB="0" anchor="ctr"/>
                </a:tc>
                <a:tc>
                  <a:txBody>
                    <a:bodyPr/>
                    <a:lstStyle/>
                    <a:p>
                      <a:pPr algn="ctr" rtl="0" fontAlgn="ctr"/>
                      <a:r>
                        <a:rPr lang="en-US" altLang="zh-CN" sz="1200" b="1" i="0" u="none" strike="noStrike" dirty="0">
                          <a:solidFill>
                            <a:srgbClr val="000000"/>
                          </a:solidFill>
                          <a:effectLst/>
                          <a:latin typeface="times" panose="02020603050405020304" pitchFamily="18" charset="0"/>
                          <a:cs typeface="times" panose="02020603050405020304" pitchFamily="18" charset="0"/>
                        </a:rPr>
                        <a:t>1.18 </a:t>
                      </a:r>
                    </a:p>
                  </a:txBody>
                  <a:tcPr marL="9525" marR="9525" marT="9525" marB="0" anchor="ctr"/>
                </a:tc>
                <a:extLst>
                  <a:ext uri="{0D108BD9-81ED-4DB2-BD59-A6C34878D82A}">
                    <a16:rowId xmlns="" xmlns:a16="http://schemas.microsoft.com/office/drawing/2014/main" val="10002"/>
                  </a:ext>
                </a:extLst>
              </a:tr>
              <a:tr h="195597">
                <a:tc>
                  <a:txBody>
                    <a:bodyPr/>
                    <a:lstStyle/>
                    <a:p>
                      <a:pPr algn="l" rtl="0" fontAlgn="ctr"/>
                      <a:r>
                        <a:rPr lang="zh-CN" altLang="en-US" sz="1200" b="1"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rPr>
                        <a:t>投后</a:t>
                      </a:r>
                      <a:r>
                        <a:rPr lang="en-US" sz="1200" b="1"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rPr>
                        <a:t>PE</a:t>
                      </a:r>
                    </a:p>
                  </a:txBody>
                  <a:tcPr marL="9525" marR="9525" marT="9525" marB="0" anchor="ctr"/>
                </a:tc>
                <a:tc>
                  <a:txBody>
                    <a:bodyPr/>
                    <a:lstStyle/>
                    <a:p>
                      <a:pPr algn="ctr" rtl="0" fontAlgn="ctr"/>
                      <a:r>
                        <a:rPr lang="en-US" altLang="zh-CN" sz="1200" b="0" i="0" u="none" strike="noStrike" dirty="0">
                          <a:solidFill>
                            <a:srgbClr val="000000"/>
                          </a:solidFill>
                          <a:effectLst/>
                          <a:latin typeface="times" panose="02020603050405020304" pitchFamily="18" charset="0"/>
                          <a:cs typeface="times" panose="02020603050405020304" pitchFamily="18" charset="0"/>
                        </a:rPr>
                        <a:t>311.41 </a:t>
                      </a:r>
                    </a:p>
                  </a:txBody>
                  <a:tcPr marL="9525" marR="9525" marT="9525" marB="0" anchor="ctr"/>
                </a:tc>
                <a:tc>
                  <a:txBody>
                    <a:bodyPr/>
                    <a:lstStyle/>
                    <a:p>
                      <a:pPr algn="ctr" rtl="0" fontAlgn="ctr"/>
                      <a:r>
                        <a:rPr lang="zh-CN" altLang="en-US" sz="1200" b="0" i="0" u="none" strike="noStrike" dirty="0">
                          <a:solidFill>
                            <a:srgbClr val="000000"/>
                          </a:solidFill>
                          <a:effectLst/>
                          <a:latin typeface="times" panose="02020603050405020304" pitchFamily="18" charset="0"/>
                          <a:cs typeface="times" panose="02020603050405020304" pitchFamily="18" charset="0"/>
                        </a:rPr>
                        <a:t> </a:t>
                      </a:r>
                      <a:r>
                        <a:rPr lang="en-US" altLang="zh-CN" sz="1200" b="0" i="0" u="none" strike="noStrike" dirty="0">
                          <a:solidFill>
                            <a:srgbClr val="000000"/>
                          </a:solidFill>
                          <a:effectLst/>
                          <a:latin typeface="times" panose="02020603050405020304" pitchFamily="18" charset="0"/>
                          <a:cs typeface="times" panose="02020603050405020304" pitchFamily="18" charset="0"/>
                        </a:rPr>
                        <a:t>38.89 </a:t>
                      </a:r>
                    </a:p>
                  </a:txBody>
                  <a:tcPr marL="9525" marR="9525" marT="9525" marB="0" anchor="ctr"/>
                </a:tc>
                <a:tc>
                  <a:txBody>
                    <a:bodyPr/>
                    <a:lstStyle/>
                    <a:p>
                      <a:pPr algn="ctr" rtl="0" fontAlgn="ctr"/>
                      <a:r>
                        <a:rPr lang="zh-CN" altLang="en-US" sz="1200" b="0" i="0" u="none" strike="noStrike" dirty="0">
                          <a:solidFill>
                            <a:srgbClr val="000000"/>
                          </a:solidFill>
                          <a:effectLst/>
                          <a:latin typeface="times" panose="02020603050405020304" pitchFamily="18" charset="0"/>
                          <a:cs typeface="times" panose="02020603050405020304" pitchFamily="18" charset="0"/>
                        </a:rPr>
                        <a:t> </a:t>
                      </a:r>
                      <a:r>
                        <a:rPr lang="en-US" altLang="zh-CN" sz="1200" b="0" i="0" u="none" strike="noStrike" dirty="0">
                          <a:solidFill>
                            <a:srgbClr val="000000"/>
                          </a:solidFill>
                          <a:effectLst/>
                          <a:latin typeface="times" panose="02020603050405020304" pitchFamily="18" charset="0"/>
                          <a:cs typeface="times" panose="02020603050405020304" pitchFamily="18" charset="0"/>
                        </a:rPr>
                        <a:t>20.83 </a:t>
                      </a:r>
                    </a:p>
                  </a:txBody>
                  <a:tcPr marL="9525" marR="9525" marT="9525" marB="0" anchor="ctr"/>
                </a:tc>
                <a:tc>
                  <a:txBody>
                    <a:bodyPr/>
                    <a:lstStyle/>
                    <a:p>
                      <a:pPr algn="ctr" rtl="0" fontAlgn="ctr"/>
                      <a:r>
                        <a:rPr lang="zh-CN" altLang="en-US" sz="1200" b="0" i="0" u="none" strike="noStrike" dirty="0">
                          <a:solidFill>
                            <a:srgbClr val="000000"/>
                          </a:solidFill>
                          <a:effectLst/>
                          <a:latin typeface="times" panose="02020603050405020304" pitchFamily="18" charset="0"/>
                          <a:cs typeface="times" panose="02020603050405020304" pitchFamily="18" charset="0"/>
                        </a:rPr>
                        <a:t> </a:t>
                      </a:r>
                      <a:r>
                        <a:rPr lang="en-US" altLang="zh-CN" sz="1200" b="0" i="0" u="none" strike="noStrike" dirty="0">
                          <a:solidFill>
                            <a:srgbClr val="000000"/>
                          </a:solidFill>
                          <a:effectLst/>
                          <a:latin typeface="times" panose="02020603050405020304" pitchFamily="18" charset="0"/>
                          <a:cs typeface="times" panose="02020603050405020304" pitchFamily="18" charset="0"/>
                        </a:rPr>
                        <a:t>16.15 </a:t>
                      </a:r>
                    </a:p>
                  </a:txBody>
                  <a:tcPr marL="9525" marR="9525" marT="9525" marB="0" anchor="ctr"/>
                </a:tc>
                <a:tc>
                  <a:txBody>
                    <a:bodyPr/>
                    <a:lstStyle/>
                    <a:p>
                      <a:pPr algn="ctr" rtl="0" fontAlgn="ctr"/>
                      <a:r>
                        <a:rPr lang="zh-CN" altLang="en-US" sz="1200" b="0" i="0" u="none" strike="noStrike" dirty="0">
                          <a:solidFill>
                            <a:srgbClr val="000000"/>
                          </a:solidFill>
                          <a:effectLst/>
                          <a:latin typeface="times" panose="02020603050405020304" pitchFamily="18" charset="0"/>
                          <a:cs typeface="times" panose="02020603050405020304" pitchFamily="18" charset="0"/>
                        </a:rPr>
                        <a:t> </a:t>
                      </a:r>
                      <a:r>
                        <a:rPr lang="en-US" altLang="zh-CN" sz="1200" b="0" i="0" u="none" strike="noStrike" dirty="0">
                          <a:solidFill>
                            <a:srgbClr val="000000"/>
                          </a:solidFill>
                          <a:effectLst/>
                          <a:latin typeface="times" panose="02020603050405020304" pitchFamily="18" charset="0"/>
                          <a:cs typeface="times" panose="02020603050405020304" pitchFamily="18" charset="0"/>
                        </a:rPr>
                        <a:t>13.08 </a:t>
                      </a:r>
                    </a:p>
                  </a:txBody>
                  <a:tcPr marL="9525" marR="9525" marT="9525" marB="0" anchor="ctr"/>
                </a:tc>
                <a:tc>
                  <a:txBody>
                    <a:bodyPr/>
                    <a:lstStyle/>
                    <a:p>
                      <a:pPr algn="ctr" rtl="0" fontAlgn="ctr"/>
                      <a:r>
                        <a:rPr lang="en-US" altLang="zh-CN" sz="1200" b="0" i="0" u="none" strike="noStrike" dirty="0">
                          <a:solidFill>
                            <a:srgbClr val="000000"/>
                          </a:solidFill>
                          <a:effectLst/>
                          <a:latin typeface="times" panose="02020603050405020304" pitchFamily="18" charset="0"/>
                          <a:cs typeface="times" panose="02020603050405020304" pitchFamily="18" charset="0"/>
                        </a:rPr>
                        <a:t>11.02 </a:t>
                      </a:r>
                    </a:p>
                  </a:txBody>
                  <a:tcPr marL="9525" marR="9525" marT="9525" marB="0" anchor="ctr"/>
                </a:tc>
                <a:extLst>
                  <a:ext uri="{0D108BD9-81ED-4DB2-BD59-A6C34878D82A}">
                    <a16:rowId xmlns="" xmlns:a16="http://schemas.microsoft.com/office/drawing/2014/main" val="10003"/>
                  </a:ext>
                </a:extLst>
              </a:tr>
              <a:tr h="195597">
                <a:tc>
                  <a:txBody>
                    <a:bodyPr/>
                    <a:lstStyle/>
                    <a:p>
                      <a:pPr algn="l" rtl="0" fontAlgn="ctr"/>
                      <a:r>
                        <a:rPr lang="zh-CN" altLang="en-US" sz="1200" b="1"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rPr>
                        <a:t>估值</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extLst>
                  <a:ext uri="{0D108BD9-81ED-4DB2-BD59-A6C34878D82A}">
                    <a16:rowId xmlns="" xmlns:a16="http://schemas.microsoft.com/office/drawing/2014/main" val="10004"/>
                  </a:ext>
                </a:extLst>
              </a:tr>
              <a:tr h="195597">
                <a:tc>
                  <a:txBody>
                    <a:bodyPr/>
                    <a:lstStyle/>
                    <a:p>
                      <a:pPr algn="l" rtl="0" fontAlgn="ctr"/>
                      <a:r>
                        <a:rPr lang="zh-CN" altLang="en-US"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rPr>
                        <a:t>投前估值</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12</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extLst>
                  <a:ext uri="{0D108BD9-81ED-4DB2-BD59-A6C34878D82A}">
                    <a16:rowId xmlns="" xmlns:a16="http://schemas.microsoft.com/office/drawing/2014/main" val="10005"/>
                  </a:ext>
                </a:extLst>
              </a:tr>
              <a:tr h="191068">
                <a:tc>
                  <a:txBody>
                    <a:bodyPr/>
                    <a:lstStyle/>
                    <a:p>
                      <a:pPr algn="l" rtl="0" fontAlgn="ctr"/>
                      <a:r>
                        <a:rPr lang="zh-CN" altLang="en-US"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rPr>
                        <a:t>本轮老股总额</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extLst>
                  <a:ext uri="{0D108BD9-81ED-4DB2-BD59-A6C34878D82A}">
                    <a16:rowId xmlns="" xmlns:a16="http://schemas.microsoft.com/office/drawing/2014/main" val="10006"/>
                  </a:ext>
                </a:extLst>
              </a:tr>
              <a:tr h="195597">
                <a:tc>
                  <a:txBody>
                    <a:bodyPr/>
                    <a:lstStyle/>
                    <a:p>
                      <a:pPr algn="l" rtl="0" fontAlgn="ctr"/>
                      <a:r>
                        <a:rPr lang="zh-CN" altLang="en-US"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rPr>
                        <a:t>投后估值</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13</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extLst>
                  <a:ext uri="{0D108BD9-81ED-4DB2-BD59-A6C34878D82A}">
                    <a16:rowId xmlns="" xmlns:a16="http://schemas.microsoft.com/office/drawing/2014/main" val="10007"/>
                  </a:ext>
                </a:extLst>
              </a:tr>
              <a:tr h="191068">
                <a:tc>
                  <a:txBody>
                    <a:bodyPr/>
                    <a:lstStyle/>
                    <a:p>
                      <a:pPr algn="l" rtl="0" fontAlgn="ctr"/>
                      <a:r>
                        <a:rPr lang="zh-CN" altLang="en-US" sz="1200" b="1"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rPr>
                        <a:t>我方投资</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tc>
                  <a:txBody>
                    <a:bodyPr/>
                    <a:lstStyle/>
                    <a:p>
                      <a:pPr algn="ctr" rtl="0" fontAlgn="ctr"/>
                      <a:r>
                        <a:rPr lang="zh-CN" altLang="en-US" sz="1200" b="0" i="0" u="none" strike="noStrike">
                          <a:solidFill>
                            <a:srgbClr val="000000"/>
                          </a:solidFill>
                          <a:effectLst/>
                          <a:latin typeface="times" panose="02020603050405020304" pitchFamily="18" charset="0"/>
                          <a:cs typeface="times" panose="02020603050405020304" pitchFamily="18" charset="0"/>
                        </a:rPr>
                        <a:t>　</a:t>
                      </a:r>
                    </a:p>
                  </a:txBody>
                  <a:tcPr marL="9525" marR="9525" marT="9525" marB="0" anchor="ctr"/>
                </a:tc>
                <a:extLst>
                  <a:ext uri="{0D108BD9-81ED-4DB2-BD59-A6C34878D82A}">
                    <a16:rowId xmlns="" xmlns:a16="http://schemas.microsoft.com/office/drawing/2014/main" val="10008"/>
                  </a:ext>
                </a:extLst>
              </a:tr>
              <a:tr h="195597">
                <a:tc>
                  <a:txBody>
                    <a:bodyPr/>
                    <a:lstStyle/>
                    <a:p>
                      <a:pPr algn="l" rtl="0" fontAlgn="ctr"/>
                      <a:r>
                        <a:rPr lang="zh-CN" altLang="en-US"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rPr>
                        <a:t>我方投资额</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0.5</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extLst>
                  <a:ext uri="{0D108BD9-81ED-4DB2-BD59-A6C34878D82A}">
                    <a16:rowId xmlns="" xmlns:a16="http://schemas.microsoft.com/office/drawing/2014/main" val="10009"/>
                  </a:ext>
                </a:extLst>
              </a:tr>
              <a:tr h="191068">
                <a:tc>
                  <a:txBody>
                    <a:bodyPr/>
                    <a:lstStyle/>
                    <a:p>
                      <a:pPr algn="l" rtl="0" fontAlgn="ctr"/>
                      <a:r>
                        <a:rPr lang="zh-CN" altLang="en-US" sz="12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rPr>
                        <a:t>我方持股比例</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3.85%</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3.85%</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3.85%</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3.85%</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3.85%</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extLst>
                  <a:ext uri="{0D108BD9-81ED-4DB2-BD59-A6C34878D82A}">
                    <a16:rowId xmlns="" xmlns:a16="http://schemas.microsoft.com/office/drawing/2014/main" val="10010"/>
                  </a:ext>
                </a:extLst>
              </a:tr>
              <a:tr h="214563">
                <a:tc>
                  <a:txBody>
                    <a:bodyPr/>
                    <a:lstStyle/>
                    <a:p>
                      <a:pPr algn="l" rtl="0" fontAlgn="ctr"/>
                      <a:r>
                        <a:rPr lang="en-US" altLang="zh-CN" sz="1200" b="0" i="0" u="none" strike="noStrike" dirty="0">
                          <a:solidFill>
                            <a:srgbClr val="000000"/>
                          </a:solidFill>
                          <a:effectLst/>
                          <a:latin typeface="times" panose="02020603050405020304" pitchFamily="18" charset="0"/>
                          <a:ea typeface="宋体" panose="02010600030101010101" pitchFamily="2" charset="-122"/>
                          <a:cs typeface="times" panose="02020603050405020304" pitchFamily="18" charset="0"/>
                        </a:rPr>
                        <a:t>IPO</a:t>
                      </a:r>
                      <a:r>
                        <a:rPr lang="zh-CN" altLang="en-US" sz="12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rPr>
                        <a:t>发行比例</a:t>
                      </a:r>
                      <a:endParaRPr lang="zh-CN" altLang="en-US" sz="1200" b="0" i="0" u="none" strike="noStrike" dirty="0">
                        <a:solidFill>
                          <a:srgbClr val="0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25%</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extLst>
                  <a:ext uri="{0D108BD9-81ED-4DB2-BD59-A6C34878D82A}">
                    <a16:rowId xmlns="" xmlns:a16="http://schemas.microsoft.com/office/drawing/2014/main" val="10011"/>
                  </a:ext>
                </a:extLst>
              </a:tr>
              <a:tr h="372676">
                <a:tc>
                  <a:txBody>
                    <a:bodyPr/>
                    <a:lstStyle/>
                    <a:p>
                      <a:pPr algn="l" rtl="0" fontAlgn="ctr"/>
                      <a:r>
                        <a:rPr lang="zh-CN" altLang="en-US" sz="1200" b="1"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rPr>
                        <a:t>发行后我方持股比例</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2.88%</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extLst>
                  <a:ext uri="{0D108BD9-81ED-4DB2-BD59-A6C34878D82A}">
                    <a16:rowId xmlns="" xmlns:a16="http://schemas.microsoft.com/office/drawing/2014/main" val="10012"/>
                  </a:ext>
                </a:extLst>
              </a:tr>
              <a:tr h="191068">
                <a:tc>
                  <a:txBody>
                    <a:bodyPr/>
                    <a:lstStyle/>
                    <a:p>
                      <a:pPr algn="l" rtl="0" fontAlgn="ctr"/>
                      <a:r>
                        <a:rPr lang="zh-CN" altLang="en-US" sz="1200" b="1"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rPr>
                        <a:t>公司估值</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dirty="0">
                          <a:solidFill>
                            <a:srgbClr val="000000"/>
                          </a:solidFill>
                          <a:effectLst/>
                          <a:latin typeface="times" panose="02020603050405020304" pitchFamily="18" charset="0"/>
                          <a:cs typeface="times" panose="02020603050405020304" pitchFamily="18" charset="0"/>
                        </a:rPr>
                        <a:t>47.17</a:t>
                      </a:r>
                    </a:p>
                  </a:txBody>
                  <a:tcPr marL="9525" marR="9525" marT="9525" marB="0" anchor="ctr"/>
                </a:tc>
                <a:extLst>
                  <a:ext uri="{0D108BD9-81ED-4DB2-BD59-A6C34878D82A}">
                    <a16:rowId xmlns="" xmlns:a16="http://schemas.microsoft.com/office/drawing/2014/main" val="10013"/>
                  </a:ext>
                </a:extLst>
              </a:tr>
              <a:tr h="191068">
                <a:tc>
                  <a:txBody>
                    <a:bodyPr/>
                    <a:lstStyle/>
                    <a:p>
                      <a:pPr algn="l" rtl="0" fontAlgn="ctr"/>
                      <a:r>
                        <a:rPr lang="zh-CN" altLang="en-US" sz="1200" b="1"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rPr>
                        <a:t>我方持股价值</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dirty="0">
                          <a:solidFill>
                            <a:srgbClr val="000000"/>
                          </a:solidFill>
                          <a:effectLst/>
                          <a:latin typeface="times" panose="02020603050405020304" pitchFamily="18" charset="0"/>
                          <a:cs typeface="times" panose="02020603050405020304" pitchFamily="18" charset="0"/>
                        </a:rPr>
                        <a:t>1.36</a:t>
                      </a:r>
                    </a:p>
                  </a:txBody>
                  <a:tcPr marL="9525" marR="9525" marT="9525" marB="0" anchor="ctr"/>
                </a:tc>
                <a:extLst>
                  <a:ext uri="{0D108BD9-81ED-4DB2-BD59-A6C34878D82A}">
                    <a16:rowId xmlns="" xmlns:a16="http://schemas.microsoft.com/office/drawing/2014/main" val="1001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911537112"/>
              </p:ext>
            </p:extLst>
          </p:nvPr>
        </p:nvGraphicFramePr>
        <p:xfrm>
          <a:off x="2549522" y="4640959"/>
          <a:ext cx="6327778" cy="1589405"/>
        </p:xfrm>
        <a:graphic>
          <a:graphicData uri="http://schemas.openxmlformats.org/drawingml/2006/table">
            <a:tbl>
              <a:tblPr>
                <a:tableStyleId>{5C22544A-7EE6-4342-B048-85BDC9FD1C3A}</a:tableStyleId>
              </a:tblPr>
              <a:tblGrid>
                <a:gridCol w="916558">
                  <a:extLst>
                    <a:ext uri="{9D8B030D-6E8A-4147-A177-3AD203B41FA5}">
                      <a16:colId xmlns="" xmlns:a16="http://schemas.microsoft.com/office/drawing/2014/main" val="20000"/>
                    </a:ext>
                  </a:extLst>
                </a:gridCol>
                <a:gridCol w="978250">
                  <a:extLst>
                    <a:ext uri="{9D8B030D-6E8A-4147-A177-3AD203B41FA5}">
                      <a16:colId xmlns="" xmlns:a16="http://schemas.microsoft.com/office/drawing/2014/main" val="20001"/>
                    </a:ext>
                  </a:extLst>
                </a:gridCol>
                <a:gridCol w="822553">
                  <a:extLst>
                    <a:ext uri="{9D8B030D-6E8A-4147-A177-3AD203B41FA5}">
                      <a16:colId xmlns="" xmlns:a16="http://schemas.microsoft.com/office/drawing/2014/main" val="20002"/>
                    </a:ext>
                  </a:extLst>
                </a:gridCol>
                <a:gridCol w="822553">
                  <a:extLst>
                    <a:ext uri="{9D8B030D-6E8A-4147-A177-3AD203B41FA5}">
                      <a16:colId xmlns="" xmlns:a16="http://schemas.microsoft.com/office/drawing/2014/main" val="20003"/>
                    </a:ext>
                  </a:extLst>
                </a:gridCol>
                <a:gridCol w="978250">
                  <a:extLst>
                    <a:ext uri="{9D8B030D-6E8A-4147-A177-3AD203B41FA5}">
                      <a16:colId xmlns="" xmlns:a16="http://schemas.microsoft.com/office/drawing/2014/main" val="20004"/>
                    </a:ext>
                  </a:extLst>
                </a:gridCol>
                <a:gridCol w="904807">
                  <a:extLst>
                    <a:ext uri="{9D8B030D-6E8A-4147-A177-3AD203B41FA5}">
                      <a16:colId xmlns="" xmlns:a16="http://schemas.microsoft.com/office/drawing/2014/main" val="20005"/>
                    </a:ext>
                  </a:extLst>
                </a:gridCol>
                <a:gridCol w="904807">
                  <a:extLst>
                    <a:ext uri="{9D8B030D-6E8A-4147-A177-3AD203B41FA5}">
                      <a16:colId xmlns="" xmlns:a16="http://schemas.microsoft.com/office/drawing/2014/main" val="20006"/>
                    </a:ext>
                  </a:extLst>
                </a:gridCol>
              </a:tblGrid>
              <a:tr h="242570">
                <a:tc>
                  <a:txBody>
                    <a:bodyPr/>
                    <a:lstStyle/>
                    <a:p>
                      <a:pPr algn="l" rtl="0" fontAlgn="ctr"/>
                      <a:r>
                        <a:rPr lang="zh-CN" altLang="en-US" sz="1200" b="1" i="0" u="none" strike="noStrike" dirty="0">
                          <a:solidFill>
                            <a:srgbClr val="FFFFFF"/>
                          </a:solidFill>
                          <a:effectLst/>
                          <a:latin typeface="times" panose="02020603050405020304" pitchFamily="18" charset="0"/>
                          <a:cs typeface="times" panose="02020603050405020304" pitchFamily="18" charset="0"/>
                        </a:rPr>
                        <a:t>亿元</a:t>
                      </a:r>
                    </a:p>
                  </a:txBody>
                  <a:tcPr marL="9525" marR="9525" marT="9525" marB="0" anchor="ctr">
                    <a:solidFill>
                      <a:schemeClr val="accent1"/>
                    </a:solidFill>
                  </a:tcPr>
                </a:tc>
                <a:tc>
                  <a:txBody>
                    <a:bodyPr/>
                    <a:lstStyle/>
                    <a:p>
                      <a:pPr algn="ctr" rtl="0" fontAlgn="ctr"/>
                      <a:r>
                        <a:rPr lang="en-US" altLang="zh-CN" sz="1200" b="1" i="0" u="none" strike="noStrike" dirty="0">
                          <a:solidFill>
                            <a:srgbClr val="FFFFFF"/>
                          </a:solidFill>
                          <a:effectLst/>
                          <a:latin typeface="times" panose="02020603050405020304" pitchFamily="18" charset="0"/>
                          <a:cs typeface="times" panose="02020603050405020304" pitchFamily="18" charset="0"/>
                        </a:rPr>
                        <a:t>2020/12/31</a:t>
                      </a:r>
                    </a:p>
                  </a:txBody>
                  <a:tcPr marL="9525" marR="9525" marT="9525" marB="0" anchor="ctr">
                    <a:solidFill>
                      <a:schemeClr val="accent1"/>
                    </a:solidFill>
                  </a:tcPr>
                </a:tc>
                <a:tc>
                  <a:txBody>
                    <a:bodyPr/>
                    <a:lstStyle/>
                    <a:p>
                      <a:pPr algn="ctr" rtl="0" fontAlgn="ctr"/>
                      <a:r>
                        <a:rPr lang="en-US" altLang="zh-CN" sz="1200" b="1" i="0" u="none" strike="noStrike" dirty="0">
                          <a:solidFill>
                            <a:srgbClr val="FFFFFF"/>
                          </a:solidFill>
                          <a:effectLst/>
                          <a:latin typeface="times" panose="02020603050405020304" pitchFamily="18" charset="0"/>
                          <a:cs typeface="times" panose="02020603050405020304" pitchFamily="18" charset="0"/>
                        </a:rPr>
                        <a:t>2021/12/31</a:t>
                      </a:r>
                    </a:p>
                  </a:txBody>
                  <a:tcPr marL="9525" marR="9525" marT="9525" marB="0" anchor="ctr">
                    <a:solidFill>
                      <a:schemeClr val="accent1"/>
                    </a:solidFill>
                  </a:tcPr>
                </a:tc>
                <a:tc>
                  <a:txBody>
                    <a:bodyPr/>
                    <a:lstStyle/>
                    <a:p>
                      <a:pPr algn="ctr" rtl="0" fontAlgn="ctr"/>
                      <a:r>
                        <a:rPr lang="en-US" altLang="zh-CN" sz="1200" b="1" i="0" u="none" strike="noStrike" dirty="0">
                          <a:solidFill>
                            <a:srgbClr val="FFFFFF"/>
                          </a:solidFill>
                          <a:effectLst/>
                          <a:latin typeface="times" panose="02020603050405020304" pitchFamily="18" charset="0"/>
                          <a:cs typeface="times" panose="02020603050405020304" pitchFamily="18" charset="0"/>
                        </a:rPr>
                        <a:t>2022/12/31</a:t>
                      </a:r>
                    </a:p>
                  </a:txBody>
                  <a:tcPr marL="9525" marR="9525" marT="9525" marB="0" anchor="ctr">
                    <a:solidFill>
                      <a:schemeClr val="accent1"/>
                    </a:solidFill>
                  </a:tcPr>
                </a:tc>
                <a:tc>
                  <a:txBody>
                    <a:bodyPr/>
                    <a:lstStyle/>
                    <a:p>
                      <a:pPr algn="ctr" rtl="0" fontAlgn="ctr"/>
                      <a:r>
                        <a:rPr lang="en-US" altLang="zh-CN" sz="1200" b="1" i="0" u="none" strike="noStrike" dirty="0">
                          <a:solidFill>
                            <a:srgbClr val="FFFFFF"/>
                          </a:solidFill>
                          <a:effectLst/>
                          <a:latin typeface="times" panose="02020603050405020304" pitchFamily="18" charset="0"/>
                          <a:cs typeface="times" panose="02020603050405020304" pitchFamily="18" charset="0"/>
                        </a:rPr>
                        <a:t>2023/12/31</a:t>
                      </a:r>
                    </a:p>
                  </a:txBody>
                  <a:tcPr marL="9525" marR="9525" marT="9525" marB="0" anchor="ctr">
                    <a:solidFill>
                      <a:schemeClr val="accent1"/>
                    </a:solidFill>
                  </a:tcPr>
                </a:tc>
                <a:tc>
                  <a:txBody>
                    <a:bodyPr/>
                    <a:lstStyle/>
                    <a:p>
                      <a:pPr algn="ctr" rtl="0" fontAlgn="ctr"/>
                      <a:r>
                        <a:rPr lang="en-US" altLang="zh-CN" sz="1200" b="1" i="0" u="none" strike="noStrike" dirty="0">
                          <a:solidFill>
                            <a:srgbClr val="FFFFFF"/>
                          </a:solidFill>
                          <a:effectLst/>
                          <a:latin typeface="times" panose="02020603050405020304" pitchFamily="18" charset="0"/>
                          <a:cs typeface="times" panose="02020603050405020304" pitchFamily="18" charset="0"/>
                        </a:rPr>
                        <a:t>2024/12/31</a:t>
                      </a:r>
                    </a:p>
                  </a:txBody>
                  <a:tcPr marL="9525" marR="9525" marT="9525" marB="0" anchor="ctr">
                    <a:solidFill>
                      <a:schemeClr val="accent1"/>
                    </a:solidFill>
                  </a:tcPr>
                </a:tc>
                <a:tc>
                  <a:txBody>
                    <a:bodyPr/>
                    <a:lstStyle/>
                    <a:p>
                      <a:pPr algn="ctr" rtl="0" fontAlgn="ctr"/>
                      <a:r>
                        <a:rPr lang="en-US" altLang="zh-CN" sz="1200" b="1" i="0" u="none" strike="noStrike" dirty="0">
                          <a:solidFill>
                            <a:srgbClr val="FFFFFF"/>
                          </a:solidFill>
                          <a:effectLst/>
                          <a:latin typeface="times" panose="02020603050405020304" pitchFamily="18" charset="0"/>
                          <a:cs typeface="times" panose="02020603050405020304" pitchFamily="18" charset="0"/>
                        </a:rPr>
                        <a:t>2025/12/31</a:t>
                      </a:r>
                    </a:p>
                  </a:txBody>
                  <a:tcPr marL="9525" marR="9525" marT="9525" marB="0" anchor="ctr">
                    <a:solidFill>
                      <a:schemeClr val="accent1"/>
                    </a:solidFill>
                  </a:tcPr>
                </a:tc>
                <a:extLst>
                  <a:ext uri="{0D108BD9-81ED-4DB2-BD59-A6C34878D82A}">
                    <a16:rowId xmlns="" xmlns:a16="http://schemas.microsoft.com/office/drawing/2014/main" val="10000"/>
                  </a:ext>
                </a:extLst>
              </a:tr>
              <a:tr h="171450">
                <a:tc>
                  <a:txBody>
                    <a:bodyPr/>
                    <a:lstStyle/>
                    <a:p>
                      <a:pPr algn="l" rtl="0" fontAlgn="ctr"/>
                      <a:r>
                        <a:rPr lang="zh-CN" altLang="en-US" sz="1200" b="0" i="0" u="none" strike="noStrike">
                          <a:solidFill>
                            <a:srgbClr val="000000"/>
                          </a:solidFill>
                          <a:effectLst/>
                          <a:latin typeface="times" panose="02020603050405020304" pitchFamily="18" charset="0"/>
                          <a:cs typeface="times" panose="02020603050405020304" pitchFamily="18" charset="0"/>
                        </a:rPr>
                        <a:t>现金流出</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-0.5</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extLst>
                  <a:ext uri="{0D108BD9-81ED-4DB2-BD59-A6C34878D82A}">
                    <a16:rowId xmlns="" xmlns:a16="http://schemas.microsoft.com/office/drawing/2014/main" val="10001"/>
                  </a:ext>
                </a:extLst>
              </a:tr>
              <a:tr h="171450">
                <a:tc>
                  <a:txBody>
                    <a:bodyPr/>
                    <a:lstStyle/>
                    <a:p>
                      <a:pPr algn="l" rtl="0" fontAlgn="ctr"/>
                      <a:r>
                        <a:rPr lang="zh-CN" altLang="en-US" sz="1200" b="0" i="0" u="none" strike="noStrike">
                          <a:solidFill>
                            <a:srgbClr val="000000"/>
                          </a:solidFill>
                          <a:effectLst/>
                          <a:latin typeface="times" panose="02020603050405020304" pitchFamily="18" charset="0"/>
                          <a:cs typeface="times" panose="02020603050405020304" pitchFamily="18" charset="0"/>
                        </a:rPr>
                        <a:t>投资额</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-0.5</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extLst>
                  <a:ext uri="{0D108BD9-81ED-4DB2-BD59-A6C34878D82A}">
                    <a16:rowId xmlns="" xmlns:a16="http://schemas.microsoft.com/office/drawing/2014/main" val="10002"/>
                  </a:ext>
                </a:extLst>
              </a:tr>
              <a:tr h="171450">
                <a:tc>
                  <a:txBody>
                    <a:bodyPr/>
                    <a:lstStyle/>
                    <a:p>
                      <a:pPr algn="l" rtl="0" fontAlgn="ctr"/>
                      <a:r>
                        <a:rPr lang="zh-CN" altLang="en-US" sz="1200" b="0" i="0" u="none" strike="noStrike">
                          <a:solidFill>
                            <a:srgbClr val="000000"/>
                          </a:solidFill>
                          <a:effectLst/>
                          <a:latin typeface="times" panose="02020603050405020304" pitchFamily="18" charset="0"/>
                          <a:cs typeface="times" panose="02020603050405020304" pitchFamily="18" charset="0"/>
                        </a:rPr>
                        <a:t>现金流入</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dirty="0">
                          <a:solidFill>
                            <a:srgbClr val="000000"/>
                          </a:solidFill>
                          <a:effectLst/>
                          <a:latin typeface="times" panose="02020603050405020304" pitchFamily="18" charset="0"/>
                          <a:cs typeface="times" panose="02020603050405020304" pitchFamily="18" charset="0"/>
                        </a:rPr>
                        <a:t>1.36</a:t>
                      </a:r>
                    </a:p>
                  </a:txBody>
                  <a:tcPr marL="9525" marR="9525" marT="9525" marB="0" anchor="ctr"/>
                </a:tc>
                <a:extLst>
                  <a:ext uri="{0D108BD9-81ED-4DB2-BD59-A6C34878D82A}">
                    <a16:rowId xmlns="" xmlns:a16="http://schemas.microsoft.com/office/drawing/2014/main" val="10003"/>
                  </a:ext>
                </a:extLst>
              </a:tr>
              <a:tr h="171450">
                <a:tc>
                  <a:txBody>
                    <a:bodyPr/>
                    <a:lstStyle/>
                    <a:p>
                      <a:pPr algn="l" rtl="0" fontAlgn="ctr"/>
                      <a:r>
                        <a:rPr lang="zh-CN" altLang="en-US" sz="1200" b="0" i="0" u="none" strike="noStrike">
                          <a:solidFill>
                            <a:srgbClr val="000000"/>
                          </a:solidFill>
                          <a:effectLst/>
                          <a:latin typeface="times" panose="02020603050405020304" pitchFamily="18" charset="0"/>
                          <a:cs typeface="times" panose="02020603050405020304" pitchFamily="18" charset="0"/>
                        </a:rPr>
                        <a:t>退出收益</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1.36</a:t>
                      </a:r>
                    </a:p>
                  </a:txBody>
                  <a:tcPr marL="9525" marR="9525" marT="9525" marB="0" anchor="ctr"/>
                </a:tc>
                <a:extLst>
                  <a:ext uri="{0D108BD9-81ED-4DB2-BD59-A6C34878D82A}">
                    <a16:rowId xmlns="" xmlns:a16="http://schemas.microsoft.com/office/drawing/2014/main" val="10004"/>
                  </a:ext>
                </a:extLst>
              </a:tr>
              <a:tr h="171450">
                <a:tc>
                  <a:txBody>
                    <a:bodyPr/>
                    <a:lstStyle/>
                    <a:p>
                      <a:pPr algn="l" rtl="0" fontAlgn="ctr"/>
                      <a:r>
                        <a:rPr lang="zh-CN" altLang="en-US" sz="1200" b="0" i="0" u="none" strike="noStrike">
                          <a:solidFill>
                            <a:srgbClr val="000000"/>
                          </a:solidFill>
                          <a:effectLst/>
                          <a:latin typeface="times" panose="02020603050405020304" pitchFamily="18" charset="0"/>
                          <a:cs typeface="times" panose="02020603050405020304" pitchFamily="18" charset="0"/>
                        </a:rPr>
                        <a:t>净现金流</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-0.5</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0</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0</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0</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0</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1.36</a:t>
                      </a:r>
                    </a:p>
                  </a:txBody>
                  <a:tcPr marL="9525" marR="9525" marT="9525" marB="0" anchor="ctr"/>
                </a:tc>
                <a:extLst>
                  <a:ext uri="{0D108BD9-81ED-4DB2-BD59-A6C34878D82A}">
                    <a16:rowId xmlns="" xmlns:a16="http://schemas.microsoft.com/office/drawing/2014/main" val="10005"/>
                  </a:ext>
                </a:extLst>
              </a:tr>
              <a:tr h="171450">
                <a:tc>
                  <a:txBody>
                    <a:bodyPr/>
                    <a:lstStyle/>
                    <a:p>
                      <a:pPr algn="l" rtl="0" fontAlgn="ctr"/>
                      <a:r>
                        <a:rPr lang="en-US" sz="1200" b="1" i="0" u="none" strike="noStrike">
                          <a:solidFill>
                            <a:srgbClr val="000000"/>
                          </a:solidFill>
                          <a:effectLst/>
                          <a:latin typeface="times" panose="02020603050405020304" pitchFamily="18" charset="0"/>
                          <a:cs typeface="times" panose="02020603050405020304" pitchFamily="18" charset="0"/>
                        </a:rPr>
                        <a:t>IRR</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1" i="0" u="none" strike="noStrike">
                          <a:solidFill>
                            <a:srgbClr val="000000"/>
                          </a:solidFill>
                          <a:effectLst/>
                          <a:latin typeface="times" panose="02020603050405020304" pitchFamily="18" charset="0"/>
                          <a:cs typeface="times" panose="02020603050405020304" pitchFamily="18" charset="0"/>
                        </a:rPr>
                        <a:t>22.17%</a:t>
                      </a:r>
                    </a:p>
                  </a:txBody>
                  <a:tcPr marL="9525" marR="9525" marT="9525" marB="0" anchor="ctr"/>
                </a:tc>
                <a:extLst>
                  <a:ext uri="{0D108BD9-81ED-4DB2-BD59-A6C34878D82A}">
                    <a16:rowId xmlns="" xmlns:a16="http://schemas.microsoft.com/office/drawing/2014/main" val="10006"/>
                  </a:ext>
                </a:extLst>
              </a:tr>
              <a:tr h="171450">
                <a:tc>
                  <a:txBody>
                    <a:bodyPr/>
                    <a:lstStyle/>
                    <a:p>
                      <a:pPr algn="l" rtl="0" fontAlgn="ctr"/>
                      <a:r>
                        <a:rPr lang="en-US" sz="1200" b="1" i="0" u="none" strike="noStrike">
                          <a:solidFill>
                            <a:srgbClr val="000000"/>
                          </a:solidFill>
                          <a:effectLst/>
                          <a:latin typeface="times" panose="02020603050405020304" pitchFamily="18" charset="0"/>
                          <a:cs typeface="times" panose="02020603050405020304" pitchFamily="18" charset="0"/>
                        </a:rPr>
                        <a:t>MOC</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0" i="0" u="none" strike="noStrike">
                          <a:solidFill>
                            <a:srgbClr val="000000"/>
                          </a:solidFill>
                          <a:effectLst/>
                          <a:latin typeface="times" panose="02020603050405020304" pitchFamily="18" charset="0"/>
                          <a:cs typeface="times" panose="02020603050405020304" pitchFamily="18" charset="0"/>
                        </a:rPr>
                        <a:t>-</a:t>
                      </a:r>
                    </a:p>
                  </a:txBody>
                  <a:tcPr marL="9525" marR="9525" marT="9525" marB="0" anchor="ctr"/>
                </a:tc>
                <a:tc>
                  <a:txBody>
                    <a:bodyPr/>
                    <a:lstStyle/>
                    <a:p>
                      <a:pPr algn="ctr" rtl="0" fontAlgn="ctr"/>
                      <a:r>
                        <a:rPr lang="en-US" altLang="zh-CN" sz="1200" b="1" i="0" u="none" strike="noStrike" dirty="0">
                          <a:solidFill>
                            <a:srgbClr val="000000"/>
                          </a:solidFill>
                          <a:effectLst/>
                          <a:latin typeface="times" panose="02020603050405020304" pitchFamily="18" charset="0"/>
                          <a:cs typeface="times" panose="02020603050405020304" pitchFamily="18" charset="0"/>
                        </a:rPr>
                        <a:t>2.72</a:t>
                      </a:r>
                    </a:p>
                  </a:txBody>
                  <a:tcPr marL="9525" marR="9525" marT="9525" marB="0"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5996024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58"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76919" name="think-cell Slide" r:id="rId6" imgW="360" imgH="360" progId="">
                  <p:embed/>
                </p:oleObj>
              </mc:Choice>
              <mc:Fallback>
                <p:oleObj name="think-cell Slide" r:id="rId6" imgW="360" imgH="360" progId="">
                  <p:embed/>
                  <p:pic>
                    <p:nvPicPr>
                      <p:cNvPr id="121858"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0" y="0"/>
            <a:ext cx="158750" cy="158750"/>
          </a:xfrm>
          <a:prstGeom prst="rect">
            <a:avLst/>
          </a:prstGeom>
          <a:gradFill rotWithShape="1">
            <a:gsLst>
              <a:gs pos="0">
                <a:schemeClr val="accent1">
                  <a:gamma/>
                  <a:tint val="9412"/>
                  <a:invGamma/>
                </a:schemeClr>
              </a:gs>
              <a:gs pos="100000">
                <a:schemeClr val="accent1"/>
              </a:gs>
            </a:gsLst>
            <a:lin ang="0" scaled="1"/>
          </a:gradFill>
          <a:ln w="9525" algn="ctr">
            <a:noFill/>
            <a:miter lim="800000"/>
            <a:headEnd/>
            <a:tailEnd/>
          </a:ln>
          <a:effectLst/>
        </p:spPr>
        <p:txBody>
          <a:bodyPr wrap="none" lIns="0" tIns="0" rIns="0" bIns="0" anchor="ctr"/>
          <a:lstStyle/>
          <a:p>
            <a:pPr algn="ctr" eaLnBrk="1" hangingPunct="1">
              <a:defRPr/>
            </a:pPr>
            <a:endParaRPr lang="en-US" sz="1000">
              <a:solidFill>
                <a:srgbClr val="000000"/>
              </a:solidFill>
              <a:latin typeface="Arial" charset="0"/>
              <a:ea typeface="华文中宋" pitchFamily="2" charset="-122"/>
            </a:endParaRPr>
          </a:p>
        </p:txBody>
      </p:sp>
      <p:sp>
        <p:nvSpPr>
          <p:cNvPr id="121860" name="灯片编号占位符 1"/>
          <p:cNvSpPr txBox="1">
            <a:spLocks noGrp="1"/>
          </p:cNvSpPr>
          <p:nvPr>
            <p:custDataLst>
              <p:tags r:id="rId4"/>
            </p:custDataLst>
          </p:nvPr>
        </p:nvSpPr>
        <p:spPr bwMode="auto">
          <a:xfrm>
            <a:off x="8143875" y="63563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E056865-2EB3-437E-B19F-DD17E947D6C6}" type="slidenum">
              <a:rPr lang="zh-CN" altLang="en-US" sz="1200">
                <a:solidFill>
                  <a:srgbClr val="404040"/>
                </a:solidFill>
                <a:latin typeface="Times New Roman" panose="02020603050405020304" pitchFamily="18" charset="0"/>
                <a:cs typeface="Times New Roman" panose="02020603050405020304" pitchFamily="18" charset="0"/>
              </a:rPr>
              <a:pPr algn="r" eaLnBrk="1" hangingPunct="1"/>
              <a:t>127</a:t>
            </a:fld>
            <a:endParaRPr lang="en-US" altLang="zh-CN" sz="1200">
              <a:solidFill>
                <a:srgbClr val="404040"/>
              </a:solidFill>
              <a:latin typeface="Times New Roman" panose="02020603050405020304" pitchFamily="18" charset="0"/>
              <a:cs typeface="Times New Roman" panose="02020603050405020304" pitchFamily="18" charset="0"/>
            </a:endParaRPr>
          </a:p>
        </p:txBody>
      </p:sp>
      <p:sp>
        <p:nvSpPr>
          <p:cNvPr id="121861" name="TextBox 9"/>
          <p:cNvSpPr txBox="1">
            <a:spLocks noChangeArrowheads="1"/>
          </p:cNvSpPr>
          <p:nvPr/>
        </p:nvSpPr>
        <p:spPr bwMode="auto">
          <a:xfrm>
            <a:off x="1133281" y="299228"/>
            <a:ext cx="80089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r>
              <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7.3</a:t>
            </a:r>
            <a:r>
              <a:rPr lang="zh-CN" altLang="en-US"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投资收益测算</a:t>
            </a:r>
            <a:endPar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eaLnBrk="1" hangingPunct="1"/>
            <a:r>
              <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中性情形下的投资收益敏感性分析</a:t>
            </a:r>
            <a:endPar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eaLnBrk="1" hangingPunct="1"/>
            <a:endPar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21862" name="Rectangle 3"/>
          <p:cNvSpPr>
            <a:spLocks noChangeArrowheads="1"/>
          </p:cNvSpPr>
          <p:nvPr/>
        </p:nvSpPr>
        <p:spPr bwMode="gray">
          <a:xfrm>
            <a:off x="377825" y="1057130"/>
            <a:ext cx="3598863" cy="287338"/>
          </a:xfrm>
          <a:prstGeom prst="rect">
            <a:avLst/>
          </a:prstGeom>
          <a:noFill/>
          <a:ln w="12700">
            <a:solidFill>
              <a:schemeClr val="bg1"/>
            </a:solidFill>
            <a:miter lim="800000"/>
            <a:headEnd/>
            <a:tailEnd/>
          </a:ln>
        </p:spPr>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00" b="1" dirty="0">
                <a:ea typeface="华文楷体" panose="02010600040101010101" pitchFamily="2" charset="-122"/>
              </a:rPr>
              <a:t>中性情形下</a:t>
            </a:r>
            <a:r>
              <a:rPr lang="en-US" altLang="zh-CN" sz="1300" b="1" dirty="0">
                <a:ea typeface="华文楷体" panose="02010600040101010101" pitchFamily="2" charset="-122"/>
              </a:rPr>
              <a:t> ,</a:t>
            </a:r>
            <a:r>
              <a:rPr lang="zh-CN" altLang="en-US" sz="1300" b="1" dirty="0">
                <a:ea typeface="华文楷体" panose="02010600040101010101" pitchFamily="2" charset="-122"/>
              </a:rPr>
              <a:t>投资收益对敏感性分析</a:t>
            </a:r>
          </a:p>
        </p:txBody>
      </p:sp>
      <p:graphicFrame>
        <p:nvGraphicFramePr>
          <p:cNvPr id="11" name="表格 3"/>
          <p:cNvGraphicFramePr>
            <a:graphicFrameLocks noGrp="1"/>
          </p:cNvGraphicFramePr>
          <p:nvPr>
            <p:extLst>
              <p:ext uri="{D42A27DB-BD31-4B8C-83A1-F6EECF244321}">
                <p14:modId xmlns:p14="http://schemas.microsoft.com/office/powerpoint/2010/main" val="1638278577"/>
              </p:ext>
            </p:extLst>
          </p:nvPr>
        </p:nvGraphicFramePr>
        <p:xfrm>
          <a:off x="379414" y="1344468"/>
          <a:ext cx="8386761" cy="2397415"/>
        </p:xfrm>
        <a:graphic>
          <a:graphicData uri="http://schemas.openxmlformats.org/drawingml/2006/table">
            <a:tbl>
              <a:tblPr>
                <a:tableStyleId>{5C22544A-7EE6-4342-B048-85BDC9FD1C3A}</a:tableStyleId>
              </a:tblPr>
              <a:tblGrid>
                <a:gridCol w="1488050">
                  <a:extLst>
                    <a:ext uri="{9D8B030D-6E8A-4147-A177-3AD203B41FA5}">
                      <a16:colId xmlns="" xmlns:a16="http://schemas.microsoft.com/office/drawing/2014/main" val="20000"/>
                    </a:ext>
                  </a:extLst>
                </a:gridCol>
                <a:gridCol w="1488050">
                  <a:extLst>
                    <a:ext uri="{9D8B030D-6E8A-4147-A177-3AD203B41FA5}">
                      <a16:colId xmlns="" xmlns:a16="http://schemas.microsoft.com/office/drawing/2014/main" val="20001"/>
                    </a:ext>
                  </a:extLst>
                </a:gridCol>
                <a:gridCol w="941804">
                  <a:extLst>
                    <a:ext uri="{9D8B030D-6E8A-4147-A177-3AD203B41FA5}">
                      <a16:colId xmlns="" xmlns:a16="http://schemas.microsoft.com/office/drawing/2014/main" val="20002"/>
                    </a:ext>
                  </a:extLst>
                </a:gridCol>
                <a:gridCol w="960640">
                  <a:extLst>
                    <a:ext uri="{9D8B030D-6E8A-4147-A177-3AD203B41FA5}">
                      <a16:colId xmlns="" xmlns:a16="http://schemas.microsoft.com/office/drawing/2014/main" val="20003"/>
                    </a:ext>
                  </a:extLst>
                </a:gridCol>
                <a:gridCol w="1167836">
                  <a:extLst>
                    <a:ext uri="{9D8B030D-6E8A-4147-A177-3AD203B41FA5}">
                      <a16:colId xmlns="" xmlns:a16="http://schemas.microsoft.com/office/drawing/2014/main" val="20004"/>
                    </a:ext>
                  </a:extLst>
                </a:gridCol>
                <a:gridCol w="1167836">
                  <a:extLst>
                    <a:ext uri="{9D8B030D-6E8A-4147-A177-3AD203B41FA5}">
                      <a16:colId xmlns="" xmlns:a16="http://schemas.microsoft.com/office/drawing/2014/main" val="20005"/>
                    </a:ext>
                  </a:extLst>
                </a:gridCol>
                <a:gridCol w="1172545">
                  <a:extLst>
                    <a:ext uri="{9D8B030D-6E8A-4147-A177-3AD203B41FA5}">
                      <a16:colId xmlns="" xmlns:a16="http://schemas.microsoft.com/office/drawing/2014/main" val="20006"/>
                    </a:ext>
                  </a:extLst>
                </a:gridCol>
              </a:tblGrid>
              <a:tr h="156913">
                <a:tc>
                  <a:txBody>
                    <a:bodyPr/>
                    <a:lstStyle/>
                    <a:p>
                      <a:pPr algn="l" rtl="0" fontAlgn="ctr"/>
                      <a:r>
                        <a:rPr lang="en-US" altLang="zh-CN" sz="1200" b="1" i="0" u="none" strike="noStrike" dirty="0">
                          <a:solidFill>
                            <a:srgbClr val="FFFFFF"/>
                          </a:solidFill>
                          <a:effectLst/>
                          <a:latin typeface="times" panose="02020603050405020304" pitchFamily="18" charset="0"/>
                          <a:ea typeface="宋体" panose="02010600030101010101" pitchFamily="2" charset="-122"/>
                          <a:cs typeface="times" panose="02020603050405020304" pitchFamily="18" charset="0"/>
                        </a:rPr>
                        <a:t>MOC</a:t>
                      </a:r>
                      <a:endParaRPr lang="en-US" sz="1200" b="1" i="0" u="none" strike="noStrike" dirty="0">
                        <a:solidFill>
                          <a:srgbClr val="FFFFFF"/>
                        </a:solidFill>
                        <a:effectLst/>
                        <a:latin typeface="times" panose="02020603050405020304" pitchFamily="18" charset="0"/>
                        <a:ea typeface="宋体" panose="02010600030101010101" pitchFamily="2" charset="-122"/>
                        <a:cs typeface="times" panose="02020603050405020304" pitchFamily="18" charset="0"/>
                      </a:endParaRPr>
                    </a:p>
                  </a:txBody>
                  <a:tcPr marL="9524" marR="9524" marT="9525" marB="0" anchor="ctr">
                    <a:solidFill>
                      <a:srgbClr val="00447A"/>
                    </a:solidFill>
                  </a:tcPr>
                </a:tc>
                <a:tc>
                  <a:txBody>
                    <a:bodyPr/>
                    <a:lstStyle/>
                    <a:p>
                      <a:pPr algn="ctr" rtl="0" fontAlgn="ctr"/>
                      <a:r>
                        <a:rPr lang="zh-CN" altLang="en-US" sz="1200" b="1" i="0" u="none" strike="noStrike">
                          <a:solidFill>
                            <a:srgbClr val="FFFFFF"/>
                          </a:solidFill>
                          <a:effectLst/>
                          <a:latin typeface="times" panose="02020603050405020304" pitchFamily="18" charset="0"/>
                          <a:ea typeface="华文楷体" panose="02010600040101010101" pitchFamily="2" charset="-122"/>
                          <a:cs typeface="times" panose="02020603050405020304" pitchFamily="18" charset="0"/>
                        </a:rPr>
                        <a:t>　</a:t>
                      </a:r>
                    </a:p>
                  </a:txBody>
                  <a:tcPr marL="9524" marR="9524" marT="9525" marB="0" anchor="ctr">
                    <a:solidFill>
                      <a:srgbClr val="00447A"/>
                    </a:solidFill>
                  </a:tcPr>
                </a:tc>
                <a:tc gridSpan="5">
                  <a:txBody>
                    <a:bodyPr/>
                    <a:lstStyle/>
                    <a:p>
                      <a:pPr algn="ctr" rtl="0" fontAlgn="ctr"/>
                      <a:r>
                        <a:rPr lang="zh-CN" altLang="en-US" sz="1200" b="1" i="0" u="none" strike="noStrike">
                          <a:solidFill>
                            <a:srgbClr val="FFFFFF"/>
                          </a:solidFill>
                          <a:effectLst/>
                          <a:latin typeface="times" panose="02020603050405020304" pitchFamily="18" charset="0"/>
                          <a:ea typeface="华文楷体" panose="02010600040101010101" pitchFamily="2" charset="-122"/>
                          <a:cs typeface="times" panose="02020603050405020304" pitchFamily="18" charset="0"/>
                        </a:rPr>
                        <a:t>　</a:t>
                      </a:r>
                    </a:p>
                  </a:txBody>
                  <a:tcPr marL="9524" marR="9524" marT="9525" marB="0" anchor="ctr">
                    <a:solidFill>
                      <a:srgbClr val="00447A"/>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156913">
                <a:tc>
                  <a:txBody>
                    <a:bodyPr/>
                    <a:lstStyle/>
                    <a:p>
                      <a:pPr algn="l" rtl="0" fontAlgn="ctr"/>
                      <a:r>
                        <a:rPr lang="zh-CN" altLang="en-US" sz="1200" b="1" i="0" u="none" strike="noStrike" dirty="0">
                          <a:solidFill>
                            <a:srgbClr val="FFFFFF"/>
                          </a:solidFill>
                          <a:effectLst/>
                          <a:latin typeface="times" panose="02020603050405020304" pitchFamily="18" charset="0"/>
                          <a:ea typeface="华文楷体" panose="02010600040101010101" pitchFamily="2" charset="-122"/>
                          <a:cs typeface="times" panose="02020603050405020304" pitchFamily="18" charset="0"/>
                        </a:rPr>
                        <a:t>　</a:t>
                      </a:r>
                    </a:p>
                  </a:txBody>
                  <a:tcPr marL="9524" marR="9524" marT="9525" marB="0" anchor="ctr">
                    <a:solidFill>
                      <a:srgbClr val="00447A"/>
                    </a:solidFill>
                  </a:tcPr>
                </a:tc>
                <a:tc>
                  <a:txBody>
                    <a:bodyPr/>
                    <a:lstStyle/>
                    <a:p>
                      <a:pPr algn="ctr" rtl="0" fontAlgn="ctr"/>
                      <a:r>
                        <a:rPr lang="zh-CN" altLang="en-US" sz="1200" b="1" i="0" u="none" strike="noStrike" dirty="0">
                          <a:solidFill>
                            <a:srgbClr val="FFFFFF"/>
                          </a:solidFill>
                          <a:effectLst/>
                          <a:latin typeface="times" panose="02020603050405020304" pitchFamily="18" charset="0"/>
                          <a:cs typeface="times" panose="02020603050405020304" pitchFamily="18" charset="0"/>
                        </a:rPr>
                        <a:t>净利润（亿元）</a:t>
                      </a:r>
                    </a:p>
                  </a:txBody>
                  <a:tcPr marL="9525" marR="9525" marT="9525" marB="0" anchor="ctr">
                    <a:solidFill>
                      <a:srgbClr val="00447A"/>
                    </a:solidFill>
                  </a:tcPr>
                </a:tc>
                <a:tc>
                  <a:txBody>
                    <a:bodyPr/>
                    <a:lstStyle/>
                    <a:p>
                      <a:pPr algn="ctr" rtl="0" fontAlgn="ctr"/>
                      <a:r>
                        <a:rPr lang="zh-CN" altLang="en-US" sz="1200" b="1" i="0" u="none" strike="noStrike" dirty="0">
                          <a:solidFill>
                            <a:srgbClr val="FFFFFF"/>
                          </a:solidFill>
                          <a:effectLst/>
                          <a:latin typeface="times" panose="02020603050405020304" pitchFamily="18" charset="0"/>
                          <a:cs typeface="times" panose="02020603050405020304" pitchFamily="18" charset="0"/>
                        </a:rPr>
                        <a:t> </a:t>
                      </a:r>
                      <a:r>
                        <a:rPr lang="en-US" altLang="zh-CN" sz="1200" b="1" i="0" u="none" strike="noStrike" dirty="0">
                          <a:solidFill>
                            <a:srgbClr val="FFFFFF"/>
                          </a:solidFill>
                          <a:effectLst/>
                          <a:latin typeface="times" panose="02020603050405020304" pitchFamily="18" charset="0"/>
                          <a:cs typeface="times" panose="02020603050405020304" pitchFamily="18" charset="0"/>
                        </a:rPr>
                        <a:t>0.94 </a:t>
                      </a:r>
                    </a:p>
                  </a:txBody>
                  <a:tcPr marL="9525" marR="9525" marT="9525" marB="0" anchor="ctr">
                    <a:solidFill>
                      <a:srgbClr val="00447A"/>
                    </a:solidFill>
                  </a:tcPr>
                </a:tc>
                <a:tc>
                  <a:txBody>
                    <a:bodyPr/>
                    <a:lstStyle/>
                    <a:p>
                      <a:pPr algn="ctr" rtl="0" fontAlgn="ctr"/>
                      <a:r>
                        <a:rPr lang="zh-CN" altLang="en-US" sz="1200" b="1" i="0" u="none" strike="noStrike" dirty="0">
                          <a:solidFill>
                            <a:srgbClr val="FFFFFF"/>
                          </a:solidFill>
                          <a:effectLst/>
                          <a:latin typeface="times" panose="02020603050405020304" pitchFamily="18" charset="0"/>
                          <a:cs typeface="times" panose="02020603050405020304" pitchFamily="18" charset="0"/>
                        </a:rPr>
                        <a:t> </a:t>
                      </a:r>
                      <a:r>
                        <a:rPr lang="en-US" altLang="zh-CN" sz="1200" b="1" i="0" u="none" strike="noStrike" dirty="0">
                          <a:solidFill>
                            <a:srgbClr val="FFFFFF"/>
                          </a:solidFill>
                          <a:effectLst/>
                          <a:latin typeface="times" panose="02020603050405020304" pitchFamily="18" charset="0"/>
                          <a:cs typeface="times" panose="02020603050405020304" pitchFamily="18" charset="0"/>
                        </a:rPr>
                        <a:t>1.06 </a:t>
                      </a:r>
                    </a:p>
                  </a:txBody>
                  <a:tcPr marL="9525" marR="9525" marT="9525" marB="0" anchor="ctr">
                    <a:solidFill>
                      <a:srgbClr val="00447A"/>
                    </a:solidFill>
                  </a:tcPr>
                </a:tc>
                <a:tc>
                  <a:txBody>
                    <a:bodyPr/>
                    <a:lstStyle/>
                    <a:p>
                      <a:pPr algn="ctr" rtl="0" fontAlgn="ctr"/>
                      <a:r>
                        <a:rPr lang="zh-CN" altLang="en-US" sz="1200" b="1" i="0" u="none" strike="noStrike" dirty="0">
                          <a:solidFill>
                            <a:srgbClr val="FFFFFF"/>
                          </a:solidFill>
                          <a:effectLst/>
                          <a:latin typeface="times" panose="02020603050405020304" pitchFamily="18" charset="0"/>
                          <a:cs typeface="times" panose="02020603050405020304" pitchFamily="18" charset="0"/>
                        </a:rPr>
                        <a:t> </a:t>
                      </a:r>
                      <a:r>
                        <a:rPr lang="en-US" altLang="zh-CN" sz="1200" b="1" i="0" u="none" strike="noStrike" dirty="0">
                          <a:solidFill>
                            <a:srgbClr val="FFFFFF"/>
                          </a:solidFill>
                          <a:effectLst/>
                          <a:latin typeface="times" panose="02020603050405020304" pitchFamily="18" charset="0"/>
                          <a:cs typeface="times" panose="02020603050405020304" pitchFamily="18" charset="0"/>
                        </a:rPr>
                        <a:t>1.18 </a:t>
                      </a:r>
                    </a:p>
                  </a:txBody>
                  <a:tcPr marL="9525" marR="9525" marT="9525" marB="0" anchor="ctr">
                    <a:solidFill>
                      <a:srgbClr val="00447A"/>
                    </a:solidFill>
                  </a:tcPr>
                </a:tc>
                <a:tc>
                  <a:txBody>
                    <a:bodyPr/>
                    <a:lstStyle/>
                    <a:p>
                      <a:pPr algn="ctr" rtl="0" fontAlgn="ctr"/>
                      <a:r>
                        <a:rPr lang="zh-CN" altLang="en-US" sz="1200" b="1" i="0" u="none" strike="noStrike" dirty="0">
                          <a:solidFill>
                            <a:srgbClr val="FFFFFF"/>
                          </a:solidFill>
                          <a:effectLst/>
                          <a:latin typeface="times" panose="02020603050405020304" pitchFamily="18" charset="0"/>
                          <a:cs typeface="times" panose="02020603050405020304" pitchFamily="18" charset="0"/>
                        </a:rPr>
                        <a:t> </a:t>
                      </a:r>
                      <a:r>
                        <a:rPr lang="en-US" altLang="zh-CN" sz="1200" b="1" i="0" u="none" strike="noStrike" dirty="0">
                          <a:solidFill>
                            <a:srgbClr val="FFFFFF"/>
                          </a:solidFill>
                          <a:effectLst/>
                          <a:latin typeface="times" panose="02020603050405020304" pitchFamily="18" charset="0"/>
                          <a:cs typeface="times" panose="02020603050405020304" pitchFamily="18" charset="0"/>
                        </a:rPr>
                        <a:t>1.30 </a:t>
                      </a:r>
                    </a:p>
                  </a:txBody>
                  <a:tcPr marL="9525" marR="9525" marT="9525" marB="0" anchor="ctr">
                    <a:solidFill>
                      <a:srgbClr val="00447A"/>
                    </a:solidFill>
                  </a:tcPr>
                </a:tc>
                <a:tc>
                  <a:txBody>
                    <a:bodyPr/>
                    <a:lstStyle/>
                    <a:p>
                      <a:pPr algn="ctr" rtl="0" fontAlgn="ctr"/>
                      <a:r>
                        <a:rPr lang="zh-CN" altLang="en-US" sz="1200" b="1" i="0" u="none" strike="noStrike" dirty="0">
                          <a:solidFill>
                            <a:srgbClr val="FFFFFF"/>
                          </a:solidFill>
                          <a:effectLst/>
                          <a:latin typeface="times" panose="02020603050405020304" pitchFamily="18" charset="0"/>
                          <a:cs typeface="times" panose="02020603050405020304" pitchFamily="18" charset="0"/>
                        </a:rPr>
                        <a:t> </a:t>
                      </a:r>
                      <a:r>
                        <a:rPr lang="en-US" altLang="zh-CN" sz="1200" b="1" i="0" u="none" strike="noStrike" dirty="0">
                          <a:solidFill>
                            <a:srgbClr val="FFFFFF"/>
                          </a:solidFill>
                          <a:effectLst/>
                          <a:latin typeface="times" panose="02020603050405020304" pitchFamily="18" charset="0"/>
                          <a:cs typeface="times" panose="02020603050405020304" pitchFamily="18" charset="0"/>
                        </a:rPr>
                        <a:t>1.42 </a:t>
                      </a:r>
                    </a:p>
                  </a:txBody>
                  <a:tcPr marL="9525" marR="9525" marT="9525" marB="0" anchor="ctr">
                    <a:solidFill>
                      <a:srgbClr val="00447A"/>
                    </a:solidFill>
                  </a:tcPr>
                </a:tc>
                <a:extLst>
                  <a:ext uri="{0D108BD9-81ED-4DB2-BD59-A6C34878D82A}">
                    <a16:rowId xmlns="" xmlns:a16="http://schemas.microsoft.com/office/drawing/2014/main" val="10001"/>
                  </a:ext>
                </a:extLst>
              </a:tr>
              <a:tr h="156913">
                <a:tc rowSpan="9">
                  <a:txBody>
                    <a:bodyPr/>
                    <a:lstStyle/>
                    <a:p>
                      <a:pPr algn="ctr" rtl="0" fontAlgn="ctr"/>
                      <a:r>
                        <a:rPr lang="zh-CN" altLang="en-US" sz="1200" b="1" i="0" u="none" strike="noStrike" dirty="0">
                          <a:solidFill>
                            <a:srgbClr val="FFFFFF"/>
                          </a:solidFill>
                          <a:effectLst/>
                          <a:latin typeface="times" panose="02020603050405020304" pitchFamily="18" charset="0"/>
                          <a:ea typeface="华文楷体" panose="02010600040101010101" pitchFamily="2" charset="-122"/>
                          <a:cs typeface="times" panose="02020603050405020304" pitchFamily="18" charset="0"/>
                        </a:rPr>
                        <a:t>退出</a:t>
                      </a:r>
                      <a:r>
                        <a:rPr lang="en-US" sz="1200" b="1" i="0" u="none" strike="noStrike" dirty="0">
                          <a:solidFill>
                            <a:srgbClr val="FFFFFF"/>
                          </a:solidFill>
                          <a:effectLst/>
                          <a:latin typeface="times" panose="02020603050405020304" pitchFamily="18" charset="0"/>
                          <a:ea typeface="华文楷体" panose="02010600040101010101" pitchFamily="2" charset="-122"/>
                          <a:cs typeface="times" panose="02020603050405020304" pitchFamily="18" charset="0"/>
                        </a:rPr>
                        <a:t>PE（X）</a:t>
                      </a:r>
                    </a:p>
                  </a:txBody>
                  <a:tcPr marL="9524" marR="9524" marT="9525" marB="0" anchor="ctr">
                    <a:solidFill>
                      <a:srgbClr val="00447A"/>
                    </a:solidFill>
                  </a:tcPr>
                </a:tc>
                <a:tc>
                  <a:txBody>
                    <a:bodyPr/>
                    <a:lstStyle/>
                    <a:p>
                      <a:pPr algn="ctr" rtl="0" fontAlgn="ctr"/>
                      <a:r>
                        <a:rPr lang="zh-CN" altLang="en-US" sz="1100" b="1" i="0" u="none" strike="noStrike">
                          <a:solidFill>
                            <a:srgbClr val="FFFFFF"/>
                          </a:solidFill>
                          <a:effectLst/>
                          <a:latin typeface="times" panose="02020603050405020304" pitchFamily="18" charset="0"/>
                          <a:cs typeface="times" panose="02020603050405020304" pitchFamily="18" charset="0"/>
                        </a:rPr>
                        <a:t>达成率</a:t>
                      </a:r>
                    </a:p>
                  </a:txBody>
                  <a:tcPr marL="9525" marR="9525" marT="9525" marB="0" anchor="ctr">
                    <a:solidFill>
                      <a:srgbClr val="00447A"/>
                    </a:solidFill>
                  </a:tcPr>
                </a:tc>
                <a:tc>
                  <a:txBody>
                    <a:bodyPr/>
                    <a:lstStyle/>
                    <a:p>
                      <a:pPr algn="ctr" rtl="0" fontAlgn="ctr"/>
                      <a:r>
                        <a:rPr lang="en-US" altLang="zh-CN" sz="1100" b="1" i="0" u="none" strike="noStrike" dirty="0">
                          <a:solidFill>
                            <a:srgbClr val="FFFFFF"/>
                          </a:solidFill>
                          <a:effectLst/>
                          <a:latin typeface="times" panose="02020603050405020304" pitchFamily="18" charset="0"/>
                          <a:cs typeface="times" panose="02020603050405020304" pitchFamily="18" charset="0"/>
                        </a:rPr>
                        <a:t>80%</a:t>
                      </a:r>
                    </a:p>
                  </a:txBody>
                  <a:tcPr marL="9525" marR="9525" marT="9525" marB="0" anchor="ctr">
                    <a:solidFill>
                      <a:srgbClr val="00447A"/>
                    </a:solidFill>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90%</a:t>
                      </a:r>
                    </a:p>
                  </a:txBody>
                  <a:tcPr marL="9525" marR="9525" marT="9525" marB="0" anchor="ctr">
                    <a:solidFill>
                      <a:srgbClr val="00447A"/>
                    </a:solidFill>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100%</a:t>
                      </a:r>
                    </a:p>
                  </a:txBody>
                  <a:tcPr marL="9525" marR="9525" marT="9525" marB="0" anchor="ctr">
                    <a:solidFill>
                      <a:srgbClr val="00447A"/>
                    </a:solidFill>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110%</a:t>
                      </a:r>
                    </a:p>
                  </a:txBody>
                  <a:tcPr marL="9525" marR="9525" marT="9525" marB="0" anchor="ctr">
                    <a:solidFill>
                      <a:srgbClr val="00447A"/>
                    </a:solidFill>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120%</a:t>
                      </a:r>
                    </a:p>
                  </a:txBody>
                  <a:tcPr marL="9525" marR="9525" marT="9525" marB="0" anchor="ctr">
                    <a:solidFill>
                      <a:srgbClr val="00447A"/>
                    </a:solidFill>
                  </a:tcPr>
                </a:tc>
                <a:extLst>
                  <a:ext uri="{0D108BD9-81ED-4DB2-BD59-A6C34878D82A}">
                    <a16:rowId xmlns="" xmlns:a16="http://schemas.microsoft.com/office/drawing/2014/main" val="10002"/>
                  </a:ext>
                </a:extLst>
              </a:tr>
              <a:tr h="229430">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20</a:t>
                      </a:r>
                    </a:p>
                  </a:txBody>
                  <a:tcPr marL="9525" marR="9525" marT="9525" marB="0" anchor="ctr">
                    <a:solidFill>
                      <a:srgbClr val="00447A"/>
                    </a:solidFill>
                  </a:tcP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1.09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1.22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1.36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1.50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1.63 </a:t>
                      </a:r>
                    </a:p>
                  </a:txBody>
                  <a:tcPr marL="9525" marR="9525" marT="9525" marB="0" anchor="ctr"/>
                </a:tc>
                <a:extLst>
                  <a:ext uri="{0D108BD9-81ED-4DB2-BD59-A6C34878D82A}">
                    <a16:rowId xmlns="" xmlns:a16="http://schemas.microsoft.com/office/drawing/2014/main" val="10003"/>
                  </a:ext>
                </a:extLst>
              </a:tr>
              <a:tr h="229430">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30</a:t>
                      </a:r>
                    </a:p>
                  </a:txBody>
                  <a:tcPr marL="9525" marR="9525" marT="9525" marB="0" anchor="ctr">
                    <a:solidFill>
                      <a:srgbClr val="00447A"/>
                    </a:solidFill>
                  </a:tcP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1.63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1.84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2.04 </a:t>
                      </a:r>
                    </a:p>
                  </a:txBody>
                  <a:tcPr marL="9525" marR="9525" marT="9525" marB="0" anchor="ctr">
                    <a:solidFill>
                      <a:srgbClr val="E7E9EC"/>
                    </a:solidFill>
                  </a:tcP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2.25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2.45 </a:t>
                      </a:r>
                    </a:p>
                  </a:txBody>
                  <a:tcPr marL="9525" marR="9525" marT="9525" marB="0" anchor="ctr"/>
                </a:tc>
                <a:extLst>
                  <a:ext uri="{0D108BD9-81ED-4DB2-BD59-A6C34878D82A}">
                    <a16:rowId xmlns="" xmlns:a16="http://schemas.microsoft.com/office/drawing/2014/main" val="10004"/>
                  </a:ext>
                </a:extLst>
              </a:tr>
              <a:tr h="229430">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40</a:t>
                      </a:r>
                    </a:p>
                  </a:txBody>
                  <a:tcPr marL="9525" marR="9525" marT="9525" marB="0" anchor="ctr">
                    <a:solidFill>
                      <a:srgbClr val="00447A"/>
                    </a:solidFill>
                  </a:tcP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2.18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2.45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2.72 </a:t>
                      </a:r>
                    </a:p>
                  </a:txBody>
                  <a:tcPr marL="9525" marR="9525" marT="9525" marB="0" anchor="ctr">
                    <a:solidFill>
                      <a:srgbClr val="FFC000"/>
                    </a:solidFill>
                  </a:tcP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2.99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3.27 </a:t>
                      </a:r>
                    </a:p>
                  </a:txBody>
                  <a:tcPr marL="9525" marR="9525" marT="9525" marB="0" anchor="ctr"/>
                </a:tc>
                <a:extLst>
                  <a:ext uri="{0D108BD9-81ED-4DB2-BD59-A6C34878D82A}">
                    <a16:rowId xmlns="" xmlns:a16="http://schemas.microsoft.com/office/drawing/2014/main" val="10005"/>
                  </a:ext>
                </a:extLst>
              </a:tr>
              <a:tr h="229430">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50</a:t>
                      </a:r>
                    </a:p>
                  </a:txBody>
                  <a:tcPr marL="9525" marR="9525" marT="9525" marB="0" anchor="ctr">
                    <a:solidFill>
                      <a:srgbClr val="00447A"/>
                    </a:solidFill>
                  </a:tcP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2.72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3.06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3.40 </a:t>
                      </a:r>
                    </a:p>
                  </a:txBody>
                  <a:tcPr marL="9525" marR="9525" marT="9525" marB="0" anchor="ctr">
                    <a:solidFill>
                      <a:srgbClr val="E7E9EC"/>
                    </a:solidFill>
                  </a:tcP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3.74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4.08 </a:t>
                      </a:r>
                    </a:p>
                  </a:txBody>
                  <a:tcPr marL="9525" marR="9525" marT="9525" marB="0" anchor="ctr"/>
                </a:tc>
                <a:extLst>
                  <a:ext uri="{0D108BD9-81ED-4DB2-BD59-A6C34878D82A}">
                    <a16:rowId xmlns="" xmlns:a16="http://schemas.microsoft.com/office/drawing/2014/main" val="10006"/>
                  </a:ext>
                </a:extLst>
              </a:tr>
              <a:tr h="229430">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60</a:t>
                      </a:r>
                    </a:p>
                  </a:txBody>
                  <a:tcPr marL="9525" marR="9525" marT="9525" marB="0" anchor="ctr">
                    <a:solidFill>
                      <a:srgbClr val="00447A"/>
                    </a:solidFill>
                  </a:tcP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3.27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3.67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4.08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4.49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4.90 </a:t>
                      </a:r>
                    </a:p>
                  </a:txBody>
                  <a:tcPr marL="9525" marR="9525" marT="9525" marB="0" anchor="ctr"/>
                </a:tc>
                <a:extLst>
                  <a:ext uri="{0D108BD9-81ED-4DB2-BD59-A6C34878D82A}">
                    <a16:rowId xmlns="" xmlns:a16="http://schemas.microsoft.com/office/drawing/2014/main" val="10007"/>
                  </a:ext>
                </a:extLst>
              </a:tr>
              <a:tr h="229430">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70</a:t>
                      </a:r>
                    </a:p>
                  </a:txBody>
                  <a:tcPr marL="9525" marR="9525" marT="9525" marB="0" anchor="ctr">
                    <a:solidFill>
                      <a:srgbClr val="00447A"/>
                    </a:solidFill>
                  </a:tcP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3.81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4.29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4.76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5.24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5.71 </a:t>
                      </a:r>
                    </a:p>
                  </a:txBody>
                  <a:tcPr marL="9525" marR="9525" marT="9525" marB="0" anchor="ctr"/>
                </a:tc>
                <a:extLst>
                  <a:ext uri="{0D108BD9-81ED-4DB2-BD59-A6C34878D82A}">
                    <a16:rowId xmlns="" xmlns:a16="http://schemas.microsoft.com/office/drawing/2014/main" val="10008"/>
                  </a:ext>
                </a:extLst>
              </a:tr>
              <a:tr h="229430">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80</a:t>
                      </a:r>
                    </a:p>
                  </a:txBody>
                  <a:tcPr marL="9525" marR="9525" marT="9525" marB="0" anchor="ctr">
                    <a:solidFill>
                      <a:srgbClr val="00447A"/>
                    </a:solidFill>
                  </a:tcP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4.35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4.90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5.44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5.99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6.53 </a:t>
                      </a:r>
                    </a:p>
                  </a:txBody>
                  <a:tcPr marL="9525" marR="9525" marT="9525" marB="0" anchor="ctr"/>
                </a:tc>
                <a:extLst>
                  <a:ext uri="{0D108BD9-81ED-4DB2-BD59-A6C34878D82A}">
                    <a16:rowId xmlns="" xmlns:a16="http://schemas.microsoft.com/office/drawing/2014/main" val="10009"/>
                  </a:ext>
                </a:extLst>
              </a:tr>
              <a:tr h="229430">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times" panose="02020603050405020304" pitchFamily="18" charset="0"/>
                          <a:cs typeface="times" panose="02020603050405020304" pitchFamily="18" charset="0"/>
                        </a:rPr>
                        <a:t>90</a:t>
                      </a:r>
                    </a:p>
                  </a:txBody>
                  <a:tcPr marL="9525" marR="9525" marT="9525" marB="0" anchor="ctr">
                    <a:solidFill>
                      <a:srgbClr val="00447A"/>
                    </a:solidFill>
                  </a:tcP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4.90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5.51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6.12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6.74 </a:t>
                      </a:r>
                    </a:p>
                  </a:txBody>
                  <a:tcPr marL="9525" marR="9525" marT="9525" marB="0" anchor="ctr"/>
                </a:tc>
                <a:tc>
                  <a:txBody>
                    <a:bodyPr/>
                    <a:lstStyle/>
                    <a:p>
                      <a:pPr algn="ctr" rtl="0" fontAlgn="ctr"/>
                      <a:r>
                        <a:rPr lang="en-US" altLang="zh-CN" sz="1100" b="0" i="0" u="none" strike="noStrike" dirty="0">
                          <a:solidFill>
                            <a:srgbClr val="000000"/>
                          </a:solidFill>
                          <a:effectLst/>
                          <a:latin typeface="times" panose="02020603050405020304" pitchFamily="18" charset="0"/>
                          <a:cs typeface="times" panose="02020603050405020304" pitchFamily="18" charset="0"/>
                        </a:rPr>
                        <a:t>7.35 </a:t>
                      </a:r>
                    </a:p>
                  </a:txBody>
                  <a:tcPr marL="9525" marR="9525" marT="9525" marB="0" anchor="ctr"/>
                </a:tc>
                <a:extLst>
                  <a:ext uri="{0D108BD9-81ED-4DB2-BD59-A6C34878D82A}">
                    <a16:rowId xmlns="" xmlns:a16="http://schemas.microsoft.com/office/drawing/2014/main" val="10010"/>
                  </a:ext>
                </a:extLst>
              </a:tr>
            </a:tbl>
          </a:graphicData>
        </a:graphic>
      </p:graphicFrame>
      <p:graphicFrame>
        <p:nvGraphicFramePr>
          <p:cNvPr id="12" name="表格 7"/>
          <p:cNvGraphicFramePr>
            <a:graphicFrameLocks noGrp="1"/>
          </p:cNvGraphicFramePr>
          <p:nvPr>
            <p:extLst>
              <p:ext uri="{D42A27DB-BD31-4B8C-83A1-F6EECF244321}">
                <p14:modId xmlns:p14="http://schemas.microsoft.com/office/powerpoint/2010/main" val="2922115057"/>
              </p:ext>
            </p:extLst>
          </p:nvPr>
        </p:nvGraphicFramePr>
        <p:xfrm>
          <a:off x="390525" y="3871913"/>
          <a:ext cx="8375650" cy="2168521"/>
        </p:xfrm>
        <a:graphic>
          <a:graphicData uri="http://schemas.openxmlformats.org/drawingml/2006/table">
            <a:tbl>
              <a:tblPr>
                <a:tableStyleId>{5C22544A-7EE6-4342-B048-85BDC9FD1C3A}</a:tableStyleId>
              </a:tblPr>
              <a:tblGrid>
                <a:gridCol w="1486078">
                  <a:extLst>
                    <a:ext uri="{9D8B030D-6E8A-4147-A177-3AD203B41FA5}">
                      <a16:colId xmlns="" xmlns:a16="http://schemas.microsoft.com/office/drawing/2014/main" val="20000"/>
                    </a:ext>
                  </a:extLst>
                </a:gridCol>
                <a:gridCol w="1486078">
                  <a:extLst>
                    <a:ext uri="{9D8B030D-6E8A-4147-A177-3AD203B41FA5}">
                      <a16:colId xmlns="" xmlns:a16="http://schemas.microsoft.com/office/drawing/2014/main" val="20001"/>
                    </a:ext>
                  </a:extLst>
                </a:gridCol>
                <a:gridCol w="940556">
                  <a:extLst>
                    <a:ext uri="{9D8B030D-6E8A-4147-A177-3AD203B41FA5}">
                      <a16:colId xmlns="" xmlns:a16="http://schemas.microsoft.com/office/drawing/2014/main" val="20002"/>
                    </a:ext>
                  </a:extLst>
                </a:gridCol>
                <a:gridCol w="959368">
                  <a:extLst>
                    <a:ext uri="{9D8B030D-6E8A-4147-A177-3AD203B41FA5}">
                      <a16:colId xmlns="" xmlns:a16="http://schemas.microsoft.com/office/drawing/2014/main" val="20003"/>
                    </a:ext>
                  </a:extLst>
                </a:gridCol>
                <a:gridCol w="1166289">
                  <a:extLst>
                    <a:ext uri="{9D8B030D-6E8A-4147-A177-3AD203B41FA5}">
                      <a16:colId xmlns="" xmlns:a16="http://schemas.microsoft.com/office/drawing/2014/main" val="20004"/>
                    </a:ext>
                  </a:extLst>
                </a:gridCol>
                <a:gridCol w="1166289">
                  <a:extLst>
                    <a:ext uri="{9D8B030D-6E8A-4147-A177-3AD203B41FA5}">
                      <a16:colId xmlns="" xmlns:a16="http://schemas.microsoft.com/office/drawing/2014/main" val="20005"/>
                    </a:ext>
                  </a:extLst>
                </a:gridCol>
                <a:gridCol w="1170992">
                  <a:extLst>
                    <a:ext uri="{9D8B030D-6E8A-4147-A177-3AD203B41FA5}">
                      <a16:colId xmlns="" xmlns:a16="http://schemas.microsoft.com/office/drawing/2014/main" val="20006"/>
                    </a:ext>
                  </a:extLst>
                </a:gridCol>
              </a:tblGrid>
              <a:tr h="209611">
                <a:tc>
                  <a:txBody>
                    <a:bodyPr/>
                    <a:lstStyle/>
                    <a:p>
                      <a:pPr algn="l" rtl="0" fontAlgn="ctr"/>
                      <a:r>
                        <a:rPr lang="en-US" altLang="zh-CN" sz="1100" b="1" i="0" u="none" strike="noStrike" dirty="0">
                          <a:solidFill>
                            <a:srgbClr val="FFFFFF"/>
                          </a:solidFill>
                          <a:effectLst/>
                          <a:latin typeface="Arial" panose="020B0604020202020204" pitchFamily="34" charset="0"/>
                          <a:ea typeface="宋体" panose="02010600030101010101" pitchFamily="2" charset="-122"/>
                        </a:rPr>
                        <a:t>IRR</a:t>
                      </a:r>
                      <a:endParaRPr lang="en-US" sz="1100" b="1" i="0" u="none" strike="noStrike" dirty="0">
                        <a:solidFill>
                          <a:srgbClr val="FFFFFF"/>
                        </a:solidFill>
                        <a:effectLst/>
                        <a:latin typeface="Arial" panose="020B0604020202020204" pitchFamily="34" charset="0"/>
                        <a:ea typeface="宋体" panose="02010600030101010101" pitchFamily="2" charset="-122"/>
                      </a:endParaRPr>
                    </a:p>
                  </a:txBody>
                  <a:tcPr marL="9525" marR="9525" marT="9528" marB="0" anchor="ctr">
                    <a:solidFill>
                      <a:srgbClr val="00447A"/>
                    </a:solidFill>
                  </a:tcPr>
                </a:tc>
                <a:tc>
                  <a:txBody>
                    <a:bodyPr/>
                    <a:lstStyle/>
                    <a:p>
                      <a:pPr algn="ctr" rtl="0" fontAlgn="ctr"/>
                      <a:r>
                        <a:rPr lang="zh-CN" altLang="en-US" sz="1100" b="1" i="0" u="none" strike="noStrike">
                          <a:solidFill>
                            <a:srgbClr val="FFFFFF"/>
                          </a:solidFill>
                          <a:effectLst/>
                          <a:latin typeface="华文楷体" panose="02010600040101010101" pitchFamily="2" charset="-122"/>
                          <a:ea typeface="华文楷体" panose="02010600040101010101" pitchFamily="2" charset="-122"/>
                        </a:rPr>
                        <a:t>　</a:t>
                      </a:r>
                    </a:p>
                  </a:txBody>
                  <a:tcPr marL="9525" marR="9525" marT="9528" marB="0" anchor="ctr">
                    <a:solidFill>
                      <a:srgbClr val="00447A"/>
                    </a:solidFill>
                  </a:tcPr>
                </a:tc>
                <a:tc gridSpan="5">
                  <a:txBody>
                    <a:bodyPr/>
                    <a:lstStyle/>
                    <a:p>
                      <a:pPr algn="ctr" rtl="0" fontAlgn="ctr"/>
                      <a:r>
                        <a:rPr lang="zh-CN" altLang="en-US" sz="1100" b="1" i="0" u="none" strike="noStrike">
                          <a:solidFill>
                            <a:srgbClr val="FFFFFF"/>
                          </a:solidFill>
                          <a:effectLst/>
                          <a:latin typeface="华文楷体" panose="02010600040101010101" pitchFamily="2" charset="-122"/>
                          <a:ea typeface="华文楷体" panose="02010600040101010101" pitchFamily="2" charset="-122"/>
                        </a:rPr>
                        <a:t>　</a:t>
                      </a:r>
                    </a:p>
                  </a:txBody>
                  <a:tcPr marL="9525" marR="9525" marT="9528" marB="0" anchor="ctr">
                    <a:solidFill>
                      <a:srgbClr val="00447A"/>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209611">
                <a:tc>
                  <a:txBody>
                    <a:bodyPr/>
                    <a:lstStyle/>
                    <a:p>
                      <a:pPr algn="l" rtl="0" fontAlgn="ctr"/>
                      <a:r>
                        <a:rPr lang="zh-CN" altLang="en-US" sz="1100" b="1" i="0" u="none" strike="noStrike" dirty="0">
                          <a:solidFill>
                            <a:srgbClr val="FFFFFF"/>
                          </a:solidFill>
                          <a:effectLst/>
                          <a:latin typeface="华文楷体" panose="02010600040101010101" pitchFamily="2" charset="-122"/>
                          <a:ea typeface="华文楷体" panose="02010600040101010101" pitchFamily="2" charset="-122"/>
                        </a:rPr>
                        <a:t>　</a:t>
                      </a:r>
                    </a:p>
                  </a:txBody>
                  <a:tcPr marL="9525" marR="9525" marT="9528" marB="0" anchor="ctr">
                    <a:solidFill>
                      <a:srgbClr val="00447A"/>
                    </a:solidFill>
                  </a:tcPr>
                </a:tc>
                <a:tc>
                  <a:txBody>
                    <a:bodyPr/>
                    <a:lstStyle/>
                    <a:p>
                      <a:pPr algn="ctr" rtl="0" fontAlgn="ctr"/>
                      <a:r>
                        <a:rPr lang="zh-CN" altLang="en-US" sz="1200" b="1" i="0" u="none" strike="noStrike" dirty="0">
                          <a:solidFill>
                            <a:srgbClr val="FFFFFF"/>
                          </a:solidFill>
                          <a:effectLst/>
                          <a:latin typeface="华文楷体"/>
                        </a:rPr>
                        <a:t>净利润（亿元）</a:t>
                      </a:r>
                    </a:p>
                  </a:txBody>
                  <a:tcPr marL="9525" marR="9525" marT="9525" marB="0" anchor="ctr">
                    <a:solidFill>
                      <a:srgbClr val="00447A"/>
                    </a:solidFill>
                  </a:tcPr>
                </a:tc>
                <a:tc>
                  <a:txBody>
                    <a:bodyPr/>
                    <a:lstStyle/>
                    <a:p>
                      <a:pPr algn="ctr" rtl="0" fontAlgn="ctr"/>
                      <a:r>
                        <a:rPr lang="zh-CN" altLang="en-US" sz="1200" b="1" i="0" u="none" strike="noStrike" dirty="0">
                          <a:solidFill>
                            <a:srgbClr val="FFFFFF"/>
                          </a:solidFill>
                          <a:effectLst/>
                          <a:latin typeface="Arial"/>
                        </a:rPr>
                        <a:t> </a:t>
                      </a:r>
                      <a:r>
                        <a:rPr lang="en-US" altLang="zh-CN" sz="1200" b="1" i="0" u="none" strike="noStrike" dirty="0">
                          <a:solidFill>
                            <a:srgbClr val="FFFFFF"/>
                          </a:solidFill>
                          <a:effectLst/>
                          <a:latin typeface="Arial"/>
                        </a:rPr>
                        <a:t>0.94 </a:t>
                      </a:r>
                    </a:p>
                  </a:txBody>
                  <a:tcPr marL="9525" marR="9525" marT="9525" marB="0" anchor="ctr">
                    <a:solidFill>
                      <a:srgbClr val="00447A"/>
                    </a:solidFill>
                  </a:tcPr>
                </a:tc>
                <a:tc>
                  <a:txBody>
                    <a:bodyPr/>
                    <a:lstStyle/>
                    <a:p>
                      <a:pPr algn="ctr" rtl="0" fontAlgn="ctr"/>
                      <a:r>
                        <a:rPr lang="zh-CN" altLang="en-US" sz="1200" b="1" i="0" u="none" strike="noStrike" dirty="0">
                          <a:solidFill>
                            <a:srgbClr val="FFFFFF"/>
                          </a:solidFill>
                          <a:effectLst/>
                          <a:latin typeface="Arial"/>
                        </a:rPr>
                        <a:t> </a:t>
                      </a:r>
                      <a:r>
                        <a:rPr lang="en-US" altLang="zh-CN" sz="1200" b="1" i="0" u="none" strike="noStrike" dirty="0">
                          <a:solidFill>
                            <a:srgbClr val="FFFFFF"/>
                          </a:solidFill>
                          <a:effectLst/>
                          <a:latin typeface="Arial"/>
                        </a:rPr>
                        <a:t>1.06 </a:t>
                      </a:r>
                    </a:p>
                  </a:txBody>
                  <a:tcPr marL="9525" marR="9525" marT="9525" marB="0" anchor="ctr">
                    <a:solidFill>
                      <a:srgbClr val="00447A"/>
                    </a:solidFill>
                  </a:tcPr>
                </a:tc>
                <a:tc>
                  <a:txBody>
                    <a:bodyPr/>
                    <a:lstStyle/>
                    <a:p>
                      <a:pPr algn="ctr" rtl="0" fontAlgn="ctr"/>
                      <a:r>
                        <a:rPr lang="zh-CN" altLang="en-US" sz="1200" b="1" i="0" u="none" strike="noStrike" dirty="0">
                          <a:solidFill>
                            <a:srgbClr val="FFFFFF"/>
                          </a:solidFill>
                          <a:effectLst/>
                          <a:latin typeface="Arial"/>
                        </a:rPr>
                        <a:t> </a:t>
                      </a:r>
                      <a:r>
                        <a:rPr lang="en-US" altLang="zh-CN" sz="1200" b="1" i="0" u="none" strike="noStrike" dirty="0">
                          <a:solidFill>
                            <a:srgbClr val="FFFFFF"/>
                          </a:solidFill>
                          <a:effectLst/>
                          <a:latin typeface="Arial"/>
                        </a:rPr>
                        <a:t>1.18 </a:t>
                      </a:r>
                    </a:p>
                  </a:txBody>
                  <a:tcPr marL="9525" marR="9525" marT="9525" marB="0" anchor="ctr">
                    <a:solidFill>
                      <a:srgbClr val="00447A"/>
                    </a:solidFill>
                  </a:tcPr>
                </a:tc>
                <a:tc>
                  <a:txBody>
                    <a:bodyPr/>
                    <a:lstStyle/>
                    <a:p>
                      <a:pPr algn="ctr" rtl="0" fontAlgn="ctr"/>
                      <a:r>
                        <a:rPr lang="zh-CN" altLang="en-US" sz="1200" b="1" i="0" u="none" strike="noStrike" dirty="0">
                          <a:solidFill>
                            <a:srgbClr val="FFFFFF"/>
                          </a:solidFill>
                          <a:effectLst/>
                          <a:latin typeface="Arial"/>
                        </a:rPr>
                        <a:t> </a:t>
                      </a:r>
                      <a:r>
                        <a:rPr lang="en-US" altLang="zh-CN" sz="1200" b="1" i="0" u="none" strike="noStrike" dirty="0">
                          <a:solidFill>
                            <a:srgbClr val="FFFFFF"/>
                          </a:solidFill>
                          <a:effectLst/>
                          <a:latin typeface="Arial"/>
                        </a:rPr>
                        <a:t>1.30 </a:t>
                      </a:r>
                    </a:p>
                  </a:txBody>
                  <a:tcPr marL="9525" marR="9525" marT="9525" marB="0" anchor="ctr">
                    <a:solidFill>
                      <a:srgbClr val="00447A"/>
                    </a:solidFill>
                  </a:tcPr>
                </a:tc>
                <a:tc>
                  <a:txBody>
                    <a:bodyPr/>
                    <a:lstStyle/>
                    <a:p>
                      <a:pPr algn="ctr" rtl="0" fontAlgn="ctr"/>
                      <a:r>
                        <a:rPr lang="zh-CN" altLang="en-US" sz="1200" b="1" i="0" u="none" strike="noStrike" dirty="0">
                          <a:solidFill>
                            <a:srgbClr val="FFFFFF"/>
                          </a:solidFill>
                          <a:effectLst/>
                          <a:latin typeface="Arial"/>
                        </a:rPr>
                        <a:t> </a:t>
                      </a:r>
                      <a:r>
                        <a:rPr lang="en-US" altLang="zh-CN" sz="1200" b="1" i="0" u="none" strike="noStrike" dirty="0">
                          <a:solidFill>
                            <a:srgbClr val="FFFFFF"/>
                          </a:solidFill>
                          <a:effectLst/>
                          <a:latin typeface="Arial"/>
                        </a:rPr>
                        <a:t>1.42 </a:t>
                      </a:r>
                    </a:p>
                  </a:txBody>
                  <a:tcPr marL="9525" marR="9525" marT="9525" marB="0" anchor="ctr">
                    <a:solidFill>
                      <a:srgbClr val="00447A"/>
                    </a:solidFill>
                  </a:tcPr>
                </a:tc>
                <a:extLst>
                  <a:ext uri="{0D108BD9-81ED-4DB2-BD59-A6C34878D82A}">
                    <a16:rowId xmlns="" xmlns:a16="http://schemas.microsoft.com/office/drawing/2014/main" val="10001"/>
                  </a:ext>
                </a:extLst>
              </a:tr>
              <a:tr h="209611">
                <a:tc rowSpan="9">
                  <a:txBody>
                    <a:bodyPr/>
                    <a:lstStyle/>
                    <a:p>
                      <a:pPr algn="ctr" rtl="0" fontAlgn="ctr"/>
                      <a:r>
                        <a:rPr lang="zh-CN" altLang="en-US" sz="1100" b="1" i="0" u="none" strike="noStrike" dirty="0">
                          <a:solidFill>
                            <a:srgbClr val="FFFFFF"/>
                          </a:solidFill>
                          <a:effectLst/>
                          <a:latin typeface="华文楷体" panose="02010600040101010101" pitchFamily="2" charset="-122"/>
                          <a:ea typeface="华文楷体" panose="02010600040101010101" pitchFamily="2" charset="-122"/>
                        </a:rPr>
                        <a:t>退出</a:t>
                      </a:r>
                      <a:r>
                        <a:rPr lang="en-US" sz="1100" b="1" i="0" u="none" strike="noStrike" dirty="0">
                          <a:solidFill>
                            <a:srgbClr val="FFFFFF"/>
                          </a:solidFill>
                          <a:effectLst/>
                          <a:latin typeface="Arial" panose="020B0604020202020204" pitchFamily="34" charset="0"/>
                          <a:ea typeface="华文楷体" panose="02010600040101010101" pitchFamily="2" charset="-122"/>
                        </a:rPr>
                        <a:t>PE（X）</a:t>
                      </a:r>
                      <a:endParaRPr lang="en-US" sz="1100" b="1" i="0" u="none" strike="noStrike" dirty="0">
                        <a:solidFill>
                          <a:srgbClr val="FFFFFF"/>
                        </a:solidFill>
                        <a:effectLst/>
                        <a:latin typeface="华文楷体" panose="02010600040101010101" pitchFamily="2" charset="-122"/>
                        <a:ea typeface="华文楷体" panose="02010600040101010101" pitchFamily="2" charset="-122"/>
                      </a:endParaRPr>
                    </a:p>
                  </a:txBody>
                  <a:tcPr marL="9525" marR="9525" marT="9528" marB="0" anchor="ctr">
                    <a:solidFill>
                      <a:srgbClr val="00447A"/>
                    </a:solidFill>
                  </a:tcPr>
                </a:tc>
                <a:tc>
                  <a:txBody>
                    <a:bodyPr/>
                    <a:lstStyle/>
                    <a:p>
                      <a:pPr algn="ctr" rtl="0" fontAlgn="ctr"/>
                      <a:r>
                        <a:rPr lang="zh-CN" altLang="en-US" sz="1200" b="1" i="0" u="none" strike="noStrike">
                          <a:solidFill>
                            <a:srgbClr val="FFFFFF"/>
                          </a:solidFill>
                          <a:effectLst/>
                          <a:latin typeface="华文楷体"/>
                        </a:rPr>
                        <a:t>达成率</a:t>
                      </a:r>
                    </a:p>
                  </a:txBody>
                  <a:tcPr marL="9525" marR="9525" marT="9525" marB="0" anchor="ctr">
                    <a:solidFill>
                      <a:srgbClr val="00447A"/>
                    </a:solidFill>
                  </a:tcPr>
                </a:tc>
                <a:tc>
                  <a:txBody>
                    <a:bodyPr/>
                    <a:lstStyle/>
                    <a:p>
                      <a:pPr algn="ctr" rtl="0" fontAlgn="ctr"/>
                      <a:r>
                        <a:rPr lang="en-US" altLang="zh-CN" sz="1200" b="1" i="0" u="none" strike="noStrike">
                          <a:solidFill>
                            <a:srgbClr val="FFFFFF"/>
                          </a:solidFill>
                          <a:effectLst/>
                          <a:latin typeface="Arial"/>
                        </a:rPr>
                        <a:t>80%</a:t>
                      </a:r>
                    </a:p>
                  </a:txBody>
                  <a:tcPr marL="9525" marR="9525" marT="9525" marB="0" anchor="ctr">
                    <a:solidFill>
                      <a:srgbClr val="00447A"/>
                    </a:solidFill>
                  </a:tcPr>
                </a:tc>
                <a:tc>
                  <a:txBody>
                    <a:bodyPr/>
                    <a:lstStyle/>
                    <a:p>
                      <a:pPr algn="ctr" rtl="0" fontAlgn="ctr"/>
                      <a:r>
                        <a:rPr lang="en-US" altLang="zh-CN" sz="1200" b="1" i="0" u="none" strike="noStrike">
                          <a:solidFill>
                            <a:srgbClr val="FFFFFF"/>
                          </a:solidFill>
                          <a:effectLst/>
                          <a:latin typeface="Arial"/>
                        </a:rPr>
                        <a:t>90%</a:t>
                      </a:r>
                    </a:p>
                  </a:txBody>
                  <a:tcPr marL="9525" marR="9525" marT="9525" marB="0" anchor="ctr">
                    <a:solidFill>
                      <a:srgbClr val="00447A"/>
                    </a:solidFill>
                  </a:tcPr>
                </a:tc>
                <a:tc>
                  <a:txBody>
                    <a:bodyPr/>
                    <a:lstStyle/>
                    <a:p>
                      <a:pPr algn="ctr" rtl="0" fontAlgn="ctr"/>
                      <a:r>
                        <a:rPr lang="en-US" altLang="zh-CN" sz="1200" b="1" i="0" u="none" strike="noStrike">
                          <a:solidFill>
                            <a:srgbClr val="FFFFFF"/>
                          </a:solidFill>
                          <a:effectLst/>
                          <a:latin typeface="Arial"/>
                        </a:rPr>
                        <a:t>100%</a:t>
                      </a:r>
                    </a:p>
                  </a:txBody>
                  <a:tcPr marL="9525" marR="9525" marT="9525" marB="0" anchor="ctr">
                    <a:solidFill>
                      <a:srgbClr val="00447A"/>
                    </a:solidFill>
                  </a:tcPr>
                </a:tc>
                <a:tc>
                  <a:txBody>
                    <a:bodyPr/>
                    <a:lstStyle/>
                    <a:p>
                      <a:pPr algn="ctr" rtl="0" fontAlgn="ctr"/>
                      <a:r>
                        <a:rPr lang="en-US" altLang="zh-CN" sz="1200" b="1" i="0" u="none" strike="noStrike">
                          <a:solidFill>
                            <a:srgbClr val="FFFFFF"/>
                          </a:solidFill>
                          <a:effectLst/>
                          <a:latin typeface="Arial"/>
                        </a:rPr>
                        <a:t>110%</a:t>
                      </a:r>
                    </a:p>
                  </a:txBody>
                  <a:tcPr marL="9525" marR="9525" marT="9525" marB="0" anchor="ctr">
                    <a:solidFill>
                      <a:srgbClr val="00447A"/>
                    </a:solidFill>
                  </a:tcPr>
                </a:tc>
                <a:tc>
                  <a:txBody>
                    <a:bodyPr/>
                    <a:lstStyle/>
                    <a:p>
                      <a:pPr algn="ctr" rtl="0" fontAlgn="ctr"/>
                      <a:r>
                        <a:rPr lang="en-US" altLang="zh-CN" sz="1200" b="1" i="0" u="none" strike="noStrike">
                          <a:solidFill>
                            <a:srgbClr val="FFFFFF"/>
                          </a:solidFill>
                          <a:effectLst/>
                          <a:latin typeface="Arial"/>
                        </a:rPr>
                        <a:t>120%</a:t>
                      </a:r>
                    </a:p>
                  </a:txBody>
                  <a:tcPr marL="9525" marR="9525" marT="9525" marB="0" anchor="ctr">
                    <a:solidFill>
                      <a:srgbClr val="00447A"/>
                    </a:solidFill>
                  </a:tcPr>
                </a:tc>
                <a:extLst>
                  <a:ext uri="{0D108BD9-81ED-4DB2-BD59-A6C34878D82A}">
                    <a16:rowId xmlns="" xmlns:a16="http://schemas.microsoft.com/office/drawing/2014/main" val="10002"/>
                  </a:ext>
                </a:extLst>
              </a:tr>
              <a:tr h="192461">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Arial"/>
                        </a:rPr>
                        <a:t>20</a:t>
                      </a:r>
                    </a:p>
                  </a:txBody>
                  <a:tcPr marL="9525" marR="9525" marT="9525" marB="0" anchor="ctr">
                    <a:solidFill>
                      <a:srgbClr val="00447A"/>
                    </a:solidFill>
                  </a:tcPr>
                </a:tc>
                <a:tc>
                  <a:txBody>
                    <a:bodyPr/>
                    <a:lstStyle/>
                    <a:p>
                      <a:pPr algn="ctr" rtl="0" fontAlgn="ctr"/>
                      <a:r>
                        <a:rPr lang="en-US" altLang="zh-CN" sz="1100" b="0" i="0" u="none" strike="noStrike">
                          <a:solidFill>
                            <a:srgbClr val="000000"/>
                          </a:solidFill>
                          <a:effectLst/>
                          <a:latin typeface="Arial"/>
                        </a:rPr>
                        <a:t>1.71%</a:t>
                      </a:r>
                    </a:p>
                  </a:txBody>
                  <a:tcPr marL="9525" marR="9525" marT="9525" marB="0" anchor="ctr"/>
                </a:tc>
                <a:tc>
                  <a:txBody>
                    <a:bodyPr/>
                    <a:lstStyle/>
                    <a:p>
                      <a:pPr algn="ctr" rtl="0" fontAlgn="ctr"/>
                      <a:r>
                        <a:rPr lang="en-US" altLang="zh-CN" sz="1100" b="0" i="0" u="none" strike="noStrike">
                          <a:solidFill>
                            <a:srgbClr val="000000"/>
                          </a:solidFill>
                          <a:effectLst/>
                          <a:latin typeface="Arial"/>
                        </a:rPr>
                        <a:t>4.14%</a:t>
                      </a:r>
                    </a:p>
                  </a:txBody>
                  <a:tcPr marL="9525" marR="9525" marT="9525" marB="0" anchor="ctr"/>
                </a:tc>
                <a:tc>
                  <a:txBody>
                    <a:bodyPr/>
                    <a:lstStyle/>
                    <a:p>
                      <a:pPr algn="ctr" rtl="0" fontAlgn="ctr"/>
                      <a:r>
                        <a:rPr lang="en-US" altLang="zh-CN" sz="1100" b="0" i="0" u="none" strike="noStrike">
                          <a:solidFill>
                            <a:srgbClr val="000000"/>
                          </a:solidFill>
                          <a:effectLst/>
                          <a:latin typeface="Arial"/>
                        </a:rPr>
                        <a:t>6.35%</a:t>
                      </a:r>
                    </a:p>
                  </a:txBody>
                  <a:tcPr marL="9525" marR="9525" marT="9525" marB="0" anchor="ctr"/>
                </a:tc>
                <a:tc>
                  <a:txBody>
                    <a:bodyPr/>
                    <a:lstStyle/>
                    <a:p>
                      <a:pPr algn="ctr" rtl="0" fontAlgn="ctr"/>
                      <a:r>
                        <a:rPr lang="en-US" altLang="zh-CN" sz="1100" b="0" i="0" u="none" strike="noStrike">
                          <a:solidFill>
                            <a:srgbClr val="000000"/>
                          </a:solidFill>
                          <a:effectLst/>
                          <a:latin typeface="Arial"/>
                        </a:rPr>
                        <a:t>8.40%</a:t>
                      </a:r>
                    </a:p>
                  </a:txBody>
                  <a:tcPr marL="9525" marR="9525" marT="9525" marB="0" anchor="ctr"/>
                </a:tc>
                <a:tc>
                  <a:txBody>
                    <a:bodyPr/>
                    <a:lstStyle/>
                    <a:p>
                      <a:pPr algn="ctr" rtl="0" fontAlgn="ctr"/>
                      <a:r>
                        <a:rPr lang="en-US" altLang="zh-CN" sz="1100" b="0" i="0" u="none" strike="noStrike">
                          <a:solidFill>
                            <a:srgbClr val="000000"/>
                          </a:solidFill>
                          <a:effectLst/>
                          <a:latin typeface="Arial"/>
                        </a:rPr>
                        <a:t>10.30%</a:t>
                      </a:r>
                    </a:p>
                  </a:txBody>
                  <a:tcPr marL="9525" marR="9525" marT="9525" marB="0" anchor="ctr"/>
                </a:tc>
                <a:extLst>
                  <a:ext uri="{0D108BD9-81ED-4DB2-BD59-A6C34878D82A}">
                    <a16:rowId xmlns="" xmlns:a16="http://schemas.microsoft.com/office/drawing/2014/main" val="10003"/>
                  </a:ext>
                </a:extLst>
              </a:tr>
              <a:tr h="192461">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Arial"/>
                        </a:rPr>
                        <a:t>30</a:t>
                      </a:r>
                    </a:p>
                  </a:txBody>
                  <a:tcPr marL="9525" marR="9525" marT="9525" marB="0" anchor="ctr">
                    <a:solidFill>
                      <a:srgbClr val="00447A"/>
                    </a:solidFill>
                  </a:tcPr>
                </a:tc>
                <a:tc>
                  <a:txBody>
                    <a:bodyPr/>
                    <a:lstStyle/>
                    <a:p>
                      <a:pPr algn="ctr" rtl="0" fontAlgn="ctr"/>
                      <a:r>
                        <a:rPr lang="en-US" altLang="zh-CN" sz="1100" b="0" i="0" u="none" strike="noStrike">
                          <a:solidFill>
                            <a:srgbClr val="000000"/>
                          </a:solidFill>
                          <a:effectLst/>
                          <a:latin typeface="Arial"/>
                        </a:rPr>
                        <a:t>10.30%</a:t>
                      </a:r>
                    </a:p>
                  </a:txBody>
                  <a:tcPr marL="9525" marR="9525" marT="9525" marB="0" anchor="ctr"/>
                </a:tc>
                <a:tc>
                  <a:txBody>
                    <a:bodyPr/>
                    <a:lstStyle/>
                    <a:p>
                      <a:pPr algn="ctr" rtl="0" fontAlgn="ctr"/>
                      <a:r>
                        <a:rPr lang="en-US" altLang="zh-CN" sz="1100" b="0" i="0" u="none" strike="noStrike">
                          <a:solidFill>
                            <a:srgbClr val="000000"/>
                          </a:solidFill>
                          <a:effectLst/>
                          <a:latin typeface="Arial"/>
                        </a:rPr>
                        <a:t>12.93%</a:t>
                      </a:r>
                    </a:p>
                  </a:txBody>
                  <a:tcPr marL="9525" marR="9525" marT="9525" marB="0" anchor="ctr"/>
                </a:tc>
                <a:tc>
                  <a:txBody>
                    <a:bodyPr/>
                    <a:lstStyle/>
                    <a:p>
                      <a:pPr algn="ctr" rtl="0" fontAlgn="ctr"/>
                      <a:r>
                        <a:rPr lang="en-US" altLang="zh-CN" sz="1100" b="0" i="0" u="none" strike="noStrike">
                          <a:solidFill>
                            <a:srgbClr val="000000"/>
                          </a:solidFill>
                          <a:effectLst/>
                          <a:latin typeface="Arial"/>
                        </a:rPr>
                        <a:t>15.34%</a:t>
                      </a:r>
                    </a:p>
                  </a:txBody>
                  <a:tcPr marL="9525" marR="9525" marT="9525" marB="0" anchor="ctr">
                    <a:solidFill>
                      <a:srgbClr val="E7E9EC"/>
                    </a:solidFill>
                  </a:tcPr>
                </a:tc>
                <a:tc>
                  <a:txBody>
                    <a:bodyPr/>
                    <a:lstStyle/>
                    <a:p>
                      <a:pPr algn="ctr" rtl="0" fontAlgn="ctr"/>
                      <a:r>
                        <a:rPr lang="en-US" altLang="zh-CN" sz="1100" b="0" i="0" u="none" strike="noStrike">
                          <a:solidFill>
                            <a:srgbClr val="000000"/>
                          </a:solidFill>
                          <a:effectLst/>
                          <a:latin typeface="Arial"/>
                        </a:rPr>
                        <a:t>17.56%</a:t>
                      </a:r>
                    </a:p>
                  </a:txBody>
                  <a:tcPr marL="9525" marR="9525" marT="9525" marB="0" anchor="ctr"/>
                </a:tc>
                <a:tc>
                  <a:txBody>
                    <a:bodyPr/>
                    <a:lstStyle/>
                    <a:p>
                      <a:pPr algn="ctr" rtl="0" fontAlgn="ctr"/>
                      <a:r>
                        <a:rPr lang="en-US" altLang="zh-CN" sz="1100" b="0" i="0" u="none" strike="noStrike">
                          <a:solidFill>
                            <a:srgbClr val="000000"/>
                          </a:solidFill>
                          <a:effectLst/>
                          <a:latin typeface="Arial"/>
                        </a:rPr>
                        <a:t>19.62%</a:t>
                      </a:r>
                    </a:p>
                  </a:txBody>
                  <a:tcPr marL="9525" marR="9525" marT="9525" marB="0" anchor="ctr"/>
                </a:tc>
                <a:extLst>
                  <a:ext uri="{0D108BD9-81ED-4DB2-BD59-A6C34878D82A}">
                    <a16:rowId xmlns="" xmlns:a16="http://schemas.microsoft.com/office/drawing/2014/main" val="10004"/>
                  </a:ext>
                </a:extLst>
              </a:tr>
              <a:tr h="192461">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Arial"/>
                        </a:rPr>
                        <a:t>40</a:t>
                      </a:r>
                    </a:p>
                  </a:txBody>
                  <a:tcPr marL="9525" marR="9525" marT="9525" marB="0" anchor="ctr">
                    <a:solidFill>
                      <a:srgbClr val="00447A"/>
                    </a:solidFill>
                  </a:tcPr>
                </a:tc>
                <a:tc>
                  <a:txBody>
                    <a:bodyPr/>
                    <a:lstStyle/>
                    <a:p>
                      <a:pPr algn="ctr" rtl="0" fontAlgn="ctr"/>
                      <a:r>
                        <a:rPr lang="en-US" altLang="zh-CN" sz="1100" b="0" i="0" u="none" strike="noStrike">
                          <a:solidFill>
                            <a:srgbClr val="000000"/>
                          </a:solidFill>
                          <a:effectLst/>
                          <a:latin typeface="Arial"/>
                        </a:rPr>
                        <a:t>16.84%</a:t>
                      </a:r>
                    </a:p>
                  </a:txBody>
                  <a:tcPr marL="9525" marR="9525" marT="9525" marB="0" anchor="ctr"/>
                </a:tc>
                <a:tc>
                  <a:txBody>
                    <a:bodyPr/>
                    <a:lstStyle/>
                    <a:p>
                      <a:pPr algn="ctr" rtl="0" fontAlgn="ctr"/>
                      <a:r>
                        <a:rPr lang="en-US" altLang="zh-CN" sz="1100" b="0" i="0" u="none" strike="noStrike">
                          <a:solidFill>
                            <a:srgbClr val="000000"/>
                          </a:solidFill>
                          <a:effectLst/>
                          <a:latin typeface="Arial"/>
                        </a:rPr>
                        <a:t>19.62%</a:t>
                      </a:r>
                    </a:p>
                  </a:txBody>
                  <a:tcPr marL="9525" marR="9525" marT="9525" marB="0" anchor="ctr"/>
                </a:tc>
                <a:tc>
                  <a:txBody>
                    <a:bodyPr/>
                    <a:lstStyle/>
                    <a:p>
                      <a:pPr algn="ctr" rtl="0" fontAlgn="ctr"/>
                      <a:r>
                        <a:rPr lang="en-US" altLang="zh-CN" sz="1100" b="0" i="0" u="none" strike="noStrike">
                          <a:solidFill>
                            <a:srgbClr val="000000"/>
                          </a:solidFill>
                          <a:effectLst/>
                          <a:latin typeface="Arial"/>
                        </a:rPr>
                        <a:t>22.17%</a:t>
                      </a:r>
                    </a:p>
                  </a:txBody>
                  <a:tcPr marL="9525" marR="9525" marT="9525" marB="0" anchor="ctr">
                    <a:solidFill>
                      <a:srgbClr val="FFC000"/>
                    </a:solidFill>
                  </a:tcPr>
                </a:tc>
                <a:tc>
                  <a:txBody>
                    <a:bodyPr/>
                    <a:lstStyle/>
                    <a:p>
                      <a:pPr algn="ctr" rtl="0" fontAlgn="ctr"/>
                      <a:r>
                        <a:rPr lang="en-US" altLang="zh-CN" sz="1100" b="0" i="0" u="none" strike="noStrike">
                          <a:solidFill>
                            <a:srgbClr val="000000"/>
                          </a:solidFill>
                          <a:effectLst/>
                          <a:latin typeface="Arial"/>
                        </a:rPr>
                        <a:t>24.52%</a:t>
                      </a:r>
                    </a:p>
                  </a:txBody>
                  <a:tcPr marL="9525" marR="9525" marT="9525" marB="0" anchor="ctr"/>
                </a:tc>
                <a:tc>
                  <a:txBody>
                    <a:bodyPr/>
                    <a:lstStyle/>
                    <a:p>
                      <a:pPr algn="ctr" rtl="0" fontAlgn="ctr"/>
                      <a:r>
                        <a:rPr lang="en-US" altLang="zh-CN" sz="1100" b="0" i="0" u="none" strike="noStrike">
                          <a:solidFill>
                            <a:srgbClr val="000000"/>
                          </a:solidFill>
                          <a:effectLst/>
                          <a:latin typeface="Arial"/>
                        </a:rPr>
                        <a:t>26.71%</a:t>
                      </a:r>
                    </a:p>
                  </a:txBody>
                  <a:tcPr marL="9525" marR="9525" marT="9525" marB="0" anchor="ctr"/>
                </a:tc>
                <a:extLst>
                  <a:ext uri="{0D108BD9-81ED-4DB2-BD59-A6C34878D82A}">
                    <a16:rowId xmlns="" xmlns:a16="http://schemas.microsoft.com/office/drawing/2014/main" val="10005"/>
                  </a:ext>
                </a:extLst>
              </a:tr>
              <a:tr h="192461">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Arial"/>
                        </a:rPr>
                        <a:t>50</a:t>
                      </a:r>
                    </a:p>
                  </a:txBody>
                  <a:tcPr marL="9525" marR="9525" marT="9525" marB="0" anchor="ctr">
                    <a:solidFill>
                      <a:srgbClr val="00447A"/>
                    </a:solidFill>
                  </a:tcPr>
                </a:tc>
                <a:tc>
                  <a:txBody>
                    <a:bodyPr/>
                    <a:lstStyle/>
                    <a:p>
                      <a:pPr algn="ctr" rtl="0" fontAlgn="ctr"/>
                      <a:r>
                        <a:rPr lang="en-US" altLang="zh-CN" sz="1100" b="0" i="0" u="none" strike="noStrike">
                          <a:solidFill>
                            <a:srgbClr val="000000"/>
                          </a:solidFill>
                          <a:effectLst/>
                          <a:latin typeface="Arial"/>
                        </a:rPr>
                        <a:t>22.17%</a:t>
                      </a:r>
                    </a:p>
                  </a:txBody>
                  <a:tcPr marL="9525" marR="9525" marT="9525" marB="0" anchor="ctr"/>
                </a:tc>
                <a:tc>
                  <a:txBody>
                    <a:bodyPr/>
                    <a:lstStyle/>
                    <a:p>
                      <a:pPr algn="ctr" rtl="0" fontAlgn="ctr"/>
                      <a:r>
                        <a:rPr lang="en-US" altLang="zh-CN" sz="1100" b="0" i="0" u="none" strike="noStrike">
                          <a:solidFill>
                            <a:srgbClr val="000000"/>
                          </a:solidFill>
                          <a:effectLst/>
                          <a:latin typeface="Arial"/>
                        </a:rPr>
                        <a:t>25.08%</a:t>
                      </a:r>
                    </a:p>
                  </a:txBody>
                  <a:tcPr marL="9525" marR="9525" marT="9525" marB="0" anchor="ctr"/>
                </a:tc>
                <a:tc>
                  <a:txBody>
                    <a:bodyPr/>
                    <a:lstStyle/>
                    <a:p>
                      <a:pPr algn="ctr" rtl="0" fontAlgn="ctr"/>
                      <a:r>
                        <a:rPr lang="en-US" altLang="zh-CN" sz="1100" b="0" i="0" u="none" strike="noStrike">
                          <a:solidFill>
                            <a:srgbClr val="000000"/>
                          </a:solidFill>
                          <a:effectLst/>
                          <a:latin typeface="Arial"/>
                        </a:rPr>
                        <a:t>27.74%</a:t>
                      </a:r>
                    </a:p>
                  </a:txBody>
                  <a:tcPr marL="9525" marR="9525" marT="9525" marB="0" anchor="ctr">
                    <a:solidFill>
                      <a:srgbClr val="E7E9EC"/>
                    </a:solidFill>
                  </a:tcPr>
                </a:tc>
                <a:tc>
                  <a:txBody>
                    <a:bodyPr/>
                    <a:lstStyle/>
                    <a:p>
                      <a:pPr algn="ctr" rtl="0" fontAlgn="ctr"/>
                      <a:r>
                        <a:rPr lang="en-US" altLang="zh-CN" sz="1100" b="0" i="0" u="none" strike="noStrike">
                          <a:solidFill>
                            <a:srgbClr val="000000"/>
                          </a:solidFill>
                          <a:effectLst/>
                          <a:latin typeface="Arial"/>
                        </a:rPr>
                        <a:t>30.20%</a:t>
                      </a:r>
                    </a:p>
                  </a:txBody>
                  <a:tcPr marL="9525" marR="9525" marT="9525" marB="0" anchor="ctr"/>
                </a:tc>
                <a:tc>
                  <a:txBody>
                    <a:bodyPr/>
                    <a:lstStyle/>
                    <a:p>
                      <a:pPr algn="ctr" rtl="0" fontAlgn="ctr"/>
                      <a:r>
                        <a:rPr lang="en-US" altLang="zh-CN" sz="1100" b="0" i="0" u="none" strike="noStrike">
                          <a:solidFill>
                            <a:srgbClr val="000000"/>
                          </a:solidFill>
                          <a:effectLst/>
                          <a:latin typeface="Arial"/>
                        </a:rPr>
                        <a:t>32.49%</a:t>
                      </a:r>
                    </a:p>
                  </a:txBody>
                  <a:tcPr marL="9525" marR="9525" marT="9525" marB="0" anchor="ctr"/>
                </a:tc>
                <a:extLst>
                  <a:ext uri="{0D108BD9-81ED-4DB2-BD59-A6C34878D82A}">
                    <a16:rowId xmlns="" xmlns:a16="http://schemas.microsoft.com/office/drawing/2014/main" val="10006"/>
                  </a:ext>
                </a:extLst>
              </a:tr>
              <a:tr h="192461">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Arial"/>
                        </a:rPr>
                        <a:t>60</a:t>
                      </a:r>
                    </a:p>
                  </a:txBody>
                  <a:tcPr marL="9525" marR="9525" marT="9525" marB="0" anchor="ctr">
                    <a:solidFill>
                      <a:srgbClr val="00447A"/>
                    </a:solidFill>
                  </a:tcPr>
                </a:tc>
                <a:tc>
                  <a:txBody>
                    <a:bodyPr/>
                    <a:lstStyle/>
                    <a:p>
                      <a:pPr algn="ctr" rtl="0" fontAlgn="ctr"/>
                      <a:r>
                        <a:rPr lang="en-US" altLang="zh-CN" sz="1100" b="0" i="0" u="none" strike="noStrike">
                          <a:solidFill>
                            <a:srgbClr val="000000"/>
                          </a:solidFill>
                          <a:effectLst/>
                          <a:latin typeface="Arial"/>
                        </a:rPr>
                        <a:t>26.71%</a:t>
                      </a:r>
                    </a:p>
                  </a:txBody>
                  <a:tcPr marL="9525" marR="9525" marT="9525" marB="0" anchor="ctr"/>
                </a:tc>
                <a:tc>
                  <a:txBody>
                    <a:bodyPr/>
                    <a:lstStyle/>
                    <a:p>
                      <a:pPr algn="ctr" rtl="0" fontAlgn="ctr"/>
                      <a:r>
                        <a:rPr lang="en-US" altLang="zh-CN" sz="1100" b="0" i="0" u="none" strike="noStrike">
                          <a:solidFill>
                            <a:srgbClr val="000000"/>
                          </a:solidFill>
                          <a:effectLst/>
                          <a:latin typeface="Arial"/>
                        </a:rPr>
                        <a:t>29.73%</a:t>
                      </a:r>
                    </a:p>
                  </a:txBody>
                  <a:tcPr marL="9525" marR="9525" marT="9525" marB="0" anchor="ctr"/>
                </a:tc>
                <a:tc>
                  <a:txBody>
                    <a:bodyPr/>
                    <a:lstStyle/>
                    <a:p>
                      <a:pPr algn="ctr" rtl="0" fontAlgn="ctr"/>
                      <a:r>
                        <a:rPr lang="en-US" altLang="zh-CN" sz="1100" b="0" i="0" u="none" strike="noStrike">
                          <a:solidFill>
                            <a:srgbClr val="000000"/>
                          </a:solidFill>
                          <a:effectLst/>
                          <a:latin typeface="Arial"/>
                        </a:rPr>
                        <a:t>32.49%</a:t>
                      </a:r>
                    </a:p>
                  </a:txBody>
                  <a:tcPr marL="9525" marR="9525" marT="9525" marB="0" anchor="ctr"/>
                </a:tc>
                <a:tc>
                  <a:txBody>
                    <a:bodyPr/>
                    <a:lstStyle/>
                    <a:p>
                      <a:pPr algn="ctr" rtl="0" fontAlgn="ctr"/>
                      <a:r>
                        <a:rPr lang="en-US" altLang="zh-CN" sz="1100" b="0" i="0" u="none" strike="noStrike">
                          <a:solidFill>
                            <a:srgbClr val="000000"/>
                          </a:solidFill>
                          <a:effectLst/>
                          <a:latin typeface="Arial"/>
                        </a:rPr>
                        <a:t>35.04%</a:t>
                      </a:r>
                    </a:p>
                  </a:txBody>
                  <a:tcPr marL="9525" marR="9525" marT="9525" marB="0" anchor="ctr"/>
                </a:tc>
                <a:tc>
                  <a:txBody>
                    <a:bodyPr/>
                    <a:lstStyle/>
                    <a:p>
                      <a:pPr algn="ctr" rtl="0" fontAlgn="ctr"/>
                      <a:r>
                        <a:rPr lang="en-US" altLang="zh-CN" sz="1100" b="0" i="0" u="none" strike="noStrike">
                          <a:solidFill>
                            <a:srgbClr val="000000"/>
                          </a:solidFill>
                          <a:effectLst/>
                          <a:latin typeface="Arial"/>
                        </a:rPr>
                        <a:t>37.41%</a:t>
                      </a:r>
                    </a:p>
                  </a:txBody>
                  <a:tcPr marL="9525" marR="9525" marT="9525" marB="0" anchor="ctr"/>
                </a:tc>
                <a:extLst>
                  <a:ext uri="{0D108BD9-81ED-4DB2-BD59-A6C34878D82A}">
                    <a16:rowId xmlns="" xmlns:a16="http://schemas.microsoft.com/office/drawing/2014/main" val="10007"/>
                  </a:ext>
                </a:extLst>
              </a:tr>
              <a:tr h="192461">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Arial"/>
                        </a:rPr>
                        <a:t>70</a:t>
                      </a:r>
                    </a:p>
                  </a:txBody>
                  <a:tcPr marL="9525" marR="9525" marT="9525" marB="0" anchor="ctr">
                    <a:solidFill>
                      <a:srgbClr val="00447A"/>
                    </a:solidFill>
                  </a:tcPr>
                </a:tc>
                <a:tc>
                  <a:txBody>
                    <a:bodyPr/>
                    <a:lstStyle/>
                    <a:p>
                      <a:pPr algn="ctr" rtl="0" fontAlgn="ctr"/>
                      <a:r>
                        <a:rPr lang="en-US" altLang="zh-CN" sz="1100" b="0" i="0" u="none" strike="noStrike">
                          <a:solidFill>
                            <a:srgbClr val="000000"/>
                          </a:solidFill>
                          <a:effectLst/>
                          <a:latin typeface="Arial"/>
                        </a:rPr>
                        <a:t>30.67%</a:t>
                      </a:r>
                    </a:p>
                  </a:txBody>
                  <a:tcPr marL="9525" marR="9525" marT="9525" marB="0" anchor="ctr"/>
                </a:tc>
                <a:tc>
                  <a:txBody>
                    <a:bodyPr/>
                    <a:lstStyle/>
                    <a:p>
                      <a:pPr algn="ctr" rtl="0" fontAlgn="ctr"/>
                      <a:r>
                        <a:rPr lang="en-US" altLang="zh-CN" sz="1100" b="0" i="0" u="none" strike="noStrike">
                          <a:solidFill>
                            <a:srgbClr val="000000"/>
                          </a:solidFill>
                          <a:effectLst/>
                          <a:latin typeface="Arial"/>
                        </a:rPr>
                        <a:t>33.79%</a:t>
                      </a:r>
                    </a:p>
                  </a:txBody>
                  <a:tcPr marL="9525" marR="9525" marT="9525" marB="0" anchor="ctr"/>
                </a:tc>
                <a:tc>
                  <a:txBody>
                    <a:bodyPr/>
                    <a:lstStyle/>
                    <a:p>
                      <a:pPr algn="ctr" rtl="0" fontAlgn="ctr"/>
                      <a:r>
                        <a:rPr lang="en-US" altLang="zh-CN" sz="1100" b="0" i="0" u="none" strike="noStrike">
                          <a:solidFill>
                            <a:srgbClr val="000000"/>
                          </a:solidFill>
                          <a:effectLst/>
                          <a:latin typeface="Arial"/>
                        </a:rPr>
                        <a:t>36.64%</a:t>
                      </a:r>
                    </a:p>
                  </a:txBody>
                  <a:tcPr marL="9525" marR="9525" marT="9525" marB="0" anchor="ctr"/>
                </a:tc>
                <a:tc>
                  <a:txBody>
                    <a:bodyPr/>
                    <a:lstStyle/>
                    <a:p>
                      <a:pPr algn="ctr" rtl="0" fontAlgn="ctr"/>
                      <a:r>
                        <a:rPr lang="en-US" altLang="zh-CN" sz="1100" b="0" i="0" u="none" strike="noStrike">
                          <a:solidFill>
                            <a:srgbClr val="000000"/>
                          </a:solidFill>
                          <a:effectLst/>
                          <a:latin typeface="Arial"/>
                        </a:rPr>
                        <a:t>39.27%</a:t>
                      </a:r>
                    </a:p>
                  </a:txBody>
                  <a:tcPr marL="9525" marR="9525" marT="9525" marB="0" anchor="ctr"/>
                </a:tc>
                <a:tc>
                  <a:txBody>
                    <a:bodyPr/>
                    <a:lstStyle/>
                    <a:p>
                      <a:pPr algn="ctr" rtl="0" fontAlgn="ctr"/>
                      <a:r>
                        <a:rPr lang="en-US" altLang="zh-CN" sz="1100" b="0" i="0" u="none" strike="noStrike">
                          <a:solidFill>
                            <a:srgbClr val="000000"/>
                          </a:solidFill>
                          <a:effectLst/>
                          <a:latin typeface="Arial"/>
                        </a:rPr>
                        <a:t>41.71%</a:t>
                      </a:r>
                    </a:p>
                  </a:txBody>
                  <a:tcPr marL="9525" marR="9525" marT="9525" marB="0" anchor="ctr"/>
                </a:tc>
                <a:extLst>
                  <a:ext uri="{0D108BD9-81ED-4DB2-BD59-A6C34878D82A}">
                    <a16:rowId xmlns="" xmlns:a16="http://schemas.microsoft.com/office/drawing/2014/main" val="10008"/>
                  </a:ext>
                </a:extLst>
              </a:tr>
              <a:tr h="192461">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Arial"/>
                        </a:rPr>
                        <a:t>80</a:t>
                      </a:r>
                    </a:p>
                  </a:txBody>
                  <a:tcPr marL="9525" marR="9525" marT="9525" marB="0" anchor="ctr">
                    <a:solidFill>
                      <a:srgbClr val="00447A"/>
                    </a:solidFill>
                  </a:tcPr>
                </a:tc>
                <a:tc>
                  <a:txBody>
                    <a:bodyPr/>
                    <a:lstStyle/>
                    <a:p>
                      <a:pPr algn="ctr" rtl="0" fontAlgn="ctr"/>
                      <a:r>
                        <a:rPr lang="en-US" altLang="zh-CN" sz="1100" b="0" i="0" u="none" strike="noStrike">
                          <a:solidFill>
                            <a:srgbClr val="000000"/>
                          </a:solidFill>
                          <a:effectLst/>
                          <a:latin typeface="Arial"/>
                        </a:rPr>
                        <a:t>34.21%</a:t>
                      </a:r>
                    </a:p>
                  </a:txBody>
                  <a:tcPr marL="9525" marR="9525" marT="9525" marB="0" anchor="ctr"/>
                </a:tc>
                <a:tc>
                  <a:txBody>
                    <a:bodyPr/>
                    <a:lstStyle/>
                    <a:p>
                      <a:pPr algn="ctr" rtl="0" fontAlgn="ctr"/>
                      <a:r>
                        <a:rPr lang="en-US" altLang="zh-CN" sz="1100" b="0" i="0" u="none" strike="noStrike">
                          <a:solidFill>
                            <a:srgbClr val="000000"/>
                          </a:solidFill>
                          <a:effectLst/>
                          <a:latin typeface="Arial"/>
                        </a:rPr>
                        <a:t>37.41%</a:t>
                      </a:r>
                    </a:p>
                  </a:txBody>
                  <a:tcPr marL="9525" marR="9525" marT="9525" marB="0" anchor="ctr"/>
                </a:tc>
                <a:tc>
                  <a:txBody>
                    <a:bodyPr/>
                    <a:lstStyle/>
                    <a:p>
                      <a:pPr algn="ctr" rtl="0" fontAlgn="ctr"/>
                      <a:r>
                        <a:rPr lang="en-US" altLang="zh-CN" sz="1100" b="0" i="0" u="none" strike="noStrike">
                          <a:solidFill>
                            <a:srgbClr val="000000"/>
                          </a:solidFill>
                          <a:effectLst/>
                          <a:latin typeface="Arial"/>
                        </a:rPr>
                        <a:t>40.33%</a:t>
                      </a:r>
                    </a:p>
                  </a:txBody>
                  <a:tcPr marL="9525" marR="9525" marT="9525" marB="0" anchor="ctr"/>
                </a:tc>
                <a:tc>
                  <a:txBody>
                    <a:bodyPr/>
                    <a:lstStyle/>
                    <a:p>
                      <a:pPr algn="ctr" rtl="0" fontAlgn="ctr"/>
                      <a:r>
                        <a:rPr lang="en-US" altLang="zh-CN" sz="1100" b="0" i="0" u="none" strike="noStrike">
                          <a:solidFill>
                            <a:srgbClr val="000000"/>
                          </a:solidFill>
                          <a:effectLst/>
                          <a:latin typeface="Arial"/>
                        </a:rPr>
                        <a:t>43.04%</a:t>
                      </a:r>
                    </a:p>
                  </a:txBody>
                  <a:tcPr marL="9525" marR="9525" marT="9525" marB="0" anchor="ctr"/>
                </a:tc>
                <a:tc>
                  <a:txBody>
                    <a:bodyPr/>
                    <a:lstStyle/>
                    <a:p>
                      <a:pPr algn="ctr" rtl="0" fontAlgn="ctr"/>
                      <a:r>
                        <a:rPr lang="en-US" altLang="zh-CN" sz="1100" b="0" i="0" u="none" strike="noStrike">
                          <a:solidFill>
                            <a:srgbClr val="000000"/>
                          </a:solidFill>
                          <a:effectLst/>
                          <a:latin typeface="Arial"/>
                        </a:rPr>
                        <a:t>45.55%</a:t>
                      </a:r>
                    </a:p>
                  </a:txBody>
                  <a:tcPr marL="9525" marR="9525" marT="9525" marB="0" anchor="ctr"/>
                </a:tc>
                <a:extLst>
                  <a:ext uri="{0D108BD9-81ED-4DB2-BD59-A6C34878D82A}">
                    <a16:rowId xmlns="" xmlns:a16="http://schemas.microsoft.com/office/drawing/2014/main" val="10009"/>
                  </a:ext>
                </a:extLst>
              </a:tr>
              <a:tr h="192461">
                <a:tc vMerge="1">
                  <a:txBody>
                    <a:bodyPr/>
                    <a:lstStyle/>
                    <a:p>
                      <a:endParaRPr lang="zh-CN" altLang="en-US"/>
                    </a:p>
                  </a:txBody>
                  <a:tcPr/>
                </a:tc>
                <a:tc>
                  <a:txBody>
                    <a:bodyPr/>
                    <a:lstStyle/>
                    <a:p>
                      <a:pPr algn="ctr" rtl="0" fontAlgn="ctr"/>
                      <a:r>
                        <a:rPr lang="en-US" altLang="zh-CN" sz="1100" b="1" i="0" u="none" strike="noStrike">
                          <a:solidFill>
                            <a:srgbClr val="FFFFFF"/>
                          </a:solidFill>
                          <a:effectLst/>
                          <a:latin typeface="Arial"/>
                        </a:rPr>
                        <a:t>90</a:t>
                      </a:r>
                    </a:p>
                  </a:txBody>
                  <a:tcPr marL="9525" marR="9525" marT="9525" marB="0" anchor="ctr">
                    <a:solidFill>
                      <a:srgbClr val="00447A"/>
                    </a:solidFill>
                  </a:tcPr>
                </a:tc>
                <a:tc>
                  <a:txBody>
                    <a:bodyPr/>
                    <a:lstStyle/>
                    <a:p>
                      <a:pPr algn="ctr" rtl="0" fontAlgn="ctr"/>
                      <a:r>
                        <a:rPr lang="en-US" altLang="zh-CN" sz="1100" b="0" i="0" u="none" strike="noStrike">
                          <a:solidFill>
                            <a:srgbClr val="000000"/>
                          </a:solidFill>
                          <a:effectLst/>
                          <a:latin typeface="Arial"/>
                        </a:rPr>
                        <a:t>37.41%</a:t>
                      </a:r>
                    </a:p>
                  </a:txBody>
                  <a:tcPr marL="9525" marR="9525" marT="9525" marB="0" anchor="ctr"/>
                </a:tc>
                <a:tc>
                  <a:txBody>
                    <a:bodyPr/>
                    <a:lstStyle/>
                    <a:p>
                      <a:pPr algn="ctr" rtl="0" fontAlgn="ctr"/>
                      <a:r>
                        <a:rPr lang="en-US" altLang="zh-CN" sz="1100" b="0" i="0" u="none" strike="noStrike">
                          <a:solidFill>
                            <a:srgbClr val="000000"/>
                          </a:solidFill>
                          <a:effectLst/>
                          <a:latin typeface="Arial"/>
                        </a:rPr>
                        <a:t>40.68%</a:t>
                      </a:r>
                    </a:p>
                  </a:txBody>
                  <a:tcPr marL="9525" marR="9525" marT="9525" marB="0" anchor="ctr"/>
                </a:tc>
                <a:tc>
                  <a:txBody>
                    <a:bodyPr/>
                    <a:lstStyle/>
                    <a:p>
                      <a:pPr algn="ctr" rtl="0" fontAlgn="ctr"/>
                      <a:r>
                        <a:rPr lang="en-US" altLang="zh-CN" sz="1100" b="0" i="0" u="none" strike="noStrike">
                          <a:solidFill>
                            <a:srgbClr val="000000"/>
                          </a:solidFill>
                          <a:effectLst/>
                          <a:latin typeface="Arial"/>
                        </a:rPr>
                        <a:t>43.68%</a:t>
                      </a:r>
                    </a:p>
                  </a:txBody>
                  <a:tcPr marL="9525" marR="9525" marT="9525" marB="0" anchor="ctr"/>
                </a:tc>
                <a:tc>
                  <a:txBody>
                    <a:bodyPr/>
                    <a:lstStyle/>
                    <a:p>
                      <a:pPr algn="ctr" rtl="0" fontAlgn="ctr"/>
                      <a:r>
                        <a:rPr lang="en-US" altLang="zh-CN" sz="1100" b="0" i="0" u="none" strike="noStrike">
                          <a:solidFill>
                            <a:srgbClr val="000000"/>
                          </a:solidFill>
                          <a:effectLst/>
                          <a:latin typeface="Arial"/>
                        </a:rPr>
                        <a:t>46.44%</a:t>
                      </a:r>
                    </a:p>
                  </a:txBody>
                  <a:tcPr marL="9525" marR="9525" marT="9525" marB="0" anchor="ctr"/>
                </a:tc>
                <a:tc>
                  <a:txBody>
                    <a:bodyPr/>
                    <a:lstStyle/>
                    <a:p>
                      <a:pPr algn="ctr" rtl="0" fontAlgn="ctr"/>
                      <a:r>
                        <a:rPr lang="en-US" altLang="zh-CN" sz="1100" b="0" i="0" u="none" strike="noStrike" dirty="0">
                          <a:solidFill>
                            <a:srgbClr val="000000"/>
                          </a:solidFill>
                          <a:effectLst/>
                          <a:latin typeface="Arial"/>
                        </a:rPr>
                        <a:t>49.02%</a:t>
                      </a:r>
                    </a:p>
                  </a:txBody>
                  <a:tcPr marL="9525" marR="9525" marT="9525" marB="0" anchor="ct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9697528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930"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75894" name="think-cell Slide" r:id="rId6" imgW="360" imgH="360" progId="">
                  <p:embed/>
                </p:oleObj>
              </mc:Choice>
              <mc:Fallback>
                <p:oleObj name="think-cell Slide" r:id="rId6" imgW="360" imgH="360" progId="">
                  <p:embed/>
                  <p:pic>
                    <p:nvPicPr>
                      <p:cNvPr id="124930"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0" y="0"/>
            <a:ext cx="158750" cy="158750"/>
          </a:xfrm>
          <a:prstGeom prst="rect">
            <a:avLst/>
          </a:prstGeom>
          <a:gradFill rotWithShape="1">
            <a:gsLst>
              <a:gs pos="0">
                <a:schemeClr val="accent1">
                  <a:gamma/>
                  <a:tint val="9412"/>
                  <a:invGamma/>
                </a:schemeClr>
              </a:gs>
              <a:gs pos="100000">
                <a:schemeClr val="accent1"/>
              </a:gs>
            </a:gsLst>
            <a:lin ang="0" scaled="1"/>
          </a:gradFill>
          <a:ln w="9525" algn="ctr">
            <a:noFill/>
            <a:miter lim="800000"/>
            <a:headEnd/>
            <a:tailEnd/>
          </a:ln>
          <a:effectLst/>
        </p:spPr>
        <p:txBody>
          <a:bodyPr wrap="none" lIns="0" tIns="0" rIns="0" bIns="0" anchor="ctr"/>
          <a:lstStyle/>
          <a:p>
            <a:pPr algn="ctr" eaLnBrk="1" hangingPunct="1">
              <a:defRPr/>
            </a:pPr>
            <a:endParaRPr lang="en-US" sz="1000">
              <a:solidFill>
                <a:srgbClr val="000000"/>
              </a:solidFill>
              <a:latin typeface="Arial" charset="0"/>
              <a:ea typeface="华文中宋" pitchFamily="2" charset="-122"/>
            </a:endParaRPr>
          </a:p>
        </p:txBody>
      </p:sp>
      <p:sp>
        <p:nvSpPr>
          <p:cNvPr id="124933" name="灯片编号占位符 1"/>
          <p:cNvSpPr txBox="1">
            <a:spLocks noGrp="1"/>
          </p:cNvSpPr>
          <p:nvPr>
            <p:custDataLst>
              <p:tags r:id="rId4"/>
            </p:custDataLst>
          </p:nvPr>
        </p:nvSpPr>
        <p:spPr bwMode="auto">
          <a:xfrm>
            <a:off x="8143875" y="63563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1AB8236-7256-4DCD-8ED7-A0638A2D7AF6}" type="slidenum">
              <a:rPr lang="zh-CN" altLang="en-US" sz="1200">
                <a:solidFill>
                  <a:srgbClr val="404040"/>
                </a:solidFill>
                <a:latin typeface="Times New Roman" panose="02020603050405020304" pitchFamily="18" charset="0"/>
                <a:cs typeface="Times New Roman" panose="02020603050405020304" pitchFamily="18" charset="0"/>
              </a:rPr>
              <a:pPr algn="r" eaLnBrk="1" hangingPunct="1"/>
              <a:t>128</a:t>
            </a:fld>
            <a:endParaRPr lang="en-US" altLang="zh-CN" sz="1200">
              <a:solidFill>
                <a:srgbClr val="404040"/>
              </a:solidFill>
              <a:latin typeface="Times New Roman" panose="02020603050405020304" pitchFamily="18" charset="0"/>
              <a:cs typeface="Times New Roman" panose="02020603050405020304" pitchFamily="18" charset="0"/>
            </a:endParaRPr>
          </a:p>
        </p:txBody>
      </p:sp>
      <p:graphicFrame>
        <p:nvGraphicFramePr>
          <p:cNvPr id="14" name="表格 4"/>
          <p:cNvGraphicFramePr>
            <a:graphicFrameLocks noGrp="1"/>
          </p:cNvGraphicFramePr>
          <p:nvPr>
            <p:extLst>
              <p:ext uri="{D42A27DB-BD31-4B8C-83A1-F6EECF244321}">
                <p14:modId xmlns:p14="http://schemas.microsoft.com/office/powerpoint/2010/main" val="244346417"/>
              </p:ext>
            </p:extLst>
          </p:nvPr>
        </p:nvGraphicFramePr>
        <p:xfrm>
          <a:off x="849056" y="1441343"/>
          <a:ext cx="7661531" cy="4180067"/>
        </p:xfrm>
        <a:graphic>
          <a:graphicData uri="http://schemas.openxmlformats.org/drawingml/2006/table">
            <a:tbl>
              <a:tblPr>
                <a:tableStyleId>{5C22544A-7EE6-4342-B048-85BDC9FD1C3A}</a:tableStyleId>
              </a:tblPr>
              <a:tblGrid>
                <a:gridCol w="4313647">
                  <a:extLst>
                    <a:ext uri="{9D8B030D-6E8A-4147-A177-3AD203B41FA5}">
                      <a16:colId xmlns="" xmlns:a16="http://schemas.microsoft.com/office/drawing/2014/main" val="20000"/>
                    </a:ext>
                  </a:extLst>
                </a:gridCol>
                <a:gridCol w="3347884">
                  <a:extLst>
                    <a:ext uri="{9D8B030D-6E8A-4147-A177-3AD203B41FA5}">
                      <a16:colId xmlns="" xmlns:a16="http://schemas.microsoft.com/office/drawing/2014/main" val="20001"/>
                    </a:ext>
                  </a:extLst>
                </a:gridCol>
              </a:tblGrid>
              <a:tr h="312314">
                <a:tc gridSpan="2">
                  <a:txBody>
                    <a:bodyPr/>
                    <a:lstStyle/>
                    <a:p>
                      <a:pPr algn="ctr" rtl="0" fontAlgn="ctr"/>
                      <a:r>
                        <a:rPr lang="zh-CN" altLang="en-US" sz="1400" b="1" u="none" strike="noStrike" dirty="0">
                          <a:solidFill>
                            <a:schemeClr val="bg1"/>
                          </a:solidFill>
                          <a:effectLst/>
                          <a:latin typeface="times" panose="02020603050405020304" pitchFamily="18" charset="0"/>
                          <a:cs typeface="times" panose="02020603050405020304" pitchFamily="18" charset="0"/>
                        </a:rPr>
                        <a:t>投资收益回报分析 </a:t>
                      </a:r>
                      <a:endParaRPr lang="zh-CN" altLang="en-US" sz="1400" b="1" i="0" u="none" strike="noStrike" dirty="0">
                        <a:solidFill>
                          <a:schemeClr val="bg1"/>
                        </a:solidFill>
                        <a:effectLst/>
                        <a:latin typeface="times" panose="02020603050405020304" pitchFamily="18" charset="0"/>
                        <a:cs typeface="times" panose="02020603050405020304" pitchFamily="18" charset="0"/>
                      </a:endParaRPr>
                    </a:p>
                  </a:txBody>
                  <a:tcPr marL="5579" marR="5579" marT="5579" marB="0" anchor="ctr">
                    <a:solidFill>
                      <a:schemeClr val="accent1"/>
                    </a:solidFill>
                  </a:tcPr>
                </a:tc>
                <a:tc hMerge="1">
                  <a:txBody>
                    <a:bodyPr/>
                    <a:lstStyle/>
                    <a:p>
                      <a:endParaRPr lang="zh-CN" altLang="en-US"/>
                    </a:p>
                  </a:txBody>
                  <a:tcPr/>
                </a:tc>
                <a:extLst>
                  <a:ext uri="{0D108BD9-81ED-4DB2-BD59-A6C34878D82A}">
                    <a16:rowId xmlns="" xmlns:a16="http://schemas.microsoft.com/office/drawing/2014/main" val="10000"/>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投资金额</a:t>
                      </a:r>
                      <a:r>
                        <a:rPr lang="en-US" altLang="zh-CN" sz="1400" u="none" strike="noStrike" dirty="0">
                          <a:effectLst/>
                          <a:latin typeface="times" panose="02020603050405020304" pitchFamily="18" charset="0"/>
                          <a:cs typeface="times" panose="02020603050405020304" pitchFamily="18" charset="0"/>
                        </a:rPr>
                        <a:t>(</a:t>
                      </a:r>
                      <a:r>
                        <a:rPr lang="zh-CN" altLang="en-US" sz="1400" u="none" strike="noStrike" dirty="0">
                          <a:effectLst/>
                          <a:latin typeface="times" panose="02020603050405020304" pitchFamily="18" charset="0"/>
                          <a:cs typeface="times" panose="02020603050405020304" pitchFamily="18" charset="0"/>
                        </a:rPr>
                        <a:t>万元）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u="none" strike="noStrike" dirty="0">
                          <a:effectLst/>
                          <a:latin typeface="times" panose="02020603050405020304" pitchFamily="18" charset="0"/>
                          <a:cs typeface="times" panose="02020603050405020304" pitchFamily="18" charset="0"/>
                        </a:rPr>
                        <a:t>5,000.00</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1"/>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投资占股权比例（</a:t>
                      </a:r>
                      <a:r>
                        <a:rPr lang="en-US" altLang="zh-CN" sz="1400" u="none" strike="noStrike" dirty="0">
                          <a:effectLst/>
                          <a:latin typeface="times" panose="02020603050405020304" pitchFamily="18" charset="0"/>
                          <a:cs typeface="times" panose="02020603050405020304" pitchFamily="18" charset="0"/>
                        </a:rPr>
                        <a:t>%</a:t>
                      </a:r>
                      <a:r>
                        <a:rPr lang="zh-CN" altLang="en-US" sz="1400" u="none" strike="noStrike" dirty="0">
                          <a:effectLst/>
                          <a:latin typeface="times" panose="02020603050405020304" pitchFamily="18" charset="0"/>
                          <a:cs typeface="times" panose="02020603050405020304" pitchFamily="18" charset="0"/>
                        </a:rPr>
                        <a:t>）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u="none" strike="noStrike" dirty="0">
                          <a:effectLst/>
                          <a:latin typeface="times" panose="02020603050405020304" pitchFamily="18" charset="0"/>
                          <a:cs typeface="times" panose="02020603050405020304" pitchFamily="18" charset="0"/>
                        </a:rPr>
                        <a:t>3.85%</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2"/>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融资后企业估值（亿元）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b="0" i="0" u="none" strike="noStrike" dirty="0">
                          <a:solidFill>
                            <a:schemeClr val="dk1"/>
                          </a:solidFill>
                          <a:effectLst/>
                          <a:latin typeface="times" panose="02020603050405020304" pitchFamily="18" charset="0"/>
                          <a:cs typeface="times" panose="02020603050405020304" pitchFamily="18" charset="0"/>
                        </a:rPr>
                        <a:t>13</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3"/>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预计退出时间</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ctr"/>
                      <a:r>
                        <a:rPr lang="en-US" altLang="zh-CN" sz="1400" u="none" strike="noStrike" dirty="0">
                          <a:effectLst/>
                          <a:latin typeface="times" panose="02020603050405020304" pitchFamily="18" charset="0"/>
                          <a:cs typeface="times" panose="02020603050405020304" pitchFamily="18" charset="0"/>
                        </a:rPr>
                        <a:t>2025</a:t>
                      </a:r>
                      <a:r>
                        <a:rPr lang="zh-CN" altLang="en-US" sz="1400" u="none" strike="noStrike" dirty="0">
                          <a:effectLst/>
                          <a:latin typeface="times" panose="02020603050405020304" pitchFamily="18" charset="0"/>
                          <a:cs typeface="times" panose="02020603050405020304" pitchFamily="18" charset="0"/>
                        </a:rPr>
                        <a:t>年</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4"/>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a:t>
                      </a:r>
                      <a:r>
                        <a:rPr lang="en-US" altLang="zh-CN" sz="1400" u="none" strike="noStrike" dirty="0">
                          <a:effectLst/>
                          <a:latin typeface="times" panose="02020603050405020304" pitchFamily="18" charset="0"/>
                          <a:cs typeface="times" panose="02020603050405020304" pitchFamily="18" charset="0"/>
                        </a:rPr>
                        <a:t>2025</a:t>
                      </a:r>
                      <a:r>
                        <a:rPr lang="zh-CN" altLang="en-US" sz="1400" u="none" strike="noStrike" dirty="0">
                          <a:effectLst/>
                          <a:latin typeface="times" panose="02020603050405020304" pitchFamily="18" charset="0"/>
                          <a:cs typeface="times" panose="02020603050405020304" pitchFamily="18" charset="0"/>
                        </a:rPr>
                        <a:t>年净利润</a:t>
                      </a:r>
                      <a:r>
                        <a:rPr lang="en-US" altLang="zh-CN" sz="1400" u="none" strike="noStrike" dirty="0">
                          <a:effectLst/>
                          <a:latin typeface="times" panose="02020603050405020304" pitchFamily="18" charset="0"/>
                          <a:cs typeface="times" panose="02020603050405020304" pitchFamily="18" charset="0"/>
                        </a:rPr>
                        <a:t>(</a:t>
                      </a:r>
                      <a:r>
                        <a:rPr lang="zh-CN" altLang="en-US" sz="1400" u="none" strike="noStrike" dirty="0">
                          <a:effectLst/>
                          <a:latin typeface="times" panose="02020603050405020304" pitchFamily="18" charset="0"/>
                          <a:cs typeface="times" panose="02020603050405020304" pitchFamily="18" charset="0"/>
                        </a:rPr>
                        <a:t>亿元</a:t>
                      </a:r>
                      <a:r>
                        <a:rPr lang="en-US" altLang="zh-CN" sz="1400" u="none" strike="noStrike" dirty="0">
                          <a:effectLst/>
                          <a:latin typeface="times" panose="02020603050405020304" pitchFamily="18" charset="0"/>
                          <a:cs typeface="times" panose="02020603050405020304" pitchFamily="18" charset="0"/>
                        </a:rPr>
                        <a:t>)</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ctr"/>
                      <a:r>
                        <a:rPr lang="en-US" altLang="zh-CN" sz="1400" u="none" strike="noStrike" dirty="0">
                          <a:effectLst/>
                          <a:latin typeface="times" panose="02020603050405020304" pitchFamily="18" charset="0"/>
                          <a:cs typeface="times" panose="02020603050405020304" pitchFamily="18" charset="0"/>
                        </a:rPr>
                        <a:t>1.18</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5"/>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预计退出时</a:t>
                      </a:r>
                      <a:r>
                        <a:rPr lang="en-US" altLang="zh-CN" sz="1400" u="none" strike="noStrike" dirty="0">
                          <a:effectLst/>
                          <a:latin typeface="times" panose="02020603050405020304" pitchFamily="18" charset="0"/>
                          <a:cs typeface="times" panose="02020603050405020304" pitchFamily="18" charset="0"/>
                        </a:rPr>
                        <a:t>PE</a:t>
                      </a:r>
                      <a:r>
                        <a:rPr lang="zh-CN" altLang="en-US" sz="1400" u="none" strike="noStrike" dirty="0">
                          <a:effectLst/>
                          <a:latin typeface="times" panose="02020603050405020304" pitchFamily="18" charset="0"/>
                          <a:cs typeface="times" panose="02020603050405020304" pitchFamily="18" charset="0"/>
                        </a:rPr>
                        <a:t>（倍）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ctr"/>
                      <a:r>
                        <a:rPr lang="en-US" altLang="zh-CN" sz="1400" b="0" i="0" u="none" strike="noStrike" dirty="0">
                          <a:solidFill>
                            <a:schemeClr val="dk1"/>
                          </a:solidFill>
                          <a:effectLst/>
                          <a:latin typeface="times" panose="02020603050405020304" pitchFamily="18" charset="0"/>
                          <a:cs typeface="times" panose="02020603050405020304" pitchFamily="18" charset="0"/>
                        </a:rPr>
                        <a:t>40</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6"/>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预计公司总估值（亿元）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ctr"/>
                      <a:r>
                        <a:rPr lang="en-US" altLang="zh-CN" sz="1400" b="0" i="0" u="none" strike="noStrike" dirty="0">
                          <a:solidFill>
                            <a:schemeClr val="dk1"/>
                          </a:solidFill>
                          <a:effectLst/>
                          <a:latin typeface="times" panose="02020603050405020304" pitchFamily="18" charset="0"/>
                          <a:cs typeface="times" panose="02020603050405020304" pitchFamily="18" charset="0"/>
                        </a:rPr>
                        <a:t>47.17</a:t>
                      </a:r>
                    </a:p>
                  </a:txBody>
                  <a:tcPr marL="5579" marR="5579" marT="5579" marB="0" anchor="ctr"/>
                </a:tc>
                <a:extLst>
                  <a:ext uri="{0D108BD9-81ED-4DB2-BD59-A6C34878D82A}">
                    <a16:rowId xmlns="" xmlns:a16="http://schemas.microsoft.com/office/drawing/2014/main" val="10007"/>
                  </a:ext>
                </a:extLst>
              </a:tr>
              <a:tr h="428227">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预计我公司持有的公司股权比例（</a:t>
                      </a:r>
                      <a:r>
                        <a:rPr lang="en-US" altLang="zh-CN" sz="1400" u="none" strike="noStrike" dirty="0">
                          <a:effectLst/>
                          <a:latin typeface="times" panose="02020603050405020304" pitchFamily="18" charset="0"/>
                          <a:cs typeface="times" panose="02020603050405020304" pitchFamily="18" charset="0"/>
                        </a:rPr>
                        <a:t>%</a:t>
                      </a:r>
                      <a:r>
                        <a:rPr lang="zh-CN" altLang="en-US" sz="1400" u="none" strike="noStrike" dirty="0">
                          <a:effectLst/>
                          <a:latin typeface="times" panose="02020603050405020304" pitchFamily="18" charset="0"/>
                          <a:cs typeface="times" panose="02020603050405020304" pitchFamily="18" charset="0"/>
                        </a:rPr>
                        <a:t>） </a:t>
                      </a:r>
                      <a:endParaRPr lang="en-US" altLang="zh-CN" sz="1400" u="none" strike="noStrike" dirty="0">
                        <a:effectLst/>
                        <a:latin typeface="times" panose="02020603050405020304" pitchFamily="18" charset="0"/>
                        <a:cs typeface="times" panose="02020603050405020304" pitchFamily="18" charset="0"/>
                      </a:endParaRPr>
                    </a:p>
                    <a:p>
                      <a:pPr algn="ctr" rtl="0" fontAlgn="t"/>
                      <a:r>
                        <a:rPr lang="zh-CN" altLang="en-US" sz="1400" b="0" i="0" u="none" strike="noStrike" dirty="0">
                          <a:solidFill>
                            <a:srgbClr val="000000"/>
                          </a:solidFill>
                          <a:effectLst/>
                          <a:latin typeface="times" panose="02020603050405020304" pitchFamily="18" charset="0"/>
                          <a:cs typeface="times" panose="02020603050405020304" pitchFamily="18" charset="0"/>
                        </a:rPr>
                        <a:t>假设后期融资后我方持股比例被进一步稀释</a:t>
                      </a:r>
                    </a:p>
                  </a:txBody>
                  <a:tcPr marL="5579" marR="5579" marT="5579" marB="0" anchor="ctr"/>
                </a:tc>
                <a:tc>
                  <a:txBody>
                    <a:bodyPr/>
                    <a:lstStyle/>
                    <a:p>
                      <a:pPr algn="ctr" fontAlgn="ctr"/>
                      <a:r>
                        <a:rPr lang="en-US" altLang="zh-CN" sz="1400" u="none" strike="noStrike" dirty="0">
                          <a:effectLst/>
                          <a:latin typeface="times" panose="02020603050405020304" pitchFamily="18" charset="0"/>
                          <a:cs typeface="times" panose="02020603050405020304" pitchFamily="18" charset="0"/>
                        </a:rPr>
                        <a:t>2.88%</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8"/>
                  </a:ext>
                </a:extLst>
              </a:tr>
              <a:tr h="312314">
                <a:tc gridSpan="2">
                  <a:txBody>
                    <a:bodyPr/>
                    <a:lstStyle/>
                    <a:p>
                      <a:pPr algn="ctr" rtl="0" fontAlgn="ctr"/>
                      <a:r>
                        <a:rPr lang="zh-CN" altLang="en-US" sz="1400" b="1" u="none" strike="noStrike" dirty="0">
                          <a:solidFill>
                            <a:schemeClr val="bg1"/>
                          </a:solidFill>
                          <a:effectLst/>
                          <a:latin typeface="times" panose="02020603050405020304" pitchFamily="18" charset="0"/>
                          <a:cs typeface="times" panose="02020603050405020304" pitchFamily="18" charset="0"/>
                        </a:rPr>
                        <a:t>预计退出时间 </a:t>
                      </a:r>
                      <a:endParaRPr lang="zh-CN" altLang="en-US" sz="1400" b="1" i="0" u="none" strike="noStrike" dirty="0">
                        <a:solidFill>
                          <a:schemeClr val="bg1"/>
                        </a:solidFill>
                        <a:effectLst/>
                        <a:latin typeface="times" panose="02020603050405020304" pitchFamily="18" charset="0"/>
                        <a:cs typeface="times" panose="02020603050405020304" pitchFamily="18" charset="0"/>
                      </a:endParaRPr>
                    </a:p>
                  </a:txBody>
                  <a:tcPr marL="5579" marR="5579" marT="5579" marB="0" anchor="ctr">
                    <a:solidFill>
                      <a:schemeClr val="accent1"/>
                    </a:solidFill>
                  </a:tcPr>
                </a:tc>
                <a:tc hMerge="1">
                  <a:txBody>
                    <a:bodyPr/>
                    <a:lstStyle/>
                    <a:p>
                      <a:endParaRPr lang="zh-CN" altLang="en-US"/>
                    </a:p>
                  </a:txBody>
                  <a:tcPr/>
                </a:tc>
                <a:extLst>
                  <a:ext uri="{0D108BD9-81ED-4DB2-BD59-A6C34878D82A}">
                    <a16:rowId xmlns="" xmlns:a16="http://schemas.microsoft.com/office/drawing/2014/main" val="10009"/>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持有市值（亿元）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b="0" i="0" u="none" strike="noStrike" dirty="0">
                          <a:solidFill>
                            <a:srgbClr val="000000"/>
                          </a:solidFill>
                          <a:effectLst/>
                          <a:latin typeface="times" panose="02020603050405020304" pitchFamily="18" charset="0"/>
                          <a:cs typeface="times" panose="02020603050405020304" pitchFamily="18" charset="0"/>
                        </a:rPr>
                        <a:t>1.36</a:t>
                      </a:r>
                    </a:p>
                  </a:txBody>
                  <a:tcPr marL="5579" marR="5579" marT="5579" marB="0" anchor="ctr"/>
                </a:tc>
                <a:extLst>
                  <a:ext uri="{0D108BD9-81ED-4DB2-BD59-A6C34878D82A}">
                    <a16:rowId xmlns="" xmlns:a16="http://schemas.microsoft.com/office/drawing/2014/main" val="10010"/>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预计总回报倍数</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b="0" i="0" u="none" strike="noStrike" dirty="0">
                          <a:solidFill>
                            <a:schemeClr val="dk1"/>
                          </a:solidFill>
                          <a:effectLst/>
                          <a:latin typeface="times" panose="02020603050405020304" pitchFamily="18" charset="0"/>
                          <a:cs typeface="times" panose="02020603050405020304" pitchFamily="18" charset="0"/>
                        </a:rPr>
                        <a:t>2.72</a:t>
                      </a:r>
                    </a:p>
                  </a:txBody>
                  <a:tcPr marL="5579" marR="5579" marT="5579" marB="0" anchor="ctr"/>
                </a:tc>
                <a:extLst>
                  <a:ext uri="{0D108BD9-81ED-4DB2-BD59-A6C34878D82A}">
                    <a16:rowId xmlns="" xmlns:a16="http://schemas.microsoft.com/office/drawing/2014/main" val="10011"/>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内部回报率（</a:t>
                      </a:r>
                      <a:r>
                        <a:rPr lang="en-US" altLang="zh-CN" sz="1400" u="none" strike="noStrike" dirty="0">
                          <a:effectLst/>
                          <a:latin typeface="times" panose="02020603050405020304" pitchFamily="18" charset="0"/>
                          <a:cs typeface="times" panose="02020603050405020304" pitchFamily="18" charset="0"/>
                        </a:rPr>
                        <a:t>%) </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u="none" strike="noStrike" dirty="0">
                          <a:effectLst/>
                          <a:latin typeface="times" panose="02020603050405020304" pitchFamily="18" charset="0"/>
                          <a:cs typeface="times" panose="02020603050405020304" pitchFamily="18" charset="0"/>
                        </a:rPr>
                        <a:t>22.17%</a:t>
                      </a:r>
                    </a:p>
                  </a:txBody>
                  <a:tcPr marL="5579" marR="5579" marT="5579" marB="0" anchor="ctr"/>
                </a:tc>
                <a:extLst>
                  <a:ext uri="{0D108BD9-81ED-4DB2-BD59-A6C34878D82A}">
                    <a16:rowId xmlns="" xmlns:a16="http://schemas.microsoft.com/office/drawing/2014/main" val="10012"/>
                  </a:ext>
                </a:extLst>
              </a:tr>
            </a:tbl>
          </a:graphicData>
        </a:graphic>
      </p:graphicFrame>
      <p:sp>
        <p:nvSpPr>
          <p:cNvPr id="19" name="TextBox 9"/>
          <p:cNvSpPr txBox="1">
            <a:spLocks noChangeArrowheads="1"/>
          </p:cNvSpPr>
          <p:nvPr/>
        </p:nvSpPr>
        <p:spPr bwMode="auto">
          <a:xfrm>
            <a:off x="1123950" y="289897"/>
            <a:ext cx="80089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r>
              <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7.3</a:t>
            </a:r>
            <a:r>
              <a:rPr lang="zh-CN" altLang="en-US"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投资收益测算</a:t>
            </a:r>
            <a:endPar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eaLnBrk="1" hangingPunct="1"/>
            <a:r>
              <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中性情形下的投资回报分析</a:t>
            </a:r>
            <a:endPar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marL="0" lvl="1" eaLnBrk="1" hangingPunct="1"/>
            <a:endPar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504229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p:cNvPicPr>
            <a:picLocks noChangeAspect="1" noChangeArrowheads="1"/>
          </p:cNvPicPr>
          <p:nvPr/>
        </p:nvPicPr>
        <p:blipFill>
          <a:blip r:embed="rId2" cstate="print"/>
          <a:srcRect r="32221"/>
          <a:stretch>
            <a:fillRect/>
          </a:stretch>
        </p:blipFill>
        <p:spPr bwMode="ltGray">
          <a:xfrm>
            <a:off x="6096434" y="1081489"/>
            <a:ext cx="2188059" cy="4316204"/>
          </a:xfrm>
          <a:prstGeom prst="rect">
            <a:avLst/>
          </a:prstGeom>
          <a:noFill/>
          <a:ln w="9525">
            <a:noFill/>
            <a:miter lim="800000"/>
            <a:headEnd/>
            <a:tailEnd/>
          </a:ln>
        </p:spPr>
      </p:pic>
    </p:spTree>
    <p:extLst>
      <p:ext uri="{BB962C8B-B14F-4D97-AF65-F5344CB8AC3E}">
        <p14:creationId xmlns:p14="http://schemas.microsoft.com/office/powerpoint/2010/main" val="14035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82020" name="think-cell Slide" r:id="rId6" imgW="360" imgH="360" progId="">
                  <p:embed/>
                </p:oleObj>
              </mc:Choice>
              <mc:Fallback>
                <p:oleObj name="think-cell Slide" r:id="rId6" imgW="360" imgH="360" progId="">
                  <p:embed/>
                  <p:pic>
                    <p:nvPicPr>
                      <p:cNvPr id="61442"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0" y="0"/>
            <a:ext cx="158750" cy="158750"/>
          </a:xfrm>
          <a:prstGeom prst="rect">
            <a:avLst/>
          </a:prstGeom>
          <a:gradFill rotWithShape="1">
            <a:gsLst>
              <a:gs pos="0">
                <a:schemeClr val="accent1">
                  <a:gamma/>
                  <a:tint val="9412"/>
                  <a:invGamma/>
                </a:schemeClr>
              </a:gs>
              <a:gs pos="100000">
                <a:schemeClr val="accent1"/>
              </a:gs>
            </a:gsLst>
            <a:lin ang="0" scaled="1"/>
          </a:gradFill>
          <a:ln w="9525" algn="ctr">
            <a:noFill/>
            <a:miter lim="800000"/>
            <a:headEnd/>
            <a:tailEnd/>
          </a:ln>
          <a:effectLst/>
        </p:spPr>
        <p:txBody>
          <a:bodyPr wrap="none" lIns="0" tIns="0" rIns="0" bIns="0" anchor="ctr"/>
          <a:lstStyle/>
          <a:p>
            <a:pPr algn="ctr" rtl="0" fontAlgn="base">
              <a:spcBef>
                <a:spcPct val="0"/>
              </a:spcBef>
              <a:spcAft>
                <a:spcPct val="0"/>
              </a:spcAft>
              <a:defRPr/>
            </a:pPr>
            <a:endParaRPr lang="en-US" sz="1000" kern="1200" dirty="0">
              <a:solidFill>
                <a:srgbClr val="000000"/>
              </a:solidFill>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7" name="灯片编号占位符 1"/>
          <p:cNvSpPr txBox="1">
            <a:spLocks noGrp="1"/>
          </p:cNvSpPr>
          <p:nvPr>
            <p:custDataLst>
              <p:tags r:id="rId4"/>
            </p:custDataLst>
          </p:nvPr>
        </p:nvSpPr>
        <p:spPr>
          <a:xfrm>
            <a:off x="8143875" y="6356350"/>
            <a:ext cx="733425" cy="365125"/>
          </a:xfrm>
          <a:prstGeom prst="rect">
            <a:avLst/>
          </a:prstGeom>
          <a:noFill/>
        </p:spPr>
        <p:txBody>
          <a:bodyPr anchor="ctr"/>
          <a:lstStyle/>
          <a:p>
            <a:pPr algn="r" rtl="0">
              <a:defRPr/>
            </a:pPr>
            <a:fld id="{A5B1C298-76D6-496A-AA94-548C921438DD}" type="slidenum">
              <a:rPr lang="zh-CN" altLang="en-US" sz="1200" kern="1200">
                <a:solidFill>
                  <a:srgbClr val="000000">
                    <a:lumMod val="75000"/>
                    <a:lumOff val="25000"/>
                  </a:srgbClr>
                </a:solidFill>
                <a:latin typeface="STKaiti" panose="02010600040101010101" pitchFamily="2" charset="-122"/>
                <a:ea typeface="STKaiti" panose="02010600040101010101" pitchFamily="2" charset="-122"/>
                <a:cs typeface="+mn-ea"/>
                <a:sym typeface="STKaiti" panose="02010600040101010101" pitchFamily="2" charset="-122"/>
              </a:rPr>
              <a:pPr algn="r" rtl="0">
                <a:defRPr/>
              </a:pPr>
              <a:t>13</a:t>
            </a:fld>
            <a:endParaRPr lang="en-US" altLang="zh-CN" sz="1200" kern="1200" dirty="0">
              <a:solidFill>
                <a:srgbClr val="000000">
                  <a:lumMod val="75000"/>
                  <a:lumOff val="25000"/>
                </a:srgbClr>
              </a:solidFill>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12" name="Rectangle 45">
            <a:extLst>
              <a:ext uri="{FF2B5EF4-FFF2-40B4-BE49-F238E27FC236}">
                <a16:creationId xmlns="" xmlns:a16="http://schemas.microsoft.com/office/drawing/2014/main" id="{7D38E4E2-D811-4EAA-95AA-DEFDDB34EEC7}"/>
              </a:ext>
            </a:extLst>
          </p:cNvPr>
          <p:cNvSpPr/>
          <p:nvPr/>
        </p:nvSpPr>
        <p:spPr bwMode="auto">
          <a:xfrm>
            <a:off x="4876905" y="1291244"/>
            <a:ext cx="4013176" cy="1569660"/>
          </a:xfrm>
          <a:prstGeom prst="rect">
            <a:avLst/>
          </a:prstGeom>
        </p:spPr>
        <p:txBody>
          <a:bodyPr wrap="square" lIns="0" tIns="0" rIns="0" bIns="0">
            <a:spAutoFit/>
          </a:bodyPr>
          <a:lstStyle/>
          <a:p>
            <a:pPr eaLnBrk="1" fontAlgn="auto" hangingPunct="1">
              <a:spcBef>
                <a:spcPts val="0"/>
              </a:spcBef>
              <a:spcAft>
                <a:spcPts val="0"/>
              </a:spcAft>
              <a:defRPr/>
            </a:pPr>
            <a:r>
              <a:rPr lang="zh-CN" altLang="en-US" sz="1600" b="1" kern="0" dirty="0">
                <a:latin typeface="STKaiti" panose="02010600040101010101" pitchFamily="2" charset="-122"/>
                <a:ea typeface="STKaiti" panose="02010600040101010101" pitchFamily="2" charset="-122"/>
                <a:cs typeface="+mn-ea"/>
                <a:sym typeface="STKaiti" panose="02010600040101010101" pitchFamily="2" charset="-122"/>
              </a:rPr>
              <a:t>研发团队经验丰富，核心研发能力强</a:t>
            </a:r>
            <a:endParaRPr lang="en-US" altLang="zh-CN" sz="1600" b="1" kern="0" dirty="0">
              <a:latin typeface="STKaiti" panose="02010600040101010101" pitchFamily="2" charset="-122"/>
              <a:ea typeface="STKaiti" panose="02010600040101010101" pitchFamily="2" charset="-122"/>
              <a:cs typeface="+mn-ea"/>
              <a:sym typeface="STKaiti" panose="02010600040101010101" pitchFamily="2" charset="-122"/>
            </a:endParaRPr>
          </a:p>
          <a:p>
            <a:pPr marL="285750" indent="-285750">
              <a:buFont typeface="Arial" panose="020B0604020202020204" pitchFamily="34" charset="0"/>
              <a:buChar char="•"/>
              <a:defRPr/>
            </a:pPr>
            <a:r>
              <a:rPr lang="zh-CN" altLang="en-US" sz="1400" kern="0" dirty="0">
                <a:latin typeface="STKaiti" panose="02010600040101010101" pitchFamily="2" charset="-122"/>
                <a:ea typeface="STKaiti" panose="02010600040101010101" pitchFamily="2" charset="-122"/>
                <a:cs typeface="+mn-ea"/>
                <a:sym typeface="STKaiti" panose="02010600040101010101" pitchFamily="2" charset="-122"/>
              </a:rPr>
              <a:t>资福公司拥有专业的研发团队和核心的研发设计能力，软硬件</a:t>
            </a:r>
            <a:r>
              <a:rPr lang="en-US" altLang="zh-CN" sz="1400" kern="0" dirty="0">
                <a:latin typeface="STKaiti" panose="02010600040101010101" pitchFamily="2" charset="-122"/>
                <a:ea typeface="STKaiti" panose="02010600040101010101" pitchFamily="2" charset="-122"/>
                <a:cs typeface="+mn-ea"/>
                <a:sym typeface="STKaiti" panose="02010600040101010101" pitchFamily="2" charset="-122"/>
              </a:rPr>
              <a:t>100%</a:t>
            </a:r>
            <a:r>
              <a:rPr lang="zh-CN" altLang="en-US" sz="1400" kern="0" dirty="0">
                <a:latin typeface="STKaiti" panose="02010600040101010101" pitchFamily="2" charset="-122"/>
                <a:ea typeface="STKaiti" panose="02010600040101010101" pitchFamily="2" charset="-122"/>
                <a:cs typeface="+mn-ea"/>
                <a:sym typeface="STKaiti" panose="02010600040101010101" pitchFamily="2" charset="-122"/>
              </a:rPr>
              <a:t>自主研发，研发人员</a:t>
            </a:r>
            <a:r>
              <a:rPr lang="en-US" altLang="zh-CN" sz="1400" kern="0" dirty="0">
                <a:latin typeface="STKaiti" panose="02010600040101010101" pitchFamily="2" charset="-122"/>
                <a:ea typeface="STKaiti" panose="02010600040101010101" pitchFamily="2" charset="-122"/>
                <a:cs typeface="+mn-ea"/>
                <a:sym typeface="STKaiti" panose="02010600040101010101" pitchFamily="2" charset="-122"/>
              </a:rPr>
              <a:t>100%</a:t>
            </a:r>
            <a:r>
              <a:rPr lang="zh-CN" altLang="en-US" sz="1400" kern="0" dirty="0">
                <a:latin typeface="STKaiti" panose="02010600040101010101" pitchFamily="2" charset="-122"/>
                <a:ea typeface="STKaiti" panose="02010600040101010101" pitchFamily="2" charset="-122"/>
                <a:cs typeface="+mn-ea"/>
                <a:sym typeface="STKaiti" panose="02010600040101010101" pitchFamily="2" charset="-122"/>
              </a:rPr>
              <a:t>本科以上学历，博士</a:t>
            </a:r>
            <a:r>
              <a:rPr lang="en-US" altLang="zh-CN" sz="1400" kern="0" dirty="0">
                <a:latin typeface="STKaiti" panose="02010600040101010101" pitchFamily="2" charset="-122"/>
                <a:ea typeface="STKaiti" panose="02010600040101010101" pitchFamily="2" charset="-122"/>
                <a:cs typeface="+mn-ea"/>
                <a:sym typeface="STKaiti" panose="02010600040101010101" pitchFamily="2" charset="-122"/>
              </a:rPr>
              <a:t>4</a:t>
            </a:r>
            <a:r>
              <a:rPr lang="zh-CN" altLang="en-US" sz="1400" kern="0" dirty="0">
                <a:latin typeface="STKaiti" panose="02010600040101010101" pitchFamily="2" charset="-122"/>
                <a:ea typeface="STKaiti" panose="02010600040101010101" pitchFamily="2" charset="-122"/>
                <a:cs typeface="+mn-ea"/>
                <a:sym typeface="STKaiti" panose="02010600040101010101" pitchFamily="2" charset="-122"/>
              </a:rPr>
              <a:t>人，硕士</a:t>
            </a:r>
            <a:r>
              <a:rPr lang="en-US" altLang="zh-CN" sz="1400" kern="0" dirty="0">
                <a:latin typeface="STKaiti" panose="02010600040101010101" pitchFamily="2" charset="-122"/>
                <a:ea typeface="STKaiti" panose="02010600040101010101" pitchFamily="2" charset="-122"/>
                <a:cs typeface="+mn-ea"/>
                <a:sym typeface="STKaiti" panose="02010600040101010101" pitchFamily="2" charset="-122"/>
              </a:rPr>
              <a:t>10</a:t>
            </a:r>
            <a:r>
              <a:rPr lang="zh-CN" altLang="en-US" sz="1400" kern="0" dirty="0">
                <a:latin typeface="STKaiti" panose="02010600040101010101" pitchFamily="2" charset="-122"/>
                <a:ea typeface="STKaiti" panose="02010600040101010101" pitchFamily="2" charset="-122"/>
                <a:cs typeface="+mn-ea"/>
                <a:sym typeface="STKaiti" panose="02010600040101010101" pitchFamily="2" charset="-122"/>
              </a:rPr>
              <a:t>人。</a:t>
            </a:r>
            <a:endParaRPr lang="en-US" altLang="zh-CN" sz="1400" kern="0" dirty="0">
              <a:latin typeface="STKaiti" panose="02010600040101010101" pitchFamily="2" charset="-122"/>
              <a:ea typeface="STKaiti" panose="02010600040101010101" pitchFamily="2" charset="-122"/>
              <a:cs typeface="+mn-ea"/>
              <a:sym typeface="STKaiti" panose="02010600040101010101" pitchFamily="2" charset="-122"/>
            </a:endParaRPr>
          </a:p>
          <a:p>
            <a:pPr marL="285750" indent="-285750">
              <a:buFont typeface="Arial" panose="020B0604020202020204" pitchFamily="34" charset="0"/>
              <a:buChar char="•"/>
              <a:defRPr/>
            </a:pPr>
            <a:r>
              <a:rPr lang="zh-CN" altLang="en-US" sz="1400" kern="0" dirty="0">
                <a:latin typeface="STKaiti" panose="02010600040101010101" pitchFamily="2" charset="-122"/>
                <a:ea typeface="STKaiti" panose="02010600040101010101" pitchFamily="2" charset="-122"/>
                <a:cs typeface="+mn-ea"/>
                <a:sym typeface="STKaiti" panose="02010600040101010101" pitchFamily="2" charset="-122"/>
              </a:rPr>
              <a:t>研究内容包括</a:t>
            </a:r>
            <a:r>
              <a:rPr lang="en-US" altLang="zh-CN" sz="1400" kern="0" dirty="0">
                <a:latin typeface="STKaiti" panose="02010600040101010101" pitchFamily="2" charset="-122"/>
                <a:ea typeface="STKaiti" panose="02010600040101010101" pitchFamily="2" charset="-122"/>
                <a:cs typeface="+mn-ea"/>
                <a:sym typeface="STKaiti" panose="02010600040101010101" pitchFamily="2" charset="-122"/>
              </a:rPr>
              <a:t>AI</a:t>
            </a:r>
            <a:r>
              <a:rPr lang="zh-CN" altLang="en-US" sz="1400" kern="0" dirty="0">
                <a:latin typeface="STKaiti" panose="02010600040101010101" pitchFamily="2" charset="-122"/>
                <a:ea typeface="STKaiti" panose="02010600040101010101" pitchFamily="2" charset="-122"/>
                <a:cs typeface="+mn-ea"/>
                <a:sym typeface="STKaiti" panose="02010600040101010101" pitchFamily="2" charset="-122"/>
              </a:rPr>
              <a:t>算法、微电子、智能机器人、运动控制系统、医学成像系统、医学图像处理、无线传输等多个领域方向</a:t>
            </a:r>
            <a:r>
              <a:rPr lang="zh-CN" altLang="en-US" sz="1600" kern="0" dirty="0">
                <a:latin typeface="STKaiti" panose="02010600040101010101" pitchFamily="2" charset="-122"/>
                <a:ea typeface="STKaiti" panose="02010600040101010101" pitchFamily="2" charset="-122"/>
                <a:cs typeface="+mn-ea"/>
                <a:sym typeface="STKaiti" panose="02010600040101010101" pitchFamily="2" charset="-122"/>
              </a:rPr>
              <a:t>。</a:t>
            </a:r>
            <a:endParaRPr lang="en-US" altLang="zh-CN" sz="1600" kern="0" dirty="0">
              <a:latin typeface="STKaiti" panose="02010600040101010101" pitchFamily="2" charset="-122"/>
              <a:ea typeface="STKaiti" panose="02010600040101010101" pitchFamily="2" charset="-122"/>
              <a:cs typeface="+mn-ea"/>
              <a:sym typeface="STKaiti" panose="02010600040101010101" pitchFamily="2" charset="-122"/>
            </a:endParaRPr>
          </a:p>
        </p:txBody>
      </p:sp>
      <p:grpSp>
        <p:nvGrpSpPr>
          <p:cNvPr id="3" name="组合 2">
            <a:extLst>
              <a:ext uri="{FF2B5EF4-FFF2-40B4-BE49-F238E27FC236}">
                <a16:creationId xmlns="" xmlns:a16="http://schemas.microsoft.com/office/drawing/2014/main" id="{F41D8B44-459E-41AF-99CA-F142A0737628}"/>
              </a:ext>
            </a:extLst>
          </p:cNvPr>
          <p:cNvGrpSpPr/>
          <p:nvPr/>
        </p:nvGrpSpPr>
        <p:grpSpPr>
          <a:xfrm>
            <a:off x="2494272" y="1591677"/>
            <a:ext cx="3874981" cy="3923031"/>
            <a:chOff x="2787756" y="1495107"/>
            <a:chExt cx="3874981" cy="3923031"/>
          </a:xfrm>
        </p:grpSpPr>
        <p:sp>
          <p:nvSpPr>
            <p:cNvPr id="17" name="Rectangle 7">
              <a:extLst>
                <a:ext uri="{FF2B5EF4-FFF2-40B4-BE49-F238E27FC236}">
                  <a16:creationId xmlns="" xmlns:a16="http://schemas.microsoft.com/office/drawing/2014/main" id="{A6A5D34D-FAD0-4A7C-8B0C-B5DB7B75315D}"/>
                </a:ext>
              </a:extLst>
            </p:cNvPr>
            <p:cNvSpPr/>
            <p:nvPr/>
          </p:nvSpPr>
          <p:spPr bwMode="auto">
            <a:xfrm rot="18426807" flipV="1">
              <a:off x="6115049" y="3044825"/>
              <a:ext cx="735013" cy="360363"/>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 name="connsiteX0" fmla="*/ 0 w 4498063"/>
                <a:gd name="connsiteY0" fmla="*/ 7203 h 433923"/>
                <a:gd name="connsiteX1" fmla="*/ 4498064 w 4498063"/>
                <a:gd name="connsiteY1" fmla="*/ 0 h 433923"/>
                <a:gd name="connsiteX2" fmla="*/ 2865120 w 4498063"/>
                <a:gd name="connsiteY2" fmla="*/ 433923 h 433923"/>
                <a:gd name="connsiteX3" fmla="*/ 251466 w 4498063"/>
                <a:gd name="connsiteY3" fmla="*/ 433087 h 433923"/>
                <a:gd name="connsiteX4" fmla="*/ 0 w 4498063"/>
                <a:gd name="connsiteY4" fmla="*/ 7203 h 433923"/>
                <a:gd name="connsiteX0" fmla="*/ 0 w 4498063"/>
                <a:gd name="connsiteY0" fmla="*/ 7203 h 433923"/>
                <a:gd name="connsiteX1" fmla="*/ 4498064 w 4498063"/>
                <a:gd name="connsiteY1" fmla="*/ 0 h 433923"/>
                <a:gd name="connsiteX2" fmla="*/ 2865120 w 4498063"/>
                <a:gd name="connsiteY2" fmla="*/ 433923 h 433923"/>
                <a:gd name="connsiteX3" fmla="*/ 96864 w 4498063"/>
                <a:gd name="connsiteY3" fmla="*/ 433910 h 433923"/>
                <a:gd name="connsiteX4" fmla="*/ 0 w 4498063"/>
                <a:gd name="connsiteY4" fmla="*/ 7203 h 43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3" h="433923">
                  <a:moveTo>
                    <a:pt x="0" y="7203"/>
                  </a:moveTo>
                  <a:lnTo>
                    <a:pt x="4498064" y="0"/>
                  </a:lnTo>
                  <a:lnTo>
                    <a:pt x="2865120" y="433923"/>
                  </a:lnTo>
                  <a:lnTo>
                    <a:pt x="96864" y="433910"/>
                  </a:lnTo>
                  <a:lnTo>
                    <a:pt x="0" y="7203"/>
                  </a:lnTo>
                  <a:close/>
                </a:path>
              </a:pathLst>
            </a:custGeom>
            <a:solidFill>
              <a:schemeClr val="bg1">
                <a:lumMod val="65000"/>
              </a:schemeClr>
            </a:solidFill>
            <a:ln w="12700" cap="flat" cmpd="sng" algn="ctr">
              <a:noFill/>
              <a:prstDash val="solid"/>
            </a:ln>
            <a:effectLst/>
          </p:spPr>
          <p:txBody>
            <a:bodyPr lIns="36000" tIns="36000" rIns="36000" bIns="36000" anchor="ctr"/>
            <a:lstStyle/>
            <a:p>
              <a:pPr algn="ctr" eaLnBrk="1" fontAlgn="auto" hangingPunct="1">
                <a:spcBef>
                  <a:spcPts val="0"/>
                </a:spcBef>
                <a:spcAft>
                  <a:spcPts val="0"/>
                </a:spcAft>
                <a:defRPr/>
              </a:pPr>
              <a:endParaRPr lang="en-US" sz="1400" kern="0" dirty="0">
                <a:solidFill>
                  <a:srgbClr val="313131"/>
                </a:solidFill>
                <a:latin typeface="STKaiti" panose="02010600040101010101" pitchFamily="2" charset="-122"/>
                <a:ea typeface="STKaiti" panose="02010600040101010101" pitchFamily="2" charset="-122"/>
                <a:cs typeface="+mn-ea"/>
                <a:sym typeface="STKaiti" panose="02010600040101010101" pitchFamily="2" charset="-122"/>
              </a:endParaRPr>
            </a:p>
          </p:txBody>
        </p:sp>
        <p:grpSp>
          <p:nvGrpSpPr>
            <p:cNvPr id="2" name="组合 1">
              <a:extLst>
                <a:ext uri="{FF2B5EF4-FFF2-40B4-BE49-F238E27FC236}">
                  <a16:creationId xmlns="" xmlns:a16="http://schemas.microsoft.com/office/drawing/2014/main" id="{5ECA8204-0CB3-4113-B03A-5594176550ED}"/>
                </a:ext>
              </a:extLst>
            </p:cNvPr>
            <p:cNvGrpSpPr/>
            <p:nvPr/>
          </p:nvGrpSpPr>
          <p:grpSpPr>
            <a:xfrm>
              <a:off x="2787756" y="1495107"/>
              <a:ext cx="3638444" cy="3923031"/>
              <a:chOff x="2787756" y="1495107"/>
              <a:chExt cx="3638444" cy="3923031"/>
            </a:xfrm>
          </p:grpSpPr>
          <p:grpSp>
            <p:nvGrpSpPr>
              <p:cNvPr id="13" name="Group 30">
                <a:extLst>
                  <a:ext uri="{FF2B5EF4-FFF2-40B4-BE49-F238E27FC236}">
                    <a16:creationId xmlns="" xmlns:a16="http://schemas.microsoft.com/office/drawing/2014/main" id="{4C9FFB60-55DA-4AE1-B260-EDDC720B5663}"/>
                  </a:ext>
                </a:extLst>
              </p:cNvPr>
              <p:cNvGrpSpPr>
                <a:grpSpLocks/>
              </p:cNvGrpSpPr>
              <p:nvPr/>
            </p:nvGrpSpPr>
            <p:grpSpPr bwMode="auto">
              <a:xfrm>
                <a:off x="2787756" y="1495107"/>
                <a:ext cx="2820732" cy="2560965"/>
                <a:chOff x="2545080" y="892802"/>
                <a:chExt cx="3405787" cy="3092192"/>
              </a:xfrm>
            </p:grpSpPr>
            <p:sp>
              <p:nvSpPr>
                <p:cNvPr id="26" name="Rectangle 7">
                  <a:extLst>
                    <a:ext uri="{FF2B5EF4-FFF2-40B4-BE49-F238E27FC236}">
                      <a16:creationId xmlns="" xmlns:a16="http://schemas.microsoft.com/office/drawing/2014/main" id="{37ADC182-0BFA-4248-B56E-2383F8FB9334}"/>
                    </a:ext>
                  </a:extLst>
                </p:cNvPr>
                <p:cNvSpPr/>
                <p:nvPr/>
              </p:nvSpPr>
              <p:spPr>
                <a:xfrm rot="3173193">
                  <a:off x="3380639" y="2112274"/>
                  <a:ext cx="2865615" cy="427440"/>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20" h="426720">
                      <a:moveTo>
                        <a:pt x="0" y="0"/>
                      </a:moveTo>
                      <a:lnTo>
                        <a:pt x="2865120" y="0"/>
                      </a:lnTo>
                      <a:lnTo>
                        <a:pt x="2865120" y="426720"/>
                      </a:lnTo>
                      <a:lnTo>
                        <a:pt x="251466" y="425884"/>
                      </a:lnTo>
                      <a:lnTo>
                        <a:pt x="0" y="0"/>
                      </a:lnTo>
                      <a:close/>
                    </a:path>
                  </a:pathLst>
                </a:custGeom>
                <a:solidFill>
                  <a:srgbClr val="00A1DE"/>
                </a:solidFill>
                <a:ln w="12700" cap="flat" cmpd="sng" algn="ctr">
                  <a:noFill/>
                  <a:prstDash val="solid"/>
                </a:ln>
                <a:effectLst/>
              </p:spPr>
              <p:txBody>
                <a:bodyPr lIns="36000" tIns="36000" rIns="36000" bIns="36000" anchor="ctr"/>
                <a:lstStyle/>
                <a:p>
                  <a:pPr algn="ctr" eaLnBrk="1" fontAlgn="auto" hangingPunct="1">
                    <a:spcBef>
                      <a:spcPts val="0"/>
                    </a:spcBef>
                    <a:spcAft>
                      <a:spcPts val="0"/>
                    </a:spcAft>
                    <a:defRPr/>
                  </a:pPr>
                  <a:endParaRPr lang="en-US" sz="1400" kern="0" dirty="0">
                    <a:solidFill>
                      <a:srgbClr val="313131"/>
                    </a:solidFill>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27" name="Rectangle 9">
                  <a:extLst>
                    <a:ext uri="{FF2B5EF4-FFF2-40B4-BE49-F238E27FC236}">
                      <a16:creationId xmlns="" xmlns:a16="http://schemas.microsoft.com/office/drawing/2014/main" id="{8C0F833C-5C83-4070-8577-02A415F8248B}"/>
                    </a:ext>
                  </a:extLst>
                </p:cNvPr>
                <p:cNvSpPr/>
                <p:nvPr/>
              </p:nvSpPr>
              <p:spPr>
                <a:xfrm rot="17989464">
                  <a:off x="2197993" y="2133359"/>
                  <a:ext cx="2810027" cy="429356"/>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1134 w 2865120"/>
                    <a:gd name="connsiteY2" fmla="*/ 412882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9397 w 2865120"/>
                    <a:gd name="connsiteY2" fmla="*/ 408146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7911 w 2865120"/>
                    <a:gd name="connsiteY2" fmla="*/ 400765 h 426720"/>
                    <a:gd name="connsiteX3" fmla="*/ 0 w 2865120"/>
                    <a:gd name="connsiteY3" fmla="*/ 426720 h 426720"/>
                    <a:gd name="connsiteX4" fmla="*/ 0 w 2865120"/>
                    <a:gd name="connsiteY4" fmla="*/ 0 h 426720"/>
                    <a:gd name="connsiteX0" fmla="*/ 0 w 2832921"/>
                    <a:gd name="connsiteY0" fmla="*/ 3499 h 430219"/>
                    <a:gd name="connsiteX1" fmla="*/ 2832921 w 2832921"/>
                    <a:gd name="connsiteY1" fmla="*/ 0 h 430219"/>
                    <a:gd name="connsiteX2" fmla="*/ 2627911 w 2832921"/>
                    <a:gd name="connsiteY2" fmla="*/ 404264 h 430219"/>
                    <a:gd name="connsiteX3" fmla="*/ 0 w 2832921"/>
                    <a:gd name="connsiteY3" fmla="*/ 430219 h 430219"/>
                    <a:gd name="connsiteX4" fmla="*/ 0 w 2832921"/>
                    <a:gd name="connsiteY4" fmla="*/ 3499 h 430219"/>
                    <a:gd name="connsiteX0" fmla="*/ 0 w 2832921"/>
                    <a:gd name="connsiteY0" fmla="*/ 3499 h 430219"/>
                    <a:gd name="connsiteX1" fmla="*/ 2832921 w 2832921"/>
                    <a:gd name="connsiteY1" fmla="*/ 0 h 430219"/>
                    <a:gd name="connsiteX2" fmla="*/ 2620823 w 2832921"/>
                    <a:gd name="connsiteY2" fmla="*/ 404668 h 430219"/>
                    <a:gd name="connsiteX3" fmla="*/ 0 w 2832921"/>
                    <a:gd name="connsiteY3" fmla="*/ 430219 h 430219"/>
                    <a:gd name="connsiteX4" fmla="*/ 0 w 2832921"/>
                    <a:gd name="connsiteY4" fmla="*/ 3499 h 430219"/>
                    <a:gd name="connsiteX0" fmla="*/ 0 w 2811657"/>
                    <a:gd name="connsiteY0" fmla="*/ 2288 h 429008"/>
                    <a:gd name="connsiteX1" fmla="*/ 2811657 w 2811657"/>
                    <a:gd name="connsiteY1" fmla="*/ 0 h 429008"/>
                    <a:gd name="connsiteX2" fmla="*/ 2620823 w 2811657"/>
                    <a:gd name="connsiteY2" fmla="*/ 403457 h 429008"/>
                    <a:gd name="connsiteX3" fmla="*/ 0 w 2811657"/>
                    <a:gd name="connsiteY3" fmla="*/ 429008 h 429008"/>
                    <a:gd name="connsiteX4" fmla="*/ 0 w 2811657"/>
                    <a:gd name="connsiteY4" fmla="*/ 2288 h 42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57" h="429008">
                      <a:moveTo>
                        <a:pt x="0" y="2288"/>
                      </a:moveTo>
                      <a:lnTo>
                        <a:pt x="2811657" y="0"/>
                      </a:lnTo>
                      <a:lnTo>
                        <a:pt x="2620823" y="403457"/>
                      </a:lnTo>
                      <a:lnTo>
                        <a:pt x="0" y="429008"/>
                      </a:lnTo>
                      <a:lnTo>
                        <a:pt x="0" y="2288"/>
                      </a:lnTo>
                      <a:close/>
                    </a:path>
                  </a:pathLst>
                </a:custGeom>
                <a:solidFill>
                  <a:srgbClr val="72C7E7"/>
                </a:solidFill>
                <a:ln w="12700" cap="flat" cmpd="sng" algn="ctr">
                  <a:noFill/>
                  <a:prstDash val="solid"/>
                </a:ln>
                <a:effectLst/>
              </p:spPr>
              <p:txBody>
                <a:bodyPr lIns="36000" tIns="36000" rIns="36000" bIns="36000" anchor="ctr"/>
                <a:lstStyle/>
                <a:p>
                  <a:pPr algn="ctr" eaLnBrk="1" fontAlgn="auto" hangingPunct="1">
                    <a:spcBef>
                      <a:spcPts val="0"/>
                    </a:spcBef>
                    <a:spcAft>
                      <a:spcPts val="0"/>
                    </a:spcAft>
                    <a:defRPr/>
                  </a:pPr>
                  <a:endParaRPr lang="en-US" sz="1400" kern="0" dirty="0">
                    <a:solidFill>
                      <a:srgbClr val="313131"/>
                    </a:solidFill>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28" name="Rectangle 5">
                  <a:extLst>
                    <a:ext uri="{FF2B5EF4-FFF2-40B4-BE49-F238E27FC236}">
                      <a16:creationId xmlns="" xmlns:a16="http://schemas.microsoft.com/office/drawing/2014/main" id="{14D4A00D-9ED5-4397-A1BB-0FBEC98D141B}"/>
                    </a:ext>
                  </a:extLst>
                </p:cNvPr>
                <p:cNvSpPr/>
                <p:nvPr/>
              </p:nvSpPr>
              <p:spPr>
                <a:xfrm>
                  <a:off x="2544952" y="3337105"/>
                  <a:ext cx="3122415" cy="431279"/>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rgbClr val="002776"/>
                </a:solidFill>
                <a:ln w="12700" cap="flat" cmpd="sng" algn="ctr">
                  <a:noFill/>
                  <a:prstDash val="solid"/>
                </a:ln>
                <a:effectLst/>
              </p:spPr>
              <p:txBody>
                <a:bodyPr lIns="36000" tIns="36000" rIns="36000" bIns="36000" anchor="ctr"/>
                <a:lstStyle/>
                <a:p>
                  <a:pPr algn="ctr" eaLnBrk="1" fontAlgn="auto" hangingPunct="1">
                    <a:spcBef>
                      <a:spcPts val="0"/>
                    </a:spcBef>
                    <a:spcAft>
                      <a:spcPts val="0"/>
                    </a:spcAft>
                    <a:defRPr/>
                  </a:pPr>
                  <a:endParaRPr lang="en-US" sz="1400" kern="0" dirty="0">
                    <a:solidFill>
                      <a:srgbClr val="313131"/>
                    </a:solidFill>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29" name="Rectangle 7">
                  <a:extLst>
                    <a:ext uri="{FF2B5EF4-FFF2-40B4-BE49-F238E27FC236}">
                      <a16:creationId xmlns="" xmlns:a16="http://schemas.microsoft.com/office/drawing/2014/main" id="{E17780C5-F77F-4BDE-992F-32F462499B69}"/>
                    </a:ext>
                  </a:extLst>
                </p:cNvPr>
                <p:cNvSpPr/>
                <p:nvPr/>
              </p:nvSpPr>
              <p:spPr>
                <a:xfrm rot="3173193">
                  <a:off x="5290714" y="3324649"/>
                  <a:ext cx="887478" cy="433189"/>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 name="connsiteX0" fmla="*/ 0 w 4498063"/>
                    <a:gd name="connsiteY0" fmla="*/ 7203 h 433923"/>
                    <a:gd name="connsiteX1" fmla="*/ 4498064 w 4498063"/>
                    <a:gd name="connsiteY1" fmla="*/ 0 h 433923"/>
                    <a:gd name="connsiteX2" fmla="*/ 2865120 w 4498063"/>
                    <a:gd name="connsiteY2" fmla="*/ 433923 h 433923"/>
                    <a:gd name="connsiteX3" fmla="*/ 251466 w 4498063"/>
                    <a:gd name="connsiteY3" fmla="*/ 433087 h 433923"/>
                    <a:gd name="connsiteX4" fmla="*/ 0 w 4498063"/>
                    <a:gd name="connsiteY4" fmla="*/ 7203 h 433923"/>
                    <a:gd name="connsiteX0" fmla="*/ 0 w 4498063"/>
                    <a:gd name="connsiteY0" fmla="*/ 7203 h 433923"/>
                    <a:gd name="connsiteX1" fmla="*/ 4498064 w 4498063"/>
                    <a:gd name="connsiteY1" fmla="*/ 0 h 433923"/>
                    <a:gd name="connsiteX2" fmla="*/ 2865120 w 4498063"/>
                    <a:gd name="connsiteY2" fmla="*/ 433923 h 433923"/>
                    <a:gd name="connsiteX3" fmla="*/ 96864 w 4498063"/>
                    <a:gd name="connsiteY3" fmla="*/ 433910 h 433923"/>
                    <a:gd name="connsiteX4" fmla="*/ 0 w 4498063"/>
                    <a:gd name="connsiteY4" fmla="*/ 7203 h 43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3" h="433923">
                      <a:moveTo>
                        <a:pt x="0" y="7203"/>
                      </a:moveTo>
                      <a:lnTo>
                        <a:pt x="4498064" y="0"/>
                      </a:lnTo>
                      <a:lnTo>
                        <a:pt x="2865120" y="433923"/>
                      </a:lnTo>
                      <a:lnTo>
                        <a:pt x="96864" y="433910"/>
                      </a:lnTo>
                      <a:lnTo>
                        <a:pt x="0" y="7203"/>
                      </a:lnTo>
                      <a:close/>
                    </a:path>
                  </a:pathLst>
                </a:custGeom>
                <a:solidFill>
                  <a:srgbClr val="00A1DE"/>
                </a:solidFill>
                <a:ln w="12700" cap="flat" cmpd="sng" algn="ctr">
                  <a:noFill/>
                  <a:prstDash val="solid"/>
                </a:ln>
                <a:effectLst/>
              </p:spPr>
              <p:txBody>
                <a:bodyPr lIns="36000" tIns="36000" rIns="36000" bIns="36000" anchor="ctr"/>
                <a:lstStyle/>
                <a:p>
                  <a:pPr algn="ctr" eaLnBrk="1" fontAlgn="auto" hangingPunct="1">
                    <a:spcBef>
                      <a:spcPts val="0"/>
                    </a:spcBef>
                    <a:spcAft>
                      <a:spcPts val="0"/>
                    </a:spcAft>
                    <a:defRPr/>
                  </a:pPr>
                  <a:endParaRPr lang="en-US" sz="1400" kern="0" dirty="0">
                    <a:solidFill>
                      <a:srgbClr val="313131"/>
                    </a:solidFill>
                    <a:latin typeface="STKaiti" panose="02010600040101010101" pitchFamily="2" charset="-122"/>
                    <a:ea typeface="STKaiti" panose="02010600040101010101" pitchFamily="2" charset="-122"/>
                    <a:cs typeface="+mn-ea"/>
                    <a:sym typeface="STKaiti" panose="02010600040101010101" pitchFamily="2" charset="-122"/>
                  </a:endParaRPr>
                </a:p>
              </p:txBody>
            </p:sp>
          </p:grpSp>
          <p:sp>
            <p:nvSpPr>
              <p:cNvPr id="14" name="Rectangle 7">
                <a:extLst>
                  <a:ext uri="{FF2B5EF4-FFF2-40B4-BE49-F238E27FC236}">
                    <a16:creationId xmlns="" xmlns:a16="http://schemas.microsoft.com/office/drawing/2014/main" id="{CB83FED8-15CE-4863-8144-57C634FA3695}"/>
                  </a:ext>
                </a:extLst>
              </p:cNvPr>
              <p:cNvSpPr/>
              <p:nvPr/>
            </p:nvSpPr>
            <p:spPr bwMode="auto">
              <a:xfrm rot="18426807" flipV="1">
                <a:off x="4533900" y="4054475"/>
                <a:ext cx="2373313" cy="354013"/>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20" h="426720">
                    <a:moveTo>
                      <a:pt x="0" y="0"/>
                    </a:moveTo>
                    <a:lnTo>
                      <a:pt x="2865120" y="0"/>
                    </a:lnTo>
                    <a:lnTo>
                      <a:pt x="2865120" y="426720"/>
                    </a:lnTo>
                    <a:lnTo>
                      <a:pt x="251466" y="425884"/>
                    </a:lnTo>
                    <a:lnTo>
                      <a:pt x="0" y="0"/>
                    </a:lnTo>
                    <a:close/>
                  </a:path>
                </a:pathLst>
              </a:custGeom>
              <a:solidFill>
                <a:schemeClr val="bg1">
                  <a:lumMod val="65000"/>
                </a:schemeClr>
              </a:solidFill>
              <a:ln w="12700" cap="flat" cmpd="sng" algn="ctr">
                <a:noFill/>
                <a:prstDash val="solid"/>
              </a:ln>
              <a:effectLst/>
            </p:spPr>
            <p:txBody>
              <a:bodyPr lIns="36000" tIns="36000" rIns="36000" bIns="36000" anchor="ctr"/>
              <a:lstStyle/>
              <a:p>
                <a:pPr algn="ctr" eaLnBrk="1" fontAlgn="auto" hangingPunct="1">
                  <a:spcBef>
                    <a:spcPts val="0"/>
                  </a:spcBef>
                  <a:spcAft>
                    <a:spcPts val="0"/>
                  </a:spcAft>
                  <a:defRPr/>
                </a:pPr>
                <a:endParaRPr lang="en-US" sz="1400" kern="0" dirty="0">
                  <a:solidFill>
                    <a:srgbClr val="313131"/>
                  </a:solidFill>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15" name="Rectangle 9">
                <a:extLst>
                  <a:ext uri="{FF2B5EF4-FFF2-40B4-BE49-F238E27FC236}">
                    <a16:creationId xmlns="" xmlns:a16="http://schemas.microsoft.com/office/drawing/2014/main" id="{96C7692D-779E-442F-B0B2-5F99E6A6BB73}"/>
                  </a:ext>
                </a:extLst>
              </p:cNvPr>
              <p:cNvSpPr/>
              <p:nvPr/>
            </p:nvSpPr>
            <p:spPr bwMode="auto">
              <a:xfrm rot="3610536" flipV="1">
                <a:off x="3553618" y="4034632"/>
                <a:ext cx="2328863" cy="355600"/>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1134 w 2865120"/>
                  <a:gd name="connsiteY2" fmla="*/ 412882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9397 w 2865120"/>
                  <a:gd name="connsiteY2" fmla="*/ 408146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7911 w 2865120"/>
                  <a:gd name="connsiteY2" fmla="*/ 400765 h 426720"/>
                  <a:gd name="connsiteX3" fmla="*/ 0 w 2865120"/>
                  <a:gd name="connsiteY3" fmla="*/ 426720 h 426720"/>
                  <a:gd name="connsiteX4" fmla="*/ 0 w 2865120"/>
                  <a:gd name="connsiteY4" fmla="*/ 0 h 426720"/>
                  <a:gd name="connsiteX0" fmla="*/ 0 w 2832921"/>
                  <a:gd name="connsiteY0" fmla="*/ 3499 h 430219"/>
                  <a:gd name="connsiteX1" fmla="*/ 2832921 w 2832921"/>
                  <a:gd name="connsiteY1" fmla="*/ 0 h 430219"/>
                  <a:gd name="connsiteX2" fmla="*/ 2627911 w 2832921"/>
                  <a:gd name="connsiteY2" fmla="*/ 404264 h 430219"/>
                  <a:gd name="connsiteX3" fmla="*/ 0 w 2832921"/>
                  <a:gd name="connsiteY3" fmla="*/ 430219 h 430219"/>
                  <a:gd name="connsiteX4" fmla="*/ 0 w 2832921"/>
                  <a:gd name="connsiteY4" fmla="*/ 3499 h 430219"/>
                  <a:gd name="connsiteX0" fmla="*/ 0 w 2832921"/>
                  <a:gd name="connsiteY0" fmla="*/ 3499 h 430219"/>
                  <a:gd name="connsiteX1" fmla="*/ 2832921 w 2832921"/>
                  <a:gd name="connsiteY1" fmla="*/ 0 h 430219"/>
                  <a:gd name="connsiteX2" fmla="*/ 2620823 w 2832921"/>
                  <a:gd name="connsiteY2" fmla="*/ 404668 h 430219"/>
                  <a:gd name="connsiteX3" fmla="*/ 0 w 2832921"/>
                  <a:gd name="connsiteY3" fmla="*/ 430219 h 430219"/>
                  <a:gd name="connsiteX4" fmla="*/ 0 w 2832921"/>
                  <a:gd name="connsiteY4" fmla="*/ 3499 h 430219"/>
                  <a:gd name="connsiteX0" fmla="*/ 0 w 2811657"/>
                  <a:gd name="connsiteY0" fmla="*/ 2288 h 429008"/>
                  <a:gd name="connsiteX1" fmla="*/ 2811657 w 2811657"/>
                  <a:gd name="connsiteY1" fmla="*/ 0 h 429008"/>
                  <a:gd name="connsiteX2" fmla="*/ 2620823 w 2811657"/>
                  <a:gd name="connsiteY2" fmla="*/ 403457 h 429008"/>
                  <a:gd name="connsiteX3" fmla="*/ 0 w 2811657"/>
                  <a:gd name="connsiteY3" fmla="*/ 429008 h 429008"/>
                  <a:gd name="connsiteX4" fmla="*/ 0 w 2811657"/>
                  <a:gd name="connsiteY4" fmla="*/ 2288 h 42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57" h="429008">
                    <a:moveTo>
                      <a:pt x="0" y="2288"/>
                    </a:moveTo>
                    <a:lnTo>
                      <a:pt x="2811657" y="0"/>
                    </a:lnTo>
                    <a:lnTo>
                      <a:pt x="2620823" y="403457"/>
                    </a:lnTo>
                    <a:lnTo>
                      <a:pt x="0" y="429008"/>
                    </a:lnTo>
                    <a:lnTo>
                      <a:pt x="0" y="2288"/>
                    </a:lnTo>
                    <a:close/>
                  </a:path>
                </a:pathLst>
              </a:custGeom>
              <a:solidFill>
                <a:schemeClr val="bg1">
                  <a:lumMod val="85000"/>
                </a:schemeClr>
              </a:solidFill>
              <a:ln w="12700" cap="flat" cmpd="sng" algn="ctr">
                <a:noFill/>
                <a:prstDash val="solid"/>
              </a:ln>
              <a:effectLst/>
            </p:spPr>
            <p:txBody>
              <a:bodyPr lIns="36000" tIns="36000" rIns="36000" bIns="36000" anchor="ctr"/>
              <a:lstStyle/>
              <a:p>
                <a:pPr algn="ctr" eaLnBrk="1" fontAlgn="auto" hangingPunct="1">
                  <a:spcBef>
                    <a:spcPts val="0"/>
                  </a:spcBef>
                  <a:spcAft>
                    <a:spcPts val="0"/>
                  </a:spcAft>
                  <a:defRPr/>
                </a:pPr>
                <a:endParaRPr lang="en-US" sz="1400" kern="0" dirty="0">
                  <a:solidFill>
                    <a:srgbClr val="313131"/>
                  </a:solidFill>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16" name="Rectangle 5">
                <a:extLst>
                  <a:ext uri="{FF2B5EF4-FFF2-40B4-BE49-F238E27FC236}">
                    <a16:creationId xmlns="" xmlns:a16="http://schemas.microsoft.com/office/drawing/2014/main" id="{AC3B850B-D463-425D-AA1F-25E8F8CEE0E7}"/>
                  </a:ext>
                </a:extLst>
              </p:cNvPr>
              <p:cNvSpPr/>
              <p:nvPr/>
            </p:nvSpPr>
            <p:spPr bwMode="auto">
              <a:xfrm flipV="1">
                <a:off x="3841750" y="3035300"/>
                <a:ext cx="2584450" cy="358775"/>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chemeClr val="tx1">
                  <a:lumMod val="75000"/>
                  <a:lumOff val="25000"/>
                </a:schemeClr>
              </a:solidFill>
              <a:ln w="12700" cap="flat" cmpd="sng" algn="ctr">
                <a:noFill/>
                <a:prstDash val="solid"/>
              </a:ln>
              <a:effectLst/>
            </p:spPr>
            <p:txBody>
              <a:bodyPr lIns="36000" tIns="36000" rIns="36000" bIns="36000" anchor="ctr"/>
              <a:lstStyle/>
              <a:p>
                <a:pPr algn="ctr" eaLnBrk="1" fontAlgn="auto" hangingPunct="1">
                  <a:spcBef>
                    <a:spcPts val="0"/>
                  </a:spcBef>
                  <a:spcAft>
                    <a:spcPts val="0"/>
                  </a:spcAft>
                  <a:defRPr/>
                </a:pPr>
                <a:endParaRPr lang="en-US" sz="1400" kern="0" dirty="0">
                  <a:solidFill>
                    <a:srgbClr val="313131"/>
                  </a:solidFill>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18" name="Rectangle 5">
                <a:extLst>
                  <a:ext uri="{FF2B5EF4-FFF2-40B4-BE49-F238E27FC236}">
                    <a16:creationId xmlns="" xmlns:a16="http://schemas.microsoft.com/office/drawing/2014/main" id="{DD23192D-040F-4736-9E3F-D97B63487A6B}"/>
                  </a:ext>
                </a:extLst>
              </p:cNvPr>
              <p:cNvSpPr/>
              <p:nvPr/>
            </p:nvSpPr>
            <p:spPr bwMode="auto">
              <a:xfrm>
                <a:off x="3244850" y="3519488"/>
                <a:ext cx="1514475" cy="357187"/>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rgbClr val="002776"/>
              </a:solidFill>
              <a:ln w="12700" cap="flat" cmpd="sng" algn="ctr">
                <a:noFill/>
                <a:prstDash val="solid"/>
              </a:ln>
              <a:effectLst/>
            </p:spPr>
            <p:txBody>
              <a:bodyPr lIns="36000" tIns="36000" rIns="36000" bIns="36000" anchor="ctr"/>
              <a:lstStyle/>
              <a:p>
                <a:pPr algn="ctr" eaLnBrk="1" fontAlgn="auto" hangingPunct="1">
                  <a:spcBef>
                    <a:spcPts val="0"/>
                  </a:spcBef>
                  <a:spcAft>
                    <a:spcPts val="0"/>
                  </a:spcAft>
                  <a:defRPr/>
                </a:pPr>
                <a:endParaRPr lang="en-US" sz="1400" kern="0" dirty="0">
                  <a:solidFill>
                    <a:srgbClr val="313131"/>
                  </a:solidFill>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25" name="Rectangle 47">
                <a:extLst>
                  <a:ext uri="{FF2B5EF4-FFF2-40B4-BE49-F238E27FC236}">
                    <a16:creationId xmlns="" xmlns:a16="http://schemas.microsoft.com/office/drawing/2014/main" id="{971BCED2-B8D0-41D0-A2CC-469C7D951E3B}"/>
                  </a:ext>
                </a:extLst>
              </p:cNvPr>
              <p:cNvSpPr/>
              <p:nvPr/>
            </p:nvSpPr>
            <p:spPr bwMode="auto">
              <a:xfrm>
                <a:off x="3380705" y="3588670"/>
                <a:ext cx="1770062" cy="215900"/>
              </a:xfrm>
              <a:prstGeom prst="rect">
                <a:avLst/>
              </a:prstGeom>
            </p:spPr>
            <p:txBody>
              <a:bodyPr lIns="0" tIns="0" rIns="0" bIns="0">
                <a:spAutoFit/>
              </a:bodyPr>
              <a:lstStyle/>
              <a:p>
                <a:pPr>
                  <a:defRPr/>
                </a:pPr>
                <a:r>
                  <a:rPr lang="zh-CN" altLang="en-US" sz="1400" b="1" kern="0" dirty="0">
                    <a:solidFill>
                      <a:srgbClr val="FFFFFF"/>
                    </a:solidFill>
                    <a:latin typeface="STKaiti" panose="02010600040101010101" pitchFamily="2" charset="-122"/>
                    <a:ea typeface="STKaiti" panose="02010600040101010101" pitchFamily="2" charset="-122"/>
                    <a:cs typeface="+mn-ea"/>
                    <a:sym typeface="STKaiti" panose="02010600040101010101" pitchFamily="2" charset="-122"/>
                  </a:rPr>
                  <a:t>专利数量有优势</a:t>
                </a:r>
                <a:endParaRPr lang="en-US" sz="1400" b="1" kern="0" dirty="0">
                  <a:solidFill>
                    <a:srgbClr val="FFFFFF"/>
                  </a:solidFill>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30" name="Rectangle 47">
                <a:extLst>
                  <a:ext uri="{FF2B5EF4-FFF2-40B4-BE49-F238E27FC236}">
                    <a16:creationId xmlns="" xmlns:a16="http://schemas.microsoft.com/office/drawing/2014/main" id="{11F18C8B-F748-4A2D-BE6B-2CC9435C4851}"/>
                  </a:ext>
                </a:extLst>
              </p:cNvPr>
              <p:cNvSpPr/>
              <p:nvPr/>
            </p:nvSpPr>
            <p:spPr bwMode="auto">
              <a:xfrm>
                <a:off x="4512112" y="3105543"/>
                <a:ext cx="1770062" cy="215900"/>
              </a:xfrm>
              <a:prstGeom prst="rect">
                <a:avLst/>
              </a:prstGeom>
            </p:spPr>
            <p:txBody>
              <a:bodyPr lIns="0" tIns="0" rIns="0" bIns="0">
                <a:spAutoFit/>
              </a:bodyPr>
              <a:lstStyle/>
              <a:p>
                <a:pPr>
                  <a:defRPr/>
                </a:pPr>
                <a:r>
                  <a:rPr lang="zh-CN" altLang="en-US" sz="1400" b="1" kern="0" dirty="0">
                    <a:solidFill>
                      <a:srgbClr val="FFFFFF"/>
                    </a:solidFill>
                    <a:latin typeface="STKaiti" panose="02010600040101010101" pitchFamily="2" charset="-122"/>
                    <a:ea typeface="STKaiti" panose="02010600040101010101" pitchFamily="2" charset="-122"/>
                    <a:cs typeface="+mn-ea"/>
                    <a:sym typeface="STKaiti" panose="02010600040101010101" pitchFamily="2" charset="-122"/>
                  </a:rPr>
                  <a:t>研发团队实力强劲</a:t>
                </a:r>
                <a:endParaRPr lang="en-US" sz="1400" b="1" kern="0" dirty="0">
                  <a:solidFill>
                    <a:srgbClr val="FFFFFF"/>
                  </a:solidFill>
                  <a:latin typeface="STKaiti" panose="02010600040101010101" pitchFamily="2" charset="-122"/>
                  <a:ea typeface="STKaiti" panose="02010600040101010101" pitchFamily="2" charset="-122"/>
                  <a:cs typeface="+mn-ea"/>
                  <a:sym typeface="STKaiti" panose="02010600040101010101" pitchFamily="2" charset="-122"/>
                </a:endParaRPr>
              </a:p>
            </p:txBody>
          </p:sp>
        </p:grpSp>
      </p:grpSp>
      <p:sp>
        <p:nvSpPr>
          <p:cNvPr id="32" name="矩形 31">
            <a:extLst>
              <a:ext uri="{FF2B5EF4-FFF2-40B4-BE49-F238E27FC236}">
                <a16:creationId xmlns="" xmlns:a16="http://schemas.microsoft.com/office/drawing/2014/main" id="{18D80BD5-5DF0-4F8D-BA86-A8C6B5654AA7}"/>
              </a:ext>
            </a:extLst>
          </p:cNvPr>
          <p:cNvSpPr/>
          <p:nvPr/>
        </p:nvSpPr>
        <p:spPr>
          <a:xfrm>
            <a:off x="339227" y="4054640"/>
            <a:ext cx="3800613" cy="1831912"/>
          </a:xfrm>
          <a:prstGeom prst="rect">
            <a:avLst/>
          </a:prstGeom>
        </p:spPr>
        <p:txBody>
          <a:bodyPr wrap="square">
            <a:spAutoFit/>
          </a:bodyPr>
          <a:lstStyle/>
          <a:p>
            <a:pPr lvl="0">
              <a:lnSpc>
                <a:spcPts val="1705"/>
              </a:lnSpc>
              <a:spcAft>
                <a:spcPts val="0"/>
              </a:spcAft>
              <a:tabLst>
                <a:tab pos="372110" algn="l"/>
              </a:tabLst>
            </a:pPr>
            <a:r>
              <a:rPr lang="zh-CN" altLang="en-US" sz="1600" b="1" dirty="0">
                <a:latin typeface="STKaiti" panose="02010600040101010101" pitchFamily="2" charset="-122"/>
                <a:ea typeface="STKaiti" panose="02010600040101010101" pitchFamily="2" charset="-122"/>
                <a:cs typeface="+mn-ea"/>
                <a:sym typeface="STKaiti" panose="02010600040101010101" pitchFamily="2" charset="-122"/>
              </a:rPr>
              <a:t>高新技术企业，专利数量占优</a:t>
            </a:r>
            <a:endParaRPr lang="en-US" altLang="zh-CN" sz="1600" b="1" dirty="0">
              <a:latin typeface="STKaiti" panose="02010600040101010101" pitchFamily="2" charset="-122"/>
              <a:ea typeface="STKaiti" panose="02010600040101010101" pitchFamily="2" charset="-122"/>
              <a:cs typeface="+mn-ea"/>
              <a:sym typeface="STKaiti" panose="02010600040101010101" pitchFamily="2" charset="-122"/>
            </a:endParaRPr>
          </a:p>
          <a:p>
            <a:pPr marL="285750" indent="-285750">
              <a:lnSpc>
                <a:spcPts val="1705"/>
              </a:lnSpc>
              <a:buFont typeface="Arial" panose="020B0604020202020204" pitchFamily="34" charset="0"/>
              <a:buChar char="•"/>
              <a:tabLst>
                <a:tab pos="372110" algn="l"/>
              </a:tabLst>
            </a:pPr>
            <a:r>
              <a:rPr lang="zh-CN" altLang="en-US" sz="1400" dirty="0">
                <a:latin typeface="STKaiti" panose="02010600040101010101" pitchFamily="2" charset="-122"/>
                <a:ea typeface="STKaiti" panose="02010600040101010101" pitchFamily="2" charset="-122"/>
                <a:cs typeface="+mn-ea"/>
                <a:sym typeface="STKaiti" panose="02010600040101010101" pitchFamily="2" charset="-122"/>
              </a:rPr>
              <a:t>公司属于国家及深圳市高新技术企业，重视专利布局工作，目前公司有专利</a:t>
            </a:r>
            <a:r>
              <a:rPr lang="en-US" altLang="zh-CN" sz="1400" dirty="0">
                <a:latin typeface="STKaiti" panose="02010600040101010101" pitchFamily="2" charset="-122"/>
                <a:ea typeface="STKaiti" panose="02010600040101010101" pitchFamily="2" charset="-122"/>
                <a:cs typeface="+mn-ea"/>
                <a:sym typeface="STKaiti" panose="02010600040101010101" pitchFamily="2" charset="-122"/>
              </a:rPr>
              <a:t>103</a:t>
            </a:r>
            <a:r>
              <a:rPr lang="zh-CN" altLang="en-US" sz="1400" dirty="0">
                <a:latin typeface="STKaiti" panose="02010600040101010101" pitchFamily="2" charset="-122"/>
                <a:ea typeface="STKaiti" panose="02010600040101010101" pitchFamily="2" charset="-122"/>
                <a:cs typeface="+mn-ea"/>
                <a:sym typeface="STKaiti" panose="02010600040101010101" pitchFamily="2" charset="-122"/>
              </a:rPr>
              <a:t>件，其中发明专利：</a:t>
            </a:r>
            <a:r>
              <a:rPr lang="en-US" altLang="zh-CN" sz="1400" dirty="0">
                <a:latin typeface="STKaiti" panose="02010600040101010101" pitchFamily="2" charset="-122"/>
                <a:ea typeface="STKaiti" panose="02010600040101010101" pitchFamily="2" charset="-122"/>
                <a:cs typeface="+mn-ea"/>
                <a:sym typeface="STKaiti" panose="02010600040101010101" pitchFamily="2" charset="-122"/>
              </a:rPr>
              <a:t>37</a:t>
            </a:r>
            <a:r>
              <a:rPr lang="zh-CN" altLang="en-US" sz="1400" dirty="0">
                <a:latin typeface="STKaiti" panose="02010600040101010101" pitchFamily="2" charset="-122"/>
                <a:ea typeface="STKaiti" panose="02010600040101010101" pitchFamily="2" charset="-122"/>
                <a:cs typeface="+mn-ea"/>
                <a:sym typeface="STKaiti" panose="02010600040101010101" pitchFamily="2" charset="-122"/>
              </a:rPr>
              <a:t>件，实用新型以及外观专利：</a:t>
            </a:r>
            <a:r>
              <a:rPr lang="en-US" altLang="zh-CN" sz="1400" dirty="0">
                <a:latin typeface="STKaiti" panose="02010600040101010101" pitchFamily="2" charset="-122"/>
                <a:ea typeface="STKaiti" panose="02010600040101010101" pitchFamily="2" charset="-122"/>
                <a:cs typeface="+mn-ea"/>
                <a:sym typeface="STKaiti" panose="02010600040101010101" pitchFamily="2" charset="-122"/>
              </a:rPr>
              <a:t>55</a:t>
            </a:r>
            <a:r>
              <a:rPr lang="zh-CN" altLang="en-US" sz="1400" dirty="0">
                <a:latin typeface="STKaiti" panose="02010600040101010101" pitchFamily="2" charset="-122"/>
                <a:ea typeface="STKaiti" panose="02010600040101010101" pitchFamily="2" charset="-122"/>
                <a:cs typeface="+mn-ea"/>
                <a:sym typeface="STKaiti" panose="02010600040101010101" pitchFamily="2" charset="-122"/>
              </a:rPr>
              <a:t>件，国外认证：</a:t>
            </a:r>
            <a:r>
              <a:rPr lang="en-US" altLang="zh-CN" sz="1400" dirty="0">
                <a:latin typeface="STKaiti" panose="02010600040101010101" pitchFamily="2" charset="-122"/>
                <a:ea typeface="STKaiti" panose="02010600040101010101" pitchFamily="2" charset="-122"/>
                <a:cs typeface="+mn-ea"/>
                <a:sym typeface="STKaiti" panose="02010600040101010101" pitchFamily="2" charset="-122"/>
              </a:rPr>
              <a:t>11</a:t>
            </a:r>
            <a:r>
              <a:rPr lang="zh-CN" altLang="en-US" sz="1400" dirty="0">
                <a:latin typeface="STKaiti" panose="02010600040101010101" pitchFamily="2" charset="-122"/>
                <a:ea typeface="STKaiti" panose="02010600040101010101" pitchFamily="2" charset="-122"/>
                <a:cs typeface="+mn-ea"/>
                <a:sym typeface="STKaiti" panose="02010600040101010101" pitchFamily="2" charset="-122"/>
              </a:rPr>
              <a:t>件。</a:t>
            </a:r>
            <a:endParaRPr lang="en-US" altLang="zh-CN" sz="1400" dirty="0">
              <a:latin typeface="STKaiti" panose="02010600040101010101" pitchFamily="2" charset="-122"/>
              <a:ea typeface="STKaiti" panose="02010600040101010101" pitchFamily="2" charset="-122"/>
              <a:cs typeface="+mn-ea"/>
              <a:sym typeface="STKaiti" panose="02010600040101010101" pitchFamily="2" charset="-122"/>
            </a:endParaRPr>
          </a:p>
          <a:p>
            <a:pPr marL="285750" indent="-285750">
              <a:lnSpc>
                <a:spcPts val="1705"/>
              </a:lnSpc>
              <a:buFont typeface="Arial" panose="020B0604020202020204" pitchFamily="34" charset="0"/>
              <a:buChar char="•"/>
              <a:tabLst>
                <a:tab pos="372110" algn="l"/>
              </a:tabLst>
            </a:pPr>
            <a:r>
              <a:rPr lang="zh-CN" altLang="en-US" sz="1400" dirty="0">
                <a:latin typeface="STKaiti" panose="02010600040101010101" pitchFamily="2" charset="-122"/>
                <a:ea typeface="STKaiti" panose="02010600040101010101" pitchFamily="2" charset="-122"/>
                <a:cs typeface="+mn-ea"/>
                <a:sym typeface="STKaiti" panose="02010600040101010101" pitchFamily="2" charset="-122"/>
              </a:rPr>
              <a:t>产品依托精准磁控、 人工智能、微光学成像、图像处理、云存储等多个领域技术，拥有完全自主知识产权。</a:t>
            </a:r>
            <a:endParaRPr lang="en-US" altLang="zh-CN" sz="1400" dirty="0">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33" name="TextBox 24">
            <a:extLst>
              <a:ext uri="{FF2B5EF4-FFF2-40B4-BE49-F238E27FC236}">
                <a16:creationId xmlns="" xmlns:a16="http://schemas.microsoft.com/office/drawing/2014/main" id="{57DBB240-05CD-4F25-8D2D-1C7C4B659A7E}"/>
              </a:ext>
            </a:extLst>
          </p:cNvPr>
          <p:cNvSpPr txBox="1"/>
          <p:nvPr/>
        </p:nvSpPr>
        <p:spPr>
          <a:xfrm>
            <a:off x="1138237" y="327978"/>
            <a:ext cx="7372349" cy="892552"/>
          </a:xfrm>
          <a:prstGeom prst="rect">
            <a:avLst/>
          </a:prstGeom>
          <a:noFill/>
        </p:spPr>
        <p:txBody>
          <a:bodyPr wrap="square">
            <a:spAutoFit/>
          </a:bodyPr>
          <a:lstStyle/>
          <a:p>
            <a:pPr eaLnBrk="1" hangingPunct="1">
              <a:defRPr/>
            </a:pPr>
            <a:r>
              <a:rPr lang="en-US" altLang="zh-CN"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1.5</a:t>
            </a:r>
            <a:r>
              <a:rPr lang="zh-CN" altLang="en-US"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 投资亮点</a:t>
            </a:r>
            <a:endParaRPr lang="en-US" altLang="zh-CN" sz="2000" b="1" dirty="0">
              <a:solidFill>
                <a:schemeClr val="bg1"/>
              </a:solidFill>
              <a:latin typeface="STKaiti" panose="02010600040101010101" pitchFamily="2" charset="-122"/>
              <a:ea typeface="STKaiti" panose="02010600040101010101" pitchFamily="2" charset="-122"/>
              <a:sym typeface="STKaiti" panose="02010600040101010101" pitchFamily="2" charset="-122"/>
            </a:endParaRPr>
          </a:p>
          <a:p>
            <a:pPr>
              <a:defRPr/>
            </a:pPr>
            <a:r>
              <a:rPr lang="en-US" altLang="zh-CN"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a:t>
            </a:r>
            <a:r>
              <a:rPr lang="zh-CN"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专利数量有优势，研发团队实力强劲</a:t>
            </a:r>
          </a:p>
          <a:p>
            <a:pPr eaLnBrk="1" hangingPunct="1">
              <a:defRPr/>
            </a:pPr>
            <a:endParaRPr lang="zh-CN"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endParaRPr>
          </a:p>
        </p:txBody>
      </p:sp>
      <p:pic>
        <p:nvPicPr>
          <p:cNvPr id="5" name="图片 4">
            <a:extLst>
              <a:ext uri="{FF2B5EF4-FFF2-40B4-BE49-F238E27FC236}">
                <a16:creationId xmlns="" xmlns:a16="http://schemas.microsoft.com/office/drawing/2014/main" id="{CF196A57-0F93-407E-A305-012437BA4F55}"/>
              </a:ext>
            </a:extLst>
          </p:cNvPr>
          <p:cNvPicPr>
            <a:picLocks noChangeAspect="1"/>
          </p:cNvPicPr>
          <p:nvPr/>
        </p:nvPicPr>
        <p:blipFill>
          <a:blip r:embed="rId8"/>
          <a:stretch>
            <a:fillRect/>
          </a:stretch>
        </p:blipFill>
        <p:spPr>
          <a:xfrm>
            <a:off x="106879" y="1169057"/>
            <a:ext cx="3022188" cy="1691847"/>
          </a:xfrm>
          <a:prstGeom prst="rect">
            <a:avLst/>
          </a:prstGeom>
        </p:spPr>
      </p:pic>
      <p:pic>
        <p:nvPicPr>
          <p:cNvPr id="35" name="图片 34">
            <a:extLst>
              <a:ext uri="{FF2B5EF4-FFF2-40B4-BE49-F238E27FC236}">
                <a16:creationId xmlns="" xmlns:a16="http://schemas.microsoft.com/office/drawing/2014/main" id="{4DE0D2F9-E900-44D2-8AB7-3293632BE3BF}"/>
              </a:ext>
            </a:extLst>
          </p:cNvPr>
          <p:cNvPicPr>
            <a:picLocks noChangeAspect="1"/>
          </p:cNvPicPr>
          <p:nvPr/>
        </p:nvPicPr>
        <p:blipFill>
          <a:blip r:embed="rId9" cstate="print"/>
          <a:stretch>
            <a:fillRect/>
          </a:stretch>
        </p:blipFill>
        <p:spPr>
          <a:xfrm>
            <a:off x="5972241" y="3894854"/>
            <a:ext cx="894275" cy="842846"/>
          </a:xfrm>
          <a:prstGeom prst="ellipse">
            <a:avLst/>
          </a:prstGeom>
          <a:effectLst>
            <a:outerShdw blurRad="127000" dist="76200" dir="5400000" algn="t" rotWithShape="0">
              <a:prstClr val="black">
                <a:alpha val="40000"/>
              </a:prstClr>
            </a:outerShdw>
          </a:effectLst>
        </p:spPr>
      </p:pic>
      <p:sp>
        <p:nvSpPr>
          <p:cNvPr id="6" name="矩形 5">
            <a:extLst>
              <a:ext uri="{FF2B5EF4-FFF2-40B4-BE49-F238E27FC236}">
                <a16:creationId xmlns="" xmlns:a16="http://schemas.microsoft.com/office/drawing/2014/main" id="{BA9068CB-A7BD-43CD-B0F6-158F277F1D8F}"/>
              </a:ext>
            </a:extLst>
          </p:cNvPr>
          <p:cNvSpPr/>
          <p:nvPr/>
        </p:nvSpPr>
        <p:spPr>
          <a:xfrm>
            <a:off x="6036644" y="4726969"/>
            <a:ext cx="723275" cy="307777"/>
          </a:xfrm>
          <a:prstGeom prst="rect">
            <a:avLst/>
          </a:prstGeom>
        </p:spPr>
        <p:txBody>
          <a:bodyPr wrap="none">
            <a:spAutoFit/>
          </a:bodyPr>
          <a:lstStyle/>
          <a:p>
            <a:r>
              <a:rPr lang="zh-CN" altLang="en-US" sz="1400" dirty="0"/>
              <a:t>王建平</a:t>
            </a:r>
          </a:p>
        </p:txBody>
      </p:sp>
      <p:sp>
        <p:nvSpPr>
          <p:cNvPr id="8" name="矩形 7">
            <a:extLst>
              <a:ext uri="{FF2B5EF4-FFF2-40B4-BE49-F238E27FC236}">
                <a16:creationId xmlns="" xmlns:a16="http://schemas.microsoft.com/office/drawing/2014/main" id="{AC4F9A97-2709-424C-80CA-674BAD74A4E3}"/>
              </a:ext>
            </a:extLst>
          </p:cNvPr>
          <p:cNvSpPr/>
          <p:nvPr/>
        </p:nvSpPr>
        <p:spPr>
          <a:xfrm>
            <a:off x="5788436" y="4905535"/>
            <a:ext cx="1261884" cy="307777"/>
          </a:xfrm>
          <a:prstGeom prst="rect">
            <a:avLst/>
          </a:prstGeom>
        </p:spPr>
        <p:txBody>
          <a:bodyPr wrap="none">
            <a:spAutoFit/>
          </a:bodyPr>
          <a:lstStyle/>
          <a:p>
            <a:pPr algn="ctr" fontAlgn="base">
              <a:spcBef>
                <a:spcPct val="0"/>
              </a:spcBef>
              <a:spcAft>
                <a:spcPct val="0"/>
              </a:spcAft>
            </a:pPr>
            <a:r>
              <a:rPr lang="zh-CN" altLang="en-US" sz="1400" dirty="0">
                <a:solidFill>
                  <a:schemeClr val="bg1">
                    <a:lumMod val="50000"/>
                  </a:schemeClr>
                </a:solidFill>
                <a:latin typeface="+mj-ea"/>
                <a:sym typeface="+mn-lt"/>
              </a:rPr>
              <a:t>研发中心总监</a:t>
            </a:r>
          </a:p>
        </p:txBody>
      </p:sp>
      <p:sp>
        <p:nvSpPr>
          <p:cNvPr id="9" name="矩形 8">
            <a:extLst>
              <a:ext uri="{FF2B5EF4-FFF2-40B4-BE49-F238E27FC236}">
                <a16:creationId xmlns="" xmlns:a16="http://schemas.microsoft.com/office/drawing/2014/main" id="{D728D61F-B8B2-475B-869E-FD90E61888C1}"/>
              </a:ext>
            </a:extLst>
          </p:cNvPr>
          <p:cNvSpPr/>
          <p:nvPr/>
        </p:nvSpPr>
        <p:spPr>
          <a:xfrm>
            <a:off x="6959770" y="3840563"/>
            <a:ext cx="2027835" cy="1173976"/>
          </a:xfrm>
          <a:prstGeom prst="rect">
            <a:avLst/>
          </a:prstGeom>
        </p:spPr>
        <p:txBody>
          <a:bodyPr wrap="square">
            <a:spAutoFit/>
          </a:bodyPr>
          <a:lstStyle/>
          <a:p>
            <a:pPr algn="ctr" defTabSz="914400" fontAlgn="base">
              <a:lnSpc>
                <a:spcPct val="150000"/>
              </a:lnSpc>
              <a:spcBef>
                <a:spcPts val="1000"/>
              </a:spcBef>
              <a:spcAft>
                <a:spcPct val="0"/>
              </a:spcAft>
            </a:pPr>
            <a:r>
              <a:rPr lang="zh-CN" altLang="en-US" sz="1200" dirty="0">
                <a:solidFill>
                  <a:schemeClr val="accent1"/>
                </a:solidFill>
                <a:latin typeface="+mj-ea"/>
                <a:sym typeface="+mn-lt"/>
              </a:rPr>
              <a:t>硕士，</a:t>
            </a:r>
            <a:r>
              <a:rPr lang="en-US" altLang="zh-CN" sz="1200" dirty="0">
                <a:solidFill>
                  <a:schemeClr val="accent1"/>
                </a:solidFill>
                <a:latin typeface="+mj-ea"/>
                <a:sym typeface="+mn-lt"/>
              </a:rPr>
              <a:t>15</a:t>
            </a:r>
            <a:r>
              <a:rPr lang="zh-CN" altLang="en-US" sz="1200" dirty="0">
                <a:solidFill>
                  <a:schemeClr val="accent1"/>
                </a:solidFill>
                <a:latin typeface="+mj-ea"/>
                <a:sym typeface="+mn-lt"/>
              </a:rPr>
              <a:t>年以上微电子、医疗器械的研发和管理经验，胶囊式内窥镜以及控制设备产品专家，主抓新产品设计</a:t>
            </a:r>
            <a:r>
              <a:rPr lang="en-US" altLang="zh-CN" sz="1200" dirty="0">
                <a:solidFill>
                  <a:schemeClr val="accent1"/>
                </a:solidFill>
                <a:latin typeface="+mj-ea"/>
                <a:sym typeface="+mn-lt"/>
              </a:rPr>
              <a:t>.</a:t>
            </a:r>
            <a:endParaRPr lang="zh-CN" altLang="en-US" sz="1200" dirty="0">
              <a:solidFill>
                <a:schemeClr val="accent1"/>
              </a:solidFill>
              <a:latin typeface="+mj-ea"/>
              <a:sym typeface="+mn-lt"/>
            </a:endParaRPr>
          </a:p>
        </p:txBody>
      </p:sp>
      <p:pic>
        <p:nvPicPr>
          <p:cNvPr id="10" name="图片 9">
            <a:extLst>
              <a:ext uri="{FF2B5EF4-FFF2-40B4-BE49-F238E27FC236}">
                <a16:creationId xmlns="" xmlns:a16="http://schemas.microsoft.com/office/drawing/2014/main" id="{E5F1DA48-5CAB-48F1-AA8C-E3D063B583DA}"/>
              </a:ext>
            </a:extLst>
          </p:cNvPr>
          <p:cNvPicPr>
            <a:picLocks noChangeAspect="1"/>
          </p:cNvPicPr>
          <p:nvPr/>
        </p:nvPicPr>
        <p:blipFill>
          <a:blip r:embed="rId10"/>
          <a:stretch>
            <a:fillRect/>
          </a:stretch>
        </p:blipFill>
        <p:spPr>
          <a:xfrm>
            <a:off x="5897765" y="5183263"/>
            <a:ext cx="1015435" cy="987616"/>
          </a:xfrm>
          <a:prstGeom prst="rect">
            <a:avLst/>
          </a:prstGeom>
        </p:spPr>
      </p:pic>
      <p:sp>
        <p:nvSpPr>
          <p:cNvPr id="11" name="矩形 10">
            <a:extLst>
              <a:ext uri="{FF2B5EF4-FFF2-40B4-BE49-F238E27FC236}">
                <a16:creationId xmlns="" xmlns:a16="http://schemas.microsoft.com/office/drawing/2014/main" id="{9DBA73EA-A456-4F33-A08C-AC4C5D6E0C14}"/>
              </a:ext>
            </a:extLst>
          </p:cNvPr>
          <p:cNvSpPr/>
          <p:nvPr/>
        </p:nvSpPr>
        <p:spPr>
          <a:xfrm>
            <a:off x="6057740" y="5992313"/>
            <a:ext cx="723275" cy="307777"/>
          </a:xfrm>
          <a:prstGeom prst="rect">
            <a:avLst/>
          </a:prstGeom>
        </p:spPr>
        <p:txBody>
          <a:bodyPr wrap="none">
            <a:spAutoFit/>
          </a:bodyPr>
          <a:lstStyle/>
          <a:p>
            <a:r>
              <a:rPr lang="zh-CN" altLang="en-US" sz="1400" dirty="0"/>
              <a:t>陈国华</a:t>
            </a:r>
          </a:p>
        </p:txBody>
      </p:sp>
      <p:sp>
        <p:nvSpPr>
          <p:cNvPr id="19" name="矩形 18">
            <a:extLst>
              <a:ext uri="{FF2B5EF4-FFF2-40B4-BE49-F238E27FC236}">
                <a16:creationId xmlns="" xmlns:a16="http://schemas.microsoft.com/office/drawing/2014/main" id="{06CFC616-CE8A-4302-84DD-372F4CCB8AD2}"/>
              </a:ext>
            </a:extLst>
          </p:cNvPr>
          <p:cNvSpPr/>
          <p:nvPr/>
        </p:nvSpPr>
        <p:spPr>
          <a:xfrm>
            <a:off x="5767436" y="6247262"/>
            <a:ext cx="1447832" cy="307777"/>
          </a:xfrm>
          <a:prstGeom prst="rect">
            <a:avLst/>
          </a:prstGeom>
        </p:spPr>
        <p:txBody>
          <a:bodyPr wrap="none">
            <a:spAutoFit/>
          </a:bodyPr>
          <a:lstStyle/>
          <a:p>
            <a:r>
              <a:rPr lang="en-US" altLang="zh-CN" sz="1400" dirty="0">
                <a:solidFill>
                  <a:schemeClr val="bg1">
                    <a:lumMod val="50000"/>
                  </a:schemeClr>
                </a:solidFill>
                <a:latin typeface="+mj-ea"/>
              </a:rPr>
              <a:t>AI</a:t>
            </a:r>
            <a:r>
              <a:rPr lang="zh-CN" altLang="en-US" sz="1400" dirty="0">
                <a:solidFill>
                  <a:schemeClr val="bg1">
                    <a:lumMod val="50000"/>
                  </a:schemeClr>
                </a:solidFill>
                <a:latin typeface="+mj-ea"/>
              </a:rPr>
              <a:t>实验室负责人</a:t>
            </a:r>
          </a:p>
        </p:txBody>
      </p:sp>
      <p:sp>
        <p:nvSpPr>
          <p:cNvPr id="20" name="矩形 19">
            <a:extLst>
              <a:ext uri="{FF2B5EF4-FFF2-40B4-BE49-F238E27FC236}">
                <a16:creationId xmlns="" xmlns:a16="http://schemas.microsoft.com/office/drawing/2014/main" id="{AFEDFBBE-7572-4F6A-9FF8-D80DA14A5AA6}"/>
              </a:ext>
            </a:extLst>
          </p:cNvPr>
          <p:cNvSpPr/>
          <p:nvPr/>
        </p:nvSpPr>
        <p:spPr>
          <a:xfrm>
            <a:off x="6986446" y="5213312"/>
            <a:ext cx="1903635" cy="1173976"/>
          </a:xfrm>
          <a:prstGeom prst="rect">
            <a:avLst/>
          </a:prstGeom>
        </p:spPr>
        <p:txBody>
          <a:bodyPr wrap="square">
            <a:spAutoFit/>
          </a:bodyPr>
          <a:lstStyle/>
          <a:p>
            <a:pPr>
              <a:lnSpc>
                <a:spcPct val="150000"/>
              </a:lnSpc>
            </a:pPr>
            <a:r>
              <a:rPr lang="zh-CN" altLang="en-US" sz="1200" dirty="0">
                <a:solidFill>
                  <a:schemeClr val="accent1"/>
                </a:solidFill>
                <a:latin typeface="+mj-ea"/>
              </a:rPr>
              <a:t>博士，主要研究方向为医学图像处理软件开发、计算机视觉研发，曾担任多家医疗影像公司技术顾问</a:t>
            </a:r>
            <a:r>
              <a:rPr lang="en-US" altLang="zh-CN" sz="1200" dirty="0">
                <a:solidFill>
                  <a:schemeClr val="accent1"/>
                </a:solidFill>
                <a:latin typeface="+mj-ea"/>
              </a:rPr>
              <a:t>.</a:t>
            </a:r>
          </a:p>
        </p:txBody>
      </p:sp>
    </p:spTree>
    <p:extLst>
      <p:ext uri="{BB962C8B-B14F-4D97-AF65-F5344CB8AC3E}">
        <p14:creationId xmlns:p14="http://schemas.microsoft.com/office/powerpoint/2010/main" val="4141543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1143003" y="857253"/>
          <a:ext cx="119063" cy="119063"/>
        </p:xfrm>
        <a:graphic>
          <a:graphicData uri="http://schemas.openxmlformats.org/presentationml/2006/ole">
            <mc:AlternateContent xmlns:mc="http://schemas.openxmlformats.org/markup-compatibility/2006">
              <mc:Choice xmlns:v="urn:schemas-microsoft-com:vml" Requires="v">
                <p:oleObj spid="_x0000_s383043" name="think-cell Slide" r:id="rId6" imgW="8890" imgH="8890" progId="">
                  <p:embed/>
                </p:oleObj>
              </mc:Choice>
              <mc:Fallback>
                <p:oleObj name="think-cell Slide" r:id="rId6" imgW="8890" imgH="8890" progId="">
                  <p:embed/>
                  <p:pic>
                    <p:nvPicPr>
                      <p:cNvPr id="61442"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3" y="857253"/>
                        <a:ext cx="119063"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1143003" y="857253"/>
            <a:ext cx="119063" cy="119063"/>
          </a:xfrm>
          <a:prstGeom prst="rect">
            <a:avLst/>
          </a:prstGeom>
          <a:gradFill rotWithShape="1">
            <a:gsLst>
              <a:gs pos="0">
                <a:schemeClr val="accent1">
                  <a:gamma/>
                  <a:tint val="9412"/>
                  <a:invGamma/>
                </a:schemeClr>
              </a:gs>
              <a:gs pos="100000">
                <a:schemeClr val="accent1"/>
              </a:gs>
            </a:gsLst>
            <a:lin ang="0" scaled="1"/>
          </a:gradFill>
          <a:ln w="9525" algn="ctr">
            <a:noFill/>
            <a:miter lim="800000"/>
          </a:ln>
          <a:effectLst/>
        </p:spPr>
        <p:txBody>
          <a:bodyPr wrap="none" lIns="0" tIns="0" rIns="0" bIns="0" anchor="ctr"/>
          <a:lstStyle/>
          <a:p>
            <a:pPr algn="ctr" fontAlgn="base">
              <a:spcBef>
                <a:spcPct val="0"/>
              </a:spcBef>
              <a:spcAft>
                <a:spcPct val="0"/>
              </a:spcAft>
              <a:defRPr/>
            </a:pPr>
            <a:endParaRPr lang="en-US" sz="750">
              <a:solidFill>
                <a:srgbClr val="000000"/>
              </a:solidFill>
              <a:latin typeface="Arial" charset="0"/>
              <a:ea typeface="华文中宋" pitchFamily="2" charset="-122"/>
            </a:endParaRPr>
          </a:p>
        </p:txBody>
      </p:sp>
      <p:sp>
        <p:nvSpPr>
          <p:cNvPr id="17" name="Rectangle 4">
            <a:extLst>
              <a:ext uri="{FF2B5EF4-FFF2-40B4-BE49-F238E27FC236}">
                <a16:creationId xmlns="" xmlns:a16="http://schemas.microsoft.com/office/drawing/2014/main" id="{F463C2F6-B84D-3947-8966-8B5B3D95D85A}"/>
              </a:ext>
            </a:extLst>
          </p:cNvPr>
          <p:cNvSpPr>
            <a:spLocks noChangeArrowheads="1"/>
          </p:cNvSpPr>
          <p:nvPr/>
        </p:nvSpPr>
        <p:spPr bwMode="auto">
          <a:xfrm>
            <a:off x="847965" y="1113273"/>
            <a:ext cx="2095260" cy="307777"/>
          </a:xfrm>
          <a:prstGeom prst="rect">
            <a:avLst/>
          </a:prstGeom>
          <a:solidFill>
            <a:srgbClr val="00437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fontAlgn="base">
              <a:spcBef>
                <a:spcPct val="0"/>
              </a:spcBef>
              <a:spcAft>
                <a:spcPct val="0"/>
              </a:spcAft>
              <a:defRPr/>
            </a:pPr>
            <a:r>
              <a:rPr lang="zh-CN" altLang="en-US" sz="1400" b="1" dirty="0">
                <a:solidFill>
                  <a:srgbClr val="FFFFFF"/>
                </a:solidFill>
                <a:latin typeface="华文楷体"/>
                <a:ea typeface="华文楷体"/>
                <a:cs typeface="Arial" charset="0"/>
              </a:rPr>
              <a:t>风险</a:t>
            </a:r>
            <a:endParaRPr lang="en-US" altLang="zh-CN" sz="1400" b="1" dirty="0">
              <a:solidFill>
                <a:srgbClr val="FFFFFF"/>
              </a:solidFill>
              <a:latin typeface="华文楷体"/>
              <a:ea typeface="华文楷体"/>
              <a:cs typeface="Arial" charset="0"/>
            </a:endParaRPr>
          </a:p>
        </p:txBody>
      </p:sp>
      <p:sp>
        <p:nvSpPr>
          <p:cNvPr id="18" name="Rectangle 4">
            <a:extLst>
              <a:ext uri="{FF2B5EF4-FFF2-40B4-BE49-F238E27FC236}">
                <a16:creationId xmlns="" xmlns:a16="http://schemas.microsoft.com/office/drawing/2014/main" id="{C8B20899-9204-C245-B6E4-4946886DD5B8}"/>
              </a:ext>
            </a:extLst>
          </p:cNvPr>
          <p:cNvSpPr>
            <a:spLocks noChangeArrowheads="1"/>
          </p:cNvSpPr>
          <p:nvPr/>
        </p:nvSpPr>
        <p:spPr bwMode="auto">
          <a:xfrm>
            <a:off x="3180533" y="1113273"/>
            <a:ext cx="5366308" cy="307777"/>
          </a:xfrm>
          <a:prstGeom prst="rect">
            <a:avLst/>
          </a:prstGeom>
          <a:solidFill>
            <a:srgbClr val="00437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fontAlgn="base">
              <a:spcBef>
                <a:spcPct val="0"/>
              </a:spcBef>
              <a:spcAft>
                <a:spcPct val="0"/>
              </a:spcAft>
              <a:defRPr/>
            </a:pPr>
            <a:r>
              <a:rPr lang="zh-CN" altLang="en-US" sz="1400" b="1" dirty="0">
                <a:solidFill>
                  <a:srgbClr val="FFFFFF"/>
                </a:solidFill>
                <a:latin typeface="华文楷体"/>
                <a:ea typeface="华文楷体"/>
                <a:cs typeface="Arial" charset="0"/>
              </a:rPr>
              <a:t>具体说明</a:t>
            </a:r>
            <a:endParaRPr lang="en-US" altLang="zh-CN" sz="1400" b="1" dirty="0">
              <a:solidFill>
                <a:srgbClr val="FFFFFF"/>
              </a:solidFill>
              <a:latin typeface="华文楷体"/>
              <a:ea typeface="华文楷体"/>
              <a:cs typeface="Arial" charset="0"/>
            </a:endParaRPr>
          </a:p>
        </p:txBody>
      </p:sp>
      <p:graphicFrame>
        <p:nvGraphicFramePr>
          <p:cNvPr id="15" name="表格 14">
            <a:extLst>
              <a:ext uri="{FF2B5EF4-FFF2-40B4-BE49-F238E27FC236}">
                <a16:creationId xmlns="" xmlns:a16="http://schemas.microsoft.com/office/drawing/2014/main" id="{404B13FA-8FC8-FB4F-8EA4-F204038F36F2}"/>
              </a:ext>
            </a:extLst>
          </p:cNvPr>
          <p:cNvGraphicFramePr>
            <a:graphicFrameLocks noGrp="1"/>
          </p:cNvGraphicFramePr>
          <p:nvPr>
            <p:extLst>
              <p:ext uri="{D42A27DB-BD31-4B8C-83A1-F6EECF244321}">
                <p14:modId xmlns:p14="http://schemas.microsoft.com/office/powerpoint/2010/main" val="3692291219"/>
              </p:ext>
            </p:extLst>
          </p:nvPr>
        </p:nvGraphicFramePr>
        <p:xfrm>
          <a:off x="922609" y="1812494"/>
          <a:ext cx="7698876" cy="3756660"/>
        </p:xfrm>
        <a:graphic>
          <a:graphicData uri="http://schemas.openxmlformats.org/drawingml/2006/table">
            <a:tbl>
              <a:tblPr firstRow="1" bandRow="1">
                <a:tableStyleId>{2D5ABB26-0587-4C30-8999-92F81FD0307C}</a:tableStyleId>
              </a:tblPr>
              <a:tblGrid>
                <a:gridCol w="2095375">
                  <a:extLst>
                    <a:ext uri="{9D8B030D-6E8A-4147-A177-3AD203B41FA5}">
                      <a16:colId xmlns="" xmlns:a16="http://schemas.microsoft.com/office/drawing/2014/main" val="2168276804"/>
                    </a:ext>
                  </a:extLst>
                </a:gridCol>
                <a:gridCol w="5603501">
                  <a:extLst>
                    <a:ext uri="{9D8B030D-6E8A-4147-A177-3AD203B41FA5}">
                      <a16:colId xmlns="" xmlns:a16="http://schemas.microsoft.com/office/drawing/2014/main" val="238328457"/>
                    </a:ext>
                  </a:extLst>
                </a:gridCol>
              </a:tblGrid>
              <a:tr h="425166">
                <a:tc>
                  <a:txBody>
                    <a:bodyPr/>
                    <a:lstStyle/>
                    <a:p>
                      <a:pPr algn="ctr"/>
                      <a:r>
                        <a:rPr lang="zh-CN" altLang="en-US" sz="1250" b="1" dirty="0">
                          <a:latin typeface="+mn-ea"/>
                          <a:ea typeface="+mn-ea"/>
                        </a:rPr>
                        <a:t>胶囊内镜尚未能完全取得临床医生的认可</a:t>
                      </a:r>
                    </a:p>
                  </a:txBody>
                  <a:tcPr marL="68580" marR="68580" marT="34290" marB="3429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just">
                        <a:buFont typeface="Arial" panose="020B0604020202020204" pitchFamily="34" charset="0"/>
                        <a:buChar char="•"/>
                      </a:pPr>
                      <a:r>
                        <a:rPr lang="zh-CN" altLang="en-US" sz="1250" kern="1200" dirty="0">
                          <a:solidFill>
                            <a:schemeClr val="tx1"/>
                          </a:solidFill>
                          <a:effectLst/>
                          <a:latin typeface="+mn-ea"/>
                          <a:ea typeface="+mn-ea"/>
                          <a:cs typeface="+mn-cs"/>
                        </a:rPr>
                        <a:t>胶囊内镜终端普遍售价在</a:t>
                      </a:r>
                      <a:r>
                        <a:rPr lang="en-US" altLang="zh-CN" sz="1250" kern="1200" dirty="0">
                          <a:solidFill>
                            <a:schemeClr val="tx1"/>
                          </a:solidFill>
                          <a:effectLst/>
                          <a:latin typeface="+mn-ea"/>
                          <a:ea typeface="+mn-ea"/>
                          <a:cs typeface="+mn-cs"/>
                        </a:rPr>
                        <a:t>2000-4000</a:t>
                      </a:r>
                      <a:r>
                        <a:rPr lang="zh-CN" altLang="en-US" sz="1250" kern="1200" dirty="0">
                          <a:solidFill>
                            <a:schemeClr val="tx1"/>
                          </a:solidFill>
                          <a:effectLst/>
                          <a:latin typeface="+mn-ea"/>
                          <a:ea typeface="+mn-ea"/>
                          <a:cs typeface="+mn-cs"/>
                        </a:rPr>
                        <a:t>元，与价格在</a:t>
                      </a:r>
                      <a:r>
                        <a:rPr lang="en-US" altLang="zh-CN" sz="1250" kern="1200" dirty="0">
                          <a:solidFill>
                            <a:schemeClr val="tx1"/>
                          </a:solidFill>
                          <a:effectLst/>
                          <a:latin typeface="+mn-ea"/>
                          <a:ea typeface="+mn-ea"/>
                          <a:cs typeface="+mn-cs"/>
                        </a:rPr>
                        <a:t>500-1200</a:t>
                      </a:r>
                      <a:r>
                        <a:rPr lang="zh-CN" altLang="en-US" sz="1250" kern="1200" dirty="0">
                          <a:solidFill>
                            <a:schemeClr val="tx1"/>
                          </a:solidFill>
                          <a:effectLst/>
                          <a:latin typeface="+mn-ea"/>
                          <a:ea typeface="+mn-ea"/>
                          <a:cs typeface="+mn-cs"/>
                        </a:rPr>
                        <a:t>元临床医学上胃病诊断普遍采取普通内镜相比，价格并不占优。</a:t>
                      </a:r>
                      <a:r>
                        <a:rPr lang="zh-CN" altLang="en-US" sz="1250" b="1" dirty="0">
                          <a:latin typeface="times" panose="02020603050405020304" pitchFamily="18" charset="0"/>
                          <a:ea typeface="楷体" panose="02010609060101010101" pitchFamily="49" charset="-122"/>
                          <a:cs typeface="times" panose="02020603050405020304" pitchFamily="18" charset="0"/>
                        </a:rPr>
                        <a:t>但截至目前，部分省份胶囊胃镜已纳入医保，预计未来使用人数将显著增加。同时，资福产品的成本价低于安翰，未来在终端将以更优惠的价格抢占市场。</a:t>
                      </a:r>
                      <a:endParaRPr lang="en-US" altLang="zh-CN" sz="1250" b="1" kern="1200" dirty="0">
                        <a:solidFill>
                          <a:schemeClr val="tx1"/>
                        </a:solidFill>
                        <a:effectLst/>
                        <a:latin typeface="+mn-ea"/>
                        <a:ea typeface="+mn-ea"/>
                        <a:cs typeface="+mn-cs"/>
                      </a:endParaRPr>
                    </a:p>
                    <a:p>
                      <a:pPr marL="171450" indent="-171450" algn="just">
                        <a:buFont typeface="Arial" panose="020B0604020202020204" pitchFamily="34" charset="0"/>
                        <a:buChar char="•"/>
                      </a:pPr>
                      <a:r>
                        <a:rPr lang="zh-CN" altLang="en-US" sz="1250" dirty="0">
                          <a:latin typeface="+mn-ea"/>
                          <a:ea typeface="+mn-ea"/>
                        </a:rPr>
                        <a:t>临床上，严重胃病包括胃癌最可靠的诊断手段是胃镜检查结合黏膜活检，而胶囊胃镜无法像普通胃镜那样在可疑部位取活检做病理检查，更无法做息肉摘除等治疗。也就是说，胶囊胃镜检查后如果存在胃部问题，病人还需要通过普通胃镜接受相应治疗并进一步活检确诊。</a:t>
                      </a:r>
                      <a:endParaRPr lang="en-US" altLang="zh-CN" sz="1250" dirty="0">
                        <a:latin typeface="+mn-ea"/>
                        <a:ea typeface="+mn-ea"/>
                      </a:endParaRPr>
                    </a:p>
                  </a:txBody>
                  <a:tcPr marL="68580" marR="68580" marT="34290" marB="3429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139762075"/>
                  </a:ext>
                </a:extLst>
              </a:tr>
              <a:tr h="1165860">
                <a:tc>
                  <a:txBody>
                    <a:bodyPr/>
                    <a:lstStyle/>
                    <a:p>
                      <a:pPr algn="ctr"/>
                      <a:r>
                        <a:rPr lang="zh-CN" altLang="en-US" sz="1250" b="1" dirty="0">
                          <a:latin typeface="+mn-ea"/>
                          <a:ea typeface="+mn-ea"/>
                        </a:rPr>
                        <a:t>胶囊内镜尚未写入临床指南，对在公立医院的临床推广造成阻碍</a:t>
                      </a:r>
                    </a:p>
                  </a:txBody>
                  <a:tcPr marL="68580" marR="6858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just">
                        <a:buFont typeface="Arial" panose="020B0604020202020204" pitchFamily="34" charset="0"/>
                        <a:buChar char="•"/>
                      </a:pPr>
                      <a:r>
                        <a:rPr lang="zh-CN" altLang="en-US" sz="1250" dirty="0">
                          <a:latin typeface="+mn-ea"/>
                          <a:ea typeface="+mn-ea"/>
                        </a:rPr>
                        <a:t>虽然根据胃癌早筛、胃病诊断的临床指南，胶囊内镜还未被写入指南，</a:t>
                      </a:r>
                      <a:r>
                        <a:rPr lang="zh-CN" altLang="en-US" sz="1250" b="1" dirty="0">
                          <a:latin typeface="+mn-ea"/>
                          <a:ea typeface="+mn-ea"/>
                        </a:rPr>
                        <a:t>但已在</a:t>
                      </a:r>
                      <a:r>
                        <a:rPr lang="en-US" altLang="zh-CN" sz="1250" b="1" dirty="0">
                          <a:latin typeface="+mn-ea"/>
                          <a:ea typeface="+mn-ea"/>
                        </a:rPr>
                        <a:t>2017</a:t>
                      </a:r>
                      <a:r>
                        <a:rPr lang="zh-CN" altLang="en-US" sz="1250" b="1" dirty="0">
                          <a:latin typeface="+mn-ea"/>
                          <a:ea typeface="+mn-ea"/>
                        </a:rPr>
                        <a:t>年最新一期的中国早期胃癌筛查流程专家共识意见里提到</a:t>
                      </a:r>
                      <a:r>
                        <a:rPr lang="zh-CN" altLang="en-US" sz="1250" dirty="0">
                          <a:latin typeface="+mn-ea"/>
                          <a:ea typeface="+mn-ea"/>
                        </a:rPr>
                        <a:t>：“内镜检查方面，仍推荐非侵入性方法筛查出的高风险人群进行有目的的内镜精查策略，而不推荐进行普通人群中大规模内镜筛查。此外，还</a:t>
                      </a:r>
                      <a:r>
                        <a:rPr lang="zh-CN" altLang="en-US" sz="1250" b="1" dirty="0">
                          <a:latin typeface="+mn-ea"/>
                          <a:ea typeface="+mn-ea"/>
                        </a:rPr>
                        <a:t>首次提出了磁控胶囊胃镜系统具有与胃镜相似的敏感性及特异性，是一种可供选择的筛查方式</a:t>
                      </a:r>
                      <a:r>
                        <a:rPr lang="zh-CN" altLang="en-US" sz="1250" dirty="0">
                          <a:latin typeface="+mn-ea"/>
                          <a:ea typeface="+mn-ea"/>
                        </a:rPr>
                        <a:t>。”</a:t>
                      </a:r>
                      <a:endParaRPr lang="en-US" altLang="zh-CN" sz="1250" dirty="0">
                        <a:latin typeface="+mn-ea"/>
                        <a:ea typeface="+mn-ea"/>
                      </a:endParaRPr>
                    </a:p>
                    <a:p>
                      <a:pPr marL="171450" indent="-171450" algn="just">
                        <a:buFont typeface="Arial" panose="020B0604020202020204" pitchFamily="34" charset="0"/>
                        <a:buChar char="•"/>
                      </a:pPr>
                      <a:r>
                        <a:rPr lang="zh-CN" altLang="en-US" sz="1250" dirty="0">
                          <a:latin typeface="+mn-ea"/>
                          <a:ea typeface="+mn-ea"/>
                        </a:rPr>
                        <a:t> </a:t>
                      </a:r>
                      <a:r>
                        <a:rPr lang="zh-CN" altLang="en-US" sz="1250" dirty="0">
                          <a:latin typeface="times" panose="02020603050405020304" pitchFamily="18" charset="0"/>
                          <a:ea typeface="楷体" panose="02010609060101010101" pitchFamily="49" charset="-122"/>
                          <a:cs typeface="times" panose="02020603050405020304" pitchFamily="18" charset="0"/>
                        </a:rPr>
                        <a:t>对于任何一个准备上市的新产品，在市场教育以及临床推广上要获得认同都需要一定的时间。目前安翰已进行一部分市场教育，并且其胶囊胃镜产品已经得到市场的初步验证，但是安翰此前并没有注重一线临床医生的使用推广，资福对此做了营销策略变动以推动临床使用的问题，同时也会继续以民营医院和体检中心作为主攻客户方向。</a:t>
                      </a:r>
                      <a:endParaRPr lang="en-US" altLang="zh-CN" sz="1250" dirty="0">
                        <a:latin typeface="times" panose="02020603050405020304" pitchFamily="18" charset="0"/>
                        <a:ea typeface="楷体" panose="02010609060101010101" pitchFamily="49" charset="-122"/>
                        <a:cs typeface="times"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bl>
          </a:graphicData>
        </a:graphic>
      </p:graphicFrame>
      <p:sp>
        <p:nvSpPr>
          <p:cNvPr id="8" name="Rectangle 9">
            <a:extLst>
              <a:ext uri="{FF2B5EF4-FFF2-40B4-BE49-F238E27FC236}">
                <a16:creationId xmlns="" xmlns:a16="http://schemas.microsoft.com/office/drawing/2014/main" id="{6AD30831-8319-46F8-BA95-F22AE8E790D5}"/>
              </a:ext>
            </a:extLst>
          </p:cNvPr>
          <p:cNvSpPr>
            <a:spLocks noChangeArrowheads="1"/>
          </p:cNvSpPr>
          <p:nvPr/>
        </p:nvSpPr>
        <p:spPr bwMode="auto">
          <a:xfrm>
            <a:off x="1089025" y="485924"/>
            <a:ext cx="7899400" cy="38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9525" tIns="39763" rIns="79525" bIns="39763">
            <a:spAutoFit/>
          </a:bodyPr>
          <a:lstStyle>
            <a:lvl1pPr marL="74613" indent="-74613" defTabSz="912813">
              <a:defRPr>
                <a:solidFill>
                  <a:schemeClr val="tx1"/>
                </a:solidFill>
                <a:latin typeface="Arial" panose="020B0604020202020204" pitchFamily="34" charset="0"/>
                <a:ea typeface="宋体" panose="02010600030101010101" pitchFamily="2" charset="-122"/>
              </a:defRPr>
            </a:lvl1pPr>
            <a:lvl2pPr marL="742950" indent="-285750" defTabSz="912813">
              <a:defRPr>
                <a:solidFill>
                  <a:schemeClr val="tx1"/>
                </a:solidFill>
                <a:latin typeface="Arial" panose="020B0604020202020204" pitchFamily="34" charset="0"/>
                <a:ea typeface="宋体" panose="02010600030101010101" pitchFamily="2" charset="-122"/>
              </a:defRPr>
            </a:lvl2pPr>
            <a:lvl3pPr marL="1143000" indent="-228600" defTabSz="912813">
              <a:defRPr>
                <a:solidFill>
                  <a:schemeClr val="tx1"/>
                </a:solidFill>
                <a:latin typeface="Arial" panose="020B0604020202020204" pitchFamily="34" charset="0"/>
                <a:ea typeface="宋体" panose="02010600030101010101" pitchFamily="2" charset="-122"/>
              </a:defRPr>
            </a:lvl3pPr>
            <a:lvl4pPr marL="1600200" indent="-228600" defTabSz="912813">
              <a:defRPr>
                <a:solidFill>
                  <a:schemeClr val="tx1"/>
                </a:solidFill>
                <a:latin typeface="Arial" panose="020B0604020202020204" pitchFamily="34" charset="0"/>
                <a:ea typeface="宋体" panose="02010600030101010101" pitchFamily="2" charset="-122"/>
              </a:defRPr>
            </a:lvl4pPr>
            <a:lvl5pPr marL="2057400" indent="-228600" defTabSz="912813">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r>
              <a:rPr lang="en-US" altLang="zh-CN" sz="2000" b="1" dirty="0">
                <a:solidFill>
                  <a:prstClr val="white"/>
                </a:solidFill>
                <a:latin typeface="华文楷体"/>
                <a:ea typeface="华文楷体"/>
                <a:cs typeface="Times New Roman" panose="02020603050405020304" pitchFamily="18" charset="0"/>
              </a:rPr>
              <a:t>1.6</a:t>
            </a:r>
            <a:r>
              <a:rPr lang="zh-CN" altLang="en-US" sz="2000" b="1" dirty="0">
                <a:solidFill>
                  <a:prstClr val="white"/>
                </a:solidFill>
                <a:latin typeface="华文楷体"/>
                <a:ea typeface="华文楷体"/>
                <a:cs typeface="Times New Roman" panose="02020603050405020304" pitchFamily="18" charset="0"/>
              </a:rPr>
              <a:t> 风险分析</a:t>
            </a:r>
            <a:endParaRPr lang="en-US" altLang="zh-CN" sz="2000" b="1" dirty="0">
              <a:solidFill>
                <a:prstClr val="white"/>
              </a:solidFill>
              <a:latin typeface="华文楷体"/>
              <a:ea typeface="华文楷体"/>
              <a:cs typeface="Times New Roman" panose="02020603050405020304" pitchFamily="18" charset="0"/>
            </a:endParaRPr>
          </a:p>
        </p:txBody>
      </p:sp>
    </p:spTree>
    <p:extLst>
      <p:ext uri="{BB962C8B-B14F-4D97-AF65-F5344CB8AC3E}">
        <p14:creationId xmlns:p14="http://schemas.microsoft.com/office/powerpoint/2010/main" val="4178264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1143003" y="857253"/>
          <a:ext cx="119063" cy="119063"/>
        </p:xfrm>
        <a:graphic>
          <a:graphicData uri="http://schemas.openxmlformats.org/presentationml/2006/ole">
            <mc:AlternateContent xmlns:mc="http://schemas.openxmlformats.org/markup-compatibility/2006">
              <mc:Choice xmlns:v="urn:schemas-microsoft-com:vml" Requires="v">
                <p:oleObj spid="_x0000_s384066" name="think-cell Slide" r:id="rId6" imgW="8890" imgH="8890" progId="">
                  <p:embed/>
                </p:oleObj>
              </mc:Choice>
              <mc:Fallback>
                <p:oleObj name="think-cell Slide" r:id="rId6" imgW="8890" imgH="8890" progId="">
                  <p:embed/>
                  <p:pic>
                    <p:nvPicPr>
                      <p:cNvPr id="61442"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3" y="857253"/>
                        <a:ext cx="119063"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1143003" y="857253"/>
            <a:ext cx="119063" cy="119063"/>
          </a:xfrm>
          <a:prstGeom prst="rect">
            <a:avLst/>
          </a:prstGeom>
          <a:gradFill rotWithShape="1">
            <a:gsLst>
              <a:gs pos="0">
                <a:schemeClr val="accent1">
                  <a:gamma/>
                  <a:tint val="9412"/>
                  <a:invGamma/>
                </a:schemeClr>
              </a:gs>
              <a:gs pos="100000">
                <a:schemeClr val="accent1"/>
              </a:gs>
            </a:gsLst>
            <a:lin ang="0" scaled="1"/>
          </a:gradFill>
          <a:ln w="9525" algn="ctr">
            <a:noFill/>
            <a:miter lim="800000"/>
          </a:ln>
          <a:effectLst/>
        </p:spPr>
        <p:txBody>
          <a:bodyPr wrap="none" lIns="0" tIns="0" rIns="0" bIns="0" anchor="ctr"/>
          <a:lstStyle/>
          <a:p>
            <a:pPr algn="ctr" fontAlgn="base">
              <a:spcBef>
                <a:spcPct val="0"/>
              </a:spcBef>
              <a:spcAft>
                <a:spcPct val="0"/>
              </a:spcAft>
              <a:defRPr/>
            </a:pPr>
            <a:endParaRPr lang="en-US" sz="750">
              <a:solidFill>
                <a:srgbClr val="000000"/>
              </a:solidFill>
              <a:latin typeface="Arial" charset="0"/>
              <a:ea typeface="华文中宋" pitchFamily="2" charset="-122"/>
            </a:endParaRPr>
          </a:p>
        </p:txBody>
      </p:sp>
      <p:sp>
        <p:nvSpPr>
          <p:cNvPr id="16" name="Rectangle 9">
            <a:extLst>
              <a:ext uri="{FF2B5EF4-FFF2-40B4-BE49-F238E27FC236}">
                <a16:creationId xmlns="" xmlns:a16="http://schemas.microsoft.com/office/drawing/2014/main" id="{87BD448B-94AA-4A4F-9FBD-BEE9331E6E45}"/>
              </a:ext>
            </a:extLst>
          </p:cNvPr>
          <p:cNvSpPr>
            <a:spLocks noChangeArrowheads="1"/>
          </p:cNvSpPr>
          <p:nvPr/>
        </p:nvSpPr>
        <p:spPr bwMode="auto">
          <a:xfrm>
            <a:off x="2438808" y="1082911"/>
            <a:ext cx="5924550" cy="26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59644" tIns="29822" rIns="59644" bIns="29822">
            <a:spAutoFit/>
          </a:bodyPr>
          <a:lstStyle>
            <a:lvl1pPr marL="74613" indent="-74613" defTabSz="912813">
              <a:defRPr>
                <a:solidFill>
                  <a:schemeClr val="tx1"/>
                </a:solidFill>
                <a:latin typeface="Arial" panose="020B0604020202020204" pitchFamily="34" charset="0"/>
                <a:ea typeface="宋体" panose="02010600030101010101" pitchFamily="2" charset="-122"/>
              </a:defRPr>
            </a:lvl1pPr>
            <a:lvl2pPr marL="742950" indent="-285750" defTabSz="912813">
              <a:defRPr>
                <a:solidFill>
                  <a:schemeClr val="tx1"/>
                </a:solidFill>
                <a:latin typeface="Arial" panose="020B0604020202020204" pitchFamily="34" charset="0"/>
                <a:ea typeface="宋体" panose="02010600030101010101" pitchFamily="2" charset="-122"/>
              </a:defRPr>
            </a:lvl2pPr>
            <a:lvl3pPr marL="1143000" indent="-228600" defTabSz="912813">
              <a:defRPr>
                <a:solidFill>
                  <a:schemeClr val="tx1"/>
                </a:solidFill>
                <a:latin typeface="Arial" panose="020B0604020202020204" pitchFamily="34" charset="0"/>
                <a:ea typeface="宋体" panose="02010600030101010101" pitchFamily="2" charset="-122"/>
              </a:defRPr>
            </a:lvl3pPr>
            <a:lvl4pPr marL="1600200" indent="-228600" defTabSz="912813">
              <a:defRPr>
                <a:solidFill>
                  <a:schemeClr val="tx1"/>
                </a:solidFill>
                <a:latin typeface="Arial" panose="020B0604020202020204" pitchFamily="34" charset="0"/>
                <a:ea typeface="宋体" panose="02010600030101010101" pitchFamily="2" charset="-122"/>
              </a:defRPr>
            </a:lvl4pPr>
            <a:lvl5pPr marL="2057400" indent="-228600" defTabSz="912813">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r>
              <a:rPr lang="en-US" altLang="zh-CN" sz="1350" b="1" dirty="0">
                <a:solidFill>
                  <a:prstClr val="white"/>
                </a:solidFill>
                <a:latin typeface="华文楷体"/>
                <a:ea typeface="华文楷体"/>
                <a:cs typeface="Times New Roman" panose="02020603050405020304" pitchFamily="18" charset="0"/>
              </a:rPr>
              <a:t>1.5</a:t>
            </a:r>
            <a:r>
              <a:rPr lang="zh-CN" altLang="en-US" sz="1350" b="1" dirty="0">
                <a:solidFill>
                  <a:prstClr val="white"/>
                </a:solidFill>
                <a:latin typeface="华文楷体"/>
                <a:ea typeface="华文楷体"/>
                <a:cs typeface="Times New Roman" panose="02020603050405020304" pitchFamily="18" charset="0"/>
              </a:rPr>
              <a:t> 风险分析</a:t>
            </a:r>
            <a:endParaRPr lang="en-US" altLang="zh-CN" sz="1350" b="1" dirty="0">
              <a:solidFill>
                <a:prstClr val="white"/>
              </a:solidFill>
              <a:latin typeface="华文楷体"/>
              <a:ea typeface="华文楷体"/>
              <a:cs typeface="Times New Roman" panose="02020603050405020304" pitchFamily="18" charset="0"/>
            </a:endParaRPr>
          </a:p>
        </p:txBody>
      </p:sp>
      <p:sp>
        <p:nvSpPr>
          <p:cNvPr id="17" name="Rectangle 4">
            <a:extLst>
              <a:ext uri="{FF2B5EF4-FFF2-40B4-BE49-F238E27FC236}">
                <a16:creationId xmlns="" xmlns:a16="http://schemas.microsoft.com/office/drawing/2014/main" id="{F463C2F6-B84D-3947-8966-8B5B3D95D85A}"/>
              </a:ext>
            </a:extLst>
          </p:cNvPr>
          <p:cNvSpPr>
            <a:spLocks noChangeArrowheads="1"/>
          </p:cNvSpPr>
          <p:nvPr/>
        </p:nvSpPr>
        <p:spPr bwMode="auto">
          <a:xfrm>
            <a:off x="1210323" y="1350887"/>
            <a:ext cx="1986675" cy="312027"/>
          </a:xfrm>
          <a:prstGeom prst="rect">
            <a:avLst/>
          </a:prstGeom>
          <a:solidFill>
            <a:srgbClr val="00437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fontAlgn="base">
              <a:spcBef>
                <a:spcPct val="0"/>
              </a:spcBef>
              <a:spcAft>
                <a:spcPct val="0"/>
              </a:spcAft>
              <a:defRPr/>
            </a:pPr>
            <a:r>
              <a:rPr lang="zh-CN" altLang="en-US" sz="1400" b="1" dirty="0">
                <a:solidFill>
                  <a:srgbClr val="FFFFFF"/>
                </a:solidFill>
                <a:latin typeface="华文楷体"/>
                <a:ea typeface="华文楷体"/>
                <a:cs typeface="Arial" charset="0"/>
              </a:rPr>
              <a:t>风险</a:t>
            </a:r>
            <a:endParaRPr lang="en-US" altLang="zh-CN" sz="1400" b="1" dirty="0">
              <a:solidFill>
                <a:srgbClr val="FFFFFF"/>
              </a:solidFill>
              <a:latin typeface="华文楷体"/>
              <a:ea typeface="华文楷体"/>
              <a:cs typeface="Arial" charset="0"/>
            </a:endParaRPr>
          </a:p>
        </p:txBody>
      </p:sp>
      <p:sp>
        <p:nvSpPr>
          <p:cNvPr id="18" name="Rectangle 4">
            <a:extLst>
              <a:ext uri="{FF2B5EF4-FFF2-40B4-BE49-F238E27FC236}">
                <a16:creationId xmlns="" xmlns:a16="http://schemas.microsoft.com/office/drawing/2014/main" id="{C8B20899-9204-C245-B6E4-4946886DD5B8}"/>
              </a:ext>
            </a:extLst>
          </p:cNvPr>
          <p:cNvSpPr>
            <a:spLocks noChangeArrowheads="1"/>
          </p:cNvSpPr>
          <p:nvPr/>
        </p:nvSpPr>
        <p:spPr bwMode="auto">
          <a:xfrm>
            <a:off x="3346628" y="1350887"/>
            <a:ext cx="4906484" cy="312027"/>
          </a:xfrm>
          <a:prstGeom prst="rect">
            <a:avLst/>
          </a:prstGeom>
          <a:solidFill>
            <a:srgbClr val="00437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fontAlgn="base">
              <a:spcBef>
                <a:spcPct val="0"/>
              </a:spcBef>
              <a:spcAft>
                <a:spcPct val="0"/>
              </a:spcAft>
              <a:defRPr/>
            </a:pPr>
            <a:r>
              <a:rPr lang="zh-CN" altLang="en-US" sz="1400" b="1" dirty="0">
                <a:solidFill>
                  <a:srgbClr val="FFFFFF"/>
                </a:solidFill>
                <a:latin typeface="华文楷体"/>
                <a:ea typeface="华文楷体"/>
                <a:cs typeface="Arial" charset="0"/>
              </a:rPr>
              <a:t>具体说明</a:t>
            </a:r>
            <a:endParaRPr lang="en-US" altLang="zh-CN" sz="1400" b="1" dirty="0">
              <a:solidFill>
                <a:srgbClr val="FFFFFF"/>
              </a:solidFill>
              <a:latin typeface="华文楷体"/>
              <a:ea typeface="华文楷体"/>
              <a:cs typeface="Arial" charset="0"/>
            </a:endParaRPr>
          </a:p>
        </p:txBody>
      </p:sp>
      <p:graphicFrame>
        <p:nvGraphicFramePr>
          <p:cNvPr id="15" name="表格 14">
            <a:extLst>
              <a:ext uri="{FF2B5EF4-FFF2-40B4-BE49-F238E27FC236}">
                <a16:creationId xmlns="" xmlns:a16="http://schemas.microsoft.com/office/drawing/2014/main" id="{404B13FA-8FC8-FB4F-8EA4-F204038F36F2}"/>
              </a:ext>
            </a:extLst>
          </p:cNvPr>
          <p:cNvGraphicFramePr>
            <a:graphicFrameLocks noGrp="1"/>
          </p:cNvGraphicFramePr>
          <p:nvPr/>
        </p:nvGraphicFramePr>
        <p:xfrm>
          <a:off x="1210323" y="1699755"/>
          <a:ext cx="7042788" cy="2545080"/>
        </p:xfrm>
        <a:graphic>
          <a:graphicData uri="http://schemas.openxmlformats.org/drawingml/2006/table">
            <a:tbl>
              <a:tblPr firstRow="1" bandRow="1">
                <a:tableStyleId>{2D5ABB26-0587-4C30-8999-92F81FD0307C}</a:tableStyleId>
              </a:tblPr>
              <a:tblGrid>
                <a:gridCol w="2061490">
                  <a:extLst>
                    <a:ext uri="{9D8B030D-6E8A-4147-A177-3AD203B41FA5}">
                      <a16:colId xmlns="" xmlns:a16="http://schemas.microsoft.com/office/drawing/2014/main" val="2168276804"/>
                    </a:ext>
                  </a:extLst>
                </a:gridCol>
                <a:gridCol w="4981298">
                  <a:extLst>
                    <a:ext uri="{9D8B030D-6E8A-4147-A177-3AD203B41FA5}">
                      <a16:colId xmlns="" xmlns:a16="http://schemas.microsoft.com/office/drawing/2014/main" val="238328457"/>
                    </a:ext>
                  </a:extLst>
                </a:gridCol>
              </a:tblGrid>
              <a:tr h="425166">
                <a:tc>
                  <a:txBody>
                    <a:bodyPr/>
                    <a:lstStyle/>
                    <a:p>
                      <a:pPr algn="ctr"/>
                      <a:r>
                        <a:rPr lang="zh-CN" altLang="en-US" sz="1250" b="1" kern="1200" dirty="0">
                          <a:solidFill>
                            <a:schemeClr val="tx1"/>
                          </a:solidFill>
                          <a:effectLst/>
                          <a:latin typeface="+mn-ea"/>
                          <a:ea typeface="+mn-ea"/>
                          <a:cs typeface="+mn-cs"/>
                        </a:rPr>
                        <a:t>胶囊肠镜技术已经非常成熟，金山科技拥有国内第一市场份额</a:t>
                      </a:r>
                      <a:endParaRPr lang="zh-CN" altLang="en-US" sz="1250" b="1" dirty="0">
                        <a:latin typeface="+mn-ea"/>
                        <a:ea typeface="+mn-ea"/>
                      </a:endParaRPr>
                    </a:p>
                  </a:txBody>
                  <a:tcPr marL="68580" marR="68580" marT="34290" marB="3429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just">
                        <a:buFont typeface="Arial" panose="020B0604020202020204" pitchFamily="34" charset="0"/>
                        <a:buChar char="•"/>
                      </a:pPr>
                      <a:r>
                        <a:rPr lang="zh-CN" altLang="en-US" sz="1250" kern="1200" dirty="0">
                          <a:solidFill>
                            <a:schemeClr val="tx1"/>
                          </a:solidFill>
                          <a:effectLst/>
                          <a:latin typeface="+mn-ea"/>
                          <a:ea typeface="+mn-ea"/>
                          <a:cs typeface="+mn-cs"/>
                        </a:rPr>
                        <a:t>目前，全球主要的胶囊内镜品牌除了以色列</a:t>
                      </a:r>
                      <a:r>
                        <a:rPr lang="en-US" altLang="zh-CN" sz="1250" kern="1200" dirty="0">
                          <a:solidFill>
                            <a:schemeClr val="tx1"/>
                          </a:solidFill>
                          <a:effectLst/>
                          <a:latin typeface="+mn-ea"/>
                          <a:ea typeface="+mn-ea"/>
                          <a:cs typeface="+mn-cs"/>
                        </a:rPr>
                        <a:t>Given Imaging</a:t>
                      </a:r>
                      <a:r>
                        <a:rPr lang="zh-CN" altLang="en-US" sz="1250" kern="1200" dirty="0">
                          <a:solidFill>
                            <a:schemeClr val="tx1"/>
                          </a:solidFill>
                          <a:effectLst/>
                          <a:latin typeface="+mn-ea"/>
                          <a:ea typeface="+mn-ea"/>
                          <a:cs typeface="+mn-cs"/>
                        </a:rPr>
                        <a:t>公司的</a:t>
                      </a:r>
                      <a:r>
                        <a:rPr lang="en-US" altLang="zh-CN" sz="1250" kern="1200" dirty="0" err="1">
                          <a:solidFill>
                            <a:schemeClr val="tx1"/>
                          </a:solidFill>
                          <a:effectLst/>
                          <a:latin typeface="+mn-ea"/>
                          <a:ea typeface="+mn-ea"/>
                          <a:cs typeface="+mn-cs"/>
                        </a:rPr>
                        <a:t>PillCam</a:t>
                      </a:r>
                      <a:r>
                        <a:rPr lang="en-US" altLang="zh-CN" sz="1250" kern="1200" dirty="0">
                          <a:solidFill>
                            <a:schemeClr val="tx1"/>
                          </a:solidFill>
                          <a:effectLst/>
                          <a:latin typeface="+mn-ea"/>
                          <a:ea typeface="+mn-ea"/>
                          <a:cs typeface="+mn-cs"/>
                        </a:rPr>
                        <a:t> SB</a:t>
                      </a:r>
                      <a:r>
                        <a:rPr lang="zh-CN" altLang="en-US" sz="1250" kern="1200" dirty="0">
                          <a:solidFill>
                            <a:schemeClr val="tx1"/>
                          </a:solidFill>
                          <a:effectLst/>
                          <a:latin typeface="+mn-ea"/>
                          <a:ea typeface="+mn-ea"/>
                          <a:cs typeface="+mn-cs"/>
                        </a:rPr>
                        <a:t>系列和中国重庆金山科技集团的</a:t>
                      </a:r>
                      <a:r>
                        <a:rPr lang="en-US" altLang="zh-CN" sz="1250" kern="1200" dirty="0">
                          <a:solidFill>
                            <a:schemeClr val="tx1"/>
                          </a:solidFill>
                          <a:effectLst/>
                          <a:latin typeface="+mn-ea"/>
                          <a:ea typeface="+mn-ea"/>
                          <a:cs typeface="+mn-cs"/>
                        </a:rPr>
                        <a:t>OMOM CE</a:t>
                      </a:r>
                      <a:r>
                        <a:rPr lang="zh-CN" altLang="en-US" sz="1250" kern="1200" dirty="0">
                          <a:solidFill>
                            <a:schemeClr val="tx1"/>
                          </a:solidFill>
                          <a:effectLst/>
                          <a:latin typeface="+mn-ea"/>
                          <a:ea typeface="+mn-ea"/>
                          <a:cs typeface="+mn-cs"/>
                        </a:rPr>
                        <a:t>系列以外，还包括日本奥林巴斯公司的</a:t>
                      </a:r>
                      <a:r>
                        <a:rPr lang="en-US" altLang="zh-CN" sz="1250" kern="1200" dirty="0" err="1">
                          <a:solidFill>
                            <a:schemeClr val="tx1"/>
                          </a:solidFill>
                          <a:effectLst/>
                          <a:latin typeface="+mn-ea"/>
                          <a:ea typeface="+mn-ea"/>
                          <a:cs typeface="+mn-cs"/>
                        </a:rPr>
                        <a:t>EndoCapsule</a:t>
                      </a:r>
                      <a:r>
                        <a:rPr lang="zh-CN" altLang="en-US" sz="1250" kern="1200" dirty="0">
                          <a:solidFill>
                            <a:schemeClr val="tx1"/>
                          </a:solidFill>
                          <a:effectLst/>
                          <a:latin typeface="+mn-ea"/>
                          <a:ea typeface="+mn-ea"/>
                          <a:cs typeface="+mn-cs"/>
                        </a:rPr>
                        <a:t>系列；美国的</a:t>
                      </a:r>
                      <a:r>
                        <a:rPr lang="en-US" altLang="zh-CN" sz="1250" kern="1200" dirty="0" err="1">
                          <a:solidFill>
                            <a:schemeClr val="tx1"/>
                          </a:solidFill>
                          <a:effectLst/>
                          <a:latin typeface="+mn-ea"/>
                          <a:ea typeface="+mn-ea"/>
                          <a:cs typeface="+mn-cs"/>
                        </a:rPr>
                        <a:t>SmartPill</a:t>
                      </a:r>
                      <a:r>
                        <a:rPr lang="zh-CN" altLang="en-US" sz="1250" kern="1200" dirty="0">
                          <a:solidFill>
                            <a:schemeClr val="tx1"/>
                          </a:solidFill>
                          <a:effectLst/>
                          <a:latin typeface="+mn-ea"/>
                          <a:ea typeface="+mn-ea"/>
                          <a:cs typeface="+mn-cs"/>
                        </a:rPr>
                        <a:t>公司的</a:t>
                      </a:r>
                      <a:r>
                        <a:rPr lang="en-US" altLang="zh-CN" sz="1250" kern="1200" dirty="0" err="1">
                          <a:solidFill>
                            <a:schemeClr val="tx1"/>
                          </a:solidFill>
                          <a:effectLst/>
                          <a:latin typeface="+mn-ea"/>
                          <a:ea typeface="+mn-ea"/>
                          <a:cs typeface="+mn-cs"/>
                        </a:rPr>
                        <a:t>SmartPill</a:t>
                      </a:r>
                      <a:r>
                        <a:rPr lang="en-US" altLang="zh-CN" sz="1250" kern="1200" dirty="0">
                          <a:solidFill>
                            <a:schemeClr val="tx1"/>
                          </a:solidFill>
                          <a:effectLst/>
                          <a:latin typeface="+mn-ea"/>
                          <a:ea typeface="+mn-ea"/>
                          <a:cs typeface="+mn-cs"/>
                        </a:rPr>
                        <a:t> CE</a:t>
                      </a:r>
                      <a:r>
                        <a:rPr lang="zh-CN" altLang="en-US" sz="1250" kern="1200" dirty="0">
                          <a:solidFill>
                            <a:schemeClr val="tx1"/>
                          </a:solidFill>
                          <a:effectLst/>
                          <a:latin typeface="+mn-ea"/>
                          <a:ea typeface="+mn-ea"/>
                          <a:cs typeface="+mn-cs"/>
                        </a:rPr>
                        <a:t>系列和韩国</a:t>
                      </a:r>
                      <a:r>
                        <a:rPr lang="en-US" altLang="zh-CN" sz="1250" kern="1200" dirty="0" err="1">
                          <a:solidFill>
                            <a:schemeClr val="tx1"/>
                          </a:solidFill>
                          <a:effectLst/>
                          <a:latin typeface="+mn-ea"/>
                          <a:ea typeface="+mn-ea"/>
                          <a:cs typeface="+mn-cs"/>
                        </a:rPr>
                        <a:t>IntroMedic</a:t>
                      </a:r>
                      <a:r>
                        <a:rPr lang="zh-CN" altLang="en-US" sz="1250" kern="1200" dirty="0">
                          <a:solidFill>
                            <a:schemeClr val="tx1"/>
                          </a:solidFill>
                          <a:effectLst/>
                          <a:latin typeface="+mn-ea"/>
                          <a:ea typeface="+mn-ea"/>
                          <a:cs typeface="+mn-cs"/>
                        </a:rPr>
                        <a:t>公司生产的</a:t>
                      </a:r>
                      <a:r>
                        <a:rPr lang="en-US" altLang="zh-CN" sz="1250" kern="1200" dirty="0">
                          <a:solidFill>
                            <a:schemeClr val="tx1"/>
                          </a:solidFill>
                          <a:effectLst/>
                          <a:latin typeface="+mn-ea"/>
                          <a:ea typeface="+mn-ea"/>
                          <a:cs typeface="+mn-cs"/>
                        </a:rPr>
                        <a:t>MIRO CE</a:t>
                      </a:r>
                      <a:r>
                        <a:rPr lang="zh-CN" altLang="en-US" sz="1250" kern="1200" dirty="0">
                          <a:solidFill>
                            <a:schemeClr val="tx1"/>
                          </a:solidFill>
                          <a:effectLst/>
                          <a:latin typeface="+mn-ea"/>
                          <a:ea typeface="+mn-ea"/>
                          <a:cs typeface="+mn-cs"/>
                        </a:rPr>
                        <a:t>系列，市场竞争日趋激烈。</a:t>
                      </a:r>
                      <a:endParaRPr lang="en-US" altLang="zh-CN" sz="1250" kern="1200" dirty="0">
                        <a:solidFill>
                          <a:schemeClr val="tx1"/>
                        </a:solidFill>
                        <a:effectLst/>
                        <a:latin typeface="+mn-ea"/>
                        <a:ea typeface="+mn-ea"/>
                        <a:cs typeface="+mn-cs"/>
                      </a:endParaRPr>
                    </a:p>
                    <a:p>
                      <a:pPr marL="171450" indent="-171450" algn="just">
                        <a:buFont typeface="Arial" panose="020B0604020202020204" pitchFamily="34" charset="0"/>
                        <a:buChar char="•"/>
                      </a:pPr>
                      <a:r>
                        <a:rPr lang="en-US" altLang="zh-CN" sz="1250" kern="1200" dirty="0">
                          <a:solidFill>
                            <a:schemeClr val="tx1"/>
                          </a:solidFill>
                          <a:effectLst/>
                          <a:latin typeface="+mn-ea"/>
                          <a:ea typeface="+mn-ea"/>
                          <a:cs typeface="+mn-cs"/>
                        </a:rPr>
                        <a:t>2004</a:t>
                      </a:r>
                      <a:r>
                        <a:rPr lang="zh-CN" altLang="en-US" sz="1250" kern="1200" dirty="0">
                          <a:solidFill>
                            <a:schemeClr val="tx1"/>
                          </a:solidFill>
                          <a:effectLst/>
                          <a:latin typeface="+mn-ea"/>
                          <a:ea typeface="+mn-ea"/>
                          <a:cs typeface="+mn-cs"/>
                        </a:rPr>
                        <a:t>年由重庆金山科技</a:t>
                      </a:r>
                      <a:r>
                        <a:rPr lang="en-US" altLang="zh-CN" sz="1250" kern="1200" dirty="0">
                          <a:solidFill>
                            <a:schemeClr val="tx1"/>
                          </a:solidFill>
                          <a:effectLst/>
                          <a:latin typeface="+mn-ea"/>
                          <a:ea typeface="+mn-ea"/>
                          <a:cs typeface="+mn-cs"/>
                        </a:rPr>
                        <a:t>(</a:t>
                      </a:r>
                      <a:r>
                        <a:rPr lang="zh-CN" altLang="en-US" sz="1250" kern="1200" dirty="0">
                          <a:solidFill>
                            <a:schemeClr val="tx1"/>
                          </a:solidFill>
                          <a:effectLst/>
                          <a:latin typeface="+mn-ea"/>
                          <a:ea typeface="+mn-ea"/>
                          <a:cs typeface="+mn-cs"/>
                        </a:rPr>
                        <a:t>集团</a:t>
                      </a:r>
                      <a:r>
                        <a:rPr lang="en-US" altLang="zh-CN" sz="1250" kern="1200" dirty="0">
                          <a:solidFill>
                            <a:schemeClr val="tx1"/>
                          </a:solidFill>
                          <a:effectLst/>
                          <a:latin typeface="+mn-ea"/>
                          <a:ea typeface="+mn-ea"/>
                          <a:cs typeface="+mn-cs"/>
                        </a:rPr>
                        <a:t>)</a:t>
                      </a:r>
                      <a:r>
                        <a:rPr lang="zh-CN" altLang="en-US" sz="1250" kern="1200" dirty="0">
                          <a:solidFill>
                            <a:schemeClr val="tx1"/>
                          </a:solidFill>
                          <a:effectLst/>
                          <a:latin typeface="+mn-ea"/>
                          <a:ea typeface="+mn-ea"/>
                          <a:cs typeface="+mn-cs"/>
                        </a:rPr>
                        <a:t>有限公司研制的“胶囊内窥镜” 通过了国家“</a:t>
                      </a:r>
                      <a:r>
                        <a:rPr lang="en-US" altLang="zh-CN" sz="1250" kern="1200" dirty="0">
                          <a:solidFill>
                            <a:schemeClr val="tx1"/>
                          </a:solidFill>
                          <a:effectLst/>
                          <a:latin typeface="+mn-ea"/>
                          <a:ea typeface="+mn-ea"/>
                          <a:cs typeface="+mn-cs"/>
                        </a:rPr>
                        <a:t>863”</a:t>
                      </a:r>
                      <a:r>
                        <a:rPr lang="zh-CN" altLang="en-US" sz="1250" kern="1200" dirty="0">
                          <a:solidFill>
                            <a:schemeClr val="tx1"/>
                          </a:solidFill>
                          <a:effectLst/>
                          <a:latin typeface="+mn-ea"/>
                          <a:ea typeface="+mn-ea"/>
                          <a:cs typeface="+mn-cs"/>
                        </a:rPr>
                        <a:t>专家组的验收，成为世界上第二家、中国第一家研制出胶囊内窥镜的企业。“</a:t>
                      </a:r>
                      <a:r>
                        <a:rPr lang="en-US" altLang="zh-CN" sz="1250" kern="1200" dirty="0">
                          <a:solidFill>
                            <a:schemeClr val="tx1"/>
                          </a:solidFill>
                          <a:effectLst/>
                          <a:latin typeface="+mn-ea"/>
                          <a:ea typeface="+mn-ea"/>
                          <a:cs typeface="+mn-cs"/>
                        </a:rPr>
                        <a:t>OMOM</a:t>
                      </a:r>
                      <a:r>
                        <a:rPr lang="zh-CN" altLang="en-US" sz="1250" kern="1200" dirty="0">
                          <a:solidFill>
                            <a:schemeClr val="tx1"/>
                          </a:solidFill>
                          <a:effectLst/>
                          <a:latin typeface="+mn-ea"/>
                          <a:ea typeface="+mn-ea"/>
                          <a:cs typeface="+mn-cs"/>
                        </a:rPr>
                        <a:t>胶囊内镜”是金山科技集团研制的拥有完全自主知识产权的一种新型无创无痛的消化道影像无线检测系统。</a:t>
                      </a:r>
                      <a:endParaRPr lang="en-US" altLang="zh-CN" sz="1250" kern="1200" dirty="0">
                        <a:solidFill>
                          <a:schemeClr val="tx1"/>
                        </a:solidFill>
                        <a:effectLst/>
                        <a:latin typeface="+mn-ea"/>
                        <a:ea typeface="+mn-ea"/>
                        <a:cs typeface="+mn-cs"/>
                      </a:endParaRPr>
                    </a:p>
                    <a:p>
                      <a:pPr marL="171450" marR="0" lvl="0" indent="-171450" algn="just"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50" b="1" dirty="0">
                          <a:latin typeface="times" panose="02020603050405020304" pitchFamily="18" charset="0"/>
                          <a:ea typeface="楷体" panose="02010609060101010101" pitchFamily="49" charset="-122"/>
                          <a:cs typeface="times" panose="02020603050405020304" pitchFamily="18" charset="0"/>
                        </a:rPr>
                        <a:t>目前胶囊肠镜因受限于检测人群少、被动式检测技术的局限，其市场空间并不像胶囊胃镜的市场潜力大，资福以胶囊胃镜为主攻市场，胃镜市场目前竞争者仅有一家，受影响较小。</a:t>
                      </a:r>
                      <a:endParaRPr lang="en-US" altLang="zh-CN" sz="1250" b="1" dirty="0">
                        <a:latin typeface="times" panose="02020603050405020304" pitchFamily="18" charset="0"/>
                        <a:ea typeface="楷体" panose="02010609060101010101" pitchFamily="49" charset="-122"/>
                        <a:cs typeface="times"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139762075"/>
                  </a:ext>
                </a:extLst>
              </a:tr>
            </a:tbl>
          </a:graphicData>
        </a:graphic>
      </p:graphicFrame>
      <p:sp>
        <p:nvSpPr>
          <p:cNvPr id="8" name="Rectangle 9">
            <a:extLst>
              <a:ext uri="{FF2B5EF4-FFF2-40B4-BE49-F238E27FC236}">
                <a16:creationId xmlns="" xmlns:a16="http://schemas.microsoft.com/office/drawing/2014/main" id="{6AD30831-8319-46F8-BA95-F22AE8E790D5}"/>
              </a:ext>
            </a:extLst>
          </p:cNvPr>
          <p:cNvSpPr>
            <a:spLocks noChangeArrowheads="1"/>
          </p:cNvSpPr>
          <p:nvPr/>
        </p:nvSpPr>
        <p:spPr bwMode="auto">
          <a:xfrm>
            <a:off x="1089025" y="485924"/>
            <a:ext cx="7899400" cy="38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9525" tIns="39763" rIns="79525" bIns="39763">
            <a:spAutoFit/>
          </a:bodyPr>
          <a:lstStyle>
            <a:lvl1pPr marL="74613" indent="-74613" defTabSz="912813">
              <a:defRPr>
                <a:solidFill>
                  <a:schemeClr val="tx1"/>
                </a:solidFill>
                <a:latin typeface="Arial" panose="020B0604020202020204" pitchFamily="34" charset="0"/>
                <a:ea typeface="宋体" panose="02010600030101010101" pitchFamily="2" charset="-122"/>
              </a:defRPr>
            </a:lvl1pPr>
            <a:lvl2pPr marL="742950" indent="-285750" defTabSz="912813">
              <a:defRPr>
                <a:solidFill>
                  <a:schemeClr val="tx1"/>
                </a:solidFill>
                <a:latin typeface="Arial" panose="020B0604020202020204" pitchFamily="34" charset="0"/>
                <a:ea typeface="宋体" panose="02010600030101010101" pitchFamily="2" charset="-122"/>
              </a:defRPr>
            </a:lvl2pPr>
            <a:lvl3pPr marL="1143000" indent="-228600" defTabSz="912813">
              <a:defRPr>
                <a:solidFill>
                  <a:schemeClr val="tx1"/>
                </a:solidFill>
                <a:latin typeface="Arial" panose="020B0604020202020204" pitchFamily="34" charset="0"/>
                <a:ea typeface="宋体" panose="02010600030101010101" pitchFamily="2" charset="-122"/>
              </a:defRPr>
            </a:lvl3pPr>
            <a:lvl4pPr marL="1600200" indent="-228600" defTabSz="912813">
              <a:defRPr>
                <a:solidFill>
                  <a:schemeClr val="tx1"/>
                </a:solidFill>
                <a:latin typeface="Arial" panose="020B0604020202020204" pitchFamily="34" charset="0"/>
                <a:ea typeface="宋体" panose="02010600030101010101" pitchFamily="2" charset="-122"/>
              </a:defRPr>
            </a:lvl4pPr>
            <a:lvl5pPr marL="2057400" indent="-228600" defTabSz="912813">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r>
              <a:rPr lang="en-US" altLang="zh-CN" sz="2000" b="1" dirty="0">
                <a:solidFill>
                  <a:prstClr val="white"/>
                </a:solidFill>
                <a:latin typeface="华文楷体"/>
                <a:ea typeface="华文楷体"/>
                <a:cs typeface="Times New Roman" panose="02020603050405020304" pitchFamily="18" charset="0"/>
              </a:rPr>
              <a:t>1.6</a:t>
            </a:r>
            <a:r>
              <a:rPr lang="zh-CN" altLang="en-US" sz="2000" b="1" dirty="0">
                <a:solidFill>
                  <a:prstClr val="white"/>
                </a:solidFill>
                <a:latin typeface="华文楷体"/>
                <a:ea typeface="华文楷体"/>
                <a:cs typeface="Times New Roman" panose="02020603050405020304" pitchFamily="18" charset="0"/>
              </a:rPr>
              <a:t> 风险分析（续）</a:t>
            </a:r>
            <a:endParaRPr lang="en-US" altLang="zh-CN" sz="2000" b="1" dirty="0">
              <a:solidFill>
                <a:prstClr val="white"/>
              </a:solidFill>
              <a:latin typeface="华文楷体"/>
              <a:ea typeface="华文楷体"/>
              <a:cs typeface="Times New Roman" panose="02020603050405020304" pitchFamily="18" charset="0"/>
            </a:endParaRPr>
          </a:p>
        </p:txBody>
      </p:sp>
    </p:spTree>
    <p:extLst>
      <p:ext uri="{BB962C8B-B14F-4D97-AF65-F5344CB8AC3E}">
        <p14:creationId xmlns:p14="http://schemas.microsoft.com/office/powerpoint/2010/main" val="175420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p:nvPr/>
        </p:nvSpPr>
        <p:spPr>
          <a:xfrm>
            <a:off x="831851" y="517474"/>
            <a:ext cx="7899400" cy="388938"/>
          </a:xfrm>
          <a:prstGeom prst="rect">
            <a:avLst/>
          </a:prstGeom>
          <a:noFill/>
          <a:ln>
            <a:noFill/>
          </a:ln>
        </p:spPr>
        <p:txBody>
          <a:bodyPr spcFirstLastPara="1" wrap="square" lIns="79525" tIns="39750" rIns="79525" bIns="39750" anchor="t" anchorCtr="0">
            <a:spAutoFit/>
          </a:bodyPr>
          <a:lstStyle/>
          <a:p>
            <a:pPr marL="74613" marR="0" lvl="0" indent="-74613"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2</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、尽调工作及前期重点问题回顾</a:t>
            </a:r>
            <a:endParaRPr kumimoji="0"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
        <p:nvSpPr>
          <p:cNvPr id="153" name="Google Shape;153;p15"/>
          <p:cNvSpPr/>
          <p:nvPr/>
        </p:nvSpPr>
        <p:spPr>
          <a:xfrm>
            <a:off x="831851" y="1286600"/>
            <a:ext cx="7678738" cy="1336005"/>
          </a:xfrm>
          <a:prstGeom prst="rect">
            <a:avLst/>
          </a:prstGeom>
          <a:noFill/>
          <a:ln>
            <a:noFill/>
          </a:ln>
        </p:spPr>
        <p:txBody>
          <a:bodyPr spcFirstLastPara="1" wrap="square" lIns="79525" tIns="39750" rIns="79525" bIns="39750" anchor="t" anchorCtr="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STKaiti" panose="02010600040101010101" pitchFamily="2" charset="-122"/>
                <a:ea typeface="STKaiti" panose="02010600040101010101" pitchFamily="2" charset="-122"/>
                <a:cs typeface="Times New Roman"/>
                <a:sym typeface="Times New Roman"/>
              </a:rPr>
              <a:t>2.1  </a:t>
            </a:r>
            <a:r>
              <a:rPr kumimoji="0" lang="zh-CN" altLang="en-US" sz="1600" b="1" i="0" u="none" strike="noStrike" kern="1200" cap="none" spc="0" normalizeH="0" baseline="0" noProof="0" dirty="0">
                <a:ln>
                  <a:noFill/>
                </a:ln>
                <a:solidFill>
                  <a:prstClr val="black"/>
                </a:solidFill>
                <a:effectLst/>
                <a:uLnTx/>
                <a:uFillTx/>
                <a:latin typeface="STKaiti" panose="02010600040101010101" pitchFamily="2" charset="-122"/>
                <a:ea typeface="STKaiti" panose="02010600040101010101" pitchFamily="2" charset="-122"/>
                <a:cs typeface="Times New Roman"/>
                <a:sym typeface="Times New Roman"/>
              </a:rPr>
              <a:t>前期尽调工作回顾</a:t>
            </a:r>
            <a:endParaRPr kumimoji="0" lang="en-US" altLang="zh-CN" sz="1600" b="1" i="0" u="none" strike="noStrike" kern="1200" cap="none" spc="0" normalizeH="0" baseline="0" noProof="0" dirty="0">
              <a:ln>
                <a:noFill/>
              </a:ln>
              <a:solidFill>
                <a:prstClr val="black"/>
              </a:solidFill>
              <a:effectLst/>
              <a:uLnTx/>
              <a:uFillTx/>
              <a:latin typeface="STKaiti" panose="02010600040101010101" pitchFamily="2" charset="-122"/>
              <a:ea typeface="STKaiti" panose="02010600040101010101" pitchFamily="2" charset="-122"/>
              <a:cs typeface="Times New Roman"/>
              <a:sym typeface="Times New Roman"/>
            </a:endParaRPr>
          </a:p>
          <a:p>
            <a:pPr marL="0" marR="0" lvl="1" indent="0" algn="l" defTabSz="457200" rtl="0" eaLnBrk="1" fontAlgn="auto" latinLnBrk="0" hangingPunct="1">
              <a:lnSpc>
                <a:spcPct val="17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STKaiti" panose="02010600040101010101" pitchFamily="2" charset="-122"/>
              <a:ea typeface="STKaiti" panose="02010600040101010101" pitchFamily="2" charset="-122"/>
              <a:cs typeface="Times New Roman"/>
              <a:sym typeface="Times New Roman"/>
            </a:endParaRPr>
          </a:p>
          <a:p>
            <a:pPr marL="0" marR="0" lvl="1" indent="0" algn="l" defTabSz="457200" rtl="0" eaLnBrk="1" fontAlgn="auto" latinLnBrk="0" hangingPunct="1">
              <a:lnSpc>
                <a:spcPct val="17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STKaiti" panose="02010600040101010101" pitchFamily="2" charset="-122"/>
                <a:ea typeface="STKaiti" panose="02010600040101010101" pitchFamily="2" charset="-122"/>
                <a:cs typeface="Times New Roman"/>
                <a:sym typeface="Times New Roman"/>
              </a:rPr>
              <a:t>2.2 </a:t>
            </a:r>
            <a:r>
              <a:rPr kumimoji="0" lang="zh-CN" altLang="en-US" sz="1600" b="1" i="0" u="none" strike="noStrike" kern="1200" cap="none" spc="0" normalizeH="0" baseline="0" noProof="0" dirty="0">
                <a:ln>
                  <a:noFill/>
                </a:ln>
                <a:solidFill>
                  <a:prstClr val="black"/>
                </a:solidFill>
                <a:effectLst/>
                <a:uLnTx/>
                <a:uFillTx/>
                <a:latin typeface="STKaiti" panose="02010600040101010101" pitchFamily="2" charset="-122"/>
                <a:ea typeface="STKaiti" panose="02010600040101010101" pitchFamily="2" charset="-122"/>
                <a:cs typeface="Times New Roman"/>
                <a:sym typeface="Times New Roman"/>
              </a:rPr>
              <a:t>预立项会内部讨论重点问题说明</a:t>
            </a:r>
            <a:endParaRPr kumimoji="0" lang="en-US" altLang="zh-CN" sz="1600" b="1" i="0" u="none" strike="noStrike" kern="1200" cap="none" spc="0" normalizeH="0" baseline="0" noProof="0" dirty="0">
              <a:ln>
                <a:noFill/>
              </a:ln>
              <a:solidFill>
                <a:prstClr val="black"/>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158044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86088" name="think-cell Slide" r:id="rId5" imgW="360" imgH="360" progId="TCLayout.ActiveDocument.1">
                  <p:embed/>
                </p:oleObj>
              </mc:Choice>
              <mc:Fallback>
                <p:oleObj name="think-cell Slide" r:id="rId5" imgW="360" imgH="360" progId="TCLayout.ActiveDocument.1">
                  <p:embed/>
                  <p:pic>
                    <p:nvPicPr>
                      <p:cNvPr id="61442"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0" y="0"/>
            <a:ext cx="158750" cy="158750"/>
          </a:xfrm>
          <a:prstGeom prst="rect">
            <a:avLst/>
          </a:prstGeom>
          <a:gradFill rotWithShape="1">
            <a:gsLst>
              <a:gs pos="0">
                <a:schemeClr val="accent1">
                  <a:gamma/>
                  <a:tint val="9412"/>
                  <a:invGamma/>
                </a:schemeClr>
              </a:gs>
              <a:gs pos="100000">
                <a:schemeClr val="accent1"/>
              </a:gs>
            </a:gsLst>
            <a:lin ang="0" scaled="1"/>
          </a:gradFill>
          <a:ln w="9525" algn="ctr">
            <a:noFill/>
            <a:miter lim="800000"/>
            <a:headEnd/>
            <a:tailEnd/>
          </a:ln>
          <a:effectLst/>
        </p:spPr>
        <p:txBody>
          <a:bodyPr wrap="none" lIns="0" tIns="0" rIns="0" bIns="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charset="0"/>
              <a:ea typeface="华文中宋" pitchFamily="2" charset="-122"/>
              <a:cs typeface="+mn-cs"/>
            </a:endParaRPr>
          </a:p>
        </p:txBody>
      </p:sp>
      <p:sp>
        <p:nvSpPr>
          <p:cNvPr id="11" name="Rectangle 3"/>
          <p:cNvSpPr>
            <a:spLocks noChangeArrowheads="1"/>
          </p:cNvSpPr>
          <p:nvPr/>
        </p:nvSpPr>
        <p:spPr bwMode="gray">
          <a:xfrm>
            <a:off x="445091" y="1671720"/>
            <a:ext cx="3185570" cy="295421"/>
          </a:xfrm>
          <a:prstGeom prst="rect">
            <a:avLst/>
          </a:prstGeom>
          <a:solidFill>
            <a:schemeClr val="accent1"/>
          </a:solidFill>
          <a:ln w="12700">
            <a:solidFill>
              <a:srgbClr val="D0E0F4"/>
            </a:solidFill>
            <a:miter lim="800000"/>
            <a:headEnd/>
            <a:tailEnd/>
          </a:ln>
        </p:spPr>
        <p:txBody>
          <a:bodyPr anchor="ctr" anchorCtr="1"/>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Times New Roman" pitchFamily="18" charset="0"/>
                <a:ea typeface="华文楷体" pitchFamily="2" charset="-122"/>
                <a:cs typeface="Times New Roman" pitchFamily="18" charset="0"/>
              </a:rPr>
              <a:t>内部管理层访谈</a:t>
            </a:r>
          </a:p>
        </p:txBody>
      </p:sp>
      <p:sp>
        <p:nvSpPr>
          <p:cNvPr id="15" name="Rectangle 3"/>
          <p:cNvSpPr>
            <a:spLocks noChangeArrowheads="1"/>
          </p:cNvSpPr>
          <p:nvPr/>
        </p:nvSpPr>
        <p:spPr bwMode="gray">
          <a:xfrm>
            <a:off x="4012162" y="1671720"/>
            <a:ext cx="4810729" cy="295421"/>
          </a:xfrm>
          <a:prstGeom prst="rect">
            <a:avLst/>
          </a:prstGeom>
          <a:solidFill>
            <a:schemeClr val="accent1"/>
          </a:solidFill>
          <a:ln w="12700">
            <a:solidFill>
              <a:srgbClr val="D0E0F4"/>
            </a:solidFill>
            <a:miter lim="800000"/>
            <a:headEnd/>
            <a:tailEnd/>
          </a:ln>
        </p:spPr>
        <p:txBody>
          <a:bodyPr anchor="ctr" anchorCtr="1"/>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Times New Roman" pitchFamily="18" charset="0"/>
                <a:ea typeface="华文楷体" pitchFamily="2" charset="-122"/>
                <a:cs typeface="Times New Roman" pitchFamily="18" charset="0"/>
              </a:rPr>
              <a:t>行业及外围访谈</a:t>
            </a:r>
          </a:p>
        </p:txBody>
      </p:sp>
      <p:sp>
        <p:nvSpPr>
          <p:cNvPr id="17" name="TextBox 3"/>
          <p:cNvSpPr txBox="1">
            <a:spLocks noChangeArrowheads="1"/>
          </p:cNvSpPr>
          <p:nvPr/>
        </p:nvSpPr>
        <p:spPr bwMode="auto">
          <a:xfrm>
            <a:off x="445090" y="1106212"/>
            <a:ext cx="8558234" cy="307777"/>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STKaiti" charset="-122"/>
                <a:ea typeface="STKaiti" charset="-122"/>
                <a:cs typeface="STKaiti" charset="-122"/>
              </a:rPr>
              <a:t>项目组于尽调期间完成了</a:t>
            </a:r>
            <a:r>
              <a:rPr lang="en-US" altLang="zh-CN" sz="1400" b="1" dirty="0">
                <a:solidFill>
                  <a:prstClr val="black"/>
                </a:solidFill>
                <a:latin typeface="STKaiti" charset="-122"/>
                <a:ea typeface="STKaiti" charset="-122"/>
                <a:cs typeface="STKaiti" charset="-122"/>
              </a:rPr>
              <a:t>7</a:t>
            </a:r>
            <a:r>
              <a:rPr kumimoji="0" lang="zh-CN" altLang="en-US" sz="1400" b="1" i="0" u="none" strike="noStrike" kern="1200" cap="none" spc="0" normalizeH="0" baseline="0" noProof="0" dirty="0">
                <a:ln>
                  <a:noFill/>
                </a:ln>
                <a:solidFill>
                  <a:prstClr val="black"/>
                </a:solidFill>
                <a:effectLst/>
                <a:uLnTx/>
                <a:uFillTx/>
                <a:latin typeface="STKaiti" charset="-122"/>
                <a:ea typeface="STKaiti" charset="-122"/>
                <a:cs typeface="STKaiti" charset="-122"/>
              </a:rPr>
              <a:t>个内部管理层访谈及行业及外围访谈</a:t>
            </a:r>
          </a:p>
        </p:txBody>
      </p:sp>
      <p:sp>
        <p:nvSpPr>
          <p:cNvPr id="13" name="Google Shape;152;p15">
            <a:extLst>
              <a:ext uri="{FF2B5EF4-FFF2-40B4-BE49-F238E27FC236}">
                <a16:creationId xmlns="" xmlns:a16="http://schemas.microsoft.com/office/drawing/2014/main" id="{DDE1E29B-A777-4F33-AD80-DC132F910EAA}"/>
              </a:ext>
            </a:extLst>
          </p:cNvPr>
          <p:cNvSpPr/>
          <p:nvPr/>
        </p:nvSpPr>
        <p:spPr>
          <a:xfrm>
            <a:off x="1103924" y="459543"/>
            <a:ext cx="7899400" cy="388938"/>
          </a:xfrm>
          <a:prstGeom prst="rect">
            <a:avLst/>
          </a:prstGeom>
          <a:noFill/>
          <a:ln>
            <a:noFill/>
          </a:ln>
        </p:spPr>
        <p:txBody>
          <a:bodyPr spcFirstLastPara="1" wrap="square" lIns="79525" tIns="39750" rIns="79525" bIns="39750" anchor="t" anchorCtr="0">
            <a:spAutoFit/>
          </a:bodyPr>
          <a:lstStyle/>
          <a:p>
            <a:pPr marL="74613" marR="0" lvl="0" indent="-74613"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2.1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前期尽调工作回顾</a:t>
            </a:r>
            <a:endParaRPr kumimoji="0"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graphicFrame>
        <p:nvGraphicFramePr>
          <p:cNvPr id="2" name="表格 1"/>
          <p:cNvGraphicFramePr>
            <a:graphicFrameLocks noGrp="1"/>
          </p:cNvGraphicFramePr>
          <p:nvPr/>
        </p:nvGraphicFramePr>
        <p:xfrm>
          <a:off x="445090" y="2093313"/>
          <a:ext cx="3185571" cy="3106485"/>
        </p:xfrm>
        <a:graphic>
          <a:graphicData uri="http://schemas.openxmlformats.org/drawingml/2006/table">
            <a:tbl>
              <a:tblPr>
                <a:tableStyleId>{9D7B26C5-4107-4FEC-AEDC-1716B250A1EF}</a:tableStyleId>
              </a:tblPr>
              <a:tblGrid>
                <a:gridCol w="514328">
                  <a:extLst>
                    <a:ext uri="{9D8B030D-6E8A-4147-A177-3AD203B41FA5}">
                      <a16:colId xmlns="" xmlns:a16="http://schemas.microsoft.com/office/drawing/2014/main" val="20000"/>
                    </a:ext>
                  </a:extLst>
                </a:gridCol>
                <a:gridCol w="533480">
                  <a:extLst>
                    <a:ext uri="{9D8B030D-6E8A-4147-A177-3AD203B41FA5}">
                      <a16:colId xmlns="" xmlns:a16="http://schemas.microsoft.com/office/drawing/2014/main" val="20001"/>
                    </a:ext>
                  </a:extLst>
                </a:gridCol>
                <a:gridCol w="1422400">
                  <a:extLst>
                    <a:ext uri="{9D8B030D-6E8A-4147-A177-3AD203B41FA5}">
                      <a16:colId xmlns="" xmlns:a16="http://schemas.microsoft.com/office/drawing/2014/main" val="20002"/>
                    </a:ext>
                  </a:extLst>
                </a:gridCol>
                <a:gridCol w="715363">
                  <a:extLst>
                    <a:ext uri="{9D8B030D-6E8A-4147-A177-3AD203B41FA5}">
                      <a16:colId xmlns="" xmlns:a16="http://schemas.microsoft.com/office/drawing/2014/main" val="3959989464"/>
                    </a:ext>
                  </a:extLst>
                </a:gridCol>
              </a:tblGrid>
              <a:tr h="471665">
                <a:tc rowSpan="6">
                  <a:txBody>
                    <a:bodyPr/>
                    <a:lstStyle/>
                    <a:p>
                      <a:pPr algn="ctr" rtl="0" fontAlgn="t"/>
                      <a:r>
                        <a:rPr lang="zh-CN" altLang="en-US" sz="1200" u="none" strike="noStrike" dirty="0">
                          <a:effectLst/>
                          <a:latin typeface="+mn-ea"/>
                          <a:ea typeface="+mn-ea"/>
                        </a:rPr>
                        <a:t>管理层</a:t>
                      </a:r>
                      <a:endParaRPr lang="zh-CN" altLang="en-US" sz="1200" b="1"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1</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t"/>
                      <a:r>
                        <a:rPr lang="zh-CN" altLang="en-US" sz="1200" b="0" i="0" u="none" strike="noStrike" dirty="0">
                          <a:solidFill>
                            <a:srgbClr val="000000"/>
                          </a:solidFill>
                          <a:effectLst/>
                          <a:latin typeface="+mn-ea"/>
                          <a:ea typeface="+mn-ea"/>
                        </a:rPr>
                        <a:t>营销市场负责人</a:t>
                      </a:r>
                    </a:p>
                  </a:txBody>
                  <a:tcPr marL="6350" marR="6350" marT="6350" marB="0" anchor="ctr"/>
                </a:tc>
                <a:tc>
                  <a:txBody>
                    <a:bodyPr/>
                    <a:lstStyle/>
                    <a:p>
                      <a:pPr algn="l" rtl="0" fontAlgn="t"/>
                      <a:r>
                        <a:rPr lang="zh-CN" altLang="en-US" sz="1200" b="0" i="0" u="none" strike="noStrike" dirty="0">
                          <a:solidFill>
                            <a:srgbClr val="000000"/>
                          </a:solidFill>
                          <a:effectLst/>
                          <a:latin typeface="+mn-ea"/>
                          <a:ea typeface="+mn-ea"/>
                        </a:rPr>
                        <a:t>刘水平</a:t>
                      </a:r>
                    </a:p>
                  </a:txBody>
                  <a:tcPr marL="6350" marR="6350" marT="6350" marB="0" anchor="ctr"/>
                </a:tc>
                <a:extLst>
                  <a:ext uri="{0D108BD9-81ED-4DB2-BD59-A6C34878D82A}">
                    <a16:rowId xmlns="" xmlns:a16="http://schemas.microsoft.com/office/drawing/2014/main" val="10000"/>
                  </a:ext>
                </a:extLst>
              </a:tr>
              <a:tr h="455401">
                <a:tc vMerge="1">
                  <a:txBody>
                    <a:bodyPr/>
                    <a:lstStyle/>
                    <a:p>
                      <a:endParaRPr lang="zh-CN" altLang="en-US"/>
                    </a:p>
                  </a:txBody>
                  <a:tcPr/>
                </a:tc>
                <a:tc>
                  <a:txBody>
                    <a:bodyPr/>
                    <a:lstStyle/>
                    <a:p>
                      <a:pPr algn="ctr" rtl="0" fontAlgn="ctr"/>
                      <a:r>
                        <a:rPr lang="is-IS" sz="1200" u="none" strike="noStrike">
                          <a:effectLst/>
                          <a:latin typeface="+mn-ea"/>
                          <a:ea typeface="+mn-ea"/>
                        </a:rPr>
                        <a:t>2</a:t>
                      </a:r>
                      <a:endParaRPr lang="is-IS" sz="1200" b="0" i="0" u="none" strike="noStrike">
                        <a:solidFill>
                          <a:srgbClr val="000000"/>
                        </a:solidFill>
                        <a:effectLst/>
                        <a:latin typeface="+mn-ea"/>
                        <a:ea typeface="+mn-ea"/>
                      </a:endParaRPr>
                    </a:p>
                  </a:txBody>
                  <a:tcPr marL="6350" marR="6350" marT="6350" marB="0" anchor="ctr"/>
                </a:tc>
                <a:tc>
                  <a:txBody>
                    <a:bodyPr/>
                    <a:lstStyle/>
                    <a:p>
                      <a:pPr algn="ctr" rtl="0" fontAlgn="t"/>
                      <a:r>
                        <a:rPr lang="zh-CN" altLang="en-US" sz="1200" b="0" i="0" u="none" strike="noStrike" dirty="0">
                          <a:solidFill>
                            <a:srgbClr val="000000"/>
                          </a:solidFill>
                          <a:effectLst/>
                          <a:latin typeface="+mn-ea"/>
                          <a:ea typeface="+mn-ea"/>
                        </a:rPr>
                        <a:t>研发中心负责人</a:t>
                      </a:r>
                      <a:endParaRPr lang="de-DE" sz="1200" b="0" i="0" u="none" strike="noStrike" dirty="0">
                        <a:solidFill>
                          <a:srgbClr val="000000"/>
                        </a:solidFill>
                        <a:effectLst/>
                        <a:latin typeface="+mn-ea"/>
                        <a:ea typeface="+mn-ea"/>
                      </a:endParaRPr>
                    </a:p>
                  </a:txBody>
                  <a:tcPr marL="6350" marR="6350" marT="6350" marB="0" anchor="ct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zh-CN" altLang="en-US" sz="1200" b="0" i="0" u="none" strike="noStrike" dirty="0">
                          <a:solidFill>
                            <a:srgbClr val="000000"/>
                          </a:solidFill>
                          <a:effectLst/>
                          <a:latin typeface="+mn-ea"/>
                          <a:ea typeface="+mn-ea"/>
                        </a:rPr>
                        <a:t>王建平</a:t>
                      </a:r>
                    </a:p>
                  </a:txBody>
                  <a:tcPr marL="6350" marR="6350" marT="6350" marB="0" anchor="ctr"/>
                </a:tc>
                <a:extLst>
                  <a:ext uri="{0D108BD9-81ED-4DB2-BD59-A6C34878D82A}">
                    <a16:rowId xmlns="" xmlns:a16="http://schemas.microsoft.com/office/drawing/2014/main" val="10001"/>
                  </a:ext>
                </a:extLst>
              </a:tr>
              <a:tr h="455401">
                <a:tc vMerge="1">
                  <a:txBody>
                    <a:bodyPr/>
                    <a:lstStyle/>
                    <a:p>
                      <a:endParaRPr lang="zh-CN" altLang="en-US"/>
                    </a:p>
                  </a:txBody>
                  <a:tcPr/>
                </a:tc>
                <a:tc>
                  <a:txBody>
                    <a:bodyPr/>
                    <a:lstStyle/>
                    <a:p>
                      <a:pPr algn="ctr" rtl="0" fontAlgn="ctr"/>
                      <a:r>
                        <a:rPr lang="en-US" altLang="zh-CN" sz="1200" u="none" strike="noStrike" dirty="0">
                          <a:effectLst/>
                          <a:latin typeface="+mn-ea"/>
                          <a:ea typeface="+mn-ea"/>
                        </a:rPr>
                        <a:t>3</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zh-CN" altLang="en-US" sz="1200" b="0" i="0" u="none" strike="noStrike" dirty="0">
                          <a:solidFill>
                            <a:srgbClr val="000000"/>
                          </a:solidFill>
                          <a:effectLst/>
                          <a:latin typeface="+mn-ea"/>
                          <a:ea typeface="+mn-ea"/>
                        </a:rPr>
                        <a:t>质量控制中心负责人</a:t>
                      </a: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黄文海</a:t>
                      </a:r>
                    </a:p>
                  </a:txBody>
                  <a:tcPr marL="6350" marR="6350" marT="6350" marB="0" anchor="ctr"/>
                </a:tc>
                <a:extLst>
                  <a:ext uri="{0D108BD9-81ED-4DB2-BD59-A6C34878D82A}">
                    <a16:rowId xmlns="" xmlns:a16="http://schemas.microsoft.com/office/drawing/2014/main" val="10002"/>
                  </a:ext>
                </a:extLst>
              </a:tr>
              <a:tr h="439137">
                <a:tc vMerge="1">
                  <a:txBody>
                    <a:bodyPr/>
                    <a:lstStyle/>
                    <a:p>
                      <a:endParaRPr lang="zh-CN" altLang="en-US"/>
                    </a:p>
                  </a:txBody>
                  <a:tcPr/>
                </a:tc>
                <a:tc>
                  <a:txBody>
                    <a:bodyPr/>
                    <a:lstStyle/>
                    <a:p>
                      <a:pPr algn="ctr" rtl="0" fontAlgn="ctr"/>
                      <a:r>
                        <a:rPr lang="en-US" altLang="zh-CN" sz="1200" u="none" strike="noStrike">
                          <a:effectLst/>
                          <a:latin typeface="+mn-ea"/>
                          <a:ea typeface="+mn-ea"/>
                        </a:rPr>
                        <a:t>4</a:t>
                      </a:r>
                      <a:endParaRPr lang="en-US" altLang="zh-CN" sz="1200" b="0" i="0" u="none" strike="noStrike">
                        <a:solidFill>
                          <a:srgbClr val="000000"/>
                        </a:solidFill>
                        <a:effectLst/>
                        <a:latin typeface="+mn-ea"/>
                        <a:ea typeface="+mn-ea"/>
                      </a:endParaRPr>
                    </a:p>
                  </a:txBody>
                  <a:tcPr marL="6350" marR="6350" marT="6350" marB="0" anchor="ctr"/>
                </a:tc>
                <a:tc>
                  <a:txBody>
                    <a:bodyPr/>
                    <a:lstStyle/>
                    <a:p>
                      <a:pPr algn="ctr" rtl="0" fontAlgn="ctr"/>
                      <a:r>
                        <a:rPr lang="zh-CN" altLang="en-US" sz="1200" b="0" i="0" u="none" strike="noStrike" dirty="0">
                          <a:solidFill>
                            <a:srgbClr val="000000"/>
                          </a:solidFill>
                          <a:effectLst/>
                          <a:latin typeface="+mn-ea"/>
                          <a:ea typeface="+mn-ea"/>
                        </a:rPr>
                        <a:t>行政人力中心负责人</a:t>
                      </a: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薛建辉</a:t>
                      </a:r>
                    </a:p>
                  </a:txBody>
                  <a:tcPr marL="6350" marR="6350" marT="6350" marB="0" anchor="ctr"/>
                </a:tc>
                <a:extLst>
                  <a:ext uri="{0D108BD9-81ED-4DB2-BD59-A6C34878D82A}">
                    <a16:rowId xmlns="" xmlns:a16="http://schemas.microsoft.com/office/drawing/2014/main" val="10003"/>
                  </a:ext>
                </a:extLst>
              </a:tr>
              <a:tr h="439137">
                <a:tc vMerge="1">
                  <a:txBody>
                    <a:bodyPr/>
                    <a:lstStyle/>
                    <a:p>
                      <a:endParaRPr lang="zh-CN" altLang="en-US"/>
                    </a:p>
                  </a:txBody>
                  <a:tcPr/>
                </a:tc>
                <a:tc>
                  <a:txBody>
                    <a:bodyPr/>
                    <a:lstStyle/>
                    <a:p>
                      <a:pPr algn="ctr" rtl="0" fontAlgn="ctr"/>
                      <a:r>
                        <a:rPr lang="en-US" altLang="zh-CN" sz="1200" u="none" strike="noStrike">
                          <a:effectLst/>
                          <a:latin typeface="+mn-ea"/>
                          <a:ea typeface="+mn-ea"/>
                        </a:rPr>
                        <a:t>5</a:t>
                      </a:r>
                      <a:endParaRPr lang="en-US" altLang="zh-CN" sz="1200" b="0" i="0" u="none" strike="noStrike">
                        <a:solidFill>
                          <a:srgbClr val="000000"/>
                        </a:solidFill>
                        <a:effectLst/>
                        <a:latin typeface="+mn-ea"/>
                        <a:ea typeface="+mn-ea"/>
                      </a:endParaRPr>
                    </a:p>
                  </a:txBody>
                  <a:tcPr marL="6350" marR="6350" marT="6350" marB="0" anchor="ctr"/>
                </a:tc>
                <a:tc>
                  <a:txBody>
                    <a:bodyPr/>
                    <a:lstStyle/>
                    <a:p>
                      <a:pPr algn="ctr" rtl="0" fontAlgn="ctr"/>
                      <a:r>
                        <a:rPr lang="zh-CN" altLang="en-US" sz="1200" b="0" i="0" u="none" strike="noStrike" dirty="0">
                          <a:solidFill>
                            <a:srgbClr val="000000"/>
                          </a:solidFill>
                          <a:effectLst/>
                          <a:latin typeface="+mn-ea"/>
                          <a:ea typeface="+mn-ea"/>
                        </a:rPr>
                        <a:t>财务中心负责人</a:t>
                      </a: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幸茂生</a:t>
                      </a:r>
                    </a:p>
                  </a:txBody>
                  <a:tcPr marL="6350" marR="6350" marT="6350" marB="0" anchor="ctr"/>
                </a:tc>
                <a:extLst>
                  <a:ext uri="{0D108BD9-81ED-4DB2-BD59-A6C34878D82A}">
                    <a16:rowId xmlns="" xmlns:a16="http://schemas.microsoft.com/office/drawing/2014/main" val="10004"/>
                  </a:ext>
                </a:extLst>
              </a:tr>
              <a:tr h="422872">
                <a:tc vMerge="1">
                  <a:txBody>
                    <a:bodyPr/>
                    <a:lstStyle/>
                    <a:p>
                      <a:endParaRPr lang="zh-CN" altLang="en-US"/>
                    </a:p>
                  </a:txBody>
                  <a:tcPr/>
                </a:tc>
                <a:tc>
                  <a:txBody>
                    <a:bodyPr/>
                    <a:lstStyle/>
                    <a:p>
                      <a:pPr algn="ctr" rtl="0" fontAlgn="ctr"/>
                      <a:r>
                        <a:rPr lang="en-US" altLang="zh-CN" sz="1200" u="none" strike="noStrike" dirty="0">
                          <a:effectLst/>
                          <a:latin typeface="+mn-ea"/>
                          <a:ea typeface="+mn-ea"/>
                        </a:rPr>
                        <a:t>6</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ctr" rtl="0" fontAlgn="ctr"/>
                      <a:r>
                        <a:rPr lang="zh-CN" altLang="en-US" sz="1200" b="0" i="0" u="none" strike="noStrike" dirty="0">
                          <a:solidFill>
                            <a:srgbClr val="000000"/>
                          </a:solidFill>
                          <a:effectLst/>
                          <a:latin typeface="+mn-ea"/>
                          <a:ea typeface="+mn-ea"/>
                        </a:rPr>
                        <a:t>制造中心 负责人 </a:t>
                      </a: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王长明</a:t>
                      </a:r>
                    </a:p>
                  </a:txBody>
                  <a:tcPr marL="6350" marR="6350" marT="6350" marB="0" anchor="ctr"/>
                </a:tc>
                <a:extLst>
                  <a:ext uri="{0D108BD9-81ED-4DB2-BD59-A6C34878D82A}">
                    <a16:rowId xmlns="" xmlns:a16="http://schemas.microsoft.com/office/drawing/2014/main" val="10005"/>
                  </a:ext>
                </a:extLst>
              </a:tr>
              <a:tr h="422872">
                <a:tc>
                  <a:txBody>
                    <a:bodyPr/>
                    <a:lstStyle/>
                    <a:p>
                      <a:pPr algn="ctr" rtl="0" fontAlgn="t"/>
                      <a:endParaRPr lang="zh-CN" altLang="en-US" sz="1200" b="1"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b="0" i="0" u="none" strike="noStrike" dirty="0">
                          <a:solidFill>
                            <a:srgbClr val="000000"/>
                          </a:solidFill>
                          <a:effectLst/>
                          <a:latin typeface="+mn-ea"/>
                          <a:ea typeface="+mn-ea"/>
                        </a:rPr>
                        <a:t>7</a:t>
                      </a:r>
                    </a:p>
                  </a:txBody>
                  <a:tcPr marL="6350" marR="6350" marT="6350" marB="0" anchor="ctr"/>
                </a:tc>
                <a:tc>
                  <a:txBody>
                    <a:bodyPr/>
                    <a:lstStyle/>
                    <a:p>
                      <a:pPr algn="ctr" rtl="0" fontAlgn="ctr"/>
                      <a:r>
                        <a:rPr lang="zh-CN" altLang="en-US" sz="1200" b="0" i="0" u="none" strike="noStrike" dirty="0">
                          <a:solidFill>
                            <a:srgbClr val="000000"/>
                          </a:solidFill>
                          <a:effectLst/>
                          <a:latin typeface="+mn-ea"/>
                          <a:ea typeface="+mn-ea"/>
                        </a:rPr>
                        <a:t>董事长兼总经理</a:t>
                      </a: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吴良信</a:t>
                      </a:r>
                    </a:p>
                  </a:txBody>
                  <a:tcPr marL="6350" marR="6350" marT="6350" marB="0" anchor="ctr"/>
                </a:tc>
                <a:extLst>
                  <a:ext uri="{0D108BD9-81ED-4DB2-BD59-A6C34878D82A}">
                    <a16:rowId xmlns="" xmlns:a16="http://schemas.microsoft.com/office/drawing/2014/main" val="10006"/>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8016737"/>
              </p:ext>
            </p:extLst>
          </p:nvPr>
        </p:nvGraphicFramePr>
        <p:xfrm>
          <a:off x="4012163" y="2093313"/>
          <a:ext cx="4810729" cy="3092967"/>
        </p:xfrm>
        <a:graphic>
          <a:graphicData uri="http://schemas.openxmlformats.org/drawingml/2006/table">
            <a:tbl>
              <a:tblPr>
                <a:tableStyleId>{9D7B26C5-4107-4FEC-AEDC-1716B250A1EF}</a:tableStyleId>
              </a:tblPr>
              <a:tblGrid>
                <a:gridCol w="660400">
                  <a:extLst>
                    <a:ext uri="{9D8B030D-6E8A-4147-A177-3AD203B41FA5}">
                      <a16:colId xmlns="" xmlns:a16="http://schemas.microsoft.com/office/drawing/2014/main" val="20000"/>
                    </a:ext>
                  </a:extLst>
                </a:gridCol>
                <a:gridCol w="410612">
                  <a:extLst>
                    <a:ext uri="{9D8B030D-6E8A-4147-A177-3AD203B41FA5}">
                      <a16:colId xmlns="" xmlns:a16="http://schemas.microsoft.com/office/drawing/2014/main" val="20001"/>
                    </a:ext>
                  </a:extLst>
                </a:gridCol>
                <a:gridCol w="3060700">
                  <a:extLst>
                    <a:ext uri="{9D8B030D-6E8A-4147-A177-3AD203B41FA5}">
                      <a16:colId xmlns="" xmlns:a16="http://schemas.microsoft.com/office/drawing/2014/main" val="20002"/>
                    </a:ext>
                  </a:extLst>
                </a:gridCol>
                <a:gridCol w="679017">
                  <a:extLst>
                    <a:ext uri="{9D8B030D-6E8A-4147-A177-3AD203B41FA5}">
                      <a16:colId xmlns="" xmlns:a16="http://schemas.microsoft.com/office/drawing/2014/main" val="20003"/>
                    </a:ext>
                  </a:extLst>
                </a:gridCol>
              </a:tblGrid>
              <a:tr h="374205">
                <a:tc rowSpan="8">
                  <a:txBody>
                    <a:bodyPr/>
                    <a:lstStyle/>
                    <a:p>
                      <a:pPr algn="l" rtl="0" fontAlgn="t"/>
                      <a:r>
                        <a:rPr lang="zh-CN" altLang="en-US" sz="1200" u="none" strike="noStrike" dirty="0">
                          <a:effectLst/>
                          <a:latin typeface="+mn-ea"/>
                          <a:ea typeface="+mn-ea"/>
                        </a:rPr>
                        <a:t>行业专家</a:t>
                      </a:r>
                      <a:endParaRPr lang="zh-CN" altLang="en-US" sz="1200" b="1"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u="none" strike="noStrike" dirty="0">
                          <a:effectLst/>
                          <a:latin typeface="+mn-ea"/>
                          <a:ea typeface="+mn-ea"/>
                        </a:rPr>
                        <a:t>1</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l" rtl="0" fontAlgn="t"/>
                      <a:r>
                        <a:rPr lang="zh-CN" altLang="en-US" sz="1200" b="0" i="0" u="none" strike="noStrike" dirty="0">
                          <a:solidFill>
                            <a:srgbClr val="000000"/>
                          </a:solidFill>
                          <a:effectLst/>
                          <a:latin typeface="+mn-ea"/>
                          <a:ea typeface="+mn-ea"/>
                        </a:rPr>
                        <a:t>深圳健安医院</a:t>
                      </a:r>
                    </a:p>
                  </a:txBody>
                  <a:tcPr marL="6350" marR="6350" marT="6350" marB="0" anchor="ctr"/>
                </a:tc>
                <a:tc>
                  <a:txBody>
                    <a:bodyPr/>
                    <a:lstStyle/>
                    <a:p>
                      <a:pPr algn="l" rtl="0" fontAlgn="t"/>
                      <a:r>
                        <a:rPr lang="zh-CN" altLang="en-US" sz="1200" b="0" i="0" u="none" strike="noStrike" dirty="0">
                          <a:solidFill>
                            <a:srgbClr val="000000"/>
                          </a:solidFill>
                          <a:effectLst/>
                          <a:latin typeface="+mn-ea"/>
                          <a:ea typeface="+mn-ea"/>
                        </a:rPr>
                        <a:t>裴院长</a:t>
                      </a:r>
                    </a:p>
                  </a:txBody>
                  <a:tcPr marL="6350" marR="6350" marT="6350" marB="0" anchor="ctr"/>
                </a:tc>
                <a:extLst>
                  <a:ext uri="{0D108BD9-81ED-4DB2-BD59-A6C34878D82A}">
                    <a16:rowId xmlns="" xmlns:a16="http://schemas.microsoft.com/office/drawing/2014/main" val="10000"/>
                  </a:ext>
                </a:extLst>
              </a:tr>
              <a:tr h="374205">
                <a:tc vMerge="1">
                  <a:txBody>
                    <a:bodyPr/>
                    <a:lstStyle/>
                    <a:p>
                      <a:pPr algn="l" rtl="0" fontAlgn="t"/>
                      <a:endParaRPr lang="zh-CN" altLang="en-US" sz="1400" b="1" i="0" u="none" strike="noStrike">
                        <a:solidFill>
                          <a:srgbClr val="000000"/>
                        </a:solidFill>
                        <a:effectLst/>
                        <a:latin typeface="STKaiti" charset="-122"/>
                      </a:endParaRPr>
                    </a:p>
                  </a:txBody>
                  <a:tcPr marL="6350" marR="6350" marT="6350" marB="0" anchor="ctr"/>
                </a:tc>
                <a:tc>
                  <a:txBody>
                    <a:bodyPr/>
                    <a:lstStyle/>
                    <a:p>
                      <a:pPr algn="ctr" rtl="0" fontAlgn="ctr"/>
                      <a:r>
                        <a:rPr lang="is-IS" sz="1200" u="none" strike="noStrike">
                          <a:effectLst/>
                          <a:latin typeface="+mn-ea"/>
                          <a:ea typeface="+mn-ea"/>
                        </a:rPr>
                        <a:t>2</a:t>
                      </a:r>
                      <a:endParaRPr lang="is-IS" sz="1200" b="0" i="0" u="none" strike="noStrike">
                        <a:solidFill>
                          <a:srgbClr val="000000"/>
                        </a:solidFill>
                        <a:effectLst/>
                        <a:latin typeface="+mn-ea"/>
                        <a:ea typeface="+mn-ea"/>
                      </a:endParaRPr>
                    </a:p>
                  </a:txBody>
                  <a:tcPr marL="6350" marR="6350" marT="6350" marB="0" anchor="ct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zh-CN" altLang="en-US" sz="1200" b="0" i="0" u="none" strike="noStrike" dirty="0">
                          <a:solidFill>
                            <a:srgbClr val="000000"/>
                          </a:solidFill>
                          <a:effectLst/>
                          <a:latin typeface="+mn-ea"/>
                          <a:ea typeface="+mn-ea"/>
                        </a:rPr>
                        <a:t>美年大健康投资总监</a:t>
                      </a:r>
                    </a:p>
                  </a:txBody>
                  <a:tcPr marL="6350" marR="6350" marT="6350" marB="0" anchor="ctr"/>
                </a:tc>
                <a:tc>
                  <a:txBody>
                    <a:bodyPr/>
                    <a:lstStyle/>
                    <a:p>
                      <a:pPr algn="l" rtl="0" fontAlgn="t"/>
                      <a:r>
                        <a:rPr lang="zh-CN" altLang="en-US" sz="1200" b="0" i="0" u="none" strike="noStrike" dirty="0">
                          <a:solidFill>
                            <a:srgbClr val="000000"/>
                          </a:solidFill>
                          <a:effectLst/>
                          <a:latin typeface="+mn-ea"/>
                          <a:ea typeface="+mn-ea"/>
                        </a:rPr>
                        <a:t>黄总</a:t>
                      </a:r>
                    </a:p>
                  </a:txBody>
                  <a:tcPr marL="6350" marR="6350" marT="6350" marB="0" anchor="ctr"/>
                </a:tc>
                <a:extLst>
                  <a:ext uri="{0D108BD9-81ED-4DB2-BD59-A6C34878D82A}">
                    <a16:rowId xmlns="" xmlns:a16="http://schemas.microsoft.com/office/drawing/2014/main" val="10001"/>
                  </a:ext>
                </a:extLst>
              </a:tr>
              <a:tr h="473532">
                <a:tc vMerge="1">
                  <a:txBody>
                    <a:bodyPr/>
                    <a:lstStyle/>
                    <a:p>
                      <a:pPr algn="l" rtl="0" fontAlgn="t"/>
                      <a:endParaRPr lang="zh-CN" altLang="en-US" sz="1400" b="1" i="0" u="none" strike="noStrike">
                        <a:solidFill>
                          <a:srgbClr val="000000"/>
                        </a:solidFill>
                        <a:effectLst/>
                        <a:latin typeface="STKaiti" charset="-122"/>
                      </a:endParaRPr>
                    </a:p>
                  </a:txBody>
                  <a:tcPr marL="6350" marR="6350" marT="6350" marB="0" anchor="ctr"/>
                </a:tc>
                <a:tc>
                  <a:txBody>
                    <a:bodyPr/>
                    <a:lstStyle/>
                    <a:p>
                      <a:pPr algn="ctr" rtl="0" fontAlgn="ctr"/>
                      <a:r>
                        <a:rPr lang="en-US" altLang="zh-CN" sz="1200" u="none" strike="noStrike">
                          <a:effectLst/>
                          <a:latin typeface="+mn-ea"/>
                          <a:ea typeface="+mn-ea"/>
                        </a:rPr>
                        <a:t>3</a:t>
                      </a:r>
                      <a:endParaRPr lang="en-US" altLang="zh-CN" sz="1200" b="0" i="0" u="none" strike="noStrike">
                        <a:solidFill>
                          <a:srgbClr val="000000"/>
                        </a:solidFill>
                        <a:effectLst/>
                        <a:latin typeface="+mn-ea"/>
                        <a:ea typeface="+mn-ea"/>
                      </a:endParaRPr>
                    </a:p>
                  </a:txBody>
                  <a:tcPr marL="6350" marR="6350" marT="6350" marB="0" anchor="ctr"/>
                </a:tc>
                <a:tc>
                  <a:txBody>
                    <a:bodyPr/>
                    <a:lstStyle/>
                    <a:p>
                      <a:pPr algn="l" rtl="0" fontAlgn="t"/>
                      <a:r>
                        <a:rPr lang="zh-CN" altLang="en-US" sz="1200" b="0" i="0" u="none" strike="noStrike" dirty="0">
                          <a:solidFill>
                            <a:srgbClr val="000000"/>
                          </a:solidFill>
                          <a:effectLst/>
                          <a:latin typeface="+mn-ea"/>
                          <a:ea typeface="+mn-ea"/>
                        </a:rPr>
                        <a:t>广西区（省）人民医院消化科主人，广西区消化病学主任委员</a:t>
                      </a:r>
                    </a:p>
                  </a:txBody>
                  <a:tcPr marL="6350" marR="6350" marT="6350" marB="0" anchor="ctr"/>
                </a:tc>
                <a:tc>
                  <a:txBody>
                    <a:bodyPr/>
                    <a:lstStyle/>
                    <a:p>
                      <a:pPr algn="l" rtl="0" fontAlgn="t"/>
                      <a:r>
                        <a:rPr lang="zh-CN" altLang="en-US" sz="1200" b="0" i="0" u="none" strike="noStrike" dirty="0">
                          <a:solidFill>
                            <a:srgbClr val="000000"/>
                          </a:solidFill>
                          <a:effectLst/>
                          <a:latin typeface="+mn-ea"/>
                          <a:ea typeface="+mn-ea"/>
                        </a:rPr>
                        <a:t>农主任</a:t>
                      </a:r>
                    </a:p>
                  </a:txBody>
                  <a:tcPr marL="6350" marR="6350" marT="6350" marB="0" anchor="ctr"/>
                </a:tc>
                <a:extLst>
                  <a:ext uri="{0D108BD9-81ED-4DB2-BD59-A6C34878D82A}">
                    <a16:rowId xmlns="" xmlns:a16="http://schemas.microsoft.com/office/drawing/2014/main" val="10002"/>
                  </a:ext>
                </a:extLst>
              </a:tr>
              <a:tr h="374205">
                <a:tc vMerge="1">
                  <a:txBody>
                    <a:bodyPr/>
                    <a:lstStyle/>
                    <a:p>
                      <a:pPr algn="l" rtl="0" fontAlgn="t"/>
                      <a:endParaRPr lang="zh-CN" altLang="en-US" sz="1400" b="1" i="0" u="none" strike="noStrike">
                        <a:solidFill>
                          <a:srgbClr val="000000"/>
                        </a:solidFill>
                        <a:effectLst/>
                        <a:latin typeface="STKaiti" charset="-122"/>
                      </a:endParaRPr>
                    </a:p>
                  </a:txBody>
                  <a:tcPr marL="6350" marR="6350" marT="6350" marB="0" anchor="ctr"/>
                </a:tc>
                <a:tc>
                  <a:txBody>
                    <a:bodyPr/>
                    <a:lstStyle/>
                    <a:p>
                      <a:pPr algn="ctr" rtl="0" fontAlgn="ctr"/>
                      <a:r>
                        <a:rPr lang="en-US" altLang="zh-CN" sz="1200" u="none" strike="noStrike" dirty="0">
                          <a:effectLst/>
                          <a:latin typeface="+mn-ea"/>
                          <a:ea typeface="+mn-ea"/>
                        </a:rPr>
                        <a:t>4</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南方医科大学南方医院消化内科副主任</a:t>
                      </a: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陈主任</a:t>
                      </a:r>
                    </a:p>
                  </a:txBody>
                  <a:tcPr marL="6350" marR="6350" marT="6350" marB="0" anchor="ctr"/>
                </a:tc>
                <a:extLst>
                  <a:ext uri="{0D108BD9-81ED-4DB2-BD59-A6C34878D82A}">
                    <a16:rowId xmlns="" xmlns:a16="http://schemas.microsoft.com/office/drawing/2014/main" val="10003"/>
                  </a:ext>
                </a:extLst>
              </a:tr>
              <a:tr h="374205">
                <a:tc vMerge="1">
                  <a:txBody>
                    <a:bodyPr/>
                    <a:lstStyle/>
                    <a:p>
                      <a:pPr algn="l" rtl="0" fontAlgn="t"/>
                      <a:endParaRPr lang="zh-CN" altLang="en-US" sz="1400" b="1" i="0" u="none" strike="noStrike">
                        <a:solidFill>
                          <a:srgbClr val="000000"/>
                        </a:solidFill>
                        <a:effectLst/>
                        <a:latin typeface="STKaiti" charset="-122"/>
                      </a:endParaRPr>
                    </a:p>
                  </a:txBody>
                  <a:tcPr marL="6350" marR="6350" marT="6350" marB="0" anchor="ctr"/>
                </a:tc>
                <a:tc>
                  <a:txBody>
                    <a:bodyPr/>
                    <a:lstStyle/>
                    <a:p>
                      <a:pPr algn="ctr" rtl="0" fontAlgn="ctr"/>
                      <a:r>
                        <a:rPr lang="en-US" altLang="zh-CN" sz="1200" u="none" strike="noStrike">
                          <a:effectLst/>
                          <a:latin typeface="+mn-ea"/>
                          <a:ea typeface="+mn-ea"/>
                        </a:rPr>
                        <a:t>5</a:t>
                      </a:r>
                      <a:endParaRPr lang="en-US" altLang="zh-CN" sz="1200" b="0" i="0" u="none" strike="noStrike">
                        <a:solidFill>
                          <a:srgbClr val="000000"/>
                        </a:solidFill>
                        <a:effectLst/>
                        <a:latin typeface="+mn-ea"/>
                        <a:ea typeface="+mn-ea"/>
                      </a:endParaRP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深圳云杉医疗体检科运营部负责人</a:t>
                      </a: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刘总</a:t>
                      </a:r>
                    </a:p>
                  </a:txBody>
                  <a:tcPr marL="6350" marR="6350" marT="6350" marB="0" anchor="ctr"/>
                </a:tc>
                <a:extLst>
                  <a:ext uri="{0D108BD9-81ED-4DB2-BD59-A6C34878D82A}">
                    <a16:rowId xmlns="" xmlns:a16="http://schemas.microsoft.com/office/drawing/2014/main" val="10004"/>
                  </a:ext>
                </a:extLst>
              </a:tr>
              <a:tr h="374205">
                <a:tc vMerge="1">
                  <a:txBody>
                    <a:bodyPr/>
                    <a:lstStyle/>
                    <a:p>
                      <a:pPr algn="l" rtl="0" fontAlgn="t"/>
                      <a:endParaRPr lang="zh-CN" altLang="en-US" sz="1400" b="1" i="0" u="none" strike="noStrike">
                        <a:solidFill>
                          <a:srgbClr val="000000"/>
                        </a:solidFill>
                        <a:effectLst/>
                        <a:latin typeface="STKaiti" charset="-122"/>
                      </a:endParaRPr>
                    </a:p>
                  </a:txBody>
                  <a:tcPr marL="6350" marR="6350" marT="6350" marB="0" anchor="ctr"/>
                </a:tc>
                <a:tc>
                  <a:txBody>
                    <a:bodyPr/>
                    <a:lstStyle/>
                    <a:p>
                      <a:pPr algn="ctr" rtl="0" fontAlgn="ctr"/>
                      <a:r>
                        <a:rPr lang="en-US" altLang="zh-CN" sz="1200" u="none" strike="noStrike">
                          <a:effectLst/>
                          <a:latin typeface="+mn-ea"/>
                          <a:ea typeface="+mn-ea"/>
                        </a:rPr>
                        <a:t>6</a:t>
                      </a:r>
                      <a:endParaRPr lang="en-US" altLang="zh-CN" sz="1200" b="0" i="0" u="none" strike="noStrike">
                        <a:solidFill>
                          <a:srgbClr val="000000"/>
                        </a:solidFill>
                        <a:effectLst/>
                        <a:latin typeface="+mn-ea"/>
                        <a:ea typeface="+mn-ea"/>
                      </a:endParaRP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河北经销商总经理</a:t>
                      </a: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周经理</a:t>
                      </a:r>
                    </a:p>
                  </a:txBody>
                  <a:tcPr marL="6350" marR="6350" marT="6350" marB="0" anchor="ctr"/>
                </a:tc>
                <a:extLst>
                  <a:ext uri="{0D108BD9-81ED-4DB2-BD59-A6C34878D82A}">
                    <a16:rowId xmlns="" xmlns:a16="http://schemas.microsoft.com/office/drawing/2014/main" val="10005"/>
                  </a:ext>
                </a:extLst>
              </a:tr>
              <a:tr h="374205">
                <a:tc vMerge="1">
                  <a:txBody>
                    <a:bodyPr/>
                    <a:lstStyle/>
                    <a:p>
                      <a:pPr algn="l" rtl="0" fontAlgn="t"/>
                      <a:endParaRPr lang="zh-CN" altLang="en-US" sz="1400" b="1" i="0" u="none" strike="noStrike" dirty="0">
                        <a:solidFill>
                          <a:srgbClr val="000000"/>
                        </a:solidFill>
                        <a:effectLst/>
                        <a:latin typeface="STKaiti" charset="-122"/>
                      </a:endParaRPr>
                    </a:p>
                  </a:txBody>
                  <a:tcPr marL="6350" marR="6350" marT="6350" marB="0" anchor="ctr"/>
                </a:tc>
                <a:tc>
                  <a:txBody>
                    <a:bodyPr/>
                    <a:lstStyle/>
                    <a:p>
                      <a:pPr algn="ctr" rtl="0" fontAlgn="ctr"/>
                      <a:r>
                        <a:rPr lang="en-US" altLang="zh-CN" sz="1200" u="none" strike="noStrike" dirty="0">
                          <a:effectLst/>
                          <a:latin typeface="+mn-ea"/>
                          <a:ea typeface="+mn-ea"/>
                        </a:rPr>
                        <a:t>7</a:t>
                      </a:r>
                      <a:endParaRPr lang="en-US" altLang="zh-CN" sz="1200" b="0" i="0" u="none" strike="noStrike" dirty="0">
                        <a:solidFill>
                          <a:srgbClr val="000000"/>
                        </a:solidFill>
                        <a:effectLst/>
                        <a:latin typeface="+mn-ea"/>
                        <a:ea typeface="+mn-ea"/>
                      </a:endParaRP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资福透明罩供应商中山市众盈光学副总经理   </a:t>
                      </a: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董经理</a:t>
                      </a:r>
                    </a:p>
                  </a:txBody>
                  <a:tcPr marL="6350" marR="6350" marT="6350" marB="0" anchor="ctr"/>
                </a:tc>
                <a:extLst>
                  <a:ext uri="{0D108BD9-81ED-4DB2-BD59-A6C34878D82A}">
                    <a16:rowId xmlns="" xmlns:a16="http://schemas.microsoft.com/office/drawing/2014/main" val="10006"/>
                  </a:ext>
                </a:extLst>
              </a:tr>
              <a:tr h="374205">
                <a:tc vMerge="1">
                  <a:txBody>
                    <a:bodyPr/>
                    <a:lstStyle/>
                    <a:p>
                      <a:pPr algn="l" rtl="0" fontAlgn="t"/>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ctr" rtl="0" fontAlgn="ctr"/>
                      <a:r>
                        <a:rPr lang="en-US" altLang="zh-CN" sz="1200" b="0" i="0" u="none" strike="noStrike" dirty="0">
                          <a:solidFill>
                            <a:srgbClr val="000000"/>
                          </a:solidFill>
                          <a:effectLst/>
                          <a:latin typeface="+mn-ea"/>
                          <a:ea typeface="+mn-ea"/>
                        </a:rPr>
                        <a:t>8</a:t>
                      </a: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广西中医药大学第一附属医院内镜中心主任</a:t>
                      </a:r>
                    </a:p>
                  </a:txBody>
                  <a:tcPr marL="6350" marR="6350" marT="6350" marB="0" anchor="ctr"/>
                </a:tc>
                <a:tc>
                  <a:txBody>
                    <a:bodyPr/>
                    <a:lstStyle/>
                    <a:p>
                      <a:pPr algn="l" rtl="0" fontAlgn="ctr"/>
                      <a:r>
                        <a:rPr lang="zh-CN" altLang="en-US" sz="1200" b="0" i="0" u="none" strike="noStrike" dirty="0">
                          <a:solidFill>
                            <a:srgbClr val="000000"/>
                          </a:solidFill>
                          <a:effectLst/>
                          <a:latin typeface="+mn-ea"/>
                          <a:ea typeface="+mn-ea"/>
                        </a:rPr>
                        <a:t>卢主任</a:t>
                      </a:r>
                    </a:p>
                  </a:txBody>
                  <a:tcPr marL="6350" marR="6350" marT="6350" marB="0"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419487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932" y="1096050"/>
            <a:ext cx="8647042" cy="3323987"/>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关于产品能否进医院、进社保？</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医院</a:t>
            </a: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algn="just">
              <a:defRPr/>
            </a:pPr>
            <a:r>
              <a:rPr lang="zh-CN" altLang="en-US" sz="1300" kern="100" dirty="0">
                <a:solidFill>
                  <a:prstClr val="black"/>
                </a:solidFill>
                <a:latin typeface="华文楷体"/>
                <a:ea typeface="华文楷体"/>
                <a:cs typeface="Times New Roman" charset="0"/>
              </a:rPr>
              <a:t>三甲标杆医院会以慈善援助和课题合作的方式逐步进入（会重点布局三甲医院的体检科），三级以下的基层医院及民营医院通过与经销商的合作迅速铺开，据访谈了解，目前河北地区的石家庄人民医院在去年做了胶囊胃镜设备的采购计划。</a:t>
            </a:r>
            <a:endParaRPr lang="en-US" altLang="zh-CN" sz="1300" kern="100" dirty="0">
              <a:solidFill>
                <a:prstClr val="black"/>
              </a:solidFill>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社保、医保</a:t>
            </a: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国内部分一线城市，胶囊内镜住院病人的医保可以报销，但是能开展这种报销的只是部分民营医院，公立医院仍需自费。</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这个项目在</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3-5</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年内不可能降到一个社保或者医保能承受的价格，所以投资期内想要实现医保全覆盖基本是不可能的。</a:t>
            </a:r>
            <a:endParaRPr kumimoji="0" lang="en-US" altLang="zh-CN" sz="1300" b="0" i="0" u="none" strike="noStrike" kern="100" cap="none" spc="0" normalizeH="0" baseline="0" noProof="0" dirty="0">
              <a:ln>
                <a:noFill/>
              </a:ln>
              <a:solidFill>
                <a:srgbClr val="FF0000"/>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dirty="0">
              <a:ln>
                <a:noFill/>
              </a:ln>
              <a:solidFill>
                <a:prstClr val="black"/>
              </a:solidFill>
              <a:effectLst/>
              <a:uLnTx/>
              <a:uFillTx/>
              <a:latin typeface="华文楷体"/>
              <a:ea typeface="华文楷体"/>
              <a:cs typeface="Times New Roman" charset="0"/>
            </a:endParaRP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1744214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932" y="1096050"/>
            <a:ext cx="8647042" cy="4124206"/>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是否因对进入医院市场存在疑虑而采用线下门店形式？</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市场</a:t>
            </a: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对于体检中心，安翰目前合作的美年大健康在国内有</a:t>
            </a:r>
            <a:r>
              <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rPr>
              <a:t>800</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多家体检中心</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安翰进入了</a:t>
            </a:r>
            <a:r>
              <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rPr>
              <a:t>400</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多家</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，占一半，还有一半未进入。</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对于医院，安翰投入到的公立医院的数量有</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120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多家，其中有</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90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多家都是以院士工作站形式投入，而现在中科院认定这个院士工作站的合作是无效的。我们认为这个推广更适合大设备的投放。另外，目前全国具备开展内镜手术的</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医院有</a:t>
            </a:r>
            <a:r>
              <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rPr>
              <a:t>8000</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多家</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安翰只做了</a:t>
            </a:r>
            <a:r>
              <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rPr>
              <a:t>100</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多家</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，这个基础的数量还是非常庞大的。</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线下门店</a:t>
            </a: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STKaiti" charset="-122"/>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STKaiti" charset="-122"/>
                <a:cs typeface="Times New Roman" charset="0"/>
              </a:rPr>
              <a:t>资福美福诊所：</a:t>
            </a:r>
            <a:r>
              <a:rPr kumimoji="0" lang="zh-CN" altLang="en-US" sz="1300" b="0" i="0" u="none" strike="noStrike" kern="1200" cap="none" spc="0" normalizeH="0" baseline="0" noProof="0" dirty="0">
                <a:ln>
                  <a:noFill/>
                </a:ln>
                <a:solidFill>
                  <a:prstClr val="black"/>
                </a:solidFill>
                <a:effectLst/>
                <a:uLnTx/>
                <a:uFillTx/>
                <a:latin typeface="STKaiti" charset="-122"/>
                <a:ea typeface="STKaiti" charset="-122"/>
                <a:cs typeface="STKaiti" charset="-122"/>
              </a:rPr>
              <a:t>将不会以重资产的形式自己开店这个方式。只是因为经销商，特别是广西和安徽的经销商提出，获得牌照证书较容易，专列一个消化道的体检很有必要，希望开诊所，与资福开展合作比如资福赞助设备等，由经销商去做推动工作。资福认为这不会对他们的现金流有太大影响，因为</a:t>
            </a:r>
            <a:r>
              <a:rPr kumimoji="0" lang="zh-CN" altLang="en-US" sz="1300" b="1" i="0" u="none" strike="noStrike" kern="1200" cap="none" spc="0" normalizeH="0" baseline="0" noProof="0" dirty="0">
                <a:ln>
                  <a:noFill/>
                </a:ln>
                <a:solidFill>
                  <a:prstClr val="black"/>
                </a:solidFill>
                <a:effectLst/>
                <a:uLnTx/>
                <a:uFillTx/>
                <a:latin typeface="STKaiti" charset="-122"/>
                <a:ea typeface="STKaiti" charset="-122"/>
                <a:cs typeface="STKaiti" charset="-122"/>
              </a:rPr>
              <a:t>重点的投入还是经销商</a:t>
            </a:r>
            <a:r>
              <a:rPr kumimoji="0" lang="zh-CN" altLang="en-US" sz="1300" b="0" i="0" u="none" strike="noStrike" kern="1200" cap="none" spc="0" normalizeH="0" baseline="0" noProof="0" dirty="0">
                <a:ln>
                  <a:noFill/>
                </a:ln>
                <a:solidFill>
                  <a:prstClr val="black"/>
                </a:solidFill>
                <a:effectLst/>
                <a:uLnTx/>
                <a:uFillTx/>
                <a:latin typeface="STKaiti" charset="-122"/>
                <a:ea typeface="STKaiti" charset="-122"/>
                <a:cs typeface="STKaiti" charset="-122"/>
              </a:rPr>
              <a:t>。在深圳的门店，楼下基本是空的，就是放两台设备，拿一个诊所的证，</a:t>
            </a:r>
            <a:r>
              <a:rPr kumimoji="0" lang="zh-CN" altLang="en-US" sz="1300" b="1" i="0" u="none" strike="noStrike" kern="1200" cap="none" spc="0" normalizeH="0" baseline="0" noProof="0" dirty="0">
                <a:ln>
                  <a:noFill/>
                </a:ln>
                <a:solidFill>
                  <a:prstClr val="black"/>
                </a:solidFill>
                <a:effectLst/>
                <a:uLnTx/>
                <a:uFillTx/>
                <a:latin typeface="STKaiti" charset="-122"/>
                <a:ea typeface="STKaiti" charset="-122"/>
                <a:cs typeface="STKaiti" charset="-122"/>
              </a:rPr>
              <a:t>作为示范点</a:t>
            </a:r>
            <a:r>
              <a:rPr kumimoji="0" lang="zh-CN" altLang="en-US" sz="1300" b="0" i="0" u="none" strike="noStrike" kern="1200" cap="none" spc="0" normalizeH="0" baseline="0" noProof="0" dirty="0">
                <a:ln>
                  <a:noFill/>
                </a:ln>
                <a:solidFill>
                  <a:prstClr val="black"/>
                </a:solidFill>
                <a:effectLst/>
                <a:uLnTx/>
                <a:uFillTx/>
                <a:latin typeface="STKaiti" charset="-122"/>
                <a:ea typeface="STKaiti" charset="-122"/>
                <a:cs typeface="STKaiti" charset="-122"/>
              </a:rPr>
              <a:t>来运作，而不是以这个作为重点做开展工作。</a:t>
            </a: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endParaRPr kumimoji="0" lang="en-US" altLang="zh-CN" sz="1800" b="0" i="0" u="none" strike="noStrike" kern="100" cap="none" spc="0" normalizeH="0" baseline="0" noProof="0" dirty="0">
              <a:ln>
                <a:noFill/>
              </a:ln>
              <a:solidFill>
                <a:srgbClr val="FF0000"/>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dirty="0">
              <a:ln>
                <a:noFill/>
              </a:ln>
              <a:solidFill>
                <a:prstClr val="black"/>
              </a:solidFill>
              <a:effectLst/>
              <a:uLnTx/>
              <a:uFillTx/>
              <a:latin typeface="华文楷体"/>
              <a:ea typeface="华文楷体"/>
              <a:cs typeface="Times New Roman" charset="0"/>
            </a:endParaRP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3572531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3"/>
          <p:cNvSpPr/>
          <p:nvPr/>
        </p:nvSpPr>
        <p:spPr>
          <a:xfrm>
            <a:off x="2075989" y="1210179"/>
            <a:ext cx="5925013" cy="291041"/>
          </a:xfrm>
          <a:prstGeom prst="rect">
            <a:avLst/>
          </a:prstGeom>
          <a:noFill/>
          <a:ln>
            <a:noFill/>
          </a:ln>
        </p:spPr>
        <p:txBody>
          <a:bodyPr spcFirstLastPara="1" wrap="square" lIns="59644" tIns="29813" rIns="59644" bIns="29813" anchor="t" anchorCtr="0">
            <a:spAutoFit/>
          </a:bodyPr>
          <a:lstStyle/>
          <a:p>
            <a:pPr marL="55960" indent="-55960" defTabSz="342900"/>
            <a:r>
              <a:rPr lang="en-US" altLang="zh-CN" sz="1500" b="1" dirty="0">
                <a:solidFill>
                  <a:prstClr val="white"/>
                </a:solidFill>
                <a:latin typeface="STKaiti" panose="02010600040101010101" pitchFamily="2" charset="-122"/>
                <a:ea typeface="STKaiti" panose="02010600040101010101" pitchFamily="2" charset="-122"/>
                <a:cs typeface="Times New Roman"/>
                <a:sym typeface="Times New Roman"/>
              </a:rPr>
              <a:t>1</a:t>
            </a:r>
            <a:r>
              <a:rPr lang="zh-CN" altLang="en-US" sz="1500" b="1" dirty="0">
                <a:solidFill>
                  <a:prstClr val="white"/>
                </a:solidFill>
                <a:latin typeface="STKaiti" panose="02010600040101010101" pitchFamily="2" charset="-122"/>
                <a:ea typeface="STKaiti" panose="02010600040101010101" pitchFamily="2" charset="-122"/>
                <a:cs typeface="Times New Roman"/>
                <a:sym typeface="Times New Roman"/>
              </a:rPr>
              <a:t>、投资概要</a:t>
            </a:r>
            <a:endParaRPr sz="1500" b="1" dirty="0">
              <a:solidFill>
                <a:prstClr val="white"/>
              </a:solidFill>
              <a:latin typeface="STKaiti" panose="02010600040101010101" pitchFamily="2" charset="-122"/>
              <a:ea typeface="STKaiti" panose="02010600040101010101" pitchFamily="2" charset="-122"/>
              <a:cs typeface="Times New Roman"/>
              <a:sym typeface="Times New Roman"/>
            </a:endParaRPr>
          </a:p>
        </p:txBody>
      </p:sp>
      <p:sp>
        <p:nvSpPr>
          <p:cNvPr id="47" name="Google Shape;47;p3"/>
          <p:cNvSpPr/>
          <p:nvPr/>
        </p:nvSpPr>
        <p:spPr>
          <a:xfrm>
            <a:off x="1142998" y="1210179"/>
            <a:ext cx="4822031" cy="4664546"/>
          </a:xfrm>
          <a:prstGeom prst="rect">
            <a:avLst/>
          </a:prstGeom>
          <a:noFill/>
          <a:ln>
            <a:noFill/>
          </a:ln>
        </p:spPr>
        <p:txBody>
          <a:bodyPr spcFirstLastPara="1" wrap="square" lIns="59644" tIns="29813" rIns="59644" bIns="29813" anchor="t" anchorCtr="0">
            <a:spAutoFit/>
          </a:bodyPr>
          <a:lstStyle/>
          <a:p>
            <a:pPr marL="0" lvl="1" defTabSz="342900">
              <a:lnSpc>
                <a:spcPct val="170000"/>
              </a:lnSpc>
            </a:pPr>
            <a:r>
              <a:rPr lang="en-US" altLang="zh-CN" sz="1600" b="1" dirty="0">
                <a:solidFill>
                  <a:prstClr val="black"/>
                </a:solidFill>
                <a:latin typeface="+mn-ea"/>
                <a:cs typeface="Times New Roman" charset="0"/>
                <a:sym typeface="Times New Roman"/>
              </a:rPr>
              <a:t>1.1  </a:t>
            </a:r>
            <a:r>
              <a:rPr lang="zh-CN" altLang="en-US" sz="1600" b="1" dirty="0">
                <a:solidFill>
                  <a:prstClr val="black"/>
                </a:solidFill>
                <a:latin typeface="+mn-ea"/>
                <a:cs typeface="Times New Roman" charset="0"/>
                <a:sym typeface="Times New Roman"/>
              </a:rPr>
              <a:t>交易摘要</a:t>
            </a:r>
            <a:endParaRPr sz="1600" b="1" dirty="0">
              <a:solidFill>
                <a:prstClr val="black"/>
              </a:solidFill>
              <a:latin typeface="+mn-ea"/>
              <a:cs typeface="Times New Roman" charset="0"/>
              <a:sym typeface="Times New Roman"/>
            </a:endParaRPr>
          </a:p>
          <a:p>
            <a:pPr marL="0" lvl="1" defTabSz="342900">
              <a:lnSpc>
                <a:spcPct val="170000"/>
              </a:lnSpc>
            </a:pPr>
            <a:endParaRPr sz="1600" b="1" dirty="0">
              <a:solidFill>
                <a:prstClr val="black"/>
              </a:solidFill>
              <a:latin typeface="+mn-ea"/>
              <a:cs typeface="Times New Roman" charset="0"/>
              <a:sym typeface="Times New Roman"/>
            </a:endParaRPr>
          </a:p>
          <a:p>
            <a:pPr marL="0" lvl="1" defTabSz="342900">
              <a:lnSpc>
                <a:spcPct val="170000"/>
              </a:lnSpc>
            </a:pPr>
            <a:r>
              <a:rPr lang="en-US" altLang="zh-CN" sz="1600" b="1" dirty="0">
                <a:solidFill>
                  <a:prstClr val="black"/>
                </a:solidFill>
                <a:latin typeface="+mn-ea"/>
                <a:cs typeface="Times New Roman" charset="0"/>
                <a:sym typeface="Times New Roman"/>
              </a:rPr>
              <a:t>1.2  </a:t>
            </a:r>
            <a:r>
              <a:rPr lang="zh-CN" altLang="en-US" sz="1600" b="1" dirty="0">
                <a:solidFill>
                  <a:prstClr val="black"/>
                </a:solidFill>
                <a:latin typeface="+mn-ea"/>
                <a:cs typeface="Times New Roman" charset="0"/>
                <a:sym typeface="Times New Roman"/>
              </a:rPr>
              <a:t>退出与交易架构</a:t>
            </a:r>
            <a:endParaRPr lang="en-US" altLang="zh-CN" sz="1600" b="1" dirty="0">
              <a:solidFill>
                <a:prstClr val="black"/>
              </a:solidFill>
              <a:latin typeface="+mn-ea"/>
              <a:cs typeface="Times New Roman" charset="0"/>
              <a:sym typeface="Times New Roman"/>
            </a:endParaRPr>
          </a:p>
          <a:p>
            <a:pPr marL="0" lvl="1" defTabSz="342900">
              <a:lnSpc>
                <a:spcPct val="170000"/>
              </a:lnSpc>
            </a:pPr>
            <a:endParaRPr lang="en-US" altLang="zh-CN" sz="1600" b="1" dirty="0">
              <a:solidFill>
                <a:prstClr val="black"/>
              </a:solidFill>
              <a:latin typeface="+mn-ea"/>
              <a:cs typeface="Times New Roman" charset="0"/>
              <a:sym typeface="Times New Roman"/>
            </a:endParaRPr>
          </a:p>
          <a:p>
            <a:pPr marL="0" lvl="1" defTabSz="342900">
              <a:lnSpc>
                <a:spcPct val="170000"/>
              </a:lnSpc>
            </a:pPr>
            <a:r>
              <a:rPr lang="en-US" altLang="zh-CN" sz="1600" b="1" dirty="0">
                <a:solidFill>
                  <a:prstClr val="black"/>
                </a:solidFill>
                <a:latin typeface="+mn-ea"/>
                <a:cs typeface="Times New Roman" charset="0"/>
                <a:sym typeface="Times New Roman"/>
              </a:rPr>
              <a:t>1.3</a:t>
            </a:r>
            <a:r>
              <a:rPr lang="zh-CN" altLang="en-US" sz="1600" b="1" dirty="0">
                <a:solidFill>
                  <a:prstClr val="black"/>
                </a:solidFill>
                <a:latin typeface="+mn-ea"/>
                <a:cs typeface="Times New Roman" charset="0"/>
                <a:sym typeface="Times New Roman"/>
              </a:rPr>
              <a:t> 公司历轮增资及估值</a:t>
            </a:r>
            <a:endParaRPr lang="en-US" altLang="zh-CN" sz="1600" b="1" dirty="0">
              <a:solidFill>
                <a:prstClr val="black"/>
              </a:solidFill>
              <a:latin typeface="+mn-ea"/>
              <a:cs typeface="Times New Roman" charset="0"/>
              <a:sym typeface="Times New Roman"/>
            </a:endParaRPr>
          </a:p>
          <a:p>
            <a:pPr marL="0" lvl="1" defTabSz="342900">
              <a:lnSpc>
                <a:spcPct val="170000"/>
              </a:lnSpc>
            </a:pPr>
            <a:endParaRPr lang="en-US" altLang="zh-CN" sz="1600" b="1" dirty="0">
              <a:solidFill>
                <a:prstClr val="black"/>
              </a:solidFill>
              <a:latin typeface="+mn-ea"/>
              <a:cs typeface="Times New Roman" charset="0"/>
              <a:sym typeface="Times New Roman"/>
            </a:endParaRPr>
          </a:p>
          <a:p>
            <a:pPr marL="0" lvl="1" defTabSz="342900">
              <a:lnSpc>
                <a:spcPct val="170000"/>
              </a:lnSpc>
            </a:pPr>
            <a:r>
              <a:rPr lang="en-US" altLang="zh-CN" sz="1600" b="1" dirty="0">
                <a:solidFill>
                  <a:prstClr val="black"/>
                </a:solidFill>
                <a:latin typeface="+mn-ea"/>
                <a:cs typeface="Times New Roman" charset="0"/>
                <a:sym typeface="Times New Roman"/>
              </a:rPr>
              <a:t>1.4 </a:t>
            </a:r>
            <a:r>
              <a:rPr lang="zh-CN" altLang="en-US" sz="1600" b="1" dirty="0">
                <a:solidFill>
                  <a:prstClr val="black"/>
                </a:solidFill>
                <a:latin typeface="+mn-ea"/>
                <a:cs typeface="Times New Roman" charset="0"/>
                <a:sym typeface="Times New Roman"/>
              </a:rPr>
              <a:t>预计投资回报</a:t>
            </a:r>
            <a:endParaRPr sz="1600" b="1" dirty="0">
              <a:solidFill>
                <a:prstClr val="black"/>
              </a:solidFill>
              <a:latin typeface="+mn-ea"/>
              <a:cs typeface="Times New Roman" charset="0"/>
              <a:sym typeface="Times New Roman"/>
            </a:endParaRPr>
          </a:p>
          <a:p>
            <a:pPr marL="0" lvl="1" defTabSz="342900">
              <a:lnSpc>
                <a:spcPct val="170000"/>
              </a:lnSpc>
            </a:pPr>
            <a:endParaRPr sz="1600" b="1" dirty="0">
              <a:solidFill>
                <a:prstClr val="black"/>
              </a:solidFill>
              <a:latin typeface="+mn-ea"/>
              <a:cs typeface="Times New Roman" charset="0"/>
              <a:sym typeface="Times New Roman"/>
            </a:endParaRPr>
          </a:p>
          <a:p>
            <a:pPr marL="0" lvl="1" defTabSz="342900">
              <a:lnSpc>
                <a:spcPct val="170000"/>
              </a:lnSpc>
            </a:pPr>
            <a:r>
              <a:rPr lang="en-US" altLang="zh-CN" sz="1600" b="1" dirty="0">
                <a:solidFill>
                  <a:prstClr val="black"/>
                </a:solidFill>
                <a:latin typeface="+mn-ea"/>
                <a:cs typeface="Times New Roman" charset="0"/>
                <a:sym typeface="Times New Roman"/>
              </a:rPr>
              <a:t>1.5</a:t>
            </a:r>
            <a:r>
              <a:rPr lang="zh-CN" altLang="en-US" sz="1600" b="1" dirty="0">
                <a:solidFill>
                  <a:prstClr val="black"/>
                </a:solidFill>
                <a:latin typeface="+mn-ea"/>
                <a:cs typeface="Times New Roman" charset="0"/>
                <a:sym typeface="Times New Roman"/>
              </a:rPr>
              <a:t> 投资亮点 </a:t>
            </a:r>
            <a:endParaRPr sz="1600" b="1" dirty="0">
              <a:solidFill>
                <a:prstClr val="black"/>
              </a:solidFill>
              <a:latin typeface="+mn-ea"/>
              <a:cs typeface="Times New Roman" charset="0"/>
              <a:sym typeface="Times New Roman"/>
            </a:endParaRPr>
          </a:p>
          <a:p>
            <a:pPr marL="0" lvl="1" defTabSz="342900">
              <a:lnSpc>
                <a:spcPct val="170000"/>
              </a:lnSpc>
            </a:pPr>
            <a:endParaRPr lang="en-US" altLang="zh-CN" sz="1600" b="1" dirty="0">
              <a:solidFill>
                <a:prstClr val="black"/>
              </a:solidFill>
              <a:latin typeface="+mn-ea"/>
              <a:cs typeface="Times New Roman" charset="0"/>
              <a:sym typeface="Times New Roman"/>
            </a:endParaRPr>
          </a:p>
          <a:p>
            <a:pPr marL="0" lvl="1" defTabSz="342900">
              <a:lnSpc>
                <a:spcPct val="170000"/>
              </a:lnSpc>
            </a:pPr>
            <a:r>
              <a:rPr lang="en-US" altLang="zh-CN" sz="1600" b="1" dirty="0">
                <a:solidFill>
                  <a:prstClr val="black"/>
                </a:solidFill>
                <a:latin typeface="+mn-ea"/>
                <a:cs typeface="Times New Roman" charset="0"/>
                <a:sym typeface="Times New Roman"/>
              </a:rPr>
              <a:t>1.6</a:t>
            </a:r>
            <a:r>
              <a:rPr lang="zh-CN" altLang="en-US" sz="1600" b="1" dirty="0">
                <a:solidFill>
                  <a:prstClr val="black"/>
                </a:solidFill>
                <a:latin typeface="+mn-ea"/>
                <a:cs typeface="Times New Roman" charset="0"/>
                <a:sym typeface="Times New Roman"/>
              </a:rPr>
              <a:t> 投资风险</a:t>
            </a:r>
            <a:endParaRPr lang="en-US" altLang="zh-CN" sz="1600" b="1" dirty="0">
              <a:solidFill>
                <a:prstClr val="black"/>
              </a:solidFill>
              <a:latin typeface="+mn-ea"/>
              <a:cs typeface="Times New Roman" charset="0"/>
              <a:sym typeface="Times New Roman"/>
            </a:endParaRPr>
          </a:p>
        </p:txBody>
      </p:sp>
      <p:sp>
        <p:nvSpPr>
          <p:cNvPr id="4" name="Google Shape;46;p3">
            <a:extLst>
              <a:ext uri="{FF2B5EF4-FFF2-40B4-BE49-F238E27FC236}">
                <a16:creationId xmlns="" xmlns:a16="http://schemas.microsoft.com/office/drawing/2014/main" id="{E03A48F9-5E60-4940-8AF7-541C8D94497F}"/>
              </a:ext>
            </a:extLst>
          </p:cNvPr>
          <p:cNvSpPr/>
          <p:nvPr/>
        </p:nvSpPr>
        <p:spPr>
          <a:xfrm>
            <a:off x="1181230" y="484018"/>
            <a:ext cx="7900017" cy="388079"/>
          </a:xfrm>
          <a:prstGeom prst="rect">
            <a:avLst/>
          </a:prstGeom>
          <a:noFill/>
          <a:ln>
            <a:noFill/>
          </a:ln>
        </p:spPr>
        <p:txBody>
          <a:bodyPr spcFirstLastPara="1" wrap="square" lIns="79525" tIns="39750" rIns="79525" bIns="39750" anchor="t" anchorCtr="0">
            <a:spAutoFit/>
          </a:bodyPr>
          <a:lstStyle/>
          <a:p>
            <a:pPr marL="74613" indent="-74613" defTabSz="457200"/>
            <a:r>
              <a:rPr lang="en-US" altLang="zh-CN" sz="2000" b="1" dirty="0">
                <a:solidFill>
                  <a:prstClr val="white"/>
                </a:solidFill>
                <a:latin typeface="STKaiti" panose="02010600040101010101" pitchFamily="2" charset="-122"/>
                <a:ea typeface="STKaiti" panose="02010600040101010101" pitchFamily="2" charset="-122"/>
                <a:cs typeface="Times New Roman"/>
                <a:sym typeface="Times New Roman"/>
              </a:rPr>
              <a:t>1</a:t>
            </a:r>
            <a:r>
              <a:rPr lang="zh-CN" altLang="en-US" sz="2000" b="1" dirty="0">
                <a:solidFill>
                  <a:prstClr val="white"/>
                </a:solidFill>
                <a:latin typeface="STKaiti" panose="02010600040101010101" pitchFamily="2" charset="-122"/>
                <a:ea typeface="STKaiti" panose="02010600040101010101" pitchFamily="2" charset="-122"/>
                <a:cs typeface="Times New Roman"/>
                <a:sym typeface="Times New Roman"/>
              </a:rPr>
              <a:t>、投资概要</a:t>
            </a:r>
            <a:endParaRPr sz="2000" b="1" dirty="0">
              <a:solidFill>
                <a:prstClr val="white"/>
              </a:solidFill>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3437659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932" y="1096050"/>
            <a:ext cx="8647042" cy="1600438"/>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产品毛利是否会迅速下降？</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设备的成本</a:t>
            </a:r>
            <a:r>
              <a:rPr kumimoji="0" lang="en-US" altLang="zh-CN" sz="1300" b="0" i="0" u="none" strike="noStrike" kern="100" cap="none" spc="0" normalizeH="0" baseline="0" noProof="0">
                <a:ln>
                  <a:noFill/>
                </a:ln>
                <a:solidFill>
                  <a:prstClr val="black"/>
                </a:solidFill>
                <a:effectLst/>
                <a:uLnTx/>
                <a:uFillTx/>
                <a:latin typeface="华文楷体"/>
                <a:ea typeface="华文楷体"/>
                <a:cs typeface="Times New Roman" charset="0"/>
              </a:rPr>
              <a:t>9.9</a:t>
            </a:r>
            <a:r>
              <a:rPr kumimoji="0" lang="zh-CN" altLang="en-US" sz="1300" b="0" i="0" u="none" strike="noStrike" kern="100" cap="none" spc="0" normalizeH="0" baseline="0" noProof="0">
                <a:ln>
                  <a:noFill/>
                </a:ln>
                <a:solidFill>
                  <a:prstClr val="black"/>
                </a:solidFill>
                <a:effectLst/>
                <a:uLnTx/>
                <a:uFillTx/>
                <a:latin typeface="华文楷体"/>
                <a:ea typeface="华文楷体"/>
                <a:cs typeface="Times New Roman" charset="0"/>
              </a:rPr>
              <a:t>万</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，经销商价格为</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40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万左右，终端价格为</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80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万，体检中心只要能够覆盖成本就可以，价格往下走的空间比较大。必须价格低才能扩大市场。</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00" cap="none" spc="0" normalizeH="0" baseline="0" noProof="0" dirty="0">
              <a:ln>
                <a:noFill/>
              </a:ln>
              <a:solidFill>
                <a:srgbClr val="FF0000"/>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dirty="0">
              <a:ln>
                <a:noFill/>
              </a:ln>
              <a:solidFill>
                <a:prstClr val="black"/>
              </a:solidFill>
              <a:effectLst/>
              <a:uLnTx/>
              <a:uFillTx/>
              <a:latin typeface="华文楷体"/>
              <a:ea typeface="华文楷体"/>
              <a:cs typeface="Times New Roman" charset="0"/>
            </a:endParaRP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graphicFrame>
        <p:nvGraphicFramePr>
          <p:cNvPr id="4" name="表格 3">
            <a:extLst>
              <a:ext uri="{FF2B5EF4-FFF2-40B4-BE49-F238E27FC236}">
                <a16:creationId xmlns="" xmlns:a16="http://schemas.microsoft.com/office/drawing/2014/main" id="{0ABF3661-B2FB-44FB-812F-67E91E96692B}"/>
              </a:ext>
            </a:extLst>
          </p:cNvPr>
          <p:cNvGraphicFramePr>
            <a:graphicFrameLocks noGrp="1"/>
          </p:cNvGraphicFramePr>
          <p:nvPr>
            <p:extLst>
              <p:ext uri="{D42A27DB-BD31-4B8C-83A1-F6EECF244321}">
                <p14:modId xmlns:p14="http://schemas.microsoft.com/office/powerpoint/2010/main" val="1204611665"/>
              </p:ext>
            </p:extLst>
          </p:nvPr>
        </p:nvGraphicFramePr>
        <p:xfrm>
          <a:off x="159025" y="2429548"/>
          <a:ext cx="5891254" cy="2895117"/>
        </p:xfrm>
        <a:graphic>
          <a:graphicData uri="http://schemas.openxmlformats.org/drawingml/2006/table">
            <a:tbl>
              <a:tblPr/>
              <a:tblGrid>
                <a:gridCol w="495025">
                  <a:extLst>
                    <a:ext uri="{9D8B030D-6E8A-4147-A177-3AD203B41FA5}">
                      <a16:colId xmlns="" xmlns:a16="http://schemas.microsoft.com/office/drawing/2014/main" val="641360867"/>
                    </a:ext>
                  </a:extLst>
                </a:gridCol>
                <a:gridCol w="761879">
                  <a:extLst>
                    <a:ext uri="{9D8B030D-6E8A-4147-A177-3AD203B41FA5}">
                      <a16:colId xmlns="" xmlns:a16="http://schemas.microsoft.com/office/drawing/2014/main" val="1383280320"/>
                    </a:ext>
                  </a:extLst>
                </a:gridCol>
                <a:gridCol w="732552">
                  <a:extLst>
                    <a:ext uri="{9D8B030D-6E8A-4147-A177-3AD203B41FA5}">
                      <a16:colId xmlns="" xmlns:a16="http://schemas.microsoft.com/office/drawing/2014/main" val="2131087415"/>
                    </a:ext>
                  </a:extLst>
                </a:gridCol>
                <a:gridCol w="717129">
                  <a:extLst>
                    <a:ext uri="{9D8B030D-6E8A-4147-A177-3AD203B41FA5}">
                      <a16:colId xmlns="" xmlns:a16="http://schemas.microsoft.com/office/drawing/2014/main" val="3917233343"/>
                    </a:ext>
                  </a:extLst>
                </a:gridCol>
                <a:gridCol w="717129">
                  <a:extLst>
                    <a:ext uri="{9D8B030D-6E8A-4147-A177-3AD203B41FA5}">
                      <a16:colId xmlns="" xmlns:a16="http://schemas.microsoft.com/office/drawing/2014/main" val="209446890"/>
                    </a:ext>
                  </a:extLst>
                </a:gridCol>
                <a:gridCol w="717129">
                  <a:extLst>
                    <a:ext uri="{9D8B030D-6E8A-4147-A177-3AD203B41FA5}">
                      <a16:colId xmlns="" xmlns:a16="http://schemas.microsoft.com/office/drawing/2014/main" val="4108614529"/>
                    </a:ext>
                  </a:extLst>
                </a:gridCol>
                <a:gridCol w="917616">
                  <a:extLst>
                    <a:ext uri="{9D8B030D-6E8A-4147-A177-3AD203B41FA5}">
                      <a16:colId xmlns="" xmlns:a16="http://schemas.microsoft.com/office/drawing/2014/main" val="381113171"/>
                    </a:ext>
                  </a:extLst>
                </a:gridCol>
                <a:gridCol w="832795">
                  <a:extLst>
                    <a:ext uri="{9D8B030D-6E8A-4147-A177-3AD203B41FA5}">
                      <a16:colId xmlns="" xmlns:a16="http://schemas.microsoft.com/office/drawing/2014/main" val="2323753713"/>
                    </a:ext>
                  </a:extLst>
                </a:gridCol>
              </a:tblGrid>
              <a:tr h="228834">
                <a:tc gridSpan="8">
                  <a:txBody>
                    <a:bodyPr/>
                    <a:lstStyle/>
                    <a:p>
                      <a:pPr algn="ctr" fontAlgn="ctr"/>
                      <a:r>
                        <a:rPr lang="zh-CN" altLang="en-US" sz="1200" b="1" i="0" u="none" strike="noStrike" dirty="0">
                          <a:solidFill>
                            <a:srgbClr val="000000"/>
                          </a:solidFill>
                          <a:effectLst/>
                          <a:latin typeface="+mn-ea"/>
                          <a:ea typeface="+mn-ea"/>
                        </a:rPr>
                        <a:t>标准成本预估</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97153076"/>
                  </a:ext>
                </a:extLst>
              </a:tr>
              <a:tr h="415601">
                <a:tc>
                  <a:txBody>
                    <a:bodyPr/>
                    <a:lstStyle/>
                    <a:p>
                      <a:pPr algn="ctr" fontAlgn="ctr"/>
                      <a:r>
                        <a:rPr lang="zh-CN" altLang="en-US" sz="1100" b="1" i="0" u="none" strike="noStrike" dirty="0">
                          <a:solidFill>
                            <a:schemeClr val="bg1"/>
                          </a:solidFill>
                          <a:effectLst/>
                          <a:latin typeface="+mn-ea"/>
                          <a:ea typeface="+mn-ea"/>
                        </a:rPr>
                        <a:t>产能</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47A"/>
                    </a:solidFill>
                  </a:tcPr>
                </a:tc>
                <a:tc>
                  <a:txBody>
                    <a:bodyPr/>
                    <a:lstStyle/>
                    <a:p>
                      <a:pPr algn="ctr" fontAlgn="ctr"/>
                      <a:r>
                        <a:rPr lang="zh-CN" altLang="en-US" sz="1100" b="1" i="0" u="none" strike="noStrike" dirty="0">
                          <a:solidFill>
                            <a:schemeClr val="bg1"/>
                          </a:solidFill>
                          <a:effectLst/>
                          <a:latin typeface="+mn-ea"/>
                          <a:ea typeface="+mn-ea"/>
                        </a:rPr>
                        <a:t>工时</a:t>
                      </a:r>
                      <a:r>
                        <a:rPr lang="en-US" altLang="zh-CN" sz="1100" b="1" i="0" u="none" strike="noStrike" dirty="0">
                          <a:solidFill>
                            <a:schemeClr val="bg1"/>
                          </a:solidFill>
                          <a:effectLst/>
                          <a:latin typeface="+mn-ea"/>
                          <a:ea typeface="+mn-ea"/>
                        </a:rPr>
                        <a:t>/</a:t>
                      </a:r>
                      <a:r>
                        <a:rPr lang="zh-CN" altLang="en-US" sz="1100" b="1" i="0" u="none" strike="noStrike" dirty="0">
                          <a:solidFill>
                            <a:schemeClr val="bg1"/>
                          </a:solidFill>
                          <a:effectLst/>
                          <a:latin typeface="+mn-ea"/>
                          <a:ea typeface="+mn-ea"/>
                        </a:rPr>
                        <a:t>台 </a:t>
                      </a:r>
                      <a:r>
                        <a:rPr lang="en-US" sz="1100" b="1" i="0" u="none" strike="noStrike" dirty="0">
                          <a:solidFill>
                            <a:schemeClr val="bg1"/>
                          </a:solidFill>
                          <a:effectLst/>
                          <a:latin typeface="+mn-ea"/>
                          <a:ea typeface="+mn-ea"/>
                        </a:rPr>
                        <a: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47A"/>
                    </a:solidFill>
                  </a:tcPr>
                </a:tc>
                <a:tc>
                  <a:txBody>
                    <a:bodyPr/>
                    <a:lstStyle/>
                    <a:p>
                      <a:pPr algn="ctr" fontAlgn="ctr"/>
                      <a:r>
                        <a:rPr lang="zh-CN" altLang="en-US" sz="1100" b="1" i="0" u="none" strike="noStrike" dirty="0">
                          <a:solidFill>
                            <a:schemeClr val="bg1"/>
                          </a:solidFill>
                          <a:effectLst/>
                          <a:latin typeface="+mn-ea"/>
                          <a:ea typeface="+mn-ea"/>
                        </a:rPr>
                        <a:t>制费分配率</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47A"/>
                    </a:solidFill>
                  </a:tcPr>
                </a:tc>
                <a:tc>
                  <a:txBody>
                    <a:bodyPr/>
                    <a:lstStyle/>
                    <a:p>
                      <a:pPr algn="ctr" fontAlgn="ctr"/>
                      <a:r>
                        <a:rPr lang="zh-CN" altLang="en-US" sz="1100" b="1" i="0" u="none" strike="noStrike" dirty="0">
                          <a:solidFill>
                            <a:schemeClr val="bg1"/>
                          </a:solidFill>
                          <a:effectLst/>
                          <a:latin typeface="+mn-ea"/>
                          <a:ea typeface="+mn-ea"/>
                        </a:rPr>
                        <a:t>产品名称</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47A"/>
                    </a:solidFill>
                  </a:tcPr>
                </a:tc>
                <a:tc>
                  <a:txBody>
                    <a:bodyPr/>
                    <a:lstStyle/>
                    <a:p>
                      <a:pPr algn="ctr" fontAlgn="ctr"/>
                      <a:r>
                        <a:rPr lang="zh-CN" altLang="en-US" sz="1100" b="1" i="0" u="none" strike="noStrike" dirty="0">
                          <a:solidFill>
                            <a:schemeClr val="bg1"/>
                          </a:solidFill>
                          <a:effectLst/>
                          <a:latin typeface="+mn-ea"/>
                          <a:ea typeface="+mn-ea"/>
                        </a:rPr>
                        <a:t>直接材料</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47A"/>
                    </a:solidFill>
                  </a:tcPr>
                </a:tc>
                <a:tc>
                  <a:txBody>
                    <a:bodyPr/>
                    <a:lstStyle/>
                    <a:p>
                      <a:pPr algn="ctr" fontAlgn="ctr"/>
                      <a:r>
                        <a:rPr lang="zh-CN" altLang="en-US" sz="1100" b="1" i="0" u="none" strike="noStrike" dirty="0">
                          <a:solidFill>
                            <a:schemeClr val="bg1"/>
                          </a:solidFill>
                          <a:effectLst/>
                          <a:latin typeface="+mn-ea"/>
                          <a:ea typeface="+mn-ea"/>
                        </a:rPr>
                        <a:t>直接人工</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47A"/>
                    </a:solidFill>
                  </a:tcPr>
                </a:tc>
                <a:tc>
                  <a:txBody>
                    <a:bodyPr/>
                    <a:lstStyle/>
                    <a:p>
                      <a:pPr algn="ctr" fontAlgn="ctr"/>
                      <a:r>
                        <a:rPr lang="zh-CN" altLang="en-US" sz="1100" b="1" i="0" u="none" strike="noStrike" dirty="0">
                          <a:solidFill>
                            <a:schemeClr val="bg1"/>
                          </a:solidFill>
                          <a:effectLst/>
                          <a:latin typeface="+mn-ea"/>
                          <a:ea typeface="+mn-ea"/>
                        </a:rPr>
                        <a:t>制造费用分摊</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47A"/>
                    </a:solidFill>
                  </a:tcPr>
                </a:tc>
                <a:tc>
                  <a:txBody>
                    <a:bodyPr/>
                    <a:lstStyle/>
                    <a:p>
                      <a:pPr algn="ctr" fontAlgn="ctr"/>
                      <a:r>
                        <a:rPr lang="zh-CN" altLang="en-US" sz="1100" b="1" i="0" u="none" strike="noStrike" dirty="0">
                          <a:solidFill>
                            <a:schemeClr val="bg1"/>
                          </a:solidFill>
                          <a:effectLst/>
                          <a:latin typeface="+mn-ea"/>
                          <a:ea typeface="+mn-ea"/>
                        </a:rPr>
                        <a:t>单位成本</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47A"/>
                    </a:solidFill>
                  </a:tcPr>
                </a:tc>
                <a:extLst>
                  <a:ext uri="{0D108BD9-81ED-4DB2-BD59-A6C34878D82A}">
                    <a16:rowId xmlns="" xmlns:a16="http://schemas.microsoft.com/office/drawing/2014/main" val="858702309"/>
                  </a:ext>
                </a:extLst>
              </a:tr>
              <a:tr h="508642">
                <a:tc>
                  <a:txBody>
                    <a:bodyPr/>
                    <a:lstStyle/>
                    <a:p>
                      <a:pPr algn="l" fontAlgn="ctr"/>
                      <a:r>
                        <a:rPr lang="en-US" altLang="zh-CN" sz="1100" b="0" i="0" u="none" strike="noStrike" dirty="0">
                          <a:solidFill>
                            <a:srgbClr val="000000"/>
                          </a:solidFill>
                          <a:effectLst/>
                          <a:latin typeface="+mn-ea"/>
                          <a:ea typeface="+mn-ea"/>
                        </a:rPr>
                        <a:t>5000</a:t>
                      </a:r>
                      <a:r>
                        <a:rPr lang="zh-CN" altLang="en-US" sz="1100" b="0" i="0" u="none" strike="noStrike" dirty="0">
                          <a:solidFill>
                            <a:srgbClr val="000000"/>
                          </a:solidFill>
                          <a:effectLst/>
                          <a:latin typeface="+mn-ea"/>
                          <a:ea typeface="+mn-ea"/>
                        </a:rPr>
                        <a:t>粒</a:t>
                      </a:r>
                      <a:r>
                        <a:rPr lang="en-US" altLang="zh-CN" sz="1100" b="0" i="0" u="none" strike="noStrike" dirty="0">
                          <a:solidFill>
                            <a:srgbClr val="000000"/>
                          </a:solidFill>
                          <a:effectLst/>
                          <a:latin typeface="+mn-ea"/>
                          <a:ea typeface="+mn-ea"/>
                        </a:rPr>
                        <a:t>/</a:t>
                      </a:r>
                      <a:r>
                        <a:rPr lang="zh-CN" altLang="en-US" sz="1100" b="0" i="0" u="none" strike="noStrike" dirty="0">
                          <a:solidFill>
                            <a:srgbClr val="000000"/>
                          </a:solidFill>
                          <a:effectLst/>
                          <a:latin typeface="+mn-ea"/>
                          <a:ea typeface="+mn-ea"/>
                        </a:rPr>
                        <a:t>月</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1.53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0.85%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100" b="0" i="0" u="none" strike="noStrike" dirty="0">
                          <a:solidFill>
                            <a:srgbClr val="000000"/>
                          </a:solidFill>
                          <a:effectLst/>
                          <a:latin typeface="+mn-ea"/>
                          <a:ea typeface="+mn-ea"/>
                        </a:rPr>
                        <a:t>肠胶囊</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154.02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26.35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171.72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352.09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940662509"/>
                  </a:ext>
                </a:extLst>
              </a:tr>
              <a:tr h="415601">
                <a:tc>
                  <a:txBody>
                    <a:bodyPr/>
                    <a:lstStyle/>
                    <a:p>
                      <a:pPr algn="l" fontAlgn="ctr"/>
                      <a:r>
                        <a:rPr lang="zh-CN" altLang="en-US" sz="1100" b="0" i="0" u="none" strike="noStrike">
                          <a:solidFill>
                            <a:srgbClr val="000000"/>
                          </a:solidFill>
                          <a:effectLst/>
                          <a:latin typeface="+mn-ea"/>
                          <a:ea typeface="+mn-ea"/>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5.00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altLang="zh-CN" sz="1100" b="0" i="0" u="none" strike="noStrike" dirty="0">
                          <a:solidFill>
                            <a:srgbClr val="000000"/>
                          </a:solidFill>
                          <a:effectLst/>
                          <a:latin typeface="+mn-ea"/>
                          <a:ea typeface="+mn-ea"/>
                        </a:rPr>
                        <a:t>2.78%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100" b="0" i="0" u="none" strike="noStrike" dirty="0">
                          <a:solidFill>
                            <a:srgbClr val="000000"/>
                          </a:solidFill>
                          <a:effectLst/>
                          <a:latin typeface="+mn-ea"/>
                          <a:ea typeface="+mn-ea"/>
                        </a:rPr>
                        <a:t>系统设备</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1,305.99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latin typeface="+mn-ea"/>
                          <a:ea typeface="+mn-ea"/>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561.80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1,867.79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222300828"/>
                  </a:ext>
                </a:extLst>
              </a:tr>
              <a:tr h="508642">
                <a:tc>
                  <a:txBody>
                    <a:bodyPr/>
                    <a:lstStyle/>
                    <a:p>
                      <a:pPr algn="l" fontAlgn="ctr"/>
                      <a:r>
                        <a:rPr lang="en-US" altLang="zh-CN" sz="1100" b="0" i="0" u="none" strike="noStrike">
                          <a:solidFill>
                            <a:srgbClr val="000000"/>
                          </a:solidFill>
                          <a:effectLst/>
                          <a:latin typeface="+mn-ea"/>
                          <a:ea typeface="+mn-ea"/>
                        </a:rPr>
                        <a:t>5000</a:t>
                      </a:r>
                      <a:r>
                        <a:rPr lang="zh-CN" altLang="en-US" sz="1100" b="0" i="0" u="none" strike="noStrike">
                          <a:solidFill>
                            <a:srgbClr val="000000"/>
                          </a:solidFill>
                          <a:effectLst/>
                          <a:latin typeface="+mn-ea"/>
                          <a:ea typeface="+mn-ea"/>
                        </a:rPr>
                        <a:t>粒</a:t>
                      </a:r>
                      <a:r>
                        <a:rPr lang="en-US" altLang="zh-CN" sz="1100" b="0" i="0" u="none" strike="noStrike">
                          <a:solidFill>
                            <a:srgbClr val="000000"/>
                          </a:solidFill>
                          <a:effectLst/>
                          <a:latin typeface="+mn-ea"/>
                          <a:ea typeface="+mn-ea"/>
                        </a:rPr>
                        <a:t>/</a:t>
                      </a:r>
                      <a:r>
                        <a:rPr lang="zh-CN" altLang="en-US" sz="1100" b="0" i="0" u="none" strike="noStrike">
                          <a:solidFill>
                            <a:srgbClr val="000000"/>
                          </a:solidFill>
                          <a:effectLst/>
                          <a:latin typeface="+mn-ea"/>
                          <a:ea typeface="+mn-ea"/>
                        </a:rPr>
                        <a:t>月</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1.47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0.82%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100" b="0" i="0" u="none" strike="noStrike">
                          <a:solidFill>
                            <a:srgbClr val="000000"/>
                          </a:solidFill>
                          <a:effectLst/>
                          <a:latin typeface="+mn-ea"/>
                          <a:ea typeface="+mn-ea"/>
                        </a:rPr>
                        <a:t>胃胶囊</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178.73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25.35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165.21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369.29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619192909"/>
                  </a:ext>
                </a:extLst>
              </a:tr>
              <a:tr h="415601">
                <a:tc>
                  <a:txBody>
                    <a:bodyPr/>
                    <a:lstStyle/>
                    <a:p>
                      <a:pPr algn="l" fontAlgn="ctr"/>
                      <a:r>
                        <a:rPr lang="en-US" altLang="zh-CN" sz="1100" b="0" i="0" u="none" strike="noStrike">
                          <a:solidFill>
                            <a:srgbClr val="000000"/>
                          </a:solidFill>
                          <a:effectLst/>
                          <a:latin typeface="+mn-ea"/>
                          <a:ea typeface="+mn-ea"/>
                        </a:rPr>
                        <a:t>22</a:t>
                      </a:r>
                      <a:r>
                        <a:rPr lang="zh-CN" altLang="en-US" sz="1100" b="0" i="0" u="none" strike="noStrike">
                          <a:solidFill>
                            <a:srgbClr val="000000"/>
                          </a:solidFill>
                          <a:effectLst/>
                          <a:latin typeface="+mn-ea"/>
                          <a:ea typeface="+mn-ea"/>
                        </a:rPr>
                        <a:t>台</a:t>
                      </a:r>
                      <a:r>
                        <a:rPr lang="en-US" altLang="zh-CN" sz="1100" b="0" i="0" u="none" strike="noStrike">
                          <a:solidFill>
                            <a:srgbClr val="000000"/>
                          </a:solidFill>
                          <a:effectLst/>
                          <a:latin typeface="+mn-ea"/>
                          <a:ea typeface="+mn-ea"/>
                        </a:rPr>
                        <a:t>/</a:t>
                      </a:r>
                      <a:r>
                        <a:rPr lang="zh-CN" altLang="en-US" sz="1100" b="0" i="0" u="none" strike="noStrike">
                          <a:solidFill>
                            <a:srgbClr val="000000"/>
                          </a:solidFill>
                          <a:effectLst/>
                          <a:latin typeface="+mn-ea"/>
                          <a:ea typeface="+mn-ea"/>
                        </a:rPr>
                        <a:t>月</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172.00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95.56%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100" b="0" i="0" u="none" strike="noStrike">
                          <a:solidFill>
                            <a:srgbClr val="000000"/>
                          </a:solidFill>
                          <a:effectLst/>
                          <a:latin typeface="+mn-ea"/>
                          <a:ea typeface="+mn-ea"/>
                        </a:rPr>
                        <a:t>磁控设备</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78,074.50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latin typeface="+mn-ea"/>
                          <a:ea typeface="+mn-ea"/>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19,325.84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97,400.34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504466440"/>
                  </a:ext>
                </a:extLst>
              </a:tr>
              <a:tr h="402196">
                <a:tc>
                  <a:txBody>
                    <a:bodyPr/>
                    <a:lstStyle/>
                    <a:p>
                      <a:pPr algn="l" fontAlgn="ctr"/>
                      <a:r>
                        <a:rPr lang="zh-CN" altLang="en-US" sz="1100" b="0" i="0" u="none" strike="noStrike">
                          <a:solidFill>
                            <a:srgbClr val="000000"/>
                          </a:solidFill>
                          <a:effectLst/>
                          <a:latin typeface="+mn-ea"/>
                          <a:ea typeface="+mn-ea"/>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180.00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100.00%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100" b="0" i="0" u="none" strike="noStrike">
                          <a:solidFill>
                            <a:srgbClr val="000000"/>
                          </a:solidFill>
                          <a:effectLst/>
                          <a:latin typeface="+mn-ea"/>
                          <a:ea typeface="+mn-ea"/>
                        </a:rPr>
                        <a:t>合计</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79,713.24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51.70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a:solidFill>
                            <a:srgbClr val="000000"/>
                          </a:solidFill>
                          <a:effectLst/>
                          <a:latin typeface="+mn-ea"/>
                          <a:ea typeface="+mn-ea"/>
                        </a:rPr>
                        <a:t>20,224.56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zh-CN" sz="1100" b="0" i="0" u="none" strike="noStrike" dirty="0">
                          <a:solidFill>
                            <a:srgbClr val="000000"/>
                          </a:solidFill>
                          <a:effectLst/>
                          <a:latin typeface="+mn-ea"/>
                          <a:ea typeface="+mn-ea"/>
                        </a:rPr>
                        <a:t>99,989.50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37559733"/>
                  </a:ext>
                </a:extLst>
              </a:tr>
            </a:tbl>
          </a:graphicData>
        </a:graphic>
      </p:graphicFrame>
      <p:graphicFrame>
        <p:nvGraphicFramePr>
          <p:cNvPr id="5" name="表格 4">
            <a:extLst>
              <a:ext uri="{FF2B5EF4-FFF2-40B4-BE49-F238E27FC236}">
                <a16:creationId xmlns="" xmlns:a16="http://schemas.microsoft.com/office/drawing/2014/main" id="{A2B63F9C-9BB5-45E5-A528-D5B9E7B2D3EA}"/>
              </a:ext>
            </a:extLst>
          </p:cNvPr>
          <p:cNvGraphicFramePr>
            <a:graphicFrameLocks noGrp="1"/>
          </p:cNvGraphicFramePr>
          <p:nvPr>
            <p:extLst>
              <p:ext uri="{D42A27DB-BD31-4B8C-83A1-F6EECF244321}">
                <p14:modId xmlns:p14="http://schemas.microsoft.com/office/powerpoint/2010/main" val="1018633144"/>
              </p:ext>
            </p:extLst>
          </p:nvPr>
        </p:nvGraphicFramePr>
        <p:xfrm>
          <a:off x="6412854" y="2556768"/>
          <a:ext cx="2483868" cy="2808003"/>
        </p:xfrm>
        <a:graphic>
          <a:graphicData uri="http://schemas.openxmlformats.org/drawingml/2006/table">
            <a:tbl>
              <a:tblPr/>
              <a:tblGrid>
                <a:gridCol w="307309">
                  <a:extLst>
                    <a:ext uri="{9D8B030D-6E8A-4147-A177-3AD203B41FA5}">
                      <a16:colId xmlns="" xmlns:a16="http://schemas.microsoft.com/office/drawing/2014/main" val="2077449532"/>
                    </a:ext>
                  </a:extLst>
                </a:gridCol>
                <a:gridCol w="1411053">
                  <a:extLst>
                    <a:ext uri="{9D8B030D-6E8A-4147-A177-3AD203B41FA5}">
                      <a16:colId xmlns="" xmlns:a16="http://schemas.microsoft.com/office/drawing/2014/main" val="4113215164"/>
                    </a:ext>
                  </a:extLst>
                </a:gridCol>
                <a:gridCol w="765506">
                  <a:extLst>
                    <a:ext uri="{9D8B030D-6E8A-4147-A177-3AD203B41FA5}">
                      <a16:colId xmlns="" xmlns:a16="http://schemas.microsoft.com/office/drawing/2014/main" val="1510935935"/>
                    </a:ext>
                  </a:extLst>
                </a:gridCol>
              </a:tblGrid>
              <a:tr h="255273">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mn-ea"/>
                          <a:ea typeface="+mn-ea"/>
                        </a:rPr>
                        <a:t>目前现状</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n-US" altLang="zh-CN" sz="1100" b="0" i="0" u="none" strike="noStrike">
                          <a:solidFill>
                            <a:srgbClr val="000000"/>
                          </a:solidFill>
                          <a:effectLst/>
                          <a:latin typeface="+mn-ea"/>
                          <a:ea typeface="+mn-ea"/>
                        </a:rPr>
                        <a:t>26.3</a:t>
                      </a:r>
                      <a:r>
                        <a:rPr lang="zh-CN" altLang="en-US" sz="1100" b="0" i="0" u="none" strike="noStrike">
                          <a:solidFill>
                            <a:srgbClr val="000000"/>
                          </a:solidFill>
                          <a:effectLst/>
                          <a:latin typeface="+mn-ea"/>
                          <a:ea typeface="+mn-ea"/>
                        </a:rPr>
                        <a:t>万</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211718169"/>
                  </a:ext>
                </a:extLst>
              </a:tr>
              <a:tr h="255273">
                <a:tc rowSpan="10">
                  <a:txBody>
                    <a:bodyPr/>
                    <a:lstStyle/>
                    <a:p>
                      <a:pPr algn="ctr" fontAlgn="ctr"/>
                      <a:r>
                        <a:rPr lang="zh-CN" altLang="en-US" sz="1200" b="1" i="0" u="none" strike="noStrike" dirty="0">
                          <a:solidFill>
                            <a:schemeClr val="bg1"/>
                          </a:solidFill>
                          <a:effectLst/>
                          <a:latin typeface="+mn-ea"/>
                          <a:ea typeface="+mn-ea"/>
                        </a:rPr>
                        <a:t>制造费用</a:t>
                      </a:r>
                    </a:p>
                  </a:txBody>
                  <a:tcPr marL="6350" marR="6350" marT="6350" marB="0" vert="eaVert"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l" fontAlgn="ctr"/>
                      <a:r>
                        <a:rPr lang="zh-CN" altLang="en-US" sz="1100" b="0" i="0" u="none" strike="noStrike" dirty="0">
                          <a:solidFill>
                            <a:srgbClr val="000000"/>
                          </a:solidFill>
                          <a:effectLst/>
                          <a:latin typeface="+mn-ea"/>
                          <a:ea typeface="+mn-ea"/>
                        </a:rPr>
                        <a:t>车间管理人员成本</a:t>
                      </a:r>
                      <a:r>
                        <a:rPr lang="en-US" altLang="zh-CN" sz="1100" b="0" i="0" u="none" strike="noStrike" dirty="0">
                          <a:solidFill>
                            <a:srgbClr val="000000"/>
                          </a:solidFill>
                          <a:effectLst/>
                          <a:latin typeface="+mn-ea"/>
                          <a:ea typeface="+mn-ea"/>
                        </a:rPr>
                        <a:t>/</a:t>
                      </a:r>
                      <a:r>
                        <a:rPr lang="zh-CN" altLang="en-US" sz="1100" b="0" i="0" u="none" strike="noStrike" dirty="0">
                          <a:solidFill>
                            <a:srgbClr val="000000"/>
                          </a:solidFill>
                          <a:effectLst/>
                          <a:latin typeface="+mn-ea"/>
                          <a:ea typeface="+mn-ea"/>
                        </a:rPr>
                        <a:t>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mn-ea"/>
                          <a:ea typeface="+mn-ea"/>
                        </a:rPr>
                        <a:t>71,080.62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53333301"/>
                  </a:ext>
                </a:extLst>
              </a:tr>
              <a:tr h="255273">
                <a:tc vMerge="1">
                  <a:txBody>
                    <a:bodyPr/>
                    <a:lstStyle/>
                    <a:p>
                      <a:endParaRPr lang="zh-CN" altLang="en-US"/>
                    </a:p>
                  </a:txBody>
                  <a:tcPr/>
                </a:tc>
                <a:tc>
                  <a:txBody>
                    <a:bodyPr/>
                    <a:lstStyle/>
                    <a:p>
                      <a:pPr algn="l" fontAlgn="ctr"/>
                      <a:r>
                        <a:rPr lang="zh-CN" altLang="en-US" sz="1100" b="0" i="0" u="none" strike="noStrike" dirty="0">
                          <a:solidFill>
                            <a:srgbClr val="000000"/>
                          </a:solidFill>
                          <a:effectLst/>
                          <a:latin typeface="+mn-ea"/>
                          <a:ea typeface="+mn-ea"/>
                        </a:rPr>
                        <a:t>水电费</a:t>
                      </a:r>
                      <a:r>
                        <a:rPr lang="en-US" altLang="zh-CN" sz="1100" b="0" i="0" u="none" strike="noStrike" dirty="0">
                          <a:solidFill>
                            <a:srgbClr val="000000"/>
                          </a:solidFill>
                          <a:effectLst/>
                          <a:latin typeface="+mn-ea"/>
                          <a:ea typeface="+mn-ea"/>
                        </a:rPr>
                        <a:t>/</a:t>
                      </a:r>
                      <a:r>
                        <a:rPr lang="zh-CN" altLang="en-US" sz="1100" b="0" i="0" u="none" strike="noStrike" dirty="0">
                          <a:solidFill>
                            <a:srgbClr val="000000"/>
                          </a:solidFill>
                          <a:effectLst/>
                          <a:latin typeface="+mn-ea"/>
                          <a:ea typeface="+mn-ea"/>
                        </a:rPr>
                        <a:t>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mn-ea"/>
                          <a:ea typeface="+mn-ea"/>
                        </a:rPr>
                        <a:t>30,181.02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816122385"/>
                  </a:ext>
                </a:extLst>
              </a:tr>
              <a:tr h="255273">
                <a:tc vMerge="1">
                  <a:txBody>
                    <a:bodyPr/>
                    <a:lstStyle/>
                    <a:p>
                      <a:endParaRPr lang="zh-CN" altLang="en-US"/>
                    </a:p>
                  </a:txBody>
                  <a:tcPr/>
                </a:tc>
                <a:tc>
                  <a:txBody>
                    <a:bodyPr/>
                    <a:lstStyle/>
                    <a:p>
                      <a:pPr algn="l" fontAlgn="ctr"/>
                      <a:r>
                        <a:rPr lang="zh-CN" altLang="en-US" sz="1100" b="0" i="0" u="none" strike="noStrike" dirty="0">
                          <a:solidFill>
                            <a:srgbClr val="000000"/>
                          </a:solidFill>
                          <a:effectLst/>
                          <a:latin typeface="+mn-ea"/>
                          <a:ea typeface="+mn-ea"/>
                        </a:rPr>
                        <a:t>房租租金</a:t>
                      </a:r>
                      <a:r>
                        <a:rPr lang="en-US" altLang="zh-CN" sz="1100" b="0" i="0" u="none" strike="noStrike" dirty="0">
                          <a:solidFill>
                            <a:srgbClr val="000000"/>
                          </a:solidFill>
                          <a:effectLst/>
                          <a:latin typeface="+mn-ea"/>
                          <a:ea typeface="+mn-ea"/>
                        </a:rPr>
                        <a:t>/</a:t>
                      </a:r>
                      <a:r>
                        <a:rPr lang="zh-CN" altLang="en-US" sz="1100" b="0" i="0" u="none" strike="noStrike" dirty="0">
                          <a:solidFill>
                            <a:srgbClr val="000000"/>
                          </a:solidFill>
                          <a:effectLst/>
                          <a:latin typeface="+mn-ea"/>
                          <a:ea typeface="+mn-ea"/>
                        </a:rPr>
                        <a:t>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mn-ea"/>
                          <a:ea typeface="+mn-ea"/>
                        </a:rPr>
                        <a:t>94,030.12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80097468"/>
                  </a:ext>
                </a:extLst>
              </a:tr>
              <a:tr h="255273">
                <a:tc vMerge="1">
                  <a:txBody>
                    <a:bodyPr/>
                    <a:lstStyle/>
                    <a:p>
                      <a:endParaRPr lang="zh-CN" altLang="en-US"/>
                    </a:p>
                  </a:txBody>
                  <a:tcPr/>
                </a:tc>
                <a:tc>
                  <a:txBody>
                    <a:bodyPr/>
                    <a:lstStyle/>
                    <a:p>
                      <a:pPr algn="l" fontAlgn="ctr"/>
                      <a:r>
                        <a:rPr lang="zh-CN" altLang="en-US" sz="1100" b="0" i="0" u="none" strike="noStrike" dirty="0">
                          <a:solidFill>
                            <a:srgbClr val="000000"/>
                          </a:solidFill>
                          <a:effectLst/>
                          <a:latin typeface="+mn-ea"/>
                          <a:ea typeface="+mn-ea"/>
                        </a:rPr>
                        <a:t>物业管理费</a:t>
                      </a:r>
                      <a:r>
                        <a:rPr lang="en-US" altLang="zh-CN" sz="1100" b="0" i="0" u="none" strike="noStrike" dirty="0">
                          <a:solidFill>
                            <a:srgbClr val="000000"/>
                          </a:solidFill>
                          <a:effectLst/>
                          <a:latin typeface="+mn-ea"/>
                          <a:ea typeface="+mn-ea"/>
                        </a:rPr>
                        <a:t>/</a:t>
                      </a:r>
                      <a:r>
                        <a:rPr lang="zh-CN" altLang="en-US" sz="1100" b="0" i="0" u="none" strike="noStrike" dirty="0">
                          <a:solidFill>
                            <a:srgbClr val="000000"/>
                          </a:solidFill>
                          <a:effectLst/>
                          <a:latin typeface="+mn-ea"/>
                          <a:ea typeface="+mn-ea"/>
                        </a:rPr>
                        <a:t>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mn-ea"/>
                          <a:ea typeface="+mn-ea"/>
                        </a:rPr>
                        <a:t>11,144.08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36963916"/>
                  </a:ext>
                </a:extLst>
              </a:tr>
              <a:tr h="255273">
                <a:tc vMerge="1">
                  <a:txBody>
                    <a:bodyPr/>
                    <a:lstStyle/>
                    <a:p>
                      <a:endParaRPr lang="zh-CN" altLang="en-US"/>
                    </a:p>
                  </a:txBody>
                  <a:tcPr/>
                </a:tc>
                <a:tc>
                  <a:txBody>
                    <a:bodyPr/>
                    <a:lstStyle/>
                    <a:p>
                      <a:pPr algn="l" fontAlgn="ctr"/>
                      <a:r>
                        <a:rPr lang="zh-CN" altLang="en-US" sz="1100" b="0" i="0" u="none" strike="noStrike" dirty="0">
                          <a:solidFill>
                            <a:srgbClr val="000000"/>
                          </a:solidFill>
                          <a:effectLst/>
                          <a:latin typeface="+mn-ea"/>
                          <a:ea typeface="+mn-ea"/>
                        </a:rPr>
                        <a:t>固定资产折旧</a:t>
                      </a:r>
                      <a:r>
                        <a:rPr lang="en-US" altLang="zh-CN" sz="1100" b="0" i="0" u="none" strike="noStrike" dirty="0">
                          <a:solidFill>
                            <a:srgbClr val="000000"/>
                          </a:solidFill>
                          <a:effectLst/>
                          <a:latin typeface="+mn-ea"/>
                          <a:ea typeface="+mn-ea"/>
                        </a:rPr>
                        <a:t>/</a:t>
                      </a:r>
                      <a:r>
                        <a:rPr lang="zh-CN" altLang="en-US" sz="1100" b="0" i="0" u="none" strike="noStrike" dirty="0">
                          <a:solidFill>
                            <a:srgbClr val="000000"/>
                          </a:solidFill>
                          <a:effectLst/>
                          <a:latin typeface="+mn-ea"/>
                          <a:ea typeface="+mn-ea"/>
                        </a:rPr>
                        <a:t>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mn-ea"/>
                          <a:ea typeface="+mn-ea"/>
                        </a:rPr>
                        <a:t>2,966.12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60635447"/>
                  </a:ext>
                </a:extLst>
              </a:tr>
              <a:tr h="255273">
                <a:tc vMerge="1">
                  <a:txBody>
                    <a:bodyPr/>
                    <a:lstStyle/>
                    <a:p>
                      <a:endParaRPr lang="zh-CN" altLang="en-US"/>
                    </a:p>
                  </a:txBody>
                  <a:tcPr/>
                </a:tc>
                <a:tc>
                  <a:txBody>
                    <a:bodyPr/>
                    <a:lstStyle/>
                    <a:p>
                      <a:pPr algn="l" fontAlgn="ctr"/>
                      <a:r>
                        <a:rPr lang="zh-CN" altLang="en-US" sz="1100" b="0" i="0" u="none" strike="noStrike">
                          <a:solidFill>
                            <a:srgbClr val="000000"/>
                          </a:solidFill>
                          <a:effectLst/>
                          <a:latin typeface="+mn-ea"/>
                          <a:ea typeface="+mn-ea"/>
                        </a:rPr>
                        <a:t>快递运输费</a:t>
                      </a:r>
                      <a:r>
                        <a:rPr lang="en-US" altLang="zh-CN" sz="1100" b="0" i="0" u="none" strike="noStrike">
                          <a:solidFill>
                            <a:srgbClr val="000000"/>
                          </a:solidFill>
                          <a:effectLst/>
                          <a:latin typeface="+mn-ea"/>
                          <a:ea typeface="+mn-ea"/>
                        </a:rPr>
                        <a:t>/</a:t>
                      </a:r>
                      <a:r>
                        <a:rPr lang="zh-CN" altLang="en-US" sz="1100" b="0" i="0" u="none" strike="noStrike">
                          <a:solidFill>
                            <a:srgbClr val="000000"/>
                          </a:solidFill>
                          <a:effectLst/>
                          <a:latin typeface="+mn-ea"/>
                          <a:ea typeface="+mn-ea"/>
                        </a:rPr>
                        <a:t>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mn-ea"/>
                          <a:ea typeface="+mn-ea"/>
                        </a:rPr>
                        <a:t>1,262.26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47181981"/>
                  </a:ext>
                </a:extLst>
              </a:tr>
              <a:tr h="255273">
                <a:tc vMerge="1">
                  <a:txBody>
                    <a:bodyPr/>
                    <a:lstStyle/>
                    <a:p>
                      <a:endParaRPr lang="zh-CN" altLang="en-US"/>
                    </a:p>
                  </a:txBody>
                  <a:tcPr/>
                </a:tc>
                <a:tc>
                  <a:txBody>
                    <a:bodyPr/>
                    <a:lstStyle/>
                    <a:p>
                      <a:pPr algn="l" fontAlgn="ctr"/>
                      <a:r>
                        <a:rPr lang="zh-CN" altLang="en-US" sz="1100" b="0" i="0" u="none" strike="noStrike">
                          <a:solidFill>
                            <a:srgbClr val="000000"/>
                          </a:solidFill>
                          <a:effectLst/>
                          <a:latin typeface="+mn-ea"/>
                          <a:ea typeface="+mn-ea"/>
                        </a:rPr>
                        <a:t>生产物料消耗</a:t>
                      </a:r>
                      <a:r>
                        <a:rPr lang="en-US" altLang="zh-CN" sz="1100" b="0" i="0" u="none" strike="noStrike">
                          <a:solidFill>
                            <a:srgbClr val="000000"/>
                          </a:solidFill>
                          <a:effectLst/>
                          <a:latin typeface="+mn-ea"/>
                          <a:ea typeface="+mn-ea"/>
                        </a:rPr>
                        <a:t>/</a:t>
                      </a:r>
                      <a:r>
                        <a:rPr lang="zh-CN" altLang="en-US" sz="1100" b="0" i="0" u="none" strike="noStrike">
                          <a:solidFill>
                            <a:srgbClr val="000000"/>
                          </a:solidFill>
                          <a:effectLst/>
                          <a:latin typeface="+mn-ea"/>
                          <a:ea typeface="+mn-ea"/>
                        </a:rPr>
                        <a:t>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mn-ea"/>
                          <a:ea typeface="+mn-ea"/>
                        </a:rPr>
                        <a:t>24,495.60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291152724"/>
                  </a:ext>
                </a:extLst>
              </a:tr>
              <a:tr h="255273">
                <a:tc vMerge="1">
                  <a:txBody>
                    <a:bodyPr/>
                    <a:lstStyle/>
                    <a:p>
                      <a:endParaRPr lang="zh-CN" altLang="en-US"/>
                    </a:p>
                  </a:txBody>
                  <a:tcPr/>
                </a:tc>
                <a:tc>
                  <a:txBody>
                    <a:bodyPr/>
                    <a:lstStyle/>
                    <a:p>
                      <a:pPr algn="l" fontAlgn="ctr"/>
                      <a:r>
                        <a:rPr lang="zh-CN" altLang="en-US" sz="1100" b="0" i="0" u="none" strike="noStrike">
                          <a:solidFill>
                            <a:srgbClr val="000000"/>
                          </a:solidFill>
                          <a:effectLst/>
                          <a:latin typeface="+mn-ea"/>
                          <a:ea typeface="+mn-ea"/>
                        </a:rPr>
                        <a:t>设备维修保养费</a:t>
                      </a:r>
                      <a:r>
                        <a:rPr lang="en-US" altLang="zh-CN" sz="1100" b="0" i="0" u="none" strike="noStrike">
                          <a:solidFill>
                            <a:srgbClr val="000000"/>
                          </a:solidFill>
                          <a:effectLst/>
                          <a:latin typeface="+mn-ea"/>
                          <a:ea typeface="+mn-ea"/>
                        </a:rPr>
                        <a:t>/</a:t>
                      </a:r>
                      <a:r>
                        <a:rPr lang="zh-CN" altLang="en-US" sz="1100" b="0" i="0" u="none" strike="noStrike">
                          <a:solidFill>
                            <a:srgbClr val="000000"/>
                          </a:solidFill>
                          <a:effectLst/>
                          <a:latin typeface="+mn-ea"/>
                          <a:ea typeface="+mn-ea"/>
                        </a:rPr>
                        <a:t>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mn-ea"/>
                          <a:ea typeface="+mn-ea"/>
                        </a:rPr>
                        <a:t>4,862.33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93101705"/>
                  </a:ext>
                </a:extLst>
              </a:tr>
              <a:tr h="255273">
                <a:tc vMerge="1">
                  <a:txBody>
                    <a:bodyPr/>
                    <a:lstStyle/>
                    <a:p>
                      <a:endParaRPr lang="zh-CN" altLang="en-US"/>
                    </a:p>
                  </a:txBody>
                  <a:tcPr/>
                </a:tc>
                <a:tc>
                  <a:txBody>
                    <a:bodyPr/>
                    <a:lstStyle/>
                    <a:p>
                      <a:pPr algn="l" fontAlgn="ctr"/>
                      <a:r>
                        <a:rPr lang="zh-CN" altLang="en-US" sz="1100" b="0" i="0" u="none" strike="noStrike">
                          <a:solidFill>
                            <a:srgbClr val="000000"/>
                          </a:solidFill>
                          <a:effectLst/>
                          <a:latin typeface="+mn-ea"/>
                          <a:ea typeface="+mn-ea"/>
                        </a:rPr>
                        <a:t>办公费、福利费等</a:t>
                      </a:r>
                      <a:r>
                        <a:rPr lang="en-US" altLang="zh-CN" sz="1100" b="0" i="0" u="none" strike="noStrike">
                          <a:solidFill>
                            <a:srgbClr val="000000"/>
                          </a:solidFill>
                          <a:effectLst/>
                          <a:latin typeface="+mn-ea"/>
                          <a:ea typeface="+mn-ea"/>
                        </a:rPr>
                        <a:t>/</a:t>
                      </a:r>
                      <a:r>
                        <a:rPr lang="zh-CN" altLang="en-US" sz="1100" b="0" i="0" u="none" strike="noStrike">
                          <a:solidFill>
                            <a:srgbClr val="000000"/>
                          </a:solidFill>
                          <a:effectLst/>
                          <a:latin typeface="+mn-ea"/>
                          <a:ea typeface="+mn-ea"/>
                        </a:rPr>
                        <a:t>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mn-ea"/>
                          <a:ea typeface="+mn-ea"/>
                        </a:rPr>
                        <a:t>5,000.00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725713172"/>
                  </a:ext>
                </a:extLst>
              </a:tr>
              <a:tr h="255273">
                <a:tc vMerge="1">
                  <a:txBody>
                    <a:bodyPr/>
                    <a:lstStyle/>
                    <a:p>
                      <a:endParaRPr lang="zh-CN" altLang="en-US"/>
                    </a:p>
                  </a:txBody>
                  <a:tcPr/>
                </a:tc>
                <a:tc>
                  <a:txBody>
                    <a:bodyPr/>
                    <a:lstStyle/>
                    <a:p>
                      <a:pPr algn="l" fontAlgn="ctr"/>
                      <a:r>
                        <a:rPr lang="zh-CN" altLang="en-US" sz="1100" b="0" i="0" u="none" strike="noStrike">
                          <a:solidFill>
                            <a:srgbClr val="000000"/>
                          </a:solidFill>
                          <a:effectLst/>
                          <a:latin typeface="+mn-ea"/>
                          <a:ea typeface="+mn-ea"/>
                        </a:rPr>
                        <a:t>工厂三楼装修摊销</a:t>
                      </a:r>
                      <a:r>
                        <a:rPr lang="en-US" altLang="zh-CN" sz="1100" b="0" i="0" u="none" strike="noStrike">
                          <a:solidFill>
                            <a:srgbClr val="000000"/>
                          </a:solidFill>
                          <a:effectLst/>
                          <a:latin typeface="+mn-ea"/>
                          <a:ea typeface="+mn-ea"/>
                        </a:rPr>
                        <a:t>/</a:t>
                      </a:r>
                      <a:r>
                        <a:rPr lang="zh-CN" altLang="en-US" sz="1100" b="0" i="0" u="none" strike="noStrike">
                          <a:solidFill>
                            <a:srgbClr val="000000"/>
                          </a:solidFill>
                          <a:effectLst/>
                          <a:latin typeface="+mn-ea"/>
                          <a:ea typeface="+mn-ea"/>
                        </a:rPr>
                        <a:t>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mn-ea"/>
                          <a:ea typeface="+mn-ea"/>
                        </a:rPr>
                        <a:t>18,657.35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909058769"/>
                  </a:ext>
                </a:extLst>
              </a:tr>
            </a:tbl>
          </a:graphicData>
        </a:graphic>
      </p:graphicFrame>
      <p:graphicFrame>
        <p:nvGraphicFramePr>
          <p:cNvPr id="7" name="表格 6">
            <a:extLst>
              <a:ext uri="{FF2B5EF4-FFF2-40B4-BE49-F238E27FC236}">
                <a16:creationId xmlns="" xmlns:a16="http://schemas.microsoft.com/office/drawing/2014/main" id="{7FD3062A-B638-4374-8038-2417C5C8A438}"/>
              </a:ext>
            </a:extLst>
          </p:cNvPr>
          <p:cNvGraphicFramePr>
            <a:graphicFrameLocks noGrp="1"/>
          </p:cNvGraphicFramePr>
          <p:nvPr>
            <p:extLst>
              <p:ext uri="{D42A27DB-BD31-4B8C-83A1-F6EECF244321}">
                <p14:modId xmlns:p14="http://schemas.microsoft.com/office/powerpoint/2010/main" val="2148631382"/>
              </p:ext>
            </p:extLst>
          </p:nvPr>
        </p:nvGraphicFramePr>
        <p:xfrm>
          <a:off x="6445251" y="5378655"/>
          <a:ext cx="2419074" cy="533400"/>
        </p:xfrm>
        <a:graphic>
          <a:graphicData uri="http://schemas.openxmlformats.org/drawingml/2006/table">
            <a:tbl>
              <a:tblPr/>
              <a:tblGrid>
                <a:gridCol w="1273197">
                  <a:extLst>
                    <a:ext uri="{9D8B030D-6E8A-4147-A177-3AD203B41FA5}">
                      <a16:colId xmlns="" xmlns:a16="http://schemas.microsoft.com/office/drawing/2014/main" val="3736035390"/>
                    </a:ext>
                  </a:extLst>
                </a:gridCol>
                <a:gridCol w="1145877">
                  <a:extLst>
                    <a:ext uri="{9D8B030D-6E8A-4147-A177-3AD203B41FA5}">
                      <a16:colId xmlns="" xmlns:a16="http://schemas.microsoft.com/office/drawing/2014/main" val="1760076280"/>
                    </a:ext>
                  </a:extLst>
                </a:gridCol>
              </a:tblGrid>
              <a:tr h="177800">
                <a:tc>
                  <a:txBody>
                    <a:bodyPr/>
                    <a:lstStyle/>
                    <a:p>
                      <a:pPr algn="l" fontAlgn="ctr"/>
                      <a:r>
                        <a:rPr lang="zh-CN" altLang="en-US" sz="1100" b="0" i="0" u="none" strike="noStrike" dirty="0">
                          <a:solidFill>
                            <a:srgbClr val="000000"/>
                          </a:solidFill>
                          <a:effectLst/>
                          <a:latin typeface="+mn-ea"/>
                          <a:ea typeface="+mn-ea"/>
                        </a:rPr>
                        <a:t>制造费用月平均额</a:t>
                      </a:r>
                    </a:p>
                  </a:txBody>
                  <a:tcPr marL="6350" marR="6350" marT="6350" marB="0" anchor="ctr">
                    <a:lnL>
                      <a:noFill/>
                    </a:lnL>
                    <a:lnR>
                      <a:noFill/>
                    </a:lnR>
                    <a:lnT>
                      <a:noFill/>
                    </a:lnT>
                    <a:lnB>
                      <a:noFill/>
                    </a:lnB>
                  </a:tcPr>
                </a:tc>
                <a:tc>
                  <a:txBody>
                    <a:bodyPr/>
                    <a:lstStyle/>
                    <a:p>
                      <a:pPr algn="r" fontAlgn="ctr"/>
                      <a:r>
                        <a:rPr lang="en-US" altLang="zh-CN" sz="1100" b="0" i="0" u="none" strike="noStrike">
                          <a:solidFill>
                            <a:srgbClr val="000000"/>
                          </a:solidFill>
                          <a:effectLst/>
                          <a:latin typeface="+mn-ea"/>
                          <a:ea typeface="+mn-ea"/>
                        </a:rPr>
                        <a:t>250000</a:t>
                      </a:r>
                    </a:p>
                  </a:txBody>
                  <a:tcPr marL="6350" marR="6350" marT="6350" marB="0" anchor="ctr">
                    <a:lnL>
                      <a:noFill/>
                    </a:lnL>
                    <a:lnR>
                      <a:noFill/>
                    </a:lnR>
                    <a:lnT>
                      <a:noFill/>
                    </a:lnT>
                    <a:lnB>
                      <a:noFill/>
                    </a:lnB>
                  </a:tcPr>
                </a:tc>
                <a:extLst>
                  <a:ext uri="{0D108BD9-81ED-4DB2-BD59-A6C34878D82A}">
                    <a16:rowId xmlns="" xmlns:a16="http://schemas.microsoft.com/office/drawing/2014/main" val="1612092641"/>
                  </a:ext>
                </a:extLst>
              </a:tr>
              <a:tr h="177800">
                <a:tc>
                  <a:txBody>
                    <a:bodyPr/>
                    <a:lstStyle/>
                    <a:p>
                      <a:pPr algn="l" fontAlgn="ctr"/>
                      <a:r>
                        <a:rPr lang="en-US" altLang="zh-CN" sz="1100" b="0" i="0" u="none" strike="noStrike" dirty="0">
                          <a:solidFill>
                            <a:srgbClr val="000000"/>
                          </a:solidFill>
                          <a:effectLst/>
                          <a:latin typeface="+mn-ea"/>
                          <a:ea typeface="+mn-ea"/>
                        </a:rPr>
                        <a:t>8</a:t>
                      </a:r>
                      <a:r>
                        <a:rPr lang="zh-CN" altLang="en-US" sz="1100" b="0" i="0" u="none" strike="noStrike" dirty="0">
                          <a:solidFill>
                            <a:srgbClr val="000000"/>
                          </a:solidFill>
                          <a:effectLst/>
                          <a:latin typeface="+mn-ea"/>
                          <a:ea typeface="+mn-ea"/>
                        </a:rPr>
                        <a:t>月生产人员总工时</a:t>
                      </a:r>
                    </a:p>
                  </a:txBody>
                  <a:tcPr marL="6350" marR="6350" marT="6350" marB="0" anchor="ctr">
                    <a:lnL>
                      <a:noFill/>
                    </a:lnL>
                    <a:lnR>
                      <a:noFill/>
                    </a:lnR>
                    <a:lnT>
                      <a:noFill/>
                    </a:lnT>
                    <a:lnB>
                      <a:noFill/>
                    </a:lnB>
                  </a:tcPr>
                </a:tc>
                <a:tc>
                  <a:txBody>
                    <a:bodyPr/>
                    <a:lstStyle/>
                    <a:p>
                      <a:pPr algn="r" fontAlgn="ctr"/>
                      <a:r>
                        <a:rPr lang="en-US" altLang="zh-CN" sz="1100" b="0" i="0" u="none" strike="noStrike" dirty="0">
                          <a:solidFill>
                            <a:srgbClr val="000000"/>
                          </a:solidFill>
                          <a:effectLst/>
                          <a:latin typeface="+mn-ea"/>
                          <a:ea typeface="+mn-ea"/>
                        </a:rPr>
                        <a:t>3337.5</a:t>
                      </a:r>
                    </a:p>
                  </a:txBody>
                  <a:tcPr marL="6350" marR="6350" marT="6350" marB="0" anchor="ctr">
                    <a:lnL>
                      <a:noFill/>
                    </a:lnL>
                    <a:lnR>
                      <a:noFill/>
                    </a:lnR>
                    <a:lnT>
                      <a:noFill/>
                    </a:lnT>
                    <a:lnB>
                      <a:noFill/>
                    </a:lnB>
                  </a:tcPr>
                </a:tc>
                <a:extLst>
                  <a:ext uri="{0D108BD9-81ED-4DB2-BD59-A6C34878D82A}">
                    <a16:rowId xmlns="" xmlns:a16="http://schemas.microsoft.com/office/drawing/2014/main" val="1189566422"/>
                  </a:ext>
                </a:extLst>
              </a:tr>
              <a:tr h="177800">
                <a:tc>
                  <a:txBody>
                    <a:bodyPr/>
                    <a:lstStyle/>
                    <a:p>
                      <a:pPr algn="l" fontAlgn="ctr"/>
                      <a:r>
                        <a:rPr lang="zh-CN" altLang="en-US" sz="1100" b="0" i="0" u="none" strike="noStrike" dirty="0">
                          <a:solidFill>
                            <a:srgbClr val="000000"/>
                          </a:solidFill>
                          <a:effectLst/>
                          <a:latin typeface="+mn-ea"/>
                          <a:ea typeface="+mn-ea"/>
                        </a:rPr>
                        <a:t>平均每小时</a:t>
                      </a:r>
                    </a:p>
                  </a:txBody>
                  <a:tcPr marL="6350" marR="6350" marT="6350" marB="0" anchor="ctr">
                    <a:lnL>
                      <a:noFill/>
                    </a:lnL>
                    <a:lnR>
                      <a:noFill/>
                    </a:lnR>
                    <a:lnT>
                      <a:noFill/>
                    </a:lnT>
                    <a:lnB>
                      <a:noFill/>
                    </a:lnB>
                  </a:tcPr>
                </a:tc>
                <a:tc>
                  <a:txBody>
                    <a:bodyPr/>
                    <a:lstStyle/>
                    <a:p>
                      <a:pPr algn="r" fontAlgn="ctr"/>
                      <a:r>
                        <a:rPr lang="en-US" altLang="zh-CN" sz="1100" b="0" i="0" u="none" strike="noStrike" dirty="0">
                          <a:solidFill>
                            <a:srgbClr val="000000"/>
                          </a:solidFill>
                          <a:effectLst/>
                          <a:latin typeface="+mn-ea"/>
                          <a:ea typeface="+mn-ea"/>
                        </a:rPr>
                        <a:t>112.36 </a:t>
                      </a:r>
                    </a:p>
                  </a:txBody>
                  <a:tcPr marL="6350" marR="6350" marT="6350" marB="0" anchor="ctr">
                    <a:lnL>
                      <a:noFill/>
                    </a:lnL>
                    <a:lnR>
                      <a:noFill/>
                    </a:lnR>
                    <a:lnT>
                      <a:noFill/>
                    </a:lnT>
                    <a:lnB>
                      <a:noFill/>
                    </a:lnB>
                  </a:tcPr>
                </a:tc>
                <a:extLst>
                  <a:ext uri="{0D108BD9-81ED-4DB2-BD59-A6C34878D82A}">
                    <a16:rowId xmlns="" xmlns:a16="http://schemas.microsoft.com/office/drawing/2014/main" val="612120687"/>
                  </a:ext>
                </a:extLst>
              </a:tr>
            </a:tbl>
          </a:graphicData>
        </a:graphic>
      </p:graphicFrame>
      <p:sp>
        <p:nvSpPr>
          <p:cNvPr id="8" name="文本框 7">
            <a:extLst>
              <a:ext uri="{FF2B5EF4-FFF2-40B4-BE49-F238E27FC236}">
                <a16:creationId xmlns="" xmlns:a16="http://schemas.microsoft.com/office/drawing/2014/main" id="{6856F275-3E9B-44AE-BEAC-0C2F3B9247F1}"/>
              </a:ext>
            </a:extLst>
          </p:cNvPr>
          <p:cNvSpPr txBox="1"/>
          <p:nvPr/>
        </p:nvSpPr>
        <p:spPr>
          <a:xfrm>
            <a:off x="2324100" y="6319450"/>
            <a:ext cx="3470210" cy="276999"/>
          </a:xfrm>
          <a:prstGeom prst="rect">
            <a:avLst/>
          </a:prstGeom>
          <a:noFill/>
        </p:spPr>
        <p:txBody>
          <a:bodyPr wrap="square" rtlCol="0">
            <a:spAutoFit/>
          </a:bodyPr>
          <a:lstStyle/>
          <a:p>
            <a:r>
              <a:rPr lang="zh-CN" altLang="en-US" sz="1200" dirty="0">
                <a:latin typeface="Times New Roman" panose="02020603050405020304" pitchFamily="18" charset="0"/>
                <a:cs typeface="Times New Roman" panose="02020603050405020304" pitchFamily="18" charset="0"/>
              </a:rPr>
              <a:t>注：成本具体明细见“</a:t>
            </a:r>
            <a:r>
              <a:rPr lang="en-US" altLang="zh-CN" sz="1200" dirty="0">
                <a:latin typeface="Times New Roman" panose="02020603050405020304" pitchFamily="18" charset="0"/>
                <a:cs typeface="Times New Roman" panose="02020603050405020304" pitchFamily="18" charset="0"/>
              </a:rPr>
              <a:t>5.3</a:t>
            </a:r>
            <a:r>
              <a:rPr lang="zh-CN" altLang="en-US" sz="1200" dirty="0">
                <a:latin typeface="Times New Roman" panose="02020603050405020304" pitchFamily="18" charset="0"/>
                <a:cs typeface="Times New Roman" panose="02020603050405020304" pitchFamily="18" charset="0"/>
              </a:rPr>
              <a:t>采购部分</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成本明细”</a:t>
            </a:r>
          </a:p>
        </p:txBody>
      </p:sp>
    </p:spTree>
    <p:extLst>
      <p:ext uri="{BB962C8B-B14F-4D97-AF65-F5344CB8AC3E}">
        <p14:creationId xmlns:p14="http://schemas.microsoft.com/office/powerpoint/2010/main" val="145848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8479" y="1137390"/>
            <a:ext cx="8647042" cy="2062103"/>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关于诊断标准</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zh-CN" sz="1400" b="0" i="0" u="none" strike="noStrike" kern="1200" cap="none" spc="0" normalizeH="0" baseline="0" noProof="0" dirty="0">
                <a:ln>
                  <a:noFill/>
                </a:ln>
                <a:solidFill>
                  <a:prstClr val="black"/>
                </a:solidFill>
                <a:effectLst/>
                <a:uLnTx/>
                <a:uFillTx/>
                <a:latin typeface="Arial"/>
                <a:ea typeface="华文楷体"/>
                <a:cs typeface="+mn-cs"/>
              </a:rPr>
              <a:t>常规胃镜</a:t>
            </a:r>
            <a:r>
              <a:rPr kumimoji="0" lang="zh-CN" altLang="en-US" sz="1400" b="0" i="0" u="none" strike="noStrike" kern="1200" cap="none" spc="0" normalizeH="0" baseline="0" noProof="0" dirty="0">
                <a:ln>
                  <a:noFill/>
                </a:ln>
                <a:solidFill>
                  <a:prstClr val="black"/>
                </a:solidFill>
                <a:effectLst/>
                <a:uLnTx/>
                <a:uFillTx/>
                <a:latin typeface="Arial"/>
                <a:ea typeface="华文楷体"/>
                <a:cs typeface="+mn-cs"/>
              </a:rPr>
              <a:t>与</a:t>
            </a:r>
            <a:r>
              <a:rPr kumimoji="0" lang="zh-CN" altLang="zh-CN" sz="1400" b="0" i="0" u="none" strike="noStrike" kern="1200" cap="none" spc="0" normalizeH="0" baseline="0" noProof="0" dirty="0">
                <a:ln>
                  <a:noFill/>
                </a:ln>
                <a:solidFill>
                  <a:prstClr val="black"/>
                </a:solidFill>
                <a:effectLst/>
                <a:uLnTx/>
                <a:uFillTx/>
                <a:latin typeface="Arial"/>
                <a:ea typeface="华文楷体"/>
                <a:cs typeface="+mn-cs"/>
              </a:rPr>
              <a:t>胶囊胃镜，</a:t>
            </a:r>
            <a:r>
              <a:rPr kumimoji="0" lang="zh-CN" altLang="en-US" sz="1400" b="0" i="0" u="none" strike="noStrike" kern="1200" cap="none" spc="0" normalizeH="0" baseline="0" noProof="0" dirty="0">
                <a:ln>
                  <a:noFill/>
                </a:ln>
                <a:solidFill>
                  <a:prstClr val="black"/>
                </a:solidFill>
                <a:effectLst/>
                <a:uLnTx/>
                <a:uFillTx/>
                <a:latin typeface="Arial"/>
                <a:ea typeface="华文楷体"/>
                <a:cs typeface="+mn-cs"/>
              </a:rPr>
              <a:t>均需要医生利用体外的图像记录仪和影像工作站，了解受检者的消化道情况，从而对其病情做出诊断</a:t>
            </a:r>
            <a:r>
              <a:rPr kumimoji="0" lang="zh-CN" altLang="zh-CN" sz="1400" b="0" i="0" u="none" strike="noStrike" kern="1200" cap="none" spc="0" normalizeH="0" baseline="0" noProof="0" dirty="0">
                <a:ln>
                  <a:noFill/>
                </a:ln>
                <a:solidFill>
                  <a:prstClr val="black"/>
                </a:solidFill>
                <a:effectLst/>
                <a:uLnTx/>
                <a:uFillTx/>
                <a:latin typeface="Arial"/>
                <a:ea typeface="华文楷体"/>
                <a:cs typeface="+mn-cs"/>
              </a:rPr>
              <a:t>，</a:t>
            </a:r>
            <a:r>
              <a:rPr kumimoji="0" lang="zh-CN" altLang="en-US" sz="1400" b="1" i="0" u="none" strike="noStrike" kern="1200" cap="none" spc="0" normalizeH="0" baseline="0" noProof="0" dirty="0">
                <a:ln>
                  <a:noFill/>
                </a:ln>
                <a:solidFill>
                  <a:prstClr val="black"/>
                </a:solidFill>
                <a:effectLst/>
                <a:uLnTx/>
                <a:uFillTx/>
                <a:latin typeface="Arial"/>
                <a:ea typeface="华文楷体"/>
                <a:cs typeface="+mn-cs"/>
              </a:rPr>
              <a:t>其本身</a:t>
            </a:r>
            <a:r>
              <a:rPr kumimoji="0" lang="zh-CN" altLang="zh-CN" sz="1400" b="1" i="0" u="none" strike="noStrike" kern="1200" cap="none" spc="0" normalizeH="0" baseline="0" noProof="0" dirty="0">
                <a:ln>
                  <a:noFill/>
                </a:ln>
                <a:solidFill>
                  <a:prstClr val="black"/>
                </a:solidFill>
                <a:effectLst/>
                <a:uLnTx/>
                <a:uFillTx/>
                <a:latin typeface="Arial"/>
                <a:ea typeface="华文楷体"/>
                <a:cs typeface="+mn-cs"/>
              </a:rPr>
              <a:t>都不是疾病诊断的标准</a:t>
            </a:r>
            <a:r>
              <a:rPr kumimoji="0" lang="zh-CN" altLang="zh-CN" sz="1400" b="0" i="0" u="none" strike="noStrike" kern="1200" cap="none" spc="0" normalizeH="0" baseline="0" noProof="0" dirty="0">
                <a:ln>
                  <a:noFill/>
                </a:ln>
                <a:solidFill>
                  <a:prstClr val="black"/>
                </a:solidFill>
                <a:effectLst/>
                <a:uLnTx/>
                <a:uFillTx/>
                <a:latin typeface="Arial"/>
                <a:ea typeface="华文楷体"/>
                <a:cs typeface="+mn-cs"/>
              </a:rPr>
              <a:t>，在报告上</a:t>
            </a:r>
            <a:r>
              <a:rPr kumimoji="0" lang="zh-CN" altLang="en-US" sz="1400" b="0" i="0" u="none" strike="noStrike" kern="1200" cap="none" spc="0" normalizeH="0" baseline="0" noProof="0" dirty="0">
                <a:ln>
                  <a:noFill/>
                </a:ln>
                <a:solidFill>
                  <a:prstClr val="black"/>
                </a:solidFill>
                <a:effectLst/>
                <a:uLnTx/>
                <a:uFillTx/>
                <a:latin typeface="Arial"/>
                <a:ea typeface="华文楷体"/>
                <a:cs typeface="+mn-cs"/>
              </a:rPr>
              <a:t>均</a:t>
            </a:r>
            <a:r>
              <a:rPr kumimoji="0" lang="zh-CN" altLang="zh-CN" sz="1400" b="0" i="0" u="none" strike="noStrike" kern="1200" cap="none" spc="0" normalizeH="0" baseline="0" noProof="0" dirty="0">
                <a:ln>
                  <a:noFill/>
                </a:ln>
                <a:solidFill>
                  <a:prstClr val="black"/>
                </a:solidFill>
                <a:effectLst/>
                <a:uLnTx/>
                <a:uFillTx/>
                <a:latin typeface="Arial"/>
                <a:ea typeface="华文楷体"/>
                <a:cs typeface="+mn-cs"/>
              </a:rPr>
              <a:t>可以</a:t>
            </a:r>
            <a:r>
              <a:rPr kumimoji="0" lang="zh-CN" altLang="en-US" sz="1400" b="0" i="0" u="none" strike="noStrike" kern="1200" cap="none" spc="0" normalizeH="0" baseline="0" noProof="0" dirty="0">
                <a:ln>
                  <a:noFill/>
                </a:ln>
                <a:solidFill>
                  <a:prstClr val="black"/>
                </a:solidFill>
                <a:effectLst/>
                <a:uLnTx/>
                <a:uFillTx/>
                <a:latin typeface="Arial"/>
                <a:ea typeface="华文楷体"/>
                <a:cs typeface="+mn-cs"/>
              </a:rPr>
              <a:t>记录疑似病症。胶囊胃镜</a:t>
            </a:r>
            <a:r>
              <a:rPr kumimoji="0" lang="zh-CN" altLang="zh-CN" sz="1400" b="0" i="0" u="none" strike="noStrike" kern="1200" cap="none" spc="0" normalizeH="0" baseline="0" noProof="0" dirty="0">
                <a:ln>
                  <a:noFill/>
                </a:ln>
                <a:solidFill>
                  <a:prstClr val="black"/>
                </a:solidFill>
                <a:effectLst/>
                <a:uLnTx/>
                <a:uFillTx/>
                <a:latin typeface="Arial"/>
                <a:ea typeface="华文楷体"/>
                <a:cs typeface="+mn-cs"/>
              </a:rPr>
              <a:t>和常规胃镜在功能上</a:t>
            </a:r>
            <a:r>
              <a:rPr kumimoji="0" lang="zh-CN" altLang="en-US" sz="1400" b="0" i="0" u="none" strike="noStrike" kern="1200" cap="none" spc="0" normalizeH="0" baseline="0" noProof="0" dirty="0">
                <a:ln>
                  <a:noFill/>
                </a:ln>
                <a:solidFill>
                  <a:prstClr val="black"/>
                </a:solidFill>
                <a:effectLst/>
                <a:uLnTx/>
                <a:uFillTx/>
                <a:latin typeface="Arial"/>
                <a:ea typeface="华文楷体"/>
                <a:cs typeface="+mn-cs"/>
              </a:rPr>
              <a:t>的区别仅为</a:t>
            </a:r>
            <a:r>
              <a:rPr kumimoji="0" lang="zh-CN" altLang="zh-CN" sz="1400" b="0" i="0" u="none" strike="noStrike" kern="1200" cap="none" spc="0" normalizeH="0" baseline="0" noProof="0" dirty="0">
                <a:ln>
                  <a:noFill/>
                </a:ln>
                <a:solidFill>
                  <a:prstClr val="black"/>
                </a:solidFill>
                <a:effectLst/>
                <a:uLnTx/>
                <a:uFillTx/>
                <a:latin typeface="Arial"/>
                <a:ea typeface="华文楷体"/>
                <a:cs typeface="+mn-cs"/>
              </a:rPr>
              <a:t>一个可以取样，一个不能取样。</a:t>
            </a:r>
            <a:r>
              <a:rPr kumimoji="0" lang="zh-CN" altLang="en-US" sz="1400" b="0" i="0" u="none" strike="noStrike" kern="1200" cap="none" spc="0" normalizeH="0" baseline="0" noProof="0" dirty="0">
                <a:ln>
                  <a:noFill/>
                </a:ln>
                <a:solidFill>
                  <a:prstClr val="black"/>
                </a:solidFill>
                <a:effectLst/>
                <a:uLnTx/>
                <a:uFillTx/>
                <a:latin typeface="Arial"/>
                <a:ea typeface="华文楷体"/>
                <a:cs typeface="+mn-cs"/>
              </a:rPr>
              <a:t>使用胶囊胃镜若查出疑似病症，若需取样仍需再做一次常规胃镜。</a:t>
            </a:r>
            <a:endParaRPr kumimoji="0" lang="zh-CN" altLang="zh-CN" sz="1400" b="0" i="0" u="none" strike="noStrike" kern="1200" cap="none" spc="0" normalizeH="0" baseline="0" noProof="0" dirty="0">
              <a:ln>
                <a:noFill/>
              </a:ln>
              <a:solidFill>
                <a:prstClr val="black"/>
              </a:solidFill>
              <a:effectLst/>
              <a:uLnTx/>
              <a:uFillTx/>
              <a:latin typeface="Arial"/>
              <a:ea typeface="华文楷体"/>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00" cap="none" spc="0" normalizeH="0" baseline="0" noProof="0" dirty="0">
              <a:ln>
                <a:noFill/>
              </a:ln>
              <a:solidFill>
                <a:srgbClr val="FF0000"/>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dirty="0">
              <a:ln>
                <a:noFill/>
              </a:ln>
              <a:solidFill>
                <a:prstClr val="black"/>
              </a:solidFill>
              <a:effectLst/>
              <a:uLnTx/>
              <a:uFillTx/>
              <a:latin typeface="华文楷体"/>
              <a:ea typeface="华文楷体"/>
              <a:cs typeface="Times New Roman" charset="0"/>
            </a:endParaRP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402212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1582" y="994450"/>
            <a:ext cx="8647042" cy="5032147"/>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是否会有政府集采、价格竞争以致价格急剧下降？</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endParaRPr kumimoji="0" lang="en-US" altLang="zh-CN" sz="12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竞争</a:t>
            </a: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价格会因为竞争加剧而严重下降确实符合大多数医疗器械公司的情况，可能存在竞争对手突然大量增加，但是胶囊胃镜较为特别，多年以来，全球</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仅两家公司能做</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，分别为安翰和资福，截至今日金山仍没有能力做胶囊胃镜。</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胶囊胃镜、设备</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注册流程较长</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，从设计样机到最终拿到证</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至少五年</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，截止到目前，国内、国际上其他公司没有一家能做出样机来，意味着安翰和资福至少在市场上能再领先</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5</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年，假如这三两年里仍没有的话，则能领先</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8-10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年，因此这两个公司</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不可能把毛利降到自己难以承受的范围</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价格下降</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目前插管作为广普技术，一个病人要享受比较好的服务，加上麻醉成本需</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1000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元左右，这在几个一线城市已纳入住院医保。而胶囊胃镜满足了一个常规胃镜不能满足的需求市场，即很大一部分无症状人群，他们更看重体验感和舒适度，未来中国胃癌早筛会很有意义，定能得到很多人的认可。</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如果价格降到</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2000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元以内，很多人是愿意接受的，取决于市场宣传和教育是否足够到位，原来只有一家公司宣传，现在加入一家公司，一同将这个市场扩展到更大。目前中国常规胃镜病人超过</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2000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万，其中分</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100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万是很容易的，因此无太大必要去担心降价的风险，因为</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即使终端价降到</a:t>
            </a:r>
            <a:r>
              <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rPr>
              <a:t>2000</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元</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，经销商</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1000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元，公司</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仍保有</a:t>
            </a:r>
            <a:r>
              <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rPr>
              <a:t>80%</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以上的毛利</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1000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800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元的出厂价对企业来说仍有较好的毛利，因此，即使进入大面积筛查，政府集中采购，对毛利率的影响有限，且资福较安翰具有成本优势。</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srgbClr val="FF0000"/>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dirty="0">
              <a:ln>
                <a:noFill/>
              </a:ln>
              <a:solidFill>
                <a:prstClr val="black"/>
              </a:solidFill>
              <a:effectLst/>
              <a:uLnTx/>
              <a:uFillTx/>
              <a:latin typeface="华文楷体"/>
              <a:ea typeface="华文楷体"/>
              <a:cs typeface="Times New Roman" charset="0"/>
            </a:endParaRP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207222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932" y="1096050"/>
            <a:ext cx="8647042" cy="2446824"/>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美年与安翰的关系深度</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srgbClr val="FF0000"/>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美年大健康实控人拥有安翰科技</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3.6%</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的股份，同时也为安翰的第一大客户，安翰的发展壮大离不开美年的支持，数据显示，</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2016</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年、</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2017</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年、</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2018</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年美年为安翰带来销售收入分别为</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9317.29</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万元、</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12653.56</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万元、</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24596.33</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万元，占主营业务收入的比例分别为</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81.00%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73.50%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76.27%</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，存在高度集中性。</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据访谈了解，目前美年的店面有胃肠镜检查的均采用安翰的产品，可能存在个别门店采用其他品牌。而美年优选安翰的原因主要有两点：</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sym typeface="Wingdings" panose="05000000000000000000" pitchFamily="2" charset="2"/>
              </a:rPr>
              <a:t>（</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sym typeface="Wingdings" panose="05000000000000000000" pitchFamily="2" charset="2"/>
              </a:rPr>
              <a:t>1</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sym typeface="Wingdings" panose="05000000000000000000" pitchFamily="2" charset="2"/>
              </a:rPr>
              <a:t>）目前安翰的产品较为成熟；（</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sym typeface="Wingdings" panose="05000000000000000000" pitchFamily="2" charset="2"/>
              </a:rPr>
              <a:t>2</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sym typeface="Wingdings" panose="05000000000000000000" pitchFamily="2" charset="2"/>
              </a:rPr>
              <a:t>）美年持有安翰一定比例的股权。</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但是长期来看，美年认为会去考虑价格方面的因素，所以不排除去采购其他的品牌，美年与安翰不会是排他式的合作。</a:t>
            </a:r>
            <a:endParaRPr kumimoji="0" lang="zh-CN"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269053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932" y="1096050"/>
            <a:ext cx="8647042" cy="4047262"/>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拥有及申报磁控胶囊胃镜证书的企业现状</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已拥有的情况</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1</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胶囊肠镜为被动控制方式，可能错过重要部位观察，且移动速度太慢、检查时间过长，由于运动仅受重力及胃肠自然蠕动影响，不能人为控制胶囊的运动及走向。目前主要用于小肠疾病，尤其是不明原因消化道出血或疑似小肠肿瘤等疾病的诊断，应用有限。国外企业即为此种，并无胶囊胃镜。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2</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胶囊胃镜为主动控制方式，且外部驱动与内部驱动相比操控的精确性明显提高，同时有效提高诊断效率。外部磁场控制能够实现胶囊在胃肠道内完成平移、跳跃、旋转、倾斜等动作，在体内各个方向运动进行全方位观察，减少死角，从而拓展了视角。</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目前主要有三大类磁控方法</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 </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手柄式、磁共振</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(MRI)</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线圈式和机器臂式磁控，目前仅机器臂式磁控获批用于临床胃部检查。</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已经完成产品注册的企业仅两家，分别是安翰科技和资福医疗</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正在申报的相关情况</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申报程序：样机→动物临床→中检院检验检测→报</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CDE</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取得临床批件→人体体外临床</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(100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多例</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 →取得证书</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从取得临床批件到最后取得证书，至少需要</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3</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年以上，资福用了三年多。</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整个周期至少需要</a:t>
            </a:r>
            <a:r>
              <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rPr>
              <a:t>5</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年以上</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。而目前国内外除安翰、资福，</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无其他公司做出样机</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，即无正在申报的情况。</a:t>
            </a:r>
            <a:endParaRPr kumimoji="0" lang="en-US" altLang="zh-CN" sz="1300" b="0" i="0" u="none" strike="noStrike" kern="100" cap="none" spc="0" normalizeH="0" baseline="0" noProof="0" dirty="0">
              <a:ln>
                <a:noFill/>
              </a:ln>
              <a:solidFill>
                <a:srgbClr val="FF0000"/>
              </a:solidFill>
              <a:effectLst/>
              <a:uLnTx/>
              <a:uFillTx/>
              <a:latin typeface="华文楷体"/>
              <a:ea typeface="华文楷体"/>
              <a:cs typeface="Times New Roman" charset="0"/>
            </a:endParaRP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2149441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932" y="1096050"/>
            <a:ext cx="8647042" cy="861774"/>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龙岗反投的可能性</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00" cap="none" spc="0" normalizeH="0" baseline="0" noProof="0" dirty="0">
                <a:ln>
                  <a:noFill/>
                </a:ln>
                <a:solidFill>
                  <a:prstClr val="black"/>
                </a:solidFill>
                <a:effectLst/>
                <a:uLnTx/>
                <a:uFillTx/>
                <a:latin typeface="华文楷体"/>
                <a:ea typeface="华文楷体"/>
                <a:cs typeface="Times New Roman" charset="0"/>
              </a:rPr>
              <a:t>取决于我们的投资金额，如果我们是领投方，则可能性很大。</a:t>
            </a: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299108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8882" y="1083350"/>
            <a:ext cx="8647042" cy="4385816"/>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资福磁控的产品的检测范围及未来延伸方向</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endParaRPr kumimoji="0" lang="en-US" altLang="zh-CN" sz="14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目前的检测范围</a:t>
            </a: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目前小肠和胃是能够检测的范围。食道能否检测到取决于摄像机的拍摄的速度。</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肠道：最早就已有十二指肠检测，结肠直肠的检测有另一种产品。</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未来延伸方向</a:t>
            </a: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1</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）现状：</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小肠：生病较少，全国一年做小肠常规插管检查的不到</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5</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万人，而供应商有很多，安翰、金山、以色列、美国都有，因此这项产品很难卖出量。</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食管：有几个外国的厂商有食管检查；食管短而窄，不能做磁控，摄像机的拍摄的速度足够快才有可能把食管拍清楚。食管的产品在研发、报证的过程中。</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大肠：正在研发一个双镜头的设备，增加拍摄广度，因为大肠相较于胃面积大很多。但总而言之，大肠、食管、小肠的市场空间相较胃仍是小很多。</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2</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）延伸方向：扩展临床应用范围，覆盖全消化道，实现全消化道胶囊影像检查系统。公司在近期技术研究（</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3</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年内）计划中列有全消化道胶囊内窥镜系统；</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现有的几个技术难点：电池的续航能力、摄像机的拍摄速度等</a:t>
            </a: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4025243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932" y="1096050"/>
            <a:ext cx="8647042" cy="1846659"/>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关于日韩的早筛市场</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日韩市场特点：已将胃镜筛查列入了指南，即</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40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岁以上的人群每</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5</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年必须做筛查，使用常规胃镜。</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因此，同为消化道疾病大国的日本、韩国，在全面推行胃镜筛查之后，日韩消化道早期肿瘤诊断率已达到</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70%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以上，而我国目前只有</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15%</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。据统计，全球约</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50%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的消化道癌症发生在中国，其中近</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85%</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的患者在确诊时为中晚期。我国消化道疾病长期陷于发现率低而死亡率高的困境。</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685976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932" y="1096050"/>
            <a:ext cx="8647042" cy="846386"/>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rPr>
              <a:t>未来海外</a:t>
            </a: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市场</a:t>
            </a:r>
            <a:r>
              <a:rPr kumimoji="0" lang="zh-CN"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rPr>
              <a:t>拓展的计划</a:t>
            </a:r>
            <a:r>
              <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zh-CN"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rPr>
              <a:t>战略</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公司正在申报欧盟的</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CE</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认证，预计较快能获取，取得后获取一定销售量后再申报美国的</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FDA</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174215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932" y="1096050"/>
            <a:ext cx="8647042" cy="3170099"/>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charset="2"/>
              <a:buChar char="Ø"/>
              <a:tabLst/>
              <a:defRPr/>
            </a:pPr>
            <a:r>
              <a:rPr kumimoji="0" lang="zh-CN" altLang="en-US" sz="1800" b="1" i="0" u="none" strike="noStrike" kern="100" cap="none" spc="0" normalizeH="0" baseline="0" noProof="0" dirty="0">
                <a:ln>
                  <a:noFill/>
                </a:ln>
                <a:solidFill>
                  <a:prstClr val="black"/>
                </a:solidFill>
                <a:effectLst/>
                <a:uLnTx/>
                <a:uFillTx/>
                <a:latin typeface="华文楷体"/>
                <a:ea typeface="华文楷体"/>
                <a:cs typeface="Times New Roman" charset="0"/>
              </a:rPr>
              <a:t>关于设备投入、厂房认证</a:t>
            </a:r>
            <a:endParaRPr kumimoji="0" lang="en-US" altLang="zh-CN" sz="18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设备投入</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产品涉及的技术主要为控制技术和中间的一些电子技术，包括芯片技术以及镜头摄像机的镜头技术，深圳在这方面的产业链是很完善的，因此从采购到组装都较为容易、便利。企业在光明的工厂一年胶囊产量四五十万粒，就已经能满足</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5</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年以上的销量，因此企业的</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产能是足够</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的，且设备上没用到很多较高精尖的设备。</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根据走访光明工厂的情况，两层楼</a:t>
            </a:r>
            <a:r>
              <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rPr>
              <a:t>10</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万级洁净级的绝缘壁厂房，设备不多；组装方面，包括大型仪器、胶囊制造，有部分自动化组装的设备。</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厂房认证</a:t>
            </a:r>
            <a:endPar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企业属三类医疗器械企业，是需要认证的。</a:t>
            </a:r>
            <a:endParaRPr kumimoji="0" lang="en-US" altLang="zh-CN" sz="1300" b="0" i="0" u="none" strike="noStrike" kern="100" cap="none" spc="0" normalizeH="0" baseline="0" noProof="0" dirty="0">
              <a:ln>
                <a:noFill/>
              </a:ln>
              <a:solidFill>
                <a:prstClr val="black"/>
              </a:solidFill>
              <a:effectLst/>
              <a:uLnTx/>
              <a:uFillTx/>
              <a:latin typeface="华文楷体"/>
              <a:ea typeface="华文楷体"/>
              <a:cs typeface="Times New Roman"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目前，光明的工厂已</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通过了</a:t>
            </a:r>
            <a:r>
              <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rPr>
              <a:t>GMP</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a:t>
            </a:r>
            <a:r>
              <a:rPr kumimoji="0" lang="en-US" altLang="zh-CN" sz="1300" b="1" i="0" u="none" strike="noStrike" kern="100" cap="none" spc="0" normalizeH="0" baseline="0" noProof="0" dirty="0">
                <a:ln>
                  <a:noFill/>
                </a:ln>
                <a:solidFill>
                  <a:prstClr val="black"/>
                </a:solidFill>
                <a:effectLst/>
                <a:uLnTx/>
                <a:uFillTx/>
                <a:latin typeface="华文楷体"/>
                <a:ea typeface="华文楷体"/>
                <a:cs typeface="Times New Roman" charset="0"/>
              </a:rPr>
              <a:t>ISO13485</a:t>
            </a:r>
            <a:r>
              <a:rPr kumimoji="0" lang="zh-CN" altLang="en-US" sz="1300" b="1" i="0" u="none" strike="noStrike" kern="100" cap="none" spc="0" normalizeH="0" baseline="0" noProof="0" dirty="0">
                <a:ln>
                  <a:noFill/>
                </a:ln>
                <a:solidFill>
                  <a:prstClr val="black"/>
                </a:solidFill>
                <a:effectLst/>
                <a:uLnTx/>
                <a:uFillTx/>
                <a:latin typeface="华文楷体"/>
                <a:ea typeface="华文楷体"/>
                <a:cs typeface="Times New Roman" charset="0"/>
              </a:rPr>
              <a:t>等质量体系认证</a:t>
            </a:r>
            <a:r>
              <a:rPr kumimoji="0" lang="zh-CN" altLang="en-US" sz="1300" b="0" i="0" u="none" strike="noStrike" kern="100" cap="none" spc="0" normalizeH="0" baseline="0" noProof="0" dirty="0">
                <a:ln>
                  <a:noFill/>
                </a:ln>
                <a:solidFill>
                  <a:prstClr val="black"/>
                </a:solidFill>
                <a:effectLst/>
                <a:uLnTx/>
                <a:uFillTx/>
                <a:latin typeface="华文楷体"/>
                <a:ea typeface="华文楷体"/>
                <a:cs typeface="Times New Roman" charset="0"/>
              </a:rPr>
              <a:t>。</a:t>
            </a:r>
          </a:p>
        </p:txBody>
      </p:sp>
      <p:sp>
        <p:nvSpPr>
          <p:cNvPr id="3" name="文本框 2"/>
          <p:cNvSpPr txBox="1"/>
          <p:nvPr/>
        </p:nvSpPr>
        <p:spPr>
          <a:xfrm>
            <a:off x="772600" y="400050"/>
            <a:ext cx="5277679" cy="527837"/>
          </a:xfrm>
          <a:prstGeom prst="rect">
            <a:avLst/>
          </a:prstGeom>
          <a:noFill/>
        </p:spPr>
        <p:txBody>
          <a:bodyPr wrap="square" rtlCol="0">
            <a:spAutoFit/>
          </a:bodyPr>
          <a:lstStyle/>
          <a:p>
            <a:pPr marL="0" marR="0" lvl="1" indent="0" algn="l" defTabSz="457200" rtl="0" eaLnBrk="1" fontAlgn="auto" latinLnBrk="0" hangingPunct="1">
              <a:lnSpc>
                <a:spcPct val="17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华文楷体"/>
                <a:ea typeface="华文楷体"/>
                <a:cs typeface="+mn-cs"/>
              </a:rPr>
              <a:t>2.2 </a:t>
            </a:r>
            <a:r>
              <a:rPr kumimoji="0" lang="zh-CN" altLang="en-US"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预立项会</a:t>
            </a:r>
            <a:r>
              <a:rPr kumimoji="0" lang="zh-CN"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rPr>
              <a:t>内部讨论重点问题的说明</a:t>
            </a:r>
            <a:endParaRPr kumimoji="0" lang="en-US" altLang="zh-CN" sz="2000" b="1" i="0" u="none" strike="noStrike" kern="1200" cap="none" spc="0" normalizeH="0" baseline="0" noProof="0" dirty="0">
              <a:ln>
                <a:noFill/>
              </a:ln>
              <a:solidFill>
                <a:prstClr val="white"/>
              </a:solidFill>
              <a:effectLst/>
              <a:uLnTx/>
              <a:uFillTx/>
              <a:latin typeface="STKaiti" panose="02010600040101010101" pitchFamily="2" charset="-122"/>
              <a:ea typeface="STKaiti" panose="02010600040101010101" pitchFamily="2" charset="-122"/>
              <a:cs typeface="Times New Roman"/>
              <a:sym typeface="Times New Roman"/>
            </a:endParaRPr>
          </a:p>
        </p:txBody>
      </p:sp>
    </p:spTree>
    <p:extLst>
      <p:ext uri="{BB962C8B-B14F-4D97-AF65-F5344CB8AC3E}">
        <p14:creationId xmlns:p14="http://schemas.microsoft.com/office/powerpoint/2010/main" val="379100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1143003" y="857253"/>
          <a:ext cx="119063" cy="119063"/>
        </p:xfrm>
        <a:graphic>
          <a:graphicData uri="http://schemas.openxmlformats.org/presentationml/2006/ole">
            <mc:AlternateContent xmlns:mc="http://schemas.openxmlformats.org/markup-compatibility/2006">
              <mc:Choice xmlns:v="urn:schemas-microsoft-com:vml" Requires="v">
                <p:oleObj spid="_x0000_s379970" name="think-cell Slide" r:id="rId6" imgW="8890" imgH="8890" progId="">
                  <p:embed/>
                </p:oleObj>
              </mc:Choice>
              <mc:Fallback>
                <p:oleObj name="think-cell Slide" r:id="rId6" imgW="8890" imgH="8890" progId="">
                  <p:embed/>
                  <p:pic>
                    <p:nvPicPr>
                      <p:cNvPr id="61442"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3" y="857253"/>
                        <a:ext cx="119063"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1143003" y="857253"/>
            <a:ext cx="119063" cy="119063"/>
          </a:xfrm>
          <a:prstGeom prst="rect">
            <a:avLst/>
          </a:prstGeom>
          <a:gradFill rotWithShape="1">
            <a:gsLst>
              <a:gs pos="0">
                <a:schemeClr val="accent1">
                  <a:gamma/>
                  <a:tint val="9412"/>
                  <a:invGamma/>
                </a:schemeClr>
              </a:gs>
              <a:gs pos="100000">
                <a:schemeClr val="accent1"/>
              </a:gs>
            </a:gsLst>
            <a:lin ang="0" scaled="1"/>
          </a:gradFill>
          <a:ln w="9525" algn="ctr">
            <a:noFill/>
            <a:miter lim="800000"/>
          </a:ln>
          <a:effectLst/>
        </p:spPr>
        <p:txBody>
          <a:bodyPr wrap="none" lIns="0" tIns="0" rIns="0" bIns="0" anchor="ctr"/>
          <a:lstStyle/>
          <a:p>
            <a:pPr algn="ctr" defTabSz="342900" fontAlgn="base">
              <a:spcBef>
                <a:spcPct val="0"/>
              </a:spcBef>
              <a:spcAft>
                <a:spcPct val="0"/>
              </a:spcAft>
              <a:defRPr/>
            </a:pPr>
            <a:endParaRPr lang="en-US" sz="750">
              <a:solidFill>
                <a:srgbClr val="000000"/>
              </a:solidFill>
              <a:latin typeface="Arial"/>
              <a:ea typeface="华文中宋" pitchFamily="2" charset="-122"/>
            </a:endParaRPr>
          </a:p>
        </p:txBody>
      </p:sp>
      <p:grpSp>
        <p:nvGrpSpPr>
          <p:cNvPr id="4" name="组合 3">
            <a:extLst>
              <a:ext uri="{FF2B5EF4-FFF2-40B4-BE49-F238E27FC236}">
                <a16:creationId xmlns="" xmlns:a16="http://schemas.microsoft.com/office/drawing/2014/main" id="{A0CE2E8D-C915-4CF5-BDBA-C670FB98C1BB}"/>
              </a:ext>
            </a:extLst>
          </p:cNvPr>
          <p:cNvGrpSpPr/>
          <p:nvPr/>
        </p:nvGrpSpPr>
        <p:grpSpPr>
          <a:xfrm>
            <a:off x="628650" y="1114424"/>
            <a:ext cx="7781925" cy="5140326"/>
            <a:chOff x="1547621" y="1724735"/>
            <a:chExt cx="6289003" cy="3590599"/>
          </a:xfrm>
        </p:grpSpPr>
        <p:grpSp>
          <p:nvGrpSpPr>
            <p:cNvPr id="2" name="组 1"/>
            <p:cNvGrpSpPr/>
            <p:nvPr/>
          </p:nvGrpSpPr>
          <p:grpSpPr>
            <a:xfrm>
              <a:off x="1547621" y="3125593"/>
              <a:ext cx="6289003" cy="2189741"/>
              <a:chOff x="539748" y="2915856"/>
              <a:chExt cx="8469286" cy="980942"/>
            </a:xfrm>
          </p:grpSpPr>
          <p:sp>
            <p:nvSpPr>
              <p:cNvPr id="33" name="Rectangle 14"/>
              <p:cNvSpPr>
                <a:spLocks noChangeArrowheads="1"/>
              </p:cNvSpPr>
              <p:nvPr/>
            </p:nvSpPr>
            <p:spPr bwMode="gray">
              <a:xfrm>
                <a:off x="539748" y="2915858"/>
                <a:ext cx="1412326" cy="980940"/>
              </a:xfrm>
              <a:prstGeom prst="rect">
                <a:avLst/>
              </a:prstGeom>
              <a:solidFill>
                <a:schemeClr val="accent1"/>
              </a:solidFill>
              <a:ln w="12700">
                <a:solidFill>
                  <a:schemeClr val="tx2">
                    <a:lumMod val="60000"/>
                    <a:lumOff val="40000"/>
                  </a:schemeClr>
                </a:solidFill>
                <a:miter lim="800000"/>
                <a:headEnd/>
                <a:tailEnd/>
              </a:ln>
              <a:effectLst/>
            </p:spPr>
            <p:txBody>
              <a:bodyPr lIns="72956" tIns="36478" rIns="72956" bIns="36478" anchor="ctr"/>
              <a:lstStyle/>
              <a:p>
                <a:pPr algn="ctr" defTabSz="225029">
                  <a:spcBef>
                    <a:spcPct val="30000"/>
                  </a:spcBef>
                  <a:spcAft>
                    <a:spcPct val="10000"/>
                  </a:spcAft>
                  <a:defRPr/>
                </a:pPr>
                <a:r>
                  <a:rPr lang="zh-CN" altLang="en-US" sz="1400" b="1" dirty="0">
                    <a:solidFill>
                      <a:prstClr val="white"/>
                    </a:solidFill>
                    <a:latin typeface="Times New Roman" pitchFamily="18" charset="0"/>
                    <a:ea typeface="华文楷体" pitchFamily="2" charset="-122"/>
                    <a:cs typeface="Times New Roman" pitchFamily="18" charset="0"/>
                  </a:rPr>
                  <a:t>目标公司概况</a:t>
                </a:r>
              </a:p>
            </p:txBody>
          </p:sp>
          <p:sp>
            <p:nvSpPr>
              <p:cNvPr id="18" name="Rectangle 15"/>
              <p:cNvSpPr>
                <a:spLocks noChangeArrowheads="1"/>
              </p:cNvSpPr>
              <p:nvPr/>
            </p:nvSpPr>
            <p:spPr bwMode="gray">
              <a:xfrm>
                <a:off x="2046767" y="2915856"/>
                <a:ext cx="6962267" cy="980940"/>
              </a:xfrm>
              <a:prstGeom prst="rect">
                <a:avLst/>
              </a:prstGeom>
              <a:noFill/>
              <a:ln w="9525" algn="ctr">
                <a:solidFill>
                  <a:schemeClr val="accent2">
                    <a:lumMod val="75000"/>
                  </a:schemeClr>
                </a:solidFill>
                <a:miter lim="800000"/>
                <a:headEnd/>
                <a:tailEnd/>
              </a:ln>
              <a:effectLst/>
            </p:spPr>
            <p:txBody>
              <a:bodyPr lIns="68558" tIns="34280" rIns="68558" bIns="34280" anchor="ctr"/>
              <a:lstStyle/>
              <a:p>
                <a:pPr marL="201216" indent="-201216" defTabSz="342900">
                  <a:buClr>
                    <a:srgbClr val="0076BF">
                      <a:lumMod val="75000"/>
                    </a:srgbClr>
                  </a:buClr>
                  <a:buSzPct val="80000"/>
                  <a:buFont typeface="Wingdings" pitchFamily="2" charset="2"/>
                  <a:buChar char="n"/>
                </a:pPr>
                <a:r>
                  <a:rPr lang="zh-CN" altLang="en-US" sz="1400" dirty="0">
                    <a:solidFill>
                      <a:prstClr val="black"/>
                    </a:solidFill>
                    <a:latin typeface="Times New Roman" pitchFamily="18" charset="0"/>
                    <a:ea typeface="华文楷体" pitchFamily="2" charset="-122"/>
                    <a:cs typeface="Times New Roman" pitchFamily="18" charset="0"/>
                  </a:rPr>
                  <a:t>深圳市资福医疗技术有限公司聚焦消化道系统健康管理，是国内领先的消化道检查和智能化诊断解决方案提供商，主营业务包括“磁控胶囊胃镜系统”、“胶囊式内窥镜系统（肠镜）”、智能阅片诊断云平台的研发、生产、销售及服务。</a:t>
                </a:r>
                <a:endParaRPr lang="en-US" altLang="zh-CN" sz="1400" dirty="0">
                  <a:solidFill>
                    <a:prstClr val="black"/>
                  </a:solidFill>
                  <a:latin typeface="Times New Roman" pitchFamily="18" charset="0"/>
                  <a:ea typeface="华文楷体" pitchFamily="2" charset="-122"/>
                  <a:cs typeface="Times New Roman" pitchFamily="18" charset="0"/>
                </a:endParaRPr>
              </a:p>
              <a:p>
                <a:pPr marL="201216" indent="-201216" defTabSz="342900">
                  <a:buClr>
                    <a:srgbClr val="0076BF">
                      <a:lumMod val="75000"/>
                    </a:srgbClr>
                  </a:buClr>
                  <a:buSzPct val="80000"/>
                  <a:buFont typeface="Wingdings" pitchFamily="2" charset="2"/>
                  <a:buChar char="n"/>
                </a:pPr>
                <a:endParaRPr lang="zh-CN" altLang="en-US" sz="1400" dirty="0">
                  <a:solidFill>
                    <a:prstClr val="black"/>
                  </a:solidFill>
                  <a:latin typeface="Times New Roman" pitchFamily="18" charset="0"/>
                  <a:ea typeface="华文楷体" pitchFamily="2" charset="-122"/>
                  <a:cs typeface="Times New Roman" pitchFamily="18" charset="0"/>
                </a:endParaRPr>
              </a:p>
              <a:p>
                <a:pPr marL="201216" indent="-201216" defTabSz="342900">
                  <a:buClr>
                    <a:srgbClr val="0076BF">
                      <a:lumMod val="75000"/>
                    </a:srgbClr>
                  </a:buClr>
                  <a:buSzPct val="80000"/>
                  <a:buFont typeface="Wingdings" pitchFamily="2" charset="2"/>
                  <a:buChar char="n"/>
                </a:pPr>
                <a:r>
                  <a:rPr lang="zh-CN" altLang="en-US" sz="1400" dirty="0">
                    <a:solidFill>
                      <a:prstClr val="black"/>
                    </a:solidFill>
                    <a:latin typeface="Times New Roman" pitchFamily="18" charset="0"/>
                    <a:ea typeface="华文楷体" pitchFamily="2" charset="-122"/>
                    <a:cs typeface="Times New Roman" pitchFamily="18" charset="0"/>
                  </a:rPr>
                  <a:t>主要产品</a:t>
                </a:r>
                <a:r>
                  <a:rPr lang="en-US" altLang="zh-CN" sz="1400" dirty="0">
                    <a:solidFill>
                      <a:prstClr val="black"/>
                    </a:solidFill>
                    <a:latin typeface="Times New Roman" pitchFamily="18" charset="0"/>
                    <a:ea typeface="华文楷体" pitchFamily="2" charset="-122"/>
                    <a:cs typeface="Times New Roman" pitchFamily="18" charset="0"/>
                  </a:rPr>
                  <a:t>:</a:t>
                </a:r>
              </a:p>
              <a:p>
                <a:pPr defTabSz="342900">
                  <a:buClr>
                    <a:srgbClr val="0076BF">
                      <a:lumMod val="75000"/>
                    </a:srgbClr>
                  </a:buClr>
                  <a:buSzPct val="80000"/>
                </a:pPr>
                <a:r>
                  <a:rPr lang="zh-CN" altLang="en-US" sz="1400" dirty="0">
                    <a:solidFill>
                      <a:prstClr val="black"/>
                    </a:solidFill>
                    <a:latin typeface="Times New Roman" pitchFamily="18" charset="0"/>
                    <a:ea typeface="华文楷体" pitchFamily="2" charset="-122"/>
                    <a:cs typeface="Times New Roman" pitchFamily="18" charset="0"/>
                  </a:rPr>
                  <a:t>（</a:t>
                </a:r>
                <a:r>
                  <a:rPr lang="en-US" altLang="zh-CN" sz="1400" dirty="0">
                    <a:solidFill>
                      <a:prstClr val="black"/>
                    </a:solidFill>
                    <a:latin typeface="Times New Roman" pitchFamily="18" charset="0"/>
                    <a:ea typeface="华文楷体" pitchFamily="2" charset="-122"/>
                    <a:cs typeface="Times New Roman" pitchFamily="18" charset="0"/>
                  </a:rPr>
                  <a:t>1</a:t>
                </a:r>
                <a:r>
                  <a:rPr lang="zh-CN" altLang="en-US" sz="1400" dirty="0">
                    <a:solidFill>
                      <a:prstClr val="black"/>
                    </a:solidFill>
                    <a:latin typeface="Times New Roman" pitchFamily="18" charset="0"/>
                    <a:ea typeface="华文楷体" pitchFamily="2" charset="-122"/>
                    <a:cs typeface="Times New Roman" pitchFamily="18" charset="0"/>
                  </a:rPr>
                  <a:t>）磁控胶囊胃镜系统 首次批准日期：</a:t>
                </a:r>
                <a:r>
                  <a:rPr lang="en-US" altLang="zh-CN" sz="1400" dirty="0">
                    <a:solidFill>
                      <a:prstClr val="black"/>
                    </a:solidFill>
                    <a:latin typeface="Times New Roman" pitchFamily="18" charset="0"/>
                    <a:ea typeface="华文楷体" pitchFamily="2" charset="-122"/>
                    <a:cs typeface="Times New Roman" pitchFamily="18" charset="0"/>
                  </a:rPr>
                  <a:t>2019/12</a:t>
                </a:r>
              </a:p>
              <a:p>
                <a:pPr defTabSz="342900">
                  <a:buClr>
                    <a:srgbClr val="0076BF">
                      <a:lumMod val="75000"/>
                    </a:srgbClr>
                  </a:buClr>
                  <a:buSzPct val="80000"/>
                </a:pPr>
                <a:r>
                  <a:rPr lang="zh-CN" altLang="en-US" sz="1400" dirty="0">
                    <a:solidFill>
                      <a:prstClr val="black"/>
                    </a:solidFill>
                    <a:latin typeface="Times New Roman" pitchFamily="18" charset="0"/>
                    <a:ea typeface="华文楷体" pitchFamily="2" charset="-122"/>
                    <a:cs typeface="Times New Roman" pitchFamily="18" charset="0"/>
                  </a:rPr>
                  <a:t>（</a:t>
                </a:r>
                <a:r>
                  <a:rPr lang="en-US" altLang="zh-CN" sz="1400" dirty="0">
                    <a:solidFill>
                      <a:prstClr val="black"/>
                    </a:solidFill>
                    <a:latin typeface="Times New Roman" pitchFamily="18" charset="0"/>
                    <a:ea typeface="华文楷体" pitchFamily="2" charset="-122"/>
                    <a:cs typeface="Times New Roman" pitchFamily="18" charset="0"/>
                  </a:rPr>
                  <a:t>2</a:t>
                </a:r>
                <a:r>
                  <a:rPr lang="zh-CN" altLang="en-US" sz="1400" dirty="0">
                    <a:solidFill>
                      <a:prstClr val="black"/>
                    </a:solidFill>
                    <a:latin typeface="Times New Roman" pitchFamily="18" charset="0"/>
                    <a:ea typeface="华文楷体" pitchFamily="2" charset="-122"/>
                    <a:cs typeface="Times New Roman" pitchFamily="18" charset="0"/>
                  </a:rPr>
                  <a:t>）胶囊式内窥镜系统（肠镜）首次批准日期：</a:t>
                </a:r>
                <a:r>
                  <a:rPr lang="en-US" altLang="zh-CN" sz="1400" dirty="0">
                    <a:solidFill>
                      <a:prstClr val="black"/>
                    </a:solidFill>
                    <a:latin typeface="Times New Roman" pitchFamily="18" charset="0"/>
                    <a:ea typeface="华文楷体" pitchFamily="2" charset="-122"/>
                    <a:cs typeface="Times New Roman" pitchFamily="18" charset="0"/>
                  </a:rPr>
                  <a:t>2017/12</a:t>
                </a:r>
              </a:p>
              <a:p>
                <a:pPr defTabSz="342900">
                  <a:buClr>
                    <a:srgbClr val="0076BF">
                      <a:lumMod val="75000"/>
                    </a:srgbClr>
                  </a:buClr>
                  <a:buSzPct val="80000"/>
                </a:pPr>
                <a:endParaRPr lang="en-US" altLang="zh-CN" sz="1400" dirty="0">
                  <a:solidFill>
                    <a:prstClr val="black"/>
                  </a:solidFill>
                  <a:latin typeface="Times New Roman" pitchFamily="18" charset="0"/>
                  <a:ea typeface="华文楷体" pitchFamily="2" charset="-122"/>
                  <a:cs typeface="Times New Roman" pitchFamily="18" charset="0"/>
                </a:endParaRPr>
              </a:p>
              <a:p>
                <a:pPr marL="201216" indent="-201216" defTabSz="342900">
                  <a:buClr>
                    <a:srgbClr val="0076BF">
                      <a:lumMod val="75000"/>
                    </a:srgbClr>
                  </a:buClr>
                  <a:buSzPct val="80000"/>
                  <a:buFont typeface="Wingdings" pitchFamily="2" charset="2"/>
                  <a:buChar char="n"/>
                </a:pPr>
                <a:r>
                  <a:rPr lang="en-US" altLang="zh-CN" sz="1400" dirty="0">
                    <a:solidFill>
                      <a:prstClr val="black"/>
                    </a:solidFill>
                    <a:latin typeface="Times New Roman" pitchFamily="18" charset="0"/>
                    <a:ea typeface="华文楷体" pitchFamily="2" charset="-122"/>
                    <a:cs typeface="Times New Roman" pitchFamily="18" charset="0"/>
                  </a:rPr>
                  <a:t>2018</a:t>
                </a:r>
                <a:r>
                  <a:rPr lang="zh-CN" altLang="en-US" sz="1400" dirty="0">
                    <a:solidFill>
                      <a:prstClr val="black"/>
                    </a:solidFill>
                    <a:latin typeface="Times New Roman" pitchFamily="18" charset="0"/>
                    <a:ea typeface="华文楷体" pitchFamily="2" charset="-122"/>
                    <a:cs typeface="Times New Roman" pitchFamily="18" charset="0"/>
                  </a:rPr>
                  <a:t>年度，公司</a:t>
                </a:r>
                <a:r>
                  <a:rPr lang="zh-CN" altLang="en-US" sz="1400" b="1" dirty="0">
                    <a:solidFill>
                      <a:prstClr val="black"/>
                    </a:solidFill>
                    <a:latin typeface="Times New Roman" pitchFamily="18" charset="0"/>
                    <a:ea typeface="华文楷体" pitchFamily="2" charset="-122"/>
                    <a:cs typeface="Times New Roman" pitchFamily="18" charset="0"/>
                  </a:rPr>
                  <a:t>营业收入</a:t>
                </a:r>
                <a:r>
                  <a:rPr lang="en-US" altLang="zh-CN" sz="1400" dirty="0">
                    <a:solidFill>
                      <a:prstClr val="black"/>
                    </a:solidFill>
                    <a:latin typeface="Times New Roman" pitchFamily="18" charset="0"/>
                    <a:ea typeface="华文楷体" pitchFamily="2" charset="-122"/>
                    <a:cs typeface="Times New Roman" pitchFamily="18" charset="0"/>
                  </a:rPr>
                  <a:t>1,496,667.12</a:t>
                </a:r>
                <a:r>
                  <a:rPr lang="zh-CN" altLang="en-US" sz="1400" dirty="0">
                    <a:solidFill>
                      <a:prstClr val="black"/>
                    </a:solidFill>
                    <a:latin typeface="Times New Roman" pitchFamily="18" charset="0"/>
                    <a:ea typeface="华文楷体" pitchFamily="2" charset="-122"/>
                    <a:cs typeface="Times New Roman" pitchFamily="18" charset="0"/>
                  </a:rPr>
                  <a:t>元，</a:t>
                </a:r>
                <a:r>
                  <a:rPr lang="zh-CN" altLang="en-US" sz="1400" b="1" dirty="0">
                    <a:solidFill>
                      <a:prstClr val="black"/>
                    </a:solidFill>
                    <a:latin typeface="Times New Roman" pitchFamily="18" charset="0"/>
                    <a:ea typeface="华文楷体" pitchFamily="2" charset="-122"/>
                    <a:cs typeface="Times New Roman" pitchFamily="18" charset="0"/>
                  </a:rPr>
                  <a:t>净亏损</a:t>
                </a:r>
                <a:r>
                  <a:rPr lang="en-US" altLang="zh-CN" sz="1400" dirty="0">
                    <a:solidFill>
                      <a:prstClr val="black"/>
                    </a:solidFill>
                    <a:latin typeface="Times New Roman" pitchFamily="18" charset="0"/>
                    <a:ea typeface="华文楷体" pitchFamily="2" charset="-122"/>
                    <a:cs typeface="Times New Roman" pitchFamily="18" charset="0"/>
                  </a:rPr>
                  <a:t>30,274,868.86</a:t>
                </a:r>
                <a:r>
                  <a:rPr lang="zh-CN" altLang="en-US" sz="1400" dirty="0">
                    <a:solidFill>
                      <a:prstClr val="black"/>
                    </a:solidFill>
                    <a:latin typeface="Times New Roman" pitchFamily="18" charset="0"/>
                    <a:ea typeface="华文楷体" pitchFamily="2" charset="-122"/>
                    <a:cs typeface="Times New Roman" pitchFamily="18" charset="0"/>
                  </a:rPr>
                  <a:t>元。</a:t>
                </a:r>
                <a:endParaRPr lang="en-US" altLang="zh-CN" sz="1400" dirty="0">
                  <a:solidFill>
                    <a:prstClr val="black"/>
                  </a:solidFill>
                  <a:latin typeface="Times New Roman" pitchFamily="18" charset="0"/>
                  <a:ea typeface="华文楷体" pitchFamily="2" charset="-122"/>
                  <a:cs typeface="Times New Roman" pitchFamily="18" charset="0"/>
                </a:endParaRPr>
              </a:p>
              <a:p>
                <a:pPr marL="201216" indent="-201216" defTabSz="342900">
                  <a:buClr>
                    <a:srgbClr val="0076BF">
                      <a:lumMod val="75000"/>
                    </a:srgbClr>
                  </a:buClr>
                  <a:buSzPct val="80000"/>
                  <a:buFont typeface="Wingdings" pitchFamily="2" charset="2"/>
                  <a:buChar char="n"/>
                </a:pPr>
                <a:endParaRPr lang="en-US" altLang="zh-CN" sz="1400" dirty="0">
                  <a:solidFill>
                    <a:prstClr val="black"/>
                  </a:solidFill>
                  <a:latin typeface="Times New Roman" pitchFamily="18" charset="0"/>
                  <a:ea typeface="华文楷体" pitchFamily="2" charset="-122"/>
                  <a:cs typeface="Times New Roman" pitchFamily="18" charset="0"/>
                </a:endParaRPr>
              </a:p>
              <a:p>
                <a:pPr marL="201216" indent="-201216" defTabSz="342900">
                  <a:buClr>
                    <a:srgbClr val="0076BF">
                      <a:lumMod val="75000"/>
                    </a:srgbClr>
                  </a:buClr>
                  <a:buSzPct val="80000"/>
                  <a:buFont typeface="Wingdings" pitchFamily="2" charset="2"/>
                  <a:buChar char="n"/>
                </a:pPr>
                <a:r>
                  <a:rPr lang="en-US" altLang="zh-CN" sz="1400" dirty="0">
                    <a:solidFill>
                      <a:prstClr val="black"/>
                    </a:solidFill>
                    <a:latin typeface="Times New Roman" pitchFamily="18" charset="0"/>
                    <a:ea typeface="华文楷体" pitchFamily="2" charset="-122"/>
                    <a:cs typeface="Times New Roman" pitchFamily="18" charset="0"/>
                  </a:rPr>
                  <a:t>2019</a:t>
                </a:r>
                <a:r>
                  <a:rPr lang="zh-CN" altLang="en-US" sz="1400" dirty="0">
                    <a:solidFill>
                      <a:prstClr val="black"/>
                    </a:solidFill>
                    <a:latin typeface="Times New Roman" pitchFamily="18" charset="0"/>
                    <a:ea typeface="华文楷体" pitchFamily="2" charset="-122"/>
                    <a:cs typeface="Times New Roman" pitchFamily="18" charset="0"/>
                  </a:rPr>
                  <a:t>年度，公司</a:t>
                </a:r>
                <a:r>
                  <a:rPr lang="zh-CN" altLang="en-US" sz="1400" b="1" dirty="0">
                    <a:solidFill>
                      <a:prstClr val="black"/>
                    </a:solidFill>
                    <a:latin typeface="Times New Roman" pitchFamily="18" charset="0"/>
                    <a:ea typeface="华文楷体" pitchFamily="2" charset="-122"/>
                    <a:cs typeface="Times New Roman" pitchFamily="18" charset="0"/>
                  </a:rPr>
                  <a:t>营业收入</a:t>
                </a:r>
                <a:r>
                  <a:rPr lang="en-US" altLang="zh-CN" sz="1400" dirty="0">
                    <a:solidFill>
                      <a:prstClr val="black"/>
                    </a:solidFill>
                    <a:latin typeface="Times New Roman" pitchFamily="18" charset="0"/>
                    <a:ea typeface="华文楷体" pitchFamily="2" charset="-122"/>
                    <a:cs typeface="Times New Roman" pitchFamily="18" charset="0"/>
                  </a:rPr>
                  <a:t>3,743,542.04</a:t>
                </a:r>
                <a:r>
                  <a:rPr lang="zh-CN" altLang="en-US" sz="1400" dirty="0">
                    <a:solidFill>
                      <a:prstClr val="black"/>
                    </a:solidFill>
                    <a:latin typeface="Times New Roman" pitchFamily="18" charset="0"/>
                    <a:ea typeface="华文楷体" pitchFamily="2" charset="-122"/>
                    <a:cs typeface="Times New Roman" pitchFamily="18" charset="0"/>
                  </a:rPr>
                  <a:t>元，</a:t>
                </a:r>
                <a:r>
                  <a:rPr lang="zh-CN" altLang="en-US" sz="1400" b="1" dirty="0">
                    <a:solidFill>
                      <a:prstClr val="black"/>
                    </a:solidFill>
                    <a:latin typeface="Times New Roman" pitchFamily="18" charset="0"/>
                    <a:ea typeface="华文楷体" pitchFamily="2" charset="-122"/>
                    <a:cs typeface="Times New Roman" pitchFamily="18" charset="0"/>
                  </a:rPr>
                  <a:t>净亏损</a:t>
                </a:r>
                <a:r>
                  <a:rPr lang="en-US" altLang="zh-CN" sz="1400" dirty="0">
                    <a:solidFill>
                      <a:prstClr val="black"/>
                    </a:solidFill>
                    <a:latin typeface="Times New Roman" pitchFamily="18" charset="0"/>
                    <a:ea typeface="华文楷体" pitchFamily="2" charset="-122"/>
                    <a:cs typeface="Times New Roman" pitchFamily="18" charset="0"/>
                  </a:rPr>
                  <a:t>31,460,899.34</a:t>
                </a:r>
                <a:r>
                  <a:rPr lang="zh-CN" altLang="en-US" sz="1400" dirty="0">
                    <a:solidFill>
                      <a:prstClr val="black"/>
                    </a:solidFill>
                    <a:latin typeface="Times New Roman" pitchFamily="18" charset="0"/>
                    <a:ea typeface="华文楷体" pitchFamily="2" charset="-122"/>
                    <a:cs typeface="Times New Roman" pitchFamily="18" charset="0"/>
                  </a:rPr>
                  <a:t>元。</a:t>
                </a:r>
              </a:p>
            </p:txBody>
          </p:sp>
        </p:grpSp>
        <p:sp>
          <p:nvSpPr>
            <p:cNvPr id="12" name="Rectangle 15"/>
            <p:cNvSpPr>
              <a:spLocks noChangeArrowheads="1"/>
            </p:cNvSpPr>
            <p:nvPr/>
          </p:nvSpPr>
          <p:spPr bwMode="gray">
            <a:xfrm>
              <a:off x="2666682" y="1731173"/>
              <a:ext cx="5169942" cy="246590"/>
            </a:xfrm>
            <a:prstGeom prst="rect">
              <a:avLst/>
            </a:prstGeom>
            <a:noFill/>
            <a:ln w="9525" algn="ctr">
              <a:solidFill>
                <a:schemeClr val="accent2">
                  <a:lumMod val="75000"/>
                </a:schemeClr>
              </a:solidFill>
              <a:miter lim="800000"/>
              <a:headEnd/>
              <a:tailEnd/>
            </a:ln>
            <a:effectLst/>
          </p:spPr>
          <p:txBody>
            <a:bodyPr lIns="68558" tIns="34280" rIns="68558" bIns="34280" anchor="ctr" anchorCtr="0"/>
            <a:lstStyle/>
            <a:p>
              <a:pPr marL="201216" indent="-201216" defTabSz="342900">
                <a:buClr>
                  <a:srgbClr val="0076BF">
                    <a:lumMod val="75000"/>
                  </a:srgbClr>
                </a:buClr>
                <a:buSzPct val="80000"/>
                <a:buFont typeface="Wingdings" pitchFamily="2" charset="2"/>
                <a:buChar char="n"/>
              </a:pPr>
              <a:r>
                <a:rPr lang="zh-CN" altLang="en-US" sz="1400" dirty="0">
                  <a:solidFill>
                    <a:prstClr val="black"/>
                  </a:solidFill>
                  <a:latin typeface="Times New Roman" pitchFamily="18" charset="0"/>
                  <a:ea typeface="华文楷体" pitchFamily="2" charset="-122"/>
                  <a:cs typeface="Times New Roman" pitchFamily="18" charset="0"/>
                </a:rPr>
                <a:t>自主开发</a:t>
              </a:r>
            </a:p>
          </p:txBody>
        </p:sp>
        <p:sp>
          <p:nvSpPr>
            <p:cNvPr id="13" name="Rectangle 14"/>
            <p:cNvSpPr>
              <a:spLocks noChangeArrowheads="1"/>
            </p:cNvSpPr>
            <p:nvPr/>
          </p:nvSpPr>
          <p:spPr bwMode="gray">
            <a:xfrm>
              <a:off x="1547623" y="1724735"/>
              <a:ext cx="1027955" cy="246590"/>
            </a:xfrm>
            <a:prstGeom prst="rect">
              <a:avLst/>
            </a:prstGeom>
            <a:solidFill>
              <a:schemeClr val="accent1"/>
            </a:solidFill>
            <a:ln w="12700">
              <a:solidFill>
                <a:schemeClr val="tx2">
                  <a:lumMod val="60000"/>
                  <a:lumOff val="40000"/>
                </a:schemeClr>
              </a:solidFill>
              <a:miter lim="800000"/>
              <a:headEnd/>
              <a:tailEnd/>
            </a:ln>
            <a:effectLst/>
          </p:spPr>
          <p:txBody>
            <a:bodyPr lIns="72956" tIns="36478" rIns="72956" bIns="36478" anchor="ctr"/>
            <a:lstStyle/>
            <a:p>
              <a:pPr algn="ctr" defTabSz="225029" eaLnBrk="0" hangingPunct="0">
                <a:spcBef>
                  <a:spcPct val="30000"/>
                </a:spcBef>
                <a:spcAft>
                  <a:spcPct val="10000"/>
                </a:spcAft>
              </a:pPr>
              <a:r>
                <a:rPr lang="zh-CN" altLang="en-US" sz="1400" b="1" dirty="0">
                  <a:solidFill>
                    <a:prstClr val="white"/>
                  </a:solidFill>
                  <a:latin typeface="Times New Roman" pitchFamily="18" charset="0"/>
                  <a:ea typeface="华文楷体" pitchFamily="2" charset="-122"/>
                  <a:cs typeface="Times New Roman" pitchFamily="18" charset="0"/>
                </a:rPr>
                <a:t>项目来源</a:t>
              </a:r>
            </a:p>
          </p:txBody>
        </p:sp>
        <p:sp>
          <p:nvSpPr>
            <p:cNvPr id="14" name="Rectangle 15"/>
            <p:cNvSpPr>
              <a:spLocks noChangeArrowheads="1"/>
            </p:cNvSpPr>
            <p:nvPr/>
          </p:nvSpPr>
          <p:spPr bwMode="gray">
            <a:xfrm>
              <a:off x="2666682" y="2172434"/>
              <a:ext cx="5169942" cy="306847"/>
            </a:xfrm>
            <a:prstGeom prst="rect">
              <a:avLst/>
            </a:prstGeom>
            <a:noFill/>
            <a:ln w="9525" algn="ctr">
              <a:solidFill>
                <a:schemeClr val="accent2">
                  <a:lumMod val="75000"/>
                </a:schemeClr>
              </a:solidFill>
              <a:miter lim="800000"/>
              <a:headEnd/>
              <a:tailEnd/>
            </a:ln>
            <a:effectLst/>
          </p:spPr>
          <p:txBody>
            <a:bodyPr lIns="68558" tIns="34280" rIns="68558" bIns="34280" anchor="ctr" anchorCtr="0"/>
            <a:lstStyle/>
            <a:p>
              <a:pPr marL="201216" indent="-201216" defTabSz="342900">
                <a:buClr>
                  <a:srgbClr val="0076BF">
                    <a:lumMod val="75000"/>
                  </a:srgbClr>
                </a:buClr>
                <a:buSzPct val="80000"/>
                <a:buFont typeface="Wingdings" pitchFamily="2" charset="2"/>
                <a:buChar char="n"/>
              </a:pPr>
              <a:r>
                <a:rPr lang="zh-CN" altLang="en-US" sz="1400" dirty="0">
                  <a:solidFill>
                    <a:prstClr val="black"/>
                  </a:solidFill>
                  <a:latin typeface="Times New Roman" pitchFamily="18" charset="0"/>
                  <a:ea typeface="华文楷体" pitchFamily="2" charset="-122"/>
                  <a:cs typeface="Times New Roman" pitchFamily="18" charset="0"/>
                </a:rPr>
                <a:t>中信建投（深圳）战略新兴产业股权投资基金合伙企业（有限合伙</a:t>
              </a:r>
              <a:r>
                <a:rPr lang="zh-CN" altLang="en-US" sz="975" dirty="0">
                  <a:solidFill>
                    <a:prstClr val="black"/>
                  </a:solidFill>
                  <a:latin typeface="Times New Roman" pitchFamily="18" charset="0"/>
                  <a:ea typeface="华文楷体" pitchFamily="2" charset="-122"/>
                  <a:cs typeface="Times New Roman" pitchFamily="18" charset="0"/>
                </a:rPr>
                <a:t>）</a:t>
              </a:r>
              <a:endParaRPr lang="en-US" altLang="zh-CN" sz="975" dirty="0">
                <a:solidFill>
                  <a:prstClr val="black"/>
                </a:solidFill>
                <a:latin typeface="Times New Roman" pitchFamily="18" charset="0"/>
                <a:ea typeface="华文楷体" pitchFamily="2" charset="-122"/>
                <a:cs typeface="Times New Roman" pitchFamily="18" charset="0"/>
              </a:endParaRPr>
            </a:p>
          </p:txBody>
        </p:sp>
        <p:sp>
          <p:nvSpPr>
            <p:cNvPr id="15" name="Rectangle 14"/>
            <p:cNvSpPr>
              <a:spLocks noChangeArrowheads="1"/>
            </p:cNvSpPr>
            <p:nvPr/>
          </p:nvSpPr>
          <p:spPr bwMode="gray">
            <a:xfrm>
              <a:off x="1568412" y="2174756"/>
              <a:ext cx="1027955" cy="304525"/>
            </a:xfrm>
            <a:prstGeom prst="rect">
              <a:avLst/>
            </a:prstGeom>
            <a:solidFill>
              <a:schemeClr val="accent1"/>
            </a:solidFill>
            <a:ln w="12700">
              <a:solidFill>
                <a:schemeClr val="tx2">
                  <a:lumMod val="60000"/>
                  <a:lumOff val="40000"/>
                </a:schemeClr>
              </a:solidFill>
              <a:miter lim="800000"/>
              <a:headEnd/>
              <a:tailEnd/>
            </a:ln>
            <a:effectLst/>
          </p:spPr>
          <p:txBody>
            <a:bodyPr lIns="72956" tIns="36478" rIns="72956" bIns="36478" anchor="ctr"/>
            <a:lstStyle/>
            <a:p>
              <a:pPr algn="ctr" defTabSz="225029" eaLnBrk="0" hangingPunct="0">
                <a:spcBef>
                  <a:spcPct val="30000"/>
                </a:spcBef>
                <a:spcAft>
                  <a:spcPct val="10000"/>
                </a:spcAft>
              </a:pPr>
              <a:r>
                <a:rPr lang="zh-CN" altLang="en-US" sz="1400" b="1" dirty="0">
                  <a:solidFill>
                    <a:prstClr val="white"/>
                  </a:solidFill>
                  <a:latin typeface="Times New Roman" pitchFamily="18" charset="0"/>
                  <a:ea typeface="华文楷体" pitchFamily="2" charset="-122"/>
                  <a:cs typeface="Times New Roman" pitchFamily="18" charset="0"/>
                </a:rPr>
                <a:t>拟投基金</a:t>
              </a:r>
            </a:p>
          </p:txBody>
        </p:sp>
        <p:sp>
          <p:nvSpPr>
            <p:cNvPr id="16" name="Rectangle 15"/>
            <p:cNvSpPr>
              <a:spLocks noChangeArrowheads="1"/>
            </p:cNvSpPr>
            <p:nvPr/>
          </p:nvSpPr>
          <p:spPr bwMode="gray">
            <a:xfrm>
              <a:off x="2666682" y="2717128"/>
              <a:ext cx="5169942" cy="246590"/>
            </a:xfrm>
            <a:prstGeom prst="rect">
              <a:avLst/>
            </a:prstGeom>
            <a:noFill/>
            <a:ln w="9525" algn="ctr">
              <a:solidFill>
                <a:schemeClr val="accent2">
                  <a:lumMod val="75000"/>
                </a:schemeClr>
              </a:solidFill>
              <a:miter lim="800000"/>
              <a:headEnd/>
              <a:tailEnd/>
            </a:ln>
            <a:effectLst/>
          </p:spPr>
          <p:txBody>
            <a:bodyPr lIns="68558" tIns="34280" rIns="68558" bIns="34280" anchor="ctr" anchorCtr="0"/>
            <a:lstStyle/>
            <a:p>
              <a:pPr marL="201216" indent="-201216" defTabSz="342900">
                <a:buClr>
                  <a:srgbClr val="0076BF">
                    <a:lumMod val="75000"/>
                  </a:srgbClr>
                </a:buClr>
                <a:buSzPct val="80000"/>
                <a:buFont typeface="Wingdings" pitchFamily="2" charset="2"/>
                <a:buChar char="n"/>
              </a:pPr>
              <a:r>
                <a:rPr lang="zh-CN" altLang="en-US" sz="1400" dirty="0">
                  <a:solidFill>
                    <a:prstClr val="black"/>
                  </a:solidFill>
                  <a:latin typeface="Times New Roman" pitchFamily="18" charset="0"/>
                  <a:ea typeface="华文楷体" pitchFamily="2" charset="-122"/>
                  <a:cs typeface="Times New Roman" pitchFamily="18" charset="0"/>
                </a:rPr>
                <a:t>洪刚，谢伟静，桑淼，栾佳，徐龙渤</a:t>
              </a:r>
            </a:p>
          </p:txBody>
        </p:sp>
        <p:sp>
          <p:nvSpPr>
            <p:cNvPr id="17" name="Rectangle 14"/>
            <p:cNvSpPr>
              <a:spLocks noChangeArrowheads="1"/>
            </p:cNvSpPr>
            <p:nvPr/>
          </p:nvSpPr>
          <p:spPr bwMode="gray">
            <a:xfrm>
              <a:off x="1568413" y="2717128"/>
              <a:ext cx="1027955" cy="246590"/>
            </a:xfrm>
            <a:prstGeom prst="rect">
              <a:avLst/>
            </a:prstGeom>
            <a:solidFill>
              <a:schemeClr val="accent1"/>
            </a:solidFill>
            <a:ln w="12700">
              <a:solidFill>
                <a:schemeClr val="tx2">
                  <a:lumMod val="60000"/>
                  <a:lumOff val="40000"/>
                </a:schemeClr>
              </a:solidFill>
              <a:miter lim="800000"/>
              <a:headEnd/>
              <a:tailEnd/>
            </a:ln>
            <a:effectLst/>
          </p:spPr>
          <p:txBody>
            <a:bodyPr lIns="72956" tIns="36478" rIns="72956" bIns="36478" anchor="ctr"/>
            <a:lstStyle/>
            <a:p>
              <a:pPr algn="ctr" defTabSz="225029" eaLnBrk="0" hangingPunct="0">
                <a:spcBef>
                  <a:spcPct val="30000"/>
                </a:spcBef>
                <a:spcAft>
                  <a:spcPct val="10000"/>
                </a:spcAft>
              </a:pPr>
              <a:r>
                <a:rPr lang="zh-CN" altLang="en-US" sz="1400" b="1" dirty="0">
                  <a:solidFill>
                    <a:prstClr val="white"/>
                  </a:solidFill>
                  <a:latin typeface="Times New Roman" pitchFamily="18" charset="0"/>
                  <a:ea typeface="华文楷体" pitchFamily="2" charset="-122"/>
                  <a:cs typeface="Times New Roman" pitchFamily="18" charset="0"/>
                </a:rPr>
                <a:t>项目组成员</a:t>
              </a:r>
            </a:p>
          </p:txBody>
        </p:sp>
      </p:grpSp>
      <p:sp>
        <p:nvSpPr>
          <p:cNvPr id="19" name="TextBox 2">
            <a:extLst>
              <a:ext uri="{FF2B5EF4-FFF2-40B4-BE49-F238E27FC236}">
                <a16:creationId xmlns="" xmlns:a16="http://schemas.microsoft.com/office/drawing/2014/main" id="{63F068C4-A828-4C2F-95E0-987DFA7621CB}"/>
              </a:ext>
            </a:extLst>
          </p:cNvPr>
          <p:cNvSpPr txBox="1"/>
          <p:nvPr/>
        </p:nvSpPr>
        <p:spPr>
          <a:xfrm>
            <a:off x="1290364" y="482566"/>
            <a:ext cx="2084225"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华文楷体"/>
                <a:ea typeface="华文楷体"/>
                <a:cs typeface="Times New Roman" pitchFamily="18" charset="0"/>
              </a:rPr>
              <a:t>1</a:t>
            </a:r>
            <a:r>
              <a:rPr lang="en-GB" altLang="zh-CN" sz="2000" b="1" dirty="0">
                <a:solidFill>
                  <a:prstClr val="white"/>
                </a:solidFill>
                <a:latin typeface="华文楷体"/>
                <a:ea typeface="华文楷体"/>
                <a:cs typeface="Times New Roman" pitchFamily="18" charset="0"/>
              </a:rPr>
              <a:t>.1</a:t>
            </a:r>
            <a:r>
              <a:rPr lang="en-US" altLang="zh-CN" sz="2000" b="1" dirty="0">
                <a:solidFill>
                  <a:prstClr val="white"/>
                </a:solidFill>
                <a:latin typeface="华文楷体"/>
                <a:ea typeface="华文楷体"/>
                <a:cs typeface="Times New Roman" pitchFamily="18" charset="0"/>
              </a:rPr>
              <a:t> </a:t>
            </a:r>
            <a:r>
              <a:rPr lang="zh-CN" altLang="en-US" sz="2000" b="1" dirty="0">
                <a:solidFill>
                  <a:prstClr val="white"/>
                </a:solidFill>
                <a:latin typeface="华文楷体"/>
                <a:ea typeface="华文楷体"/>
                <a:cs typeface="Times New Roman" pitchFamily="18" charset="0"/>
              </a:rPr>
              <a:t>公司基本情况</a:t>
            </a:r>
            <a:endParaRPr lang="en-US" altLang="zh-CN" sz="2000" b="1" dirty="0">
              <a:solidFill>
                <a:prstClr val="white"/>
              </a:solidFill>
              <a:latin typeface="华文楷体"/>
              <a:ea typeface="华文楷体"/>
              <a:cs typeface="Times New Roman" pitchFamily="18" charset="0"/>
            </a:endParaRPr>
          </a:p>
        </p:txBody>
      </p:sp>
    </p:spTree>
    <p:extLst>
      <p:ext uri="{BB962C8B-B14F-4D97-AF65-F5344CB8AC3E}">
        <p14:creationId xmlns:p14="http://schemas.microsoft.com/office/powerpoint/2010/main" val="2057874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F0BA0EB9-A5B6-D544-B276-F69AE92E973F}"/>
              </a:ext>
            </a:extLst>
          </p:cNvPr>
          <p:cNvSpPr txBox="1"/>
          <p:nvPr/>
        </p:nvSpPr>
        <p:spPr>
          <a:xfrm>
            <a:off x="1151907" y="486887"/>
            <a:ext cx="1651414" cy="400110"/>
          </a:xfrm>
          <a:prstGeom prst="rect">
            <a:avLst/>
          </a:prstGeom>
          <a:noFill/>
        </p:spPr>
        <p:txBody>
          <a:bodyPr wrap="none" rtlCol="0">
            <a:spAutoFit/>
          </a:bodyPr>
          <a:lstStyle/>
          <a:p>
            <a:r>
              <a:rPr kumimoji="1" lang="en-US" altLang="zh-CN" sz="2000" b="1" dirty="0">
                <a:solidFill>
                  <a:schemeClr val="bg1"/>
                </a:solidFill>
                <a:latin typeface="+mj-ea"/>
                <a:ea typeface="+mj-ea"/>
              </a:rPr>
              <a:t>3</a:t>
            </a:r>
            <a:r>
              <a:rPr kumimoji="1" lang="zh-CN" altLang="en-US" sz="2000" b="1" dirty="0">
                <a:solidFill>
                  <a:schemeClr val="bg1"/>
                </a:solidFill>
                <a:latin typeface="+mj-ea"/>
                <a:ea typeface="+mj-ea"/>
              </a:rPr>
              <a:t>、 行业研究</a:t>
            </a:r>
          </a:p>
        </p:txBody>
      </p:sp>
      <p:sp>
        <p:nvSpPr>
          <p:cNvPr id="7" name="Rectangle 9">
            <a:extLst>
              <a:ext uri="{FF2B5EF4-FFF2-40B4-BE49-F238E27FC236}">
                <a16:creationId xmlns="" xmlns:a16="http://schemas.microsoft.com/office/drawing/2014/main" id="{1263C65C-8FBE-D44E-AF9F-344962BF0A90}"/>
              </a:ext>
            </a:extLst>
          </p:cNvPr>
          <p:cNvSpPr>
            <a:spLocks noChangeArrowheads="1"/>
          </p:cNvSpPr>
          <p:nvPr/>
        </p:nvSpPr>
        <p:spPr bwMode="auto">
          <a:xfrm>
            <a:off x="733099" y="1190458"/>
            <a:ext cx="7677801" cy="4477084"/>
          </a:xfrm>
          <a:prstGeom prst="rect">
            <a:avLst/>
          </a:prstGeom>
          <a:noFill/>
          <a:ln w="9525" algn="ctr">
            <a:noFill/>
            <a:miter lim="800000"/>
            <a:headEnd/>
            <a:tailEnd/>
          </a:ln>
        </p:spPr>
        <p:txBody>
          <a:bodyPr wrap="square" lIns="79525" tIns="39763" rIns="79525" bIns="39763">
            <a:spAutoFit/>
          </a:bodyPr>
          <a:lstStyle/>
          <a:p>
            <a:pPr marL="0" lvl="1" defTabSz="912813">
              <a:lnSpc>
                <a:spcPct val="200000"/>
              </a:lnSpc>
              <a:buSzPct val="50000"/>
              <a:tabLst>
                <a:tab pos="449263" algn="l"/>
              </a:tabLst>
              <a:defRPr/>
            </a:pPr>
            <a:r>
              <a:rPr lang="en-US" altLang="zh-CN" sz="1600" b="1" dirty="0">
                <a:solidFill>
                  <a:prstClr val="black"/>
                </a:solidFill>
                <a:latin typeface="+mn-ea"/>
                <a:cs typeface="Times New Roman" charset="0"/>
              </a:rPr>
              <a:t>3.1</a:t>
            </a:r>
            <a:r>
              <a:rPr lang="zh-CN" altLang="en-US" sz="1600" b="1" dirty="0">
                <a:solidFill>
                  <a:prstClr val="black"/>
                </a:solidFill>
                <a:latin typeface="+mn-ea"/>
                <a:cs typeface="Times New Roman" charset="0"/>
              </a:rPr>
              <a:t>行业概览</a:t>
            </a:r>
            <a:endParaRPr lang="en-US" altLang="zh-CN" sz="1600" b="1" dirty="0">
              <a:solidFill>
                <a:prstClr val="black"/>
              </a:solidFill>
              <a:latin typeface="+mn-ea"/>
              <a:cs typeface="Times New Roman" charset="0"/>
            </a:endParaRPr>
          </a:p>
          <a:p>
            <a:pPr marL="0" lvl="1" defTabSz="912813">
              <a:lnSpc>
                <a:spcPct val="150000"/>
              </a:lnSpc>
              <a:buSzPct val="50000"/>
              <a:tabLst>
                <a:tab pos="449263" algn="l"/>
              </a:tabLst>
              <a:defRPr/>
            </a:pPr>
            <a:r>
              <a:rPr lang="en-US" altLang="zh-CN" sz="1600" b="1" dirty="0">
                <a:solidFill>
                  <a:prstClr val="black"/>
                </a:solidFill>
                <a:latin typeface="+mn-ea"/>
                <a:cs typeface="Times New Roman" charset="0"/>
              </a:rPr>
              <a:t>      3.1.1</a:t>
            </a:r>
            <a:r>
              <a:rPr lang="zh-CN" altLang="en-US" sz="1600" b="1" dirty="0">
                <a:solidFill>
                  <a:prstClr val="black"/>
                </a:solidFill>
                <a:latin typeface="+mn-ea"/>
                <a:cs typeface="Times New Roman" charset="0"/>
              </a:rPr>
              <a:t>行业概览</a:t>
            </a:r>
            <a:r>
              <a:rPr lang="en-US" altLang="zh-CN" sz="1600" b="1" dirty="0">
                <a:solidFill>
                  <a:prstClr val="black"/>
                </a:solidFill>
                <a:latin typeface="+mn-ea"/>
                <a:cs typeface="Times New Roman" charset="0"/>
              </a:rPr>
              <a:t>-</a:t>
            </a:r>
            <a:r>
              <a:rPr lang="zh-CN" altLang="en-US" sz="1600" b="1" dirty="0">
                <a:solidFill>
                  <a:prstClr val="black"/>
                </a:solidFill>
                <a:latin typeface="+mn-ea"/>
                <a:cs typeface="Times New Roman" charset="0"/>
              </a:rPr>
              <a:t>内窥镜</a:t>
            </a:r>
            <a:endParaRPr lang="en-US" altLang="zh-CN" sz="1600" b="1" dirty="0">
              <a:solidFill>
                <a:prstClr val="black"/>
              </a:solidFill>
              <a:latin typeface="+mn-ea"/>
              <a:cs typeface="Times New Roman" charset="0"/>
            </a:endParaRPr>
          </a:p>
          <a:p>
            <a:pPr marL="0" lvl="1" defTabSz="912813">
              <a:lnSpc>
                <a:spcPct val="150000"/>
              </a:lnSpc>
              <a:buSzPct val="50000"/>
              <a:tabLst>
                <a:tab pos="449263" algn="l"/>
              </a:tabLst>
              <a:defRPr/>
            </a:pPr>
            <a:r>
              <a:rPr lang="en-US" altLang="zh-CN" sz="1600" b="1" dirty="0">
                <a:solidFill>
                  <a:prstClr val="black"/>
                </a:solidFill>
                <a:latin typeface="+mn-ea"/>
                <a:cs typeface="Times New Roman" charset="0"/>
              </a:rPr>
              <a:t>      3.1.2</a:t>
            </a:r>
            <a:r>
              <a:rPr lang="zh-CN" altLang="en-US" sz="1600" b="1" dirty="0">
                <a:solidFill>
                  <a:prstClr val="black"/>
                </a:solidFill>
                <a:latin typeface="+mn-ea"/>
                <a:cs typeface="Times New Roman" charset="0"/>
              </a:rPr>
              <a:t>细分领域划分</a:t>
            </a:r>
            <a:r>
              <a:rPr lang="en-US" altLang="zh-CN" sz="1600" b="1" dirty="0">
                <a:solidFill>
                  <a:prstClr val="black"/>
                </a:solidFill>
                <a:latin typeface="+mn-ea"/>
                <a:cs typeface="Times New Roman" charset="0"/>
              </a:rPr>
              <a:t>-</a:t>
            </a:r>
            <a:r>
              <a:rPr lang="zh-CN" altLang="en-US" sz="1600" b="1" dirty="0">
                <a:solidFill>
                  <a:prstClr val="black"/>
                </a:solidFill>
                <a:latin typeface="+mn-ea"/>
                <a:cs typeface="Times New Roman" charset="0"/>
              </a:rPr>
              <a:t>胶囊内镜</a:t>
            </a:r>
            <a:endParaRPr lang="en-US" altLang="zh-CN" sz="1600" b="1" dirty="0">
              <a:solidFill>
                <a:prstClr val="black"/>
              </a:solidFill>
              <a:latin typeface="+mn-ea"/>
              <a:cs typeface="Times New Roman" charset="0"/>
            </a:endParaRPr>
          </a:p>
          <a:p>
            <a:pPr marL="0" lvl="1" defTabSz="912813">
              <a:lnSpc>
                <a:spcPct val="200000"/>
              </a:lnSpc>
              <a:buSzPct val="50000"/>
              <a:tabLst>
                <a:tab pos="449263" algn="l"/>
              </a:tabLst>
              <a:defRPr/>
            </a:pPr>
            <a:r>
              <a:rPr lang="en-US" altLang="zh-CN" sz="1600" b="1" dirty="0">
                <a:solidFill>
                  <a:prstClr val="black"/>
                </a:solidFill>
                <a:latin typeface="+mn-ea"/>
                <a:cs typeface="Times New Roman" charset="0"/>
              </a:rPr>
              <a:t>3.2 </a:t>
            </a:r>
            <a:r>
              <a:rPr lang="zh-CN" altLang="en-US" sz="1600" b="1" dirty="0">
                <a:solidFill>
                  <a:prstClr val="black"/>
                </a:solidFill>
                <a:latin typeface="+mn-ea"/>
                <a:cs typeface="Times New Roman" charset="0"/>
              </a:rPr>
              <a:t>胶囊内镜行业简介</a:t>
            </a:r>
            <a:endParaRPr lang="en-US" altLang="zh-CN" sz="1600" b="1" dirty="0">
              <a:solidFill>
                <a:prstClr val="black"/>
              </a:solidFill>
              <a:latin typeface="+mn-ea"/>
              <a:cs typeface="Times New Roman" charset="0"/>
            </a:endParaRPr>
          </a:p>
          <a:p>
            <a:pPr marL="0" lvl="1" defTabSz="912813">
              <a:lnSpc>
                <a:spcPct val="200000"/>
              </a:lnSpc>
              <a:buSzPct val="50000"/>
              <a:tabLst>
                <a:tab pos="449263" algn="l"/>
              </a:tabLst>
              <a:defRPr/>
            </a:pPr>
            <a:r>
              <a:rPr lang="en-US" altLang="zh-CN" sz="1600" b="1" dirty="0">
                <a:solidFill>
                  <a:prstClr val="black"/>
                </a:solidFill>
                <a:latin typeface="+mn-ea"/>
                <a:cs typeface="Times New Roman" charset="0"/>
              </a:rPr>
              <a:t>3.3 </a:t>
            </a:r>
            <a:r>
              <a:rPr lang="zh-CN" altLang="en-US" sz="1600" b="1" dirty="0">
                <a:solidFill>
                  <a:prstClr val="black"/>
                </a:solidFill>
                <a:latin typeface="+mn-ea"/>
                <a:cs typeface="Times New Roman" charset="0"/>
              </a:rPr>
              <a:t>胶囊肠镜市场</a:t>
            </a:r>
            <a:endParaRPr lang="en-US" altLang="zh-CN" sz="1600" b="1" dirty="0">
              <a:solidFill>
                <a:prstClr val="black"/>
              </a:solidFill>
              <a:latin typeface="+mn-ea"/>
              <a:cs typeface="Times New Roman" charset="0"/>
            </a:endParaRPr>
          </a:p>
          <a:p>
            <a:pPr marL="0" lvl="1" defTabSz="912813">
              <a:lnSpc>
                <a:spcPct val="200000"/>
              </a:lnSpc>
              <a:buSzPct val="50000"/>
              <a:tabLst>
                <a:tab pos="449263" algn="l"/>
              </a:tabLst>
              <a:defRPr/>
            </a:pPr>
            <a:r>
              <a:rPr lang="en-US" altLang="zh-CN" sz="1600" b="1" dirty="0">
                <a:solidFill>
                  <a:prstClr val="black"/>
                </a:solidFill>
                <a:latin typeface="+mn-ea"/>
                <a:cs typeface="Times New Roman" charset="0"/>
              </a:rPr>
              <a:t>3.4 </a:t>
            </a:r>
            <a:r>
              <a:rPr lang="zh-CN" altLang="en-US" sz="1600" b="1" dirty="0">
                <a:solidFill>
                  <a:prstClr val="black"/>
                </a:solidFill>
                <a:latin typeface="+mn-ea"/>
                <a:cs typeface="Times New Roman" charset="0"/>
              </a:rPr>
              <a:t>胶囊胃镜市场</a:t>
            </a:r>
            <a:endParaRPr lang="en-US" altLang="zh-CN" sz="1600" b="1" dirty="0">
              <a:solidFill>
                <a:prstClr val="black"/>
              </a:solidFill>
              <a:latin typeface="+mn-ea"/>
              <a:cs typeface="Times New Roman" charset="0"/>
            </a:endParaRPr>
          </a:p>
          <a:p>
            <a:pPr marL="0" lvl="1" defTabSz="912813">
              <a:lnSpc>
                <a:spcPct val="200000"/>
              </a:lnSpc>
              <a:buSzPct val="50000"/>
              <a:tabLst>
                <a:tab pos="449263" algn="l"/>
              </a:tabLst>
              <a:defRPr/>
            </a:pPr>
            <a:r>
              <a:rPr lang="en-US" altLang="zh-CN" sz="1600" b="1" dirty="0">
                <a:solidFill>
                  <a:prstClr val="black"/>
                </a:solidFill>
                <a:latin typeface="+mn-ea"/>
                <a:cs typeface="Times New Roman" charset="0"/>
              </a:rPr>
              <a:t>3.5 </a:t>
            </a:r>
            <a:r>
              <a:rPr lang="zh-CN" altLang="en-US" sz="1600" b="1" dirty="0">
                <a:solidFill>
                  <a:prstClr val="black"/>
                </a:solidFill>
                <a:latin typeface="+mn-ea"/>
                <a:cs typeface="Times New Roman" charset="0"/>
              </a:rPr>
              <a:t>行业壁垒</a:t>
            </a:r>
            <a:endParaRPr lang="en-US" altLang="zh-CN" sz="1600" b="1" dirty="0">
              <a:solidFill>
                <a:prstClr val="black"/>
              </a:solidFill>
              <a:latin typeface="+mn-ea"/>
              <a:cs typeface="Times New Roman" charset="0"/>
            </a:endParaRPr>
          </a:p>
          <a:p>
            <a:pPr marL="0" lvl="1" defTabSz="912813">
              <a:lnSpc>
                <a:spcPct val="200000"/>
              </a:lnSpc>
              <a:buSzPct val="50000"/>
              <a:tabLst>
                <a:tab pos="449263" algn="l"/>
              </a:tabLst>
              <a:defRPr/>
            </a:pPr>
            <a:r>
              <a:rPr lang="en-US" altLang="zh-CN" sz="1600" b="1" dirty="0">
                <a:solidFill>
                  <a:prstClr val="black"/>
                </a:solidFill>
                <a:latin typeface="+mn-ea"/>
                <a:cs typeface="Times New Roman" charset="0"/>
              </a:rPr>
              <a:t>3.6 </a:t>
            </a:r>
            <a:r>
              <a:rPr lang="zh-CN" altLang="en-US" sz="1600" b="1" dirty="0">
                <a:solidFill>
                  <a:prstClr val="black"/>
                </a:solidFill>
                <a:latin typeface="+mn-ea"/>
                <a:cs typeface="Times New Roman" charset="0"/>
              </a:rPr>
              <a:t>行业政策</a:t>
            </a:r>
            <a:endParaRPr lang="en-US" altLang="zh-CN" sz="1600" b="1" dirty="0">
              <a:solidFill>
                <a:prstClr val="black"/>
              </a:solidFill>
              <a:latin typeface="+mn-ea"/>
              <a:cs typeface="Times New Roman" charset="0"/>
            </a:endParaRPr>
          </a:p>
          <a:p>
            <a:pPr marL="0" lvl="1" defTabSz="912813">
              <a:lnSpc>
                <a:spcPct val="150000"/>
              </a:lnSpc>
              <a:buSzPct val="50000"/>
              <a:tabLst>
                <a:tab pos="449263" algn="l"/>
              </a:tabLst>
              <a:defRPr/>
            </a:pPr>
            <a:r>
              <a:rPr lang="en-US" altLang="zh-CN" sz="1600" b="1" dirty="0">
                <a:solidFill>
                  <a:prstClr val="black"/>
                </a:solidFill>
                <a:latin typeface="+mn-ea"/>
                <a:cs typeface="Times New Roman" charset="0"/>
                <a:sym typeface="Times New Roman"/>
              </a:rPr>
              <a:t>       --</a:t>
            </a:r>
            <a:r>
              <a:rPr lang="zh-CN" altLang="en-US" sz="1600" b="1" dirty="0">
                <a:solidFill>
                  <a:prstClr val="black"/>
                </a:solidFill>
                <a:latin typeface="+mn-ea"/>
                <a:cs typeface="Times New Roman" charset="0"/>
                <a:sym typeface="Times New Roman"/>
              </a:rPr>
              <a:t>胃癌早筛</a:t>
            </a:r>
            <a:endParaRPr lang="en-US" altLang="zh-CN" sz="1600" b="1" dirty="0">
              <a:solidFill>
                <a:prstClr val="black"/>
              </a:solidFill>
              <a:latin typeface="+mn-ea"/>
              <a:cs typeface="Times New Roman" charset="0"/>
              <a:sym typeface="Times New Roman"/>
            </a:endParaRPr>
          </a:p>
          <a:p>
            <a:pPr marL="0" lvl="1" defTabSz="912813">
              <a:lnSpc>
                <a:spcPct val="150000"/>
              </a:lnSpc>
              <a:buSzPct val="50000"/>
              <a:tabLst>
                <a:tab pos="449263" algn="l"/>
              </a:tabLst>
              <a:defRPr/>
            </a:pPr>
            <a:r>
              <a:rPr lang="en-US" altLang="zh-CN" sz="1600" b="1" dirty="0">
                <a:solidFill>
                  <a:prstClr val="black"/>
                </a:solidFill>
                <a:latin typeface="+mn-ea"/>
                <a:cs typeface="Times New Roman" charset="0"/>
                <a:sym typeface="Times New Roman"/>
              </a:rPr>
              <a:t>       --</a:t>
            </a:r>
            <a:r>
              <a:rPr lang="zh-CN" altLang="en-US" sz="1600" b="1" dirty="0">
                <a:solidFill>
                  <a:prstClr val="black"/>
                </a:solidFill>
                <a:latin typeface="+mn-ea"/>
                <a:cs typeface="Times New Roman" charset="0"/>
                <a:sym typeface="Times New Roman"/>
              </a:rPr>
              <a:t>医保政策</a:t>
            </a:r>
          </a:p>
        </p:txBody>
      </p:sp>
    </p:spTree>
    <p:extLst>
      <p:ext uri="{BB962C8B-B14F-4D97-AF65-F5344CB8AC3E}">
        <p14:creationId xmlns:p14="http://schemas.microsoft.com/office/powerpoint/2010/main" val="1427227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52;p15">
            <a:extLst>
              <a:ext uri="{FF2B5EF4-FFF2-40B4-BE49-F238E27FC236}">
                <a16:creationId xmlns="" xmlns:a16="http://schemas.microsoft.com/office/drawing/2014/main" id="{58C69BA8-BA0E-443B-AC88-4997B7A3E223}"/>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行业概览</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内窥镜现状：电子内镜为目前主流产品</a:t>
            </a:r>
          </a:p>
        </p:txBody>
      </p:sp>
      <p:sp>
        <p:nvSpPr>
          <p:cNvPr id="9" name="Rectangle 2">
            <a:extLst>
              <a:ext uri="{FF2B5EF4-FFF2-40B4-BE49-F238E27FC236}">
                <a16:creationId xmlns="" xmlns:a16="http://schemas.microsoft.com/office/drawing/2014/main" id="{260E4AB0-4864-4F26-83CE-C872B2145A6C}"/>
              </a:ext>
            </a:extLst>
          </p:cNvPr>
          <p:cNvSpPr/>
          <p:nvPr/>
        </p:nvSpPr>
        <p:spPr>
          <a:xfrm>
            <a:off x="460793" y="3656002"/>
            <a:ext cx="8093804" cy="222905"/>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 indent="-74295" algn="ctr" defTabSz="912495" fontAlgn="base">
              <a:spcBef>
                <a:spcPct val="0"/>
              </a:spcBef>
              <a:spcAft>
                <a:spcPct val="0"/>
              </a:spcAft>
              <a:defRPr/>
            </a:pPr>
            <a:r>
              <a:rPr lang="zh-CN" altLang="en-US" sz="1400" b="1" dirty="0">
                <a:solidFill>
                  <a:schemeClr val="bg1"/>
                </a:solidFill>
                <a:latin typeface="+mj-ea"/>
              </a:rPr>
              <a:t>我国医用内窥镜设备科室应用场景</a:t>
            </a:r>
            <a:endParaRPr lang="en-US" altLang="zh-CN" sz="1400" b="1" dirty="0">
              <a:solidFill>
                <a:schemeClr val="bg1"/>
              </a:solidFill>
              <a:latin typeface="+mj-ea"/>
            </a:endParaRPr>
          </a:p>
        </p:txBody>
      </p:sp>
      <p:sp>
        <p:nvSpPr>
          <p:cNvPr id="10" name="矩形 9">
            <a:extLst>
              <a:ext uri="{FF2B5EF4-FFF2-40B4-BE49-F238E27FC236}">
                <a16:creationId xmlns="" xmlns:a16="http://schemas.microsoft.com/office/drawing/2014/main" id="{06745562-BE86-4007-A230-E9D1651A8EC7}"/>
              </a:ext>
            </a:extLst>
          </p:cNvPr>
          <p:cNvSpPr/>
          <p:nvPr/>
        </p:nvSpPr>
        <p:spPr>
          <a:xfrm>
            <a:off x="460793" y="4026463"/>
            <a:ext cx="8158109" cy="276999"/>
          </a:xfrm>
          <a:prstGeom prst="rect">
            <a:avLst/>
          </a:prstGeom>
        </p:spPr>
        <p:txBody>
          <a:bodyPr wrap="square">
            <a:spAutoFit/>
          </a:bodyPr>
          <a:lstStyle/>
          <a:p>
            <a:pPr marL="285750" indent="-285750">
              <a:buFont typeface="Wingdings" pitchFamily="2" charset="2"/>
              <a:buChar char="Ø"/>
            </a:pPr>
            <a:r>
              <a:rPr lang="zh-CN" altLang="en-US" sz="1200" dirty="0"/>
              <a:t>内窥镜的使用范围十分广泛，主要应用科室包括普外科、泌尿科消化科、关节科、耳鼻喉科、妇产科等。</a:t>
            </a:r>
          </a:p>
        </p:txBody>
      </p:sp>
      <p:graphicFrame>
        <p:nvGraphicFramePr>
          <p:cNvPr id="11" name="图表 10">
            <a:extLst>
              <a:ext uri="{FF2B5EF4-FFF2-40B4-BE49-F238E27FC236}">
                <a16:creationId xmlns="" xmlns:a16="http://schemas.microsoft.com/office/drawing/2014/main" id="{991C784B-B74C-40C6-A20C-DF369C4AFAE6}"/>
              </a:ext>
            </a:extLst>
          </p:cNvPr>
          <p:cNvGraphicFramePr>
            <a:graphicFrameLocks/>
          </p:cNvGraphicFramePr>
          <p:nvPr/>
        </p:nvGraphicFramePr>
        <p:xfrm>
          <a:off x="-32153" y="3812999"/>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表格 11">
            <a:extLst>
              <a:ext uri="{FF2B5EF4-FFF2-40B4-BE49-F238E27FC236}">
                <a16:creationId xmlns="" xmlns:a16="http://schemas.microsoft.com/office/drawing/2014/main" id="{12284143-A419-498E-84D1-2EB4B39E0987}"/>
              </a:ext>
            </a:extLst>
          </p:cNvPr>
          <p:cNvGraphicFramePr>
            <a:graphicFrameLocks noGrp="1"/>
          </p:cNvGraphicFramePr>
          <p:nvPr/>
        </p:nvGraphicFramePr>
        <p:xfrm>
          <a:off x="4101182" y="4588871"/>
          <a:ext cx="4248000" cy="1692000"/>
        </p:xfrm>
        <a:graphic>
          <a:graphicData uri="http://schemas.openxmlformats.org/drawingml/2006/table">
            <a:tbl>
              <a:tblPr>
                <a:tableStyleId>{5C22544A-7EE6-4342-B048-85BDC9FD1C3A}</a:tableStyleId>
              </a:tblPr>
              <a:tblGrid>
                <a:gridCol w="886316">
                  <a:extLst>
                    <a:ext uri="{9D8B030D-6E8A-4147-A177-3AD203B41FA5}">
                      <a16:colId xmlns="" xmlns:a16="http://schemas.microsoft.com/office/drawing/2014/main" val="2073359913"/>
                    </a:ext>
                  </a:extLst>
                </a:gridCol>
                <a:gridCol w="3361684">
                  <a:extLst>
                    <a:ext uri="{9D8B030D-6E8A-4147-A177-3AD203B41FA5}">
                      <a16:colId xmlns="" xmlns:a16="http://schemas.microsoft.com/office/drawing/2014/main" val="1944476661"/>
                    </a:ext>
                  </a:extLst>
                </a:gridCol>
              </a:tblGrid>
              <a:tr h="211500">
                <a:tc>
                  <a:txBody>
                    <a:bodyPr/>
                    <a:lstStyle/>
                    <a:p>
                      <a:pPr algn="ctr" fontAlgn="ctr"/>
                      <a:r>
                        <a:rPr lang="zh-CN" altLang="en-US" sz="1200" b="1" u="none" strike="noStrike">
                          <a:effectLst/>
                        </a:rPr>
                        <a:t>按科室分类</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EAEAEA"/>
                    </a:solidFill>
                  </a:tcPr>
                </a:tc>
                <a:tc>
                  <a:txBody>
                    <a:bodyPr/>
                    <a:lstStyle/>
                    <a:p>
                      <a:pPr algn="ctr" fontAlgn="ctr"/>
                      <a:r>
                        <a:rPr lang="zh-CN" altLang="en-US" sz="1200" b="1" u="none" strike="noStrike" dirty="0">
                          <a:effectLst/>
                        </a:rPr>
                        <a:t>主要产品</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rgbClr val="EAEAEA"/>
                    </a:solidFill>
                  </a:tcPr>
                </a:tc>
                <a:extLst>
                  <a:ext uri="{0D108BD9-81ED-4DB2-BD59-A6C34878D82A}">
                    <a16:rowId xmlns="" xmlns:a16="http://schemas.microsoft.com/office/drawing/2014/main" val="1878952315"/>
                  </a:ext>
                </a:extLst>
              </a:tr>
              <a:tr h="211500">
                <a:tc>
                  <a:txBody>
                    <a:bodyPr/>
                    <a:lstStyle/>
                    <a:p>
                      <a:pPr algn="l" fontAlgn="ctr"/>
                      <a:r>
                        <a:rPr lang="zh-CN" altLang="en-US" sz="1200" u="none" strike="noStrike" dirty="0">
                          <a:effectLst/>
                        </a:rPr>
                        <a:t>普外</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tc>
                  <a:txBody>
                    <a:bodyPr/>
                    <a:lstStyle/>
                    <a:p>
                      <a:pPr algn="l" fontAlgn="ctr"/>
                      <a:r>
                        <a:rPr lang="zh-CN" altLang="en-US" sz="1200" u="none" strike="noStrike">
                          <a:effectLst/>
                        </a:rPr>
                        <a:t>胸腔镜、腹腔镜</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extLst>
                  <a:ext uri="{0D108BD9-81ED-4DB2-BD59-A6C34878D82A}">
                    <a16:rowId xmlns="" xmlns:a16="http://schemas.microsoft.com/office/drawing/2014/main" val="3259020846"/>
                  </a:ext>
                </a:extLst>
              </a:tr>
              <a:tr h="211500">
                <a:tc>
                  <a:txBody>
                    <a:bodyPr/>
                    <a:lstStyle/>
                    <a:p>
                      <a:pPr algn="l" fontAlgn="ctr"/>
                      <a:r>
                        <a:rPr lang="zh-CN" altLang="en-US" sz="1200" u="none" strike="noStrike" dirty="0">
                          <a:effectLst/>
                        </a:rPr>
                        <a:t>泌尿</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tc>
                  <a:txBody>
                    <a:bodyPr/>
                    <a:lstStyle/>
                    <a:p>
                      <a:pPr algn="l" fontAlgn="ctr"/>
                      <a:r>
                        <a:rPr lang="zh-CN" altLang="en-US" sz="1200" u="none" strike="noStrike" dirty="0">
                          <a:effectLst/>
                        </a:rPr>
                        <a:t>输尿管镜、经皮肾镜、膀胱镜、电切镜</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extLst>
                  <a:ext uri="{0D108BD9-81ED-4DB2-BD59-A6C34878D82A}">
                    <a16:rowId xmlns="" xmlns:a16="http://schemas.microsoft.com/office/drawing/2014/main" val="1729510755"/>
                  </a:ext>
                </a:extLst>
              </a:tr>
              <a:tr h="211500">
                <a:tc>
                  <a:txBody>
                    <a:bodyPr/>
                    <a:lstStyle/>
                    <a:p>
                      <a:pPr algn="l" fontAlgn="ctr"/>
                      <a:r>
                        <a:rPr lang="zh-CN" altLang="en-US" sz="1200" b="1" u="none" strike="noStrike" dirty="0">
                          <a:effectLst/>
                        </a:rPr>
                        <a:t>消化</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tc>
                  <a:txBody>
                    <a:bodyPr/>
                    <a:lstStyle/>
                    <a:p>
                      <a:pPr algn="l" fontAlgn="ctr"/>
                      <a:r>
                        <a:rPr lang="zh-CN" altLang="en-US" sz="1200" b="1" u="none" strike="noStrike" dirty="0">
                          <a:effectLst/>
                        </a:rPr>
                        <a:t>胃镜、肠镜、胆道子镜、十二指肠镜、小肠镜</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extLst>
                  <a:ext uri="{0D108BD9-81ED-4DB2-BD59-A6C34878D82A}">
                    <a16:rowId xmlns="" xmlns:a16="http://schemas.microsoft.com/office/drawing/2014/main" val="3556129976"/>
                  </a:ext>
                </a:extLst>
              </a:tr>
              <a:tr h="211500">
                <a:tc>
                  <a:txBody>
                    <a:bodyPr/>
                    <a:lstStyle/>
                    <a:p>
                      <a:pPr algn="l" fontAlgn="ctr"/>
                      <a:r>
                        <a:rPr lang="zh-CN" altLang="en-US" sz="1200" u="none" strike="noStrike">
                          <a:effectLst/>
                        </a:rPr>
                        <a:t>关节</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tc>
                  <a:txBody>
                    <a:bodyPr/>
                    <a:lstStyle/>
                    <a:p>
                      <a:pPr algn="l" fontAlgn="ctr"/>
                      <a:r>
                        <a:rPr lang="zh-CN" altLang="en-US" sz="1200" u="none" strike="noStrike" dirty="0">
                          <a:effectLst/>
                        </a:rPr>
                        <a:t>关节镜、椎间孔镜</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extLst>
                  <a:ext uri="{0D108BD9-81ED-4DB2-BD59-A6C34878D82A}">
                    <a16:rowId xmlns="" xmlns:a16="http://schemas.microsoft.com/office/drawing/2014/main" val="1817364377"/>
                  </a:ext>
                </a:extLst>
              </a:tr>
              <a:tr h="211500">
                <a:tc>
                  <a:txBody>
                    <a:bodyPr/>
                    <a:lstStyle/>
                    <a:p>
                      <a:pPr algn="l" fontAlgn="ctr"/>
                      <a:r>
                        <a:rPr lang="zh-CN" altLang="en-US" sz="1200" u="none" strike="noStrike">
                          <a:effectLst/>
                        </a:rPr>
                        <a:t>耳鼻喉</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tc>
                  <a:txBody>
                    <a:bodyPr/>
                    <a:lstStyle/>
                    <a:p>
                      <a:pPr algn="l" fontAlgn="ctr"/>
                      <a:r>
                        <a:rPr lang="zh-CN" altLang="en-US" sz="1200" u="none" strike="noStrike" dirty="0">
                          <a:effectLst/>
                        </a:rPr>
                        <a:t>耳鼻喉镜、食道镜</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extLst>
                  <a:ext uri="{0D108BD9-81ED-4DB2-BD59-A6C34878D82A}">
                    <a16:rowId xmlns="" xmlns:a16="http://schemas.microsoft.com/office/drawing/2014/main" val="3827031716"/>
                  </a:ext>
                </a:extLst>
              </a:tr>
              <a:tr h="211500">
                <a:tc>
                  <a:txBody>
                    <a:bodyPr/>
                    <a:lstStyle/>
                    <a:p>
                      <a:pPr algn="l" fontAlgn="ctr"/>
                      <a:r>
                        <a:rPr lang="zh-CN" altLang="en-US" sz="1200" u="none" strike="noStrike">
                          <a:effectLst/>
                        </a:rPr>
                        <a:t>妇产</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tc>
                  <a:txBody>
                    <a:bodyPr/>
                    <a:lstStyle/>
                    <a:p>
                      <a:pPr algn="l" fontAlgn="ctr"/>
                      <a:r>
                        <a:rPr lang="zh-CN" altLang="en-US" sz="1200" u="none" strike="noStrike" dirty="0">
                          <a:effectLst/>
                        </a:rPr>
                        <a:t>宫腔镜、阴道镜</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extLst>
                  <a:ext uri="{0D108BD9-81ED-4DB2-BD59-A6C34878D82A}">
                    <a16:rowId xmlns="" xmlns:a16="http://schemas.microsoft.com/office/drawing/2014/main" val="2117974769"/>
                  </a:ext>
                </a:extLst>
              </a:tr>
              <a:tr h="211500">
                <a:tc>
                  <a:txBody>
                    <a:bodyPr/>
                    <a:lstStyle/>
                    <a:p>
                      <a:pPr algn="l" fontAlgn="ctr"/>
                      <a:r>
                        <a:rPr lang="zh-CN" altLang="en-US" sz="1200" u="none" strike="noStrike">
                          <a:effectLst/>
                        </a:rPr>
                        <a:t>其他</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tc>
                  <a:txBody>
                    <a:bodyPr/>
                    <a:lstStyle/>
                    <a:p>
                      <a:pPr algn="l" fontAlgn="ctr"/>
                      <a:r>
                        <a:rPr lang="zh-CN" altLang="en-US" sz="1200" u="none" strike="noStrike" dirty="0">
                          <a:effectLst/>
                        </a:rPr>
                        <a:t>脑室镜、神经内镜等</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bg1">
                        <a:lumMod val="95000"/>
                      </a:schemeClr>
                    </a:solidFill>
                  </a:tcPr>
                </a:tc>
                <a:extLst>
                  <a:ext uri="{0D108BD9-81ED-4DB2-BD59-A6C34878D82A}">
                    <a16:rowId xmlns="" xmlns:a16="http://schemas.microsoft.com/office/drawing/2014/main" val="3764240311"/>
                  </a:ext>
                </a:extLst>
              </a:tr>
            </a:tbl>
          </a:graphicData>
        </a:graphic>
      </p:graphicFrame>
      <p:sp>
        <p:nvSpPr>
          <p:cNvPr id="16" name="矩形 15">
            <a:extLst>
              <a:ext uri="{FF2B5EF4-FFF2-40B4-BE49-F238E27FC236}">
                <a16:creationId xmlns="" xmlns:a16="http://schemas.microsoft.com/office/drawing/2014/main" id="{E7ACE730-508D-4ABA-B919-6669ED528ECC}"/>
              </a:ext>
            </a:extLst>
          </p:cNvPr>
          <p:cNvSpPr/>
          <p:nvPr/>
        </p:nvSpPr>
        <p:spPr>
          <a:xfrm>
            <a:off x="525098" y="1046440"/>
            <a:ext cx="8287782" cy="1277273"/>
          </a:xfrm>
          <a:prstGeom prst="rect">
            <a:avLst/>
          </a:prstGeom>
        </p:spPr>
        <p:txBody>
          <a:bodyPr wrap="square">
            <a:spAutoFit/>
          </a:bodyPr>
          <a:lstStyle/>
          <a:p>
            <a:pPr marL="285750" indent="-285750">
              <a:spcAft>
                <a:spcPts val="600"/>
              </a:spcAft>
              <a:buFont typeface="Wingdings" pitchFamily="2" charset="2"/>
              <a:buChar char="Ø"/>
            </a:pPr>
            <a:r>
              <a:rPr lang="zh-CN" altLang="en-US" sz="1200" dirty="0"/>
              <a:t>内窥镜</a:t>
            </a:r>
            <a:r>
              <a:rPr lang="zh-CN" altLang="en-US" sz="1200" b="1" dirty="0"/>
              <a:t>主要用途</a:t>
            </a:r>
            <a:r>
              <a:rPr lang="zh-CN" altLang="en-US" sz="1200" dirty="0"/>
              <a:t>是经过人体的孔道或手术的小切口，进入人体内，用肉眼审视有关部位的异常，从而帮助医生进行诊断和治疗。</a:t>
            </a:r>
            <a:r>
              <a:rPr lang="zh-CN" altLang="en-US" sz="1200" b="1" dirty="0"/>
              <a:t>技术门槛主要在于内窥镜的高清成像和数据传输处理。</a:t>
            </a:r>
            <a:endParaRPr lang="en-US" altLang="zh-CN" sz="1200" b="1" dirty="0"/>
          </a:p>
          <a:p>
            <a:pPr marL="285750" indent="-285750">
              <a:spcAft>
                <a:spcPts val="600"/>
              </a:spcAft>
              <a:buFont typeface="Wingdings" pitchFamily="2" charset="2"/>
              <a:buChar char="Ø"/>
            </a:pPr>
            <a:r>
              <a:rPr lang="zh-CN" altLang="en-US" sz="1200" b="1" dirty="0"/>
              <a:t>内窥镜种类繁杂，目前电子内镜为市场主流，分为软式内镜和硬式内镜。</a:t>
            </a:r>
            <a:r>
              <a:rPr lang="zh-CN" altLang="en-US" sz="1200" dirty="0"/>
              <a:t>软式内镜主要通过人体的自然腔道来完成检查、诊断和治疗，如胃镜、肠镜、喉镜、支气管镜等主要通过人体的消化道、呼吸道及泌尿道进入人体。硬式内镜主要进入人体无菌组织、器官或者经外科切口进入人体无菌腔室，如腹腔镜、胸腔镜、关节镜、椎间盘镜、脑室镜等。其中硬式内窥镜应用范围更广、占比较多，应用于人体自然腔道的软性内窥镜及其配件占到内镜整体市场的 </a:t>
            </a:r>
            <a:r>
              <a:rPr lang="en-US" altLang="zh-CN" sz="1200" dirty="0"/>
              <a:t>25%</a:t>
            </a:r>
            <a:r>
              <a:rPr lang="zh-CN" altLang="en-US" sz="1200" dirty="0"/>
              <a:t>。</a:t>
            </a:r>
          </a:p>
        </p:txBody>
      </p:sp>
      <p:sp>
        <p:nvSpPr>
          <p:cNvPr id="2" name="矩形 1">
            <a:extLst>
              <a:ext uri="{FF2B5EF4-FFF2-40B4-BE49-F238E27FC236}">
                <a16:creationId xmlns="" xmlns:a16="http://schemas.microsoft.com/office/drawing/2014/main" id="{CD843F51-A5CD-427F-85CB-3EC7007AC771}"/>
              </a:ext>
            </a:extLst>
          </p:cNvPr>
          <p:cNvSpPr/>
          <p:nvPr/>
        </p:nvSpPr>
        <p:spPr>
          <a:xfrm>
            <a:off x="1008578" y="2534603"/>
            <a:ext cx="331662" cy="843677"/>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tx1"/>
                </a:solidFill>
              </a:rPr>
              <a:t>内窥镜</a:t>
            </a:r>
          </a:p>
        </p:txBody>
      </p:sp>
      <p:cxnSp>
        <p:nvCxnSpPr>
          <p:cNvPr id="4" name="直接连接符 3">
            <a:extLst>
              <a:ext uri="{FF2B5EF4-FFF2-40B4-BE49-F238E27FC236}">
                <a16:creationId xmlns="" xmlns:a16="http://schemas.microsoft.com/office/drawing/2014/main" id="{FF3B1CE9-2884-4E12-8758-DA7A4A426344}"/>
              </a:ext>
            </a:extLst>
          </p:cNvPr>
          <p:cNvCxnSpPr>
            <a:cxnSpLocks/>
          </p:cNvCxnSpPr>
          <p:nvPr/>
        </p:nvCxnSpPr>
        <p:spPr>
          <a:xfrm flipV="1">
            <a:off x="1340240" y="2934364"/>
            <a:ext cx="363054" cy="4693"/>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6="http://schemas.microsoft.com/office/drawing/2014/main" id="{13905AE3-986D-4282-9006-D376F34C945B}"/>
              </a:ext>
            </a:extLst>
          </p:cNvPr>
          <p:cNvCxnSpPr>
            <a:cxnSpLocks/>
          </p:cNvCxnSpPr>
          <p:nvPr/>
        </p:nvCxnSpPr>
        <p:spPr>
          <a:xfrm>
            <a:off x="1703294" y="2588194"/>
            <a:ext cx="0" cy="672025"/>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E4D8A44F-18A5-4FAF-BE68-74B7B30A42C9}"/>
              </a:ext>
            </a:extLst>
          </p:cNvPr>
          <p:cNvCxnSpPr/>
          <p:nvPr/>
        </p:nvCxnSpPr>
        <p:spPr>
          <a:xfrm flipV="1">
            <a:off x="1705544" y="2591242"/>
            <a:ext cx="363054" cy="4693"/>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 xmlns:a16="http://schemas.microsoft.com/office/drawing/2014/main" id="{352AB098-7CFE-42B8-A752-970489E91898}"/>
              </a:ext>
            </a:extLst>
          </p:cNvPr>
          <p:cNvCxnSpPr/>
          <p:nvPr/>
        </p:nvCxnSpPr>
        <p:spPr>
          <a:xfrm flipV="1">
            <a:off x="1705544" y="3260219"/>
            <a:ext cx="363054" cy="4693"/>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 xmlns:a16="http://schemas.microsoft.com/office/drawing/2014/main" id="{D0A87942-0352-4AF9-95A9-0FC9226D2AC8}"/>
              </a:ext>
            </a:extLst>
          </p:cNvPr>
          <p:cNvSpPr/>
          <p:nvPr/>
        </p:nvSpPr>
        <p:spPr>
          <a:xfrm>
            <a:off x="2066348" y="2412486"/>
            <a:ext cx="945792" cy="2796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tx1"/>
                </a:solidFill>
              </a:rPr>
              <a:t>软式内镜</a:t>
            </a:r>
          </a:p>
        </p:txBody>
      </p:sp>
      <p:sp>
        <p:nvSpPr>
          <p:cNvPr id="20" name="矩形 19">
            <a:extLst>
              <a:ext uri="{FF2B5EF4-FFF2-40B4-BE49-F238E27FC236}">
                <a16:creationId xmlns="" xmlns:a16="http://schemas.microsoft.com/office/drawing/2014/main" id="{F4494F6C-1390-4E9C-9AC1-952C08DCDEA2}"/>
              </a:ext>
            </a:extLst>
          </p:cNvPr>
          <p:cNvSpPr/>
          <p:nvPr/>
        </p:nvSpPr>
        <p:spPr>
          <a:xfrm>
            <a:off x="2066348" y="3104758"/>
            <a:ext cx="945792" cy="2796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tx1"/>
                </a:solidFill>
              </a:rPr>
              <a:t>硬式内镜</a:t>
            </a:r>
          </a:p>
        </p:txBody>
      </p:sp>
      <p:cxnSp>
        <p:nvCxnSpPr>
          <p:cNvPr id="21" name="直接连接符 20">
            <a:extLst>
              <a:ext uri="{FF2B5EF4-FFF2-40B4-BE49-F238E27FC236}">
                <a16:creationId xmlns="" xmlns:a16="http://schemas.microsoft.com/office/drawing/2014/main" id="{CE42BE6D-85A4-4DBF-8A76-529B5D91CA15}"/>
              </a:ext>
            </a:extLst>
          </p:cNvPr>
          <p:cNvCxnSpPr/>
          <p:nvPr/>
        </p:nvCxnSpPr>
        <p:spPr>
          <a:xfrm flipV="1">
            <a:off x="3007640" y="2566255"/>
            <a:ext cx="363054" cy="4693"/>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 xmlns:a16="http://schemas.microsoft.com/office/drawing/2014/main" id="{A0FF0BA4-04A7-4181-97A0-D30791E0D229}"/>
              </a:ext>
            </a:extLst>
          </p:cNvPr>
          <p:cNvSpPr/>
          <p:nvPr/>
        </p:nvSpPr>
        <p:spPr>
          <a:xfrm>
            <a:off x="3370694" y="2412486"/>
            <a:ext cx="2976318" cy="275006"/>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tx1"/>
                </a:solidFill>
              </a:rPr>
              <a:t>胃镜、肠镜、喉镜、支气管镜</a:t>
            </a:r>
          </a:p>
        </p:txBody>
      </p:sp>
      <p:cxnSp>
        <p:nvCxnSpPr>
          <p:cNvPr id="24" name="直接连接符 23">
            <a:extLst>
              <a:ext uri="{FF2B5EF4-FFF2-40B4-BE49-F238E27FC236}">
                <a16:creationId xmlns="" xmlns:a16="http://schemas.microsoft.com/office/drawing/2014/main" id="{F0A80343-9387-46D2-8F9B-F8898630DDDB}"/>
              </a:ext>
            </a:extLst>
          </p:cNvPr>
          <p:cNvCxnSpPr/>
          <p:nvPr/>
        </p:nvCxnSpPr>
        <p:spPr>
          <a:xfrm flipV="1">
            <a:off x="3009890" y="3264166"/>
            <a:ext cx="363054" cy="4693"/>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CCF315F3-EF6F-4B3E-BA3B-29C9C10FF3D0}"/>
              </a:ext>
            </a:extLst>
          </p:cNvPr>
          <p:cNvSpPr/>
          <p:nvPr/>
        </p:nvSpPr>
        <p:spPr>
          <a:xfrm>
            <a:off x="3372944" y="3110396"/>
            <a:ext cx="4303094" cy="2796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tx1"/>
                </a:solidFill>
              </a:rPr>
              <a:t>腹腔镜、胸腔镜、关节镜、椎间盘镜、脑室镜等</a:t>
            </a:r>
          </a:p>
        </p:txBody>
      </p:sp>
      <p:sp>
        <p:nvSpPr>
          <p:cNvPr id="22" name="文本框 21">
            <a:extLst>
              <a:ext uri="{FF2B5EF4-FFF2-40B4-BE49-F238E27FC236}">
                <a16:creationId xmlns="" xmlns:a16="http://schemas.microsoft.com/office/drawing/2014/main" id="{D6D43143-28EB-4560-A4BA-E062E00B3590}"/>
              </a:ext>
            </a:extLst>
          </p:cNvPr>
          <p:cNvSpPr txBox="1"/>
          <p:nvPr/>
        </p:nvSpPr>
        <p:spPr>
          <a:xfrm>
            <a:off x="7018986" y="6452315"/>
            <a:ext cx="1599916" cy="246221"/>
          </a:xfrm>
          <a:prstGeom prst="rect">
            <a:avLst/>
          </a:prstGeom>
          <a:noFill/>
        </p:spPr>
        <p:txBody>
          <a:bodyPr wrap="square" rtlCol="0">
            <a:spAutoFit/>
          </a:bodyPr>
          <a:lstStyle/>
          <a:p>
            <a:r>
              <a:rPr lang="zh-CN" altLang="en-US" sz="1000" dirty="0"/>
              <a:t>数据来源：公开数据整理</a:t>
            </a:r>
          </a:p>
        </p:txBody>
      </p:sp>
    </p:spTree>
    <p:extLst>
      <p:ext uri="{BB962C8B-B14F-4D97-AF65-F5344CB8AC3E}">
        <p14:creationId xmlns:p14="http://schemas.microsoft.com/office/powerpoint/2010/main" val="3405798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a:extLst>
              <a:ext uri="{FF2B5EF4-FFF2-40B4-BE49-F238E27FC236}">
                <a16:creationId xmlns="" xmlns:a16="http://schemas.microsoft.com/office/drawing/2014/main" id="{B3CC4966-4770-8241-9D4E-EC55C31134BD}"/>
              </a:ext>
            </a:extLst>
          </p:cNvPr>
          <p:cNvGraphicFramePr/>
          <p:nvPr/>
        </p:nvGraphicFramePr>
        <p:xfrm>
          <a:off x="312856" y="3109511"/>
          <a:ext cx="3970117" cy="34993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a:extLst>
              <a:ext uri="{FF2B5EF4-FFF2-40B4-BE49-F238E27FC236}">
                <a16:creationId xmlns="" xmlns:a16="http://schemas.microsoft.com/office/drawing/2014/main" id="{628F8785-BEB1-6E4E-8F32-0285AD27B02E}"/>
              </a:ext>
            </a:extLst>
          </p:cNvPr>
          <p:cNvGraphicFramePr/>
          <p:nvPr/>
        </p:nvGraphicFramePr>
        <p:xfrm>
          <a:off x="4648785" y="3176203"/>
          <a:ext cx="3970117" cy="3365978"/>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a:extLst>
              <a:ext uri="{FF2B5EF4-FFF2-40B4-BE49-F238E27FC236}">
                <a16:creationId xmlns="" xmlns:a16="http://schemas.microsoft.com/office/drawing/2014/main" id="{5B55F664-C6A5-2544-B7E0-A97159204918}"/>
              </a:ext>
            </a:extLst>
          </p:cNvPr>
          <p:cNvSpPr txBox="1"/>
          <p:nvPr/>
        </p:nvSpPr>
        <p:spPr>
          <a:xfrm>
            <a:off x="410901" y="1496359"/>
            <a:ext cx="8322198" cy="1856919"/>
          </a:xfrm>
          <a:prstGeom prst="rect">
            <a:avLst/>
          </a:prstGeom>
          <a:noFill/>
        </p:spPr>
        <p:txBody>
          <a:bodyPr wrap="square" rtlCol="0">
            <a:spAutoFit/>
          </a:bodyPr>
          <a:lstStyle/>
          <a:p>
            <a:pPr marL="285750" indent="-285750">
              <a:spcBef>
                <a:spcPts val="400"/>
              </a:spcBef>
              <a:buFont typeface="Wingdings" pitchFamily="2" charset="2"/>
              <a:buChar char="Ø"/>
            </a:pPr>
            <a:r>
              <a:rPr lang="zh-CN" altLang="en-US" sz="1200" b="1" dirty="0">
                <a:latin typeface="+mn-ea"/>
              </a:rPr>
              <a:t>内镜是全球医疗器械行业中增长较快的器械品类之一</a:t>
            </a:r>
            <a:r>
              <a:rPr lang="zh-CN" altLang="en-US" sz="1200" dirty="0">
                <a:latin typeface="+mn-ea"/>
              </a:rPr>
              <a:t>。据统计，</a:t>
            </a:r>
            <a:r>
              <a:rPr lang="en-US" altLang="zh-CN" sz="1200" dirty="0">
                <a:latin typeface="+mn-ea"/>
              </a:rPr>
              <a:t>2017</a:t>
            </a:r>
            <a:r>
              <a:rPr lang="zh-CN" altLang="en-US" sz="1200" dirty="0">
                <a:latin typeface="+mn-ea"/>
              </a:rPr>
              <a:t>年全球医用内窥镜的市场已达</a:t>
            </a:r>
            <a:r>
              <a:rPr lang="en-US" altLang="zh-CN" sz="1200" dirty="0">
                <a:latin typeface="+mn-ea"/>
              </a:rPr>
              <a:t>350</a:t>
            </a:r>
            <a:r>
              <a:rPr lang="zh-CN" altLang="en-US" sz="1200" dirty="0">
                <a:latin typeface="+mn-ea"/>
              </a:rPr>
              <a:t>亿美元，预计到</a:t>
            </a:r>
            <a:r>
              <a:rPr lang="en-US" altLang="zh-CN" sz="1200" dirty="0">
                <a:latin typeface="+mn-ea"/>
              </a:rPr>
              <a:t>2019</a:t>
            </a:r>
            <a:r>
              <a:rPr lang="zh-CN" altLang="en-US" sz="1200" dirty="0">
                <a:latin typeface="+mn-ea"/>
              </a:rPr>
              <a:t>年规模将达</a:t>
            </a:r>
            <a:r>
              <a:rPr lang="en-US" altLang="zh-CN" sz="1200" dirty="0">
                <a:latin typeface="+mn-ea"/>
              </a:rPr>
              <a:t>400</a:t>
            </a:r>
            <a:r>
              <a:rPr lang="zh-CN" altLang="en-US" sz="1200" dirty="0">
                <a:latin typeface="+mn-ea"/>
              </a:rPr>
              <a:t>亿美元，年均复合增长率为</a:t>
            </a:r>
            <a:r>
              <a:rPr lang="en-US" altLang="zh-CN" sz="1200" dirty="0">
                <a:latin typeface="+mn-ea"/>
              </a:rPr>
              <a:t>7.72%</a:t>
            </a:r>
            <a:r>
              <a:rPr lang="zh-CN" altLang="en-US" sz="1200" dirty="0">
                <a:latin typeface="+mn-ea"/>
              </a:rPr>
              <a:t>。</a:t>
            </a:r>
            <a:endParaRPr lang="en-US" altLang="zh-CN" sz="1200" dirty="0">
              <a:latin typeface="+mn-ea"/>
            </a:endParaRPr>
          </a:p>
          <a:p>
            <a:pPr marL="285750" indent="-285750">
              <a:spcBef>
                <a:spcPts val="400"/>
              </a:spcBef>
              <a:buFont typeface="Wingdings" pitchFamily="2" charset="2"/>
              <a:buChar char="Ø"/>
            </a:pPr>
            <a:r>
              <a:rPr lang="zh-CN" altLang="en-US" sz="1200" dirty="0">
                <a:latin typeface="+mn-ea"/>
              </a:rPr>
              <a:t>美国、欧洲、日本是内窥镜的主要消费市场，在这些发达国家市场，内窥镜应用基础较广，目前已经开始在部分医院形成独立科室，并对高清晰度以及更具临床针对性的产品有较大需求。随着内窥镜技术的推广和普及，</a:t>
            </a:r>
            <a:r>
              <a:rPr lang="zh-CN" altLang="en-US" sz="1200" b="1" dirty="0">
                <a:latin typeface="+mn-ea"/>
              </a:rPr>
              <a:t>发展中国家医疗水平的提高和医疗投资的加大，中国、印度、巴西等发展中国家需求量也处于快速增长阶段。</a:t>
            </a:r>
            <a:r>
              <a:rPr lang="zh-CN" altLang="en-US" sz="1200" dirty="0">
                <a:latin typeface="+mn-ea"/>
              </a:rPr>
              <a:t>此外全球基于</a:t>
            </a:r>
            <a:r>
              <a:rPr lang="en-US" altLang="zh-CN" sz="1200" dirty="0">
                <a:latin typeface="+mn-ea"/>
              </a:rPr>
              <a:t>CCD</a:t>
            </a:r>
            <a:r>
              <a:rPr lang="zh-CN" altLang="en-US" sz="1200" dirty="0">
                <a:latin typeface="+mn-ea"/>
              </a:rPr>
              <a:t>技术的高清内窥镜技术由少数厂家长期垄断，而</a:t>
            </a:r>
            <a:r>
              <a:rPr lang="en-US" altLang="zh-CN" sz="1200" dirty="0">
                <a:latin typeface="+mn-ea"/>
              </a:rPr>
              <a:t>CMOS</a:t>
            </a:r>
            <a:r>
              <a:rPr lang="zh-CN" altLang="en-US" sz="1200" dirty="0">
                <a:latin typeface="+mn-ea"/>
              </a:rPr>
              <a:t>图像传感器技术的兴起有望打破此项技术垄断，降低高清内窥镜的生产成本，促进高清内窥镜的普及和应用。</a:t>
            </a:r>
            <a:endParaRPr lang="en-US" altLang="zh-CN" sz="1200" dirty="0">
              <a:latin typeface="+mn-ea"/>
            </a:endParaRPr>
          </a:p>
          <a:p>
            <a:pPr marL="285750" indent="-285750">
              <a:spcBef>
                <a:spcPts val="400"/>
              </a:spcBef>
              <a:buFont typeface="Wingdings" pitchFamily="2" charset="2"/>
              <a:buChar char="Ø"/>
            </a:pPr>
            <a:r>
              <a:rPr lang="zh-CN" altLang="en-US" sz="1200" b="1" dirty="0">
                <a:latin typeface="+mn-ea"/>
              </a:rPr>
              <a:t>我国内窥镜检查在我国起步较晚，但普及迅速，市场规模扩张较快。 </a:t>
            </a:r>
            <a:r>
              <a:rPr lang="zh-CN" altLang="en-US" sz="1200" dirty="0">
                <a:latin typeface="+mn-ea"/>
              </a:rPr>
              <a:t>在</a:t>
            </a:r>
            <a:r>
              <a:rPr lang="en-US" altLang="zh-CN" sz="1200" dirty="0">
                <a:latin typeface="+mn-ea"/>
              </a:rPr>
              <a:t>2018</a:t>
            </a:r>
            <a:r>
              <a:rPr lang="zh-CN" altLang="en-US" sz="1200" dirty="0">
                <a:latin typeface="+mn-ea"/>
              </a:rPr>
              <a:t>年我国内窥镜市场规模突破</a:t>
            </a:r>
            <a:r>
              <a:rPr lang="en-US" altLang="zh-CN" sz="1200" dirty="0">
                <a:latin typeface="+mn-ea"/>
              </a:rPr>
              <a:t>200</a:t>
            </a:r>
            <a:r>
              <a:rPr lang="zh-CN" altLang="en-US" sz="1200" dirty="0">
                <a:latin typeface="+mn-ea"/>
              </a:rPr>
              <a:t>亿元。</a:t>
            </a:r>
          </a:p>
          <a:p>
            <a:pPr marL="285750" indent="-285750">
              <a:buFont typeface="Wingdings" pitchFamily="2" charset="2"/>
              <a:buChar char="Ø"/>
            </a:pPr>
            <a:endParaRPr lang="en-US" altLang="zh-CN" sz="1200" dirty="0">
              <a:latin typeface="+mn-ea"/>
            </a:endParaRPr>
          </a:p>
        </p:txBody>
      </p:sp>
      <p:sp>
        <p:nvSpPr>
          <p:cNvPr id="6" name="Google Shape;152;p15">
            <a:extLst>
              <a:ext uri="{FF2B5EF4-FFF2-40B4-BE49-F238E27FC236}">
                <a16:creationId xmlns="" xmlns:a16="http://schemas.microsoft.com/office/drawing/2014/main" id="{B208E71E-AFC6-4B44-803C-536600679A18}"/>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行业概览</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内窥镜全球市场：发展中国家需求快速增长</a:t>
            </a:r>
          </a:p>
        </p:txBody>
      </p:sp>
      <p:sp>
        <p:nvSpPr>
          <p:cNvPr id="7" name="Rectangle 2">
            <a:extLst>
              <a:ext uri="{FF2B5EF4-FFF2-40B4-BE49-F238E27FC236}">
                <a16:creationId xmlns="" xmlns:a16="http://schemas.microsoft.com/office/drawing/2014/main" id="{800E821F-F30D-407A-A6AD-749EFF8E61A3}"/>
              </a:ext>
            </a:extLst>
          </p:cNvPr>
          <p:cNvSpPr/>
          <p:nvPr/>
        </p:nvSpPr>
        <p:spPr>
          <a:xfrm>
            <a:off x="525098" y="1192772"/>
            <a:ext cx="8093804" cy="222905"/>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 indent="-74295" algn="ctr" defTabSz="912495" fontAlgn="base">
              <a:spcBef>
                <a:spcPct val="0"/>
              </a:spcBef>
              <a:spcAft>
                <a:spcPct val="0"/>
              </a:spcAft>
              <a:defRPr/>
            </a:pPr>
            <a:r>
              <a:rPr lang="zh-CN" altLang="en-US" sz="1400" b="1" dirty="0">
                <a:solidFill>
                  <a:schemeClr val="bg1"/>
                </a:solidFill>
                <a:latin typeface="+mj-ea"/>
              </a:rPr>
              <a:t>全球内窥镜市场规模</a:t>
            </a:r>
            <a:endParaRPr lang="en-US" altLang="zh-CN" sz="1400" b="1" dirty="0">
              <a:solidFill>
                <a:schemeClr val="bg1"/>
              </a:solidFill>
              <a:latin typeface="+mj-ea"/>
            </a:endParaRPr>
          </a:p>
        </p:txBody>
      </p:sp>
      <p:sp>
        <p:nvSpPr>
          <p:cNvPr id="11" name="文本框 10">
            <a:extLst>
              <a:ext uri="{FF2B5EF4-FFF2-40B4-BE49-F238E27FC236}">
                <a16:creationId xmlns="" xmlns:a16="http://schemas.microsoft.com/office/drawing/2014/main" id="{BC3BE84D-C8CB-4774-8A70-605D0300C91D}"/>
              </a:ext>
            </a:extLst>
          </p:cNvPr>
          <p:cNvSpPr txBox="1"/>
          <p:nvPr/>
        </p:nvSpPr>
        <p:spPr>
          <a:xfrm>
            <a:off x="7018986" y="6452315"/>
            <a:ext cx="1599916" cy="246221"/>
          </a:xfrm>
          <a:prstGeom prst="rect">
            <a:avLst/>
          </a:prstGeom>
          <a:noFill/>
        </p:spPr>
        <p:txBody>
          <a:bodyPr wrap="square" rtlCol="0">
            <a:spAutoFit/>
          </a:bodyPr>
          <a:lstStyle/>
          <a:p>
            <a:r>
              <a:rPr lang="zh-CN" altLang="en-US" sz="1000" dirty="0"/>
              <a:t>数据来源：公开数据整理</a:t>
            </a:r>
          </a:p>
        </p:txBody>
      </p:sp>
    </p:spTree>
    <p:extLst>
      <p:ext uri="{BB962C8B-B14F-4D97-AF65-F5344CB8AC3E}">
        <p14:creationId xmlns:p14="http://schemas.microsoft.com/office/powerpoint/2010/main" val="4199681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a:extLst>
              <a:ext uri="{FF2B5EF4-FFF2-40B4-BE49-F238E27FC236}">
                <a16:creationId xmlns="" xmlns:a16="http://schemas.microsoft.com/office/drawing/2014/main" id="{C8941598-39B3-B146-AC82-41896B8CC935}"/>
              </a:ext>
            </a:extLst>
          </p:cNvPr>
          <p:cNvGraphicFramePr/>
          <p:nvPr/>
        </p:nvGraphicFramePr>
        <p:xfrm>
          <a:off x="4732048" y="2533230"/>
          <a:ext cx="3879516" cy="39391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a:extLst>
              <a:ext uri="{FF2B5EF4-FFF2-40B4-BE49-F238E27FC236}">
                <a16:creationId xmlns="" xmlns:a16="http://schemas.microsoft.com/office/drawing/2014/main" id="{D5C9F060-46D8-7149-BCD9-AD3FCE85F078}"/>
              </a:ext>
            </a:extLst>
          </p:cNvPr>
          <p:cNvGraphicFramePr/>
          <p:nvPr/>
        </p:nvGraphicFramePr>
        <p:xfrm>
          <a:off x="347240" y="2671591"/>
          <a:ext cx="4224759" cy="3179455"/>
        </p:xfrm>
        <a:graphic>
          <a:graphicData uri="http://schemas.openxmlformats.org/drawingml/2006/chart">
            <c:chart xmlns:c="http://schemas.openxmlformats.org/drawingml/2006/chart" xmlns:r="http://schemas.openxmlformats.org/officeDocument/2006/relationships" r:id="rId3"/>
          </a:graphicData>
        </a:graphic>
      </p:graphicFrame>
      <p:sp>
        <p:nvSpPr>
          <p:cNvPr id="7" name="Google Shape;152;p15">
            <a:extLst>
              <a:ext uri="{FF2B5EF4-FFF2-40B4-BE49-F238E27FC236}">
                <a16:creationId xmlns="" xmlns:a16="http://schemas.microsoft.com/office/drawing/2014/main" id="{DCD0FF8B-E844-465B-9393-2CC7D21F73A5}"/>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行业概览</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内窥镜国内市场现状：对外依存度逐年下降</a:t>
            </a:r>
          </a:p>
        </p:txBody>
      </p:sp>
      <p:sp>
        <p:nvSpPr>
          <p:cNvPr id="4" name="文本框 3">
            <a:extLst>
              <a:ext uri="{FF2B5EF4-FFF2-40B4-BE49-F238E27FC236}">
                <a16:creationId xmlns="" xmlns:a16="http://schemas.microsoft.com/office/drawing/2014/main" id="{5ADA900F-B153-0345-A82B-133485FEE668}"/>
              </a:ext>
            </a:extLst>
          </p:cNvPr>
          <p:cNvSpPr txBox="1"/>
          <p:nvPr/>
        </p:nvSpPr>
        <p:spPr>
          <a:xfrm>
            <a:off x="532435" y="1148235"/>
            <a:ext cx="8079129" cy="1384995"/>
          </a:xfrm>
          <a:prstGeom prst="rect">
            <a:avLst/>
          </a:prstGeom>
          <a:noFill/>
        </p:spPr>
        <p:txBody>
          <a:bodyPr wrap="square" rtlCol="0">
            <a:spAutoFit/>
          </a:bodyPr>
          <a:lstStyle/>
          <a:p>
            <a:pPr marL="285750" indent="-285750">
              <a:buFont typeface="Wingdings" pitchFamily="2" charset="2"/>
              <a:buChar char="Ø"/>
            </a:pPr>
            <a:r>
              <a:rPr lang="zh-CN" altLang="en-US" sz="1200" dirty="0">
                <a:latin typeface="+mn-ea"/>
              </a:rPr>
              <a:t>来自</a:t>
            </a:r>
            <a:r>
              <a:rPr lang="zh-CN" altLang="en-US" sz="1200" b="1" dirty="0">
                <a:latin typeface="+mn-ea"/>
              </a:rPr>
              <a:t>美国、欧洲、日本</a:t>
            </a:r>
            <a:r>
              <a:rPr lang="zh-CN" altLang="en-US" sz="1200" dirty="0">
                <a:latin typeface="+mn-ea"/>
              </a:rPr>
              <a:t>等应用基础较广的发达国家的外资品牌凭借成熟技术和完善的营销管理体系，在我国得到消费者的较早认可。</a:t>
            </a:r>
            <a:r>
              <a:rPr lang="zh-CN" altLang="en-US" sz="1200" dirty="0"/>
              <a:t>随着国内医用内窥镜生产厂家不断的自主研发和技术革新，国产内窥镜与进口内窥镜逐渐缩小差距，市场需求</a:t>
            </a:r>
            <a:r>
              <a:rPr lang="zh-CN" altLang="en-US" sz="1200" b="1" dirty="0"/>
              <a:t>对外依存度逐年下降。</a:t>
            </a:r>
            <a:endParaRPr lang="en-US" altLang="zh-CN" sz="1200" b="1" dirty="0"/>
          </a:p>
          <a:p>
            <a:pPr marL="285750" indent="-285750">
              <a:buFont typeface="Wingdings" pitchFamily="2" charset="2"/>
              <a:buChar char="Ø"/>
            </a:pPr>
            <a:r>
              <a:rPr lang="zh-CN" altLang="en-US" sz="1200" dirty="0"/>
              <a:t>东南亚等地区的发展中国家正在快速崛起，对医疗器械产品的需求量快速增长，且这些国家和地区对产品价格的敏感度较高，因此</a:t>
            </a:r>
            <a:r>
              <a:rPr lang="zh-CN" altLang="en-US" sz="1200" b="1" dirty="0"/>
              <a:t>我国内窥镜出口规模日益扩大，保持了较高的增长势头</a:t>
            </a:r>
            <a:r>
              <a:rPr lang="zh-CN" altLang="en-US" sz="1200" dirty="0"/>
              <a:t>。根据中国海关数据统计，我国医用内窥镜出口额已由</a:t>
            </a:r>
            <a:r>
              <a:rPr lang="en-US" altLang="zh-CN" sz="1200" dirty="0"/>
              <a:t>2009</a:t>
            </a:r>
            <a:r>
              <a:rPr lang="zh-CN" altLang="en-US" sz="1200" dirty="0"/>
              <a:t>年的</a:t>
            </a:r>
            <a:r>
              <a:rPr lang="en-US" altLang="zh-CN" sz="1200" dirty="0"/>
              <a:t>1,574.1</a:t>
            </a:r>
            <a:r>
              <a:rPr lang="zh-CN" altLang="en-US" sz="1200" dirty="0"/>
              <a:t>万美元增长至</a:t>
            </a:r>
            <a:r>
              <a:rPr lang="en-US" altLang="zh-CN" sz="1200" dirty="0"/>
              <a:t>2018</a:t>
            </a:r>
            <a:r>
              <a:rPr lang="zh-CN" altLang="en-US" sz="1200" dirty="0"/>
              <a:t>年的</a:t>
            </a:r>
            <a:r>
              <a:rPr lang="en-US" altLang="zh-CN" sz="1200" dirty="0"/>
              <a:t>10,428.4</a:t>
            </a:r>
            <a:r>
              <a:rPr lang="zh-CN" altLang="en-US" sz="1200" dirty="0"/>
              <a:t>万美元，年复合增长</a:t>
            </a:r>
            <a:r>
              <a:rPr lang="en-US" altLang="zh-CN" sz="1200" dirty="0"/>
              <a:t>23%</a:t>
            </a:r>
            <a:r>
              <a:rPr lang="zh-CN" altLang="en-US" sz="1200" dirty="0"/>
              <a:t>，保持着持续稳定的增长。</a:t>
            </a:r>
            <a:endParaRPr lang="en-US" altLang="zh-CN" sz="1200" dirty="0"/>
          </a:p>
        </p:txBody>
      </p:sp>
      <p:sp>
        <p:nvSpPr>
          <p:cNvPr id="9" name="文本框 8">
            <a:extLst>
              <a:ext uri="{FF2B5EF4-FFF2-40B4-BE49-F238E27FC236}">
                <a16:creationId xmlns="" xmlns:a16="http://schemas.microsoft.com/office/drawing/2014/main" id="{DC5F09F3-A549-4F73-9369-C3D449ECB1F2}"/>
              </a:ext>
            </a:extLst>
          </p:cNvPr>
          <p:cNvSpPr txBox="1"/>
          <p:nvPr/>
        </p:nvSpPr>
        <p:spPr>
          <a:xfrm>
            <a:off x="7018986" y="6452315"/>
            <a:ext cx="1599916" cy="246221"/>
          </a:xfrm>
          <a:prstGeom prst="rect">
            <a:avLst/>
          </a:prstGeom>
          <a:noFill/>
        </p:spPr>
        <p:txBody>
          <a:bodyPr wrap="square" rtlCol="0">
            <a:spAutoFit/>
          </a:bodyPr>
          <a:lstStyle/>
          <a:p>
            <a:r>
              <a:rPr lang="zh-CN" altLang="en-US" sz="1000" dirty="0"/>
              <a:t>数据来源：公开数据整理</a:t>
            </a:r>
          </a:p>
        </p:txBody>
      </p:sp>
    </p:spTree>
    <p:extLst>
      <p:ext uri="{BB962C8B-B14F-4D97-AF65-F5344CB8AC3E}">
        <p14:creationId xmlns:p14="http://schemas.microsoft.com/office/powerpoint/2010/main" val="2135307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52;p15">
            <a:extLst>
              <a:ext uri="{FF2B5EF4-FFF2-40B4-BE49-F238E27FC236}">
                <a16:creationId xmlns="" xmlns:a16="http://schemas.microsoft.com/office/drawing/2014/main" id="{B208E71E-AFC6-4B44-803C-536600679A18}"/>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行业概览</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——3.1.1</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内窥镜全球竞争格局：进口替代空间巨大</a:t>
            </a:r>
          </a:p>
        </p:txBody>
      </p:sp>
      <p:sp>
        <p:nvSpPr>
          <p:cNvPr id="2" name="矩形 1">
            <a:extLst>
              <a:ext uri="{FF2B5EF4-FFF2-40B4-BE49-F238E27FC236}">
                <a16:creationId xmlns="" xmlns:a16="http://schemas.microsoft.com/office/drawing/2014/main" id="{A693699F-2018-4B1E-BA18-43B2FE07644E}"/>
              </a:ext>
            </a:extLst>
          </p:cNvPr>
          <p:cNvSpPr/>
          <p:nvPr/>
        </p:nvSpPr>
        <p:spPr>
          <a:xfrm>
            <a:off x="515843" y="1101322"/>
            <a:ext cx="8267701" cy="646331"/>
          </a:xfrm>
          <a:prstGeom prst="rect">
            <a:avLst/>
          </a:prstGeom>
        </p:spPr>
        <p:txBody>
          <a:bodyPr wrap="square">
            <a:spAutoFit/>
          </a:bodyPr>
          <a:lstStyle/>
          <a:p>
            <a:pPr marL="171450" indent="-171450">
              <a:buFont typeface="Wingdings" panose="05000000000000000000" pitchFamily="2" charset="2"/>
              <a:buChar char="Ø"/>
            </a:pPr>
            <a:r>
              <a:rPr lang="en-US" altLang="zh-CN" sz="1200" dirty="0">
                <a:latin typeface="times" panose="02020603050405020304" pitchFamily="18" charset="0"/>
                <a:cs typeface="times" panose="02020603050405020304" pitchFamily="18" charset="0"/>
              </a:rPr>
              <a:t>2018 </a:t>
            </a:r>
            <a:r>
              <a:rPr lang="zh-CN" altLang="en-US" sz="1200" dirty="0">
                <a:latin typeface="times" panose="02020603050405020304" pitchFamily="18" charset="0"/>
                <a:cs typeface="times" panose="02020603050405020304" pitchFamily="18" charset="0"/>
              </a:rPr>
              <a:t>年国内市场规模约为 </a:t>
            </a:r>
            <a:r>
              <a:rPr lang="en-US" altLang="zh-CN" sz="1200" dirty="0">
                <a:latin typeface="times" panose="02020603050405020304" pitchFamily="18" charset="0"/>
                <a:cs typeface="times" panose="02020603050405020304" pitchFamily="18" charset="0"/>
              </a:rPr>
              <a:t>221 </a:t>
            </a:r>
            <a:r>
              <a:rPr lang="zh-CN" altLang="en-US" sz="1200" dirty="0">
                <a:latin typeface="times" panose="02020603050405020304" pitchFamily="18" charset="0"/>
                <a:cs typeface="times" panose="02020603050405020304" pitchFamily="18" charset="0"/>
              </a:rPr>
              <a:t>亿人民币，其中软性内窥镜的市场规模大约 </a:t>
            </a:r>
            <a:r>
              <a:rPr lang="en-US" altLang="zh-CN" sz="1200" dirty="0">
                <a:latin typeface="times" panose="02020603050405020304" pitchFamily="18" charset="0"/>
                <a:cs typeface="times" panose="02020603050405020304" pitchFamily="18" charset="0"/>
              </a:rPr>
              <a:t>33-35 </a:t>
            </a:r>
            <a:r>
              <a:rPr lang="zh-CN" altLang="en-US" sz="1200" dirty="0">
                <a:latin typeface="times" panose="02020603050405020304" pitchFamily="18" charset="0"/>
                <a:cs typeface="times" panose="02020603050405020304" pitchFamily="18" charset="0"/>
              </a:rPr>
              <a:t>亿人民币。</a:t>
            </a:r>
            <a:endParaRPr lang="en-US" altLang="zh-CN" sz="1200" dirty="0">
              <a:latin typeface="times" panose="02020603050405020304" pitchFamily="18" charset="0"/>
              <a:cs typeface="times" panose="02020603050405020304" pitchFamily="18" charset="0"/>
            </a:endParaRPr>
          </a:p>
          <a:p>
            <a:pPr marL="171450" indent="-171450">
              <a:buFont typeface="Wingdings" panose="05000000000000000000" pitchFamily="2" charset="2"/>
              <a:buChar char="Ø"/>
            </a:pPr>
            <a:r>
              <a:rPr lang="zh-CN" altLang="en-US" sz="1200" dirty="0">
                <a:latin typeface="times" panose="02020603050405020304" pitchFamily="18" charset="0"/>
                <a:cs typeface="times" panose="02020603050405020304" pitchFamily="18" charset="0"/>
              </a:rPr>
              <a:t>软性内窥镜领域壁垒极高，由于日本企业在光学领域的技术积累和领先水平，</a:t>
            </a:r>
            <a:r>
              <a:rPr lang="zh-CN" altLang="en-US" sz="1200" b="1" dirty="0">
                <a:latin typeface="times" panose="02020603050405020304" pitchFamily="18" charset="0"/>
                <a:cs typeface="times" panose="02020603050405020304" pitchFamily="18" charset="0"/>
              </a:rPr>
              <a:t>全球范围的市场基本被奥林巴斯、宾得、富士等日企瓜分</a:t>
            </a:r>
            <a:r>
              <a:rPr lang="zh-CN" altLang="en-US" sz="1200" dirty="0">
                <a:latin typeface="times" panose="02020603050405020304" pitchFamily="18" charset="0"/>
                <a:cs typeface="times" panose="02020603050405020304" pitchFamily="18" charset="0"/>
              </a:rPr>
              <a:t>，合计占据</a:t>
            </a:r>
            <a:r>
              <a:rPr lang="en-US" altLang="zh-CN" sz="1200" dirty="0">
                <a:latin typeface="times" panose="02020603050405020304" pitchFamily="18" charset="0"/>
                <a:cs typeface="times" panose="02020603050405020304" pitchFamily="18" charset="0"/>
              </a:rPr>
              <a:t>90%</a:t>
            </a:r>
            <a:r>
              <a:rPr lang="zh-CN" altLang="en-US" sz="1200" dirty="0">
                <a:latin typeface="times" panose="02020603050405020304" pitchFamily="18" charset="0"/>
                <a:cs typeface="times" panose="02020603050405020304" pitchFamily="18" charset="0"/>
              </a:rPr>
              <a:t>以上的市场份额。</a:t>
            </a:r>
            <a:endParaRPr lang="en-US" altLang="zh-CN" sz="1200" dirty="0">
              <a:latin typeface="times" panose="02020603050405020304" pitchFamily="18" charset="0"/>
              <a:cs typeface="times" panose="02020603050405020304" pitchFamily="18" charset="0"/>
            </a:endParaRPr>
          </a:p>
        </p:txBody>
      </p:sp>
      <p:graphicFrame>
        <p:nvGraphicFramePr>
          <p:cNvPr id="5" name="图表 4">
            <a:extLst>
              <a:ext uri="{FF2B5EF4-FFF2-40B4-BE49-F238E27FC236}">
                <a16:creationId xmlns="" xmlns:a16="http://schemas.microsoft.com/office/drawing/2014/main" id="{3F8A295B-231F-4C28-9352-76C6FFEA4AC3}"/>
              </a:ext>
            </a:extLst>
          </p:cNvPr>
          <p:cNvGraphicFramePr>
            <a:graphicFrameLocks/>
          </p:cNvGraphicFramePr>
          <p:nvPr/>
        </p:nvGraphicFramePr>
        <p:xfrm>
          <a:off x="77693" y="1559858"/>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3" name="矩形 2">
            <a:extLst>
              <a:ext uri="{FF2B5EF4-FFF2-40B4-BE49-F238E27FC236}">
                <a16:creationId xmlns="" xmlns:a16="http://schemas.microsoft.com/office/drawing/2014/main" id="{7BBC56DC-8770-41E5-B52A-F96B06B728D0}"/>
              </a:ext>
            </a:extLst>
          </p:cNvPr>
          <p:cNvSpPr/>
          <p:nvPr/>
        </p:nvSpPr>
        <p:spPr>
          <a:xfrm>
            <a:off x="263680" y="4194712"/>
            <a:ext cx="4887324" cy="1831271"/>
          </a:xfrm>
          <a:prstGeom prst="rect">
            <a:avLst/>
          </a:prstGeom>
        </p:spPr>
        <p:txBody>
          <a:bodyPr wrap="square">
            <a:spAutoFit/>
          </a:bodyPr>
          <a:lstStyle/>
          <a:p>
            <a:pPr marL="171450" indent="-171450">
              <a:spcAft>
                <a:spcPts val="600"/>
              </a:spcAft>
              <a:buFont typeface="Wingdings" panose="05000000000000000000" pitchFamily="2" charset="2"/>
              <a:buChar char="Ø"/>
            </a:pPr>
            <a:r>
              <a:rPr lang="zh-CN" altLang="en-US" sz="1200" b="1" dirty="0">
                <a:latin typeface="times" panose="02020603050405020304" pitchFamily="18" charset="0"/>
                <a:cs typeface="times" panose="02020603050405020304" pitchFamily="18" charset="0"/>
              </a:rPr>
              <a:t>全球格局：</a:t>
            </a:r>
            <a:r>
              <a:rPr lang="en-US" altLang="zh-CN" sz="1200" dirty="0">
                <a:latin typeface="times" panose="02020603050405020304" pitchFamily="18" charset="0"/>
                <a:cs typeface="times" panose="02020603050405020304" pitchFamily="18" charset="0"/>
              </a:rPr>
              <a:t>2018</a:t>
            </a:r>
            <a:r>
              <a:rPr lang="zh-CN" altLang="en-US" sz="1200" dirty="0">
                <a:latin typeface="times" panose="02020603050405020304" pitchFamily="18" charset="0"/>
                <a:cs typeface="times" panose="02020603050405020304" pitchFamily="18" charset="0"/>
              </a:rPr>
              <a:t>年在全球市场中，奥林巴斯以其卓越的产品表现和强大的创新基因，占据</a:t>
            </a:r>
            <a:r>
              <a:rPr lang="en-US" altLang="zh-CN" sz="1200" dirty="0">
                <a:latin typeface="times" panose="02020603050405020304" pitchFamily="18" charset="0"/>
                <a:cs typeface="times" panose="02020603050405020304" pitchFamily="18" charset="0"/>
              </a:rPr>
              <a:t>65%</a:t>
            </a:r>
            <a:r>
              <a:rPr lang="zh-CN" altLang="en-US" sz="1200" dirty="0">
                <a:latin typeface="times" panose="02020603050405020304" pitchFamily="18" charset="0"/>
                <a:cs typeface="times" panose="02020603050405020304" pitchFamily="18" charset="0"/>
              </a:rPr>
              <a:t>的市场份额，富士和宾得分别占据</a:t>
            </a:r>
            <a:r>
              <a:rPr lang="en-US" altLang="zh-CN" sz="1200" dirty="0">
                <a:latin typeface="times" panose="02020603050405020304" pitchFamily="18" charset="0"/>
                <a:cs typeface="times" panose="02020603050405020304" pitchFamily="18" charset="0"/>
              </a:rPr>
              <a:t>14%</a:t>
            </a:r>
            <a:r>
              <a:rPr lang="zh-CN" altLang="en-US" sz="1200" dirty="0">
                <a:latin typeface="times" panose="02020603050405020304" pitchFamily="18" charset="0"/>
                <a:cs typeface="times" panose="02020603050405020304" pitchFamily="18" charset="0"/>
              </a:rPr>
              <a:t>的市场份额。其他生产医用内窥镜的企业还有卡尔史托斯、史塞克、德国狼牌等。</a:t>
            </a:r>
            <a:endParaRPr lang="en-US" altLang="zh-CN" sz="1200" dirty="0">
              <a:latin typeface="times" panose="02020603050405020304" pitchFamily="18" charset="0"/>
              <a:cs typeface="times" panose="02020603050405020304" pitchFamily="18" charset="0"/>
            </a:endParaRPr>
          </a:p>
          <a:p>
            <a:pPr marL="171450" indent="-171450">
              <a:spcAft>
                <a:spcPts val="600"/>
              </a:spcAft>
              <a:buFont typeface="Wingdings" panose="05000000000000000000" pitchFamily="2" charset="2"/>
              <a:buChar char="Ø"/>
            </a:pPr>
            <a:r>
              <a:rPr lang="zh-CN" altLang="en-US" sz="1200" b="1" dirty="0">
                <a:latin typeface="times" panose="02020603050405020304" pitchFamily="18" charset="0"/>
                <a:cs typeface="times" panose="02020603050405020304" pitchFamily="18" charset="0"/>
              </a:rPr>
              <a:t>国内格局：</a:t>
            </a:r>
            <a:r>
              <a:rPr lang="zh-CN" altLang="en-US" sz="1200" dirty="0">
                <a:latin typeface="times" panose="02020603050405020304" pitchFamily="18" charset="0"/>
                <a:cs typeface="times" panose="02020603050405020304" pitchFamily="18" charset="0"/>
              </a:rPr>
              <a:t>我国内窥镜技术逐步发展成熟，产品主要覆盖中低端内窥镜并向国外出口，但中高端内窥镜仍然由进口企业垄断。软式内窥镜由日本企业，奥林巴斯市占率达到</a:t>
            </a:r>
            <a:r>
              <a:rPr lang="en-US" altLang="zh-CN" sz="1200" dirty="0">
                <a:latin typeface="times" panose="02020603050405020304" pitchFamily="18" charset="0"/>
                <a:cs typeface="times" panose="02020603050405020304" pitchFamily="18" charset="0"/>
              </a:rPr>
              <a:t>65%</a:t>
            </a:r>
            <a:r>
              <a:rPr lang="zh-CN" altLang="en-US" sz="1200" dirty="0">
                <a:latin typeface="times" panose="02020603050405020304" pitchFamily="18" charset="0"/>
                <a:cs typeface="times" panose="02020603050405020304" pitchFamily="18" charset="0"/>
              </a:rPr>
              <a:t>；硬式内镜则由德国、日本、美国企业占据主导地位。</a:t>
            </a:r>
            <a:r>
              <a:rPr lang="zh-CN" altLang="en-US" sz="1200" b="1" dirty="0">
                <a:latin typeface="times" panose="02020603050405020304" pitchFamily="18" charset="0"/>
                <a:cs typeface="times" panose="02020603050405020304" pitchFamily="18" charset="0"/>
              </a:rPr>
              <a:t>国产内窥镜的市场份额很低，销量占比估计在</a:t>
            </a:r>
            <a:r>
              <a:rPr lang="en-US" altLang="zh-CN" sz="1200" b="1" dirty="0">
                <a:latin typeface="times" panose="02020603050405020304" pitchFamily="18" charset="0"/>
                <a:cs typeface="times" panose="02020603050405020304" pitchFamily="18" charset="0"/>
              </a:rPr>
              <a:t>20%</a:t>
            </a:r>
            <a:r>
              <a:rPr lang="zh-CN" altLang="en-US" sz="1200" b="1" dirty="0">
                <a:latin typeface="times" panose="02020603050405020304" pitchFamily="18" charset="0"/>
                <a:cs typeface="times" panose="02020603050405020304" pitchFamily="18" charset="0"/>
              </a:rPr>
              <a:t>左右，存在巨大的进口替代空间。</a:t>
            </a:r>
          </a:p>
        </p:txBody>
      </p:sp>
      <p:graphicFrame>
        <p:nvGraphicFramePr>
          <p:cNvPr id="8" name="图表 7">
            <a:extLst>
              <a:ext uri="{FF2B5EF4-FFF2-40B4-BE49-F238E27FC236}">
                <a16:creationId xmlns="" xmlns:a16="http://schemas.microsoft.com/office/drawing/2014/main" id="{B342DB28-04E7-4D7A-AADC-ABFC84E28F7D}"/>
              </a:ext>
            </a:extLst>
          </p:cNvPr>
          <p:cNvGraphicFramePr>
            <a:graphicFrameLocks/>
          </p:cNvGraphicFramePr>
          <p:nvPr/>
        </p:nvGraphicFramePr>
        <p:xfrm>
          <a:off x="5151004" y="1949222"/>
          <a:ext cx="3477858" cy="23538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 xmlns:a16="http://schemas.microsoft.com/office/drawing/2014/main" id="{E886B4B3-25AD-495B-9F25-58F59D96EEF4}"/>
              </a:ext>
            </a:extLst>
          </p:cNvPr>
          <p:cNvGraphicFramePr>
            <a:graphicFrameLocks/>
          </p:cNvGraphicFramePr>
          <p:nvPr/>
        </p:nvGraphicFramePr>
        <p:xfrm>
          <a:off x="5124109" y="3906804"/>
          <a:ext cx="3783106" cy="2420192"/>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框 10">
            <a:extLst>
              <a:ext uri="{FF2B5EF4-FFF2-40B4-BE49-F238E27FC236}">
                <a16:creationId xmlns="" xmlns:a16="http://schemas.microsoft.com/office/drawing/2014/main" id="{54C909A1-7C50-4DC4-A06D-D9B463A3487D}"/>
              </a:ext>
            </a:extLst>
          </p:cNvPr>
          <p:cNvSpPr txBox="1"/>
          <p:nvPr/>
        </p:nvSpPr>
        <p:spPr>
          <a:xfrm>
            <a:off x="7018986" y="6452315"/>
            <a:ext cx="1599916" cy="246221"/>
          </a:xfrm>
          <a:prstGeom prst="rect">
            <a:avLst/>
          </a:prstGeom>
          <a:noFill/>
        </p:spPr>
        <p:txBody>
          <a:bodyPr wrap="square" rtlCol="0">
            <a:spAutoFit/>
          </a:bodyPr>
          <a:lstStyle/>
          <a:p>
            <a:r>
              <a:rPr lang="zh-CN" altLang="en-US" sz="1000" dirty="0"/>
              <a:t>数据来源：公开数据整理</a:t>
            </a:r>
          </a:p>
        </p:txBody>
      </p:sp>
    </p:spTree>
    <p:extLst>
      <p:ext uri="{BB962C8B-B14F-4D97-AF65-F5344CB8AC3E}">
        <p14:creationId xmlns:p14="http://schemas.microsoft.com/office/powerpoint/2010/main" val="464581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2;p15">
            <a:extLst>
              <a:ext uri="{FF2B5EF4-FFF2-40B4-BE49-F238E27FC236}">
                <a16:creationId xmlns="" xmlns:a16="http://schemas.microsoft.com/office/drawing/2014/main" id="{D8B374BA-FF72-42C1-B280-89A0CB4362AE}"/>
              </a:ext>
            </a:extLst>
          </p:cNvPr>
          <p:cNvSpPr/>
          <p:nvPr/>
        </p:nvSpPr>
        <p:spPr>
          <a:xfrm>
            <a:off x="1174409" y="315819"/>
            <a:ext cx="7899400" cy="695829"/>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行业概览</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内窥镜发展趋势：新型胶囊内镜应运而生</a:t>
            </a:r>
          </a:p>
        </p:txBody>
      </p:sp>
      <p:grpSp>
        <p:nvGrpSpPr>
          <p:cNvPr id="6" name="18545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C46FEADE-4490-4942-BDE5-7582FB59F283}"/>
              </a:ext>
            </a:extLst>
          </p:cNvPr>
          <p:cNvGrpSpPr>
            <a:grpSpLocks noChangeAspect="1"/>
          </p:cNvGrpSpPr>
          <p:nvPr>
            <p:custDataLst>
              <p:tags r:id="rId1"/>
            </p:custDataLst>
          </p:nvPr>
        </p:nvGrpSpPr>
        <p:grpSpPr>
          <a:xfrm>
            <a:off x="188892" y="3389476"/>
            <a:ext cx="1901573" cy="2545985"/>
            <a:chOff x="-82382" y="3989507"/>
            <a:chExt cx="2535431" cy="3394646"/>
          </a:xfrm>
        </p:grpSpPr>
        <p:sp>
          <p:nvSpPr>
            <p:cNvPr id="20" name="íṥḷíḓê">
              <a:extLst>
                <a:ext uri="{FF2B5EF4-FFF2-40B4-BE49-F238E27FC236}">
                  <a16:creationId xmlns="" xmlns:a16="http://schemas.microsoft.com/office/drawing/2014/main" id="{FB0081D0-5959-4835-85F1-49075CE1897A}"/>
                </a:ext>
              </a:extLst>
            </p:cNvPr>
            <p:cNvSpPr txBox="1"/>
            <p:nvPr/>
          </p:nvSpPr>
          <p:spPr>
            <a:xfrm>
              <a:off x="-82382" y="3989507"/>
              <a:ext cx="2535431" cy="3166987"/>
            </a:xfrm>
            <a:prstGeom prst="rect">
              <a:avLst/>
            </a:prstGeom>
            <a:noFill/>
            <a:ln>
              <a:noFill/>
            </a:ln>
          </p:spPr>
          <p:txBody>
            <a:bodyPr wrap="square" lIns="91440" tIns="45720" rIns="91440" bIns="45720" anchor="t" anchorCtr="0">
              <a:normAutofit/>
            </a:bodyPr>
            <a:lstStyle/>
            <a:p>
              <a:pPr>
                <a:lnSpc>
                  <a:spcPct val="150000"/>
                </a:lnSpc>
                <a:buSzPct val="100000"/>
              </a:pPr>
              <a:r>
                <a:rPr lang="en-US" altLang="zh-CN" sz="1100" dirty="0"/>
                <a:t>1804</a:t>
              </a:r>
              <a:r>
                <a:rPr lang="zh-CN" altLang="en-US" sz="1100" dirty="0"/>
                <a:t>年，德国法兰克福</a:t>
              </a:r>
              <a:r>
                <a:rPr lang="en-US" altLang="zh-CN" sz="1100" dirty="0"/>
                <a:t>Philip </a:t>
              </a:r>
              <a:r>
                <a:rPr lang="en-US" altLang="zh-CN" sz="1100" dirty="0" err="1"/>
                <a:t>Bozzini</a:t>
              </a:r>
              <a:r>
                <a:rPr lang="zh-CN" altLang="en-US" sz="1100" dirty="0"/>
                <a:t>首次提出内镜设想并于</a:t>
              </a:r>
              <a:r>
                <a:rPr lang="en-US" altLang="zh-CN" sz="1100" dirty="0"/>
                <a:t>1806</a:t>
              </a:r>
              <a:r>
                <a:rPr lang="zh-CN" altLang="en-US" sz="1100" dirty="0"/>
                <a:t>年制造了“光明器”，首款以蜡烛为光源的内窥镜。</a:t>
              </a:r>
              <a:r>
                <a:rPr lang="en-US" altLang="zh-CN" sz="1100" dirty="0"/>
                <a:t>1853</a:t>
              </a:r>
              <a:r>
                <a:rPr lang="zh-CN" altLang="en-US" sz="1100" dirty="0"/>
                <a:t>年，法国外科医生</a:t>
              </a:r>
              <a:r>
                <a:rPr lang="en-US" altLang="zh-CN" sz="1100" dirty="0"/>
                <a:t>Desormeaux</a:t>
              </a:r>
              <a:r>
                <a:rPr lang="zh-CN" altLang="en-US" sz="1100" dirty="0"/>
                <a:t>首次将光明器用于检测人体泌尿系统疾病，被誉为“内窥镜之父”。</a:t>
              </a:r>
            </a:p>
            <a:p>
              <a:pPr marL="171450" indent="-171450">
                <a:lnSpc>
                  <a:spcPct val="150000"/>
                </a:lnSpc>
                <a:buSzPct val="100000"/>
                <a:buFont typeface="Wingdings" panose="05000000000000000000" pitchFamily="2" charset="2"/>
                <a:buChar char="Ø"/>
              </a:pPr>
              <a:endParaRPr lang="zh-CN" altLang="en-US" sz="1100" dirty="0"/>
            </a:p>
          </p:txBody>
        </p:sp>
        <p:cxnSp>
          <p:nvCxnSpPr>
            <p:cNvPr id="18" name="直接连接符 17">
              <a:extLst>
                <a:ext uri="{FF2B5EF4-FFF2-40B4-BE49-F238E27FC236}">
                  <a16:creationId xmlns="" xmlns:a16="http://schemas.microsoft.com/office/drawing/2014/main" id="{7AE69A9C-E614-41E5-8655-803CDE760C6B}"/>
                </a:ext>
              </a:extLst>
            </p:cNvPr>
            <p:cNvCxnSpPr>
              <a:cxnSpLocks/>
            </p:cNvCxnSpPr>
            <p:nvPr/>
          </p:nvCxnSpPr>
          <p:spPr>
            <a:xfrm>
              <a:off x="2411425" y="3989507"/>
              <a:ext cx="0" cy="339464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íṥḷíḓê">
            <a:extLst>
              <a:ext uri="{FF2B5EF4-FFF2-40B4-BE49-F238E27FC236}">
                <a16:creationId xmlns="" xmlns:a16="http://schemas.microsoft.com/office/drawing/2014/main" id="{1FB78DA9-C3C6-4462-9483-065ACE14322F}"/>
              </a:ext>
            </a:extLst>
          </p:cNvPr>
          <p:cNvSpPr txBox="1"/>
          <p:nvPr/>
        </p:nvSpPr>
        <p:spPr>
          <a:xfrm>
            <a:off x="2085823" y="3389476"/>
            <a:ext cx="1752610" cy="3132587"/>
          </a:xfrm>
          <a:prstGeom prst="rect">
            <a:avLst/>
          </a:prstGeom>
          <a:noFill/>
          <a:ln>
            <a:noFill/>
          </a:ln>
        </p:spPr>
        <p:txBody>
          <a:bodyPr wrap="square" lIns="91440" tIns="45720" rIns="91440" bIns="45720" anchor="t" anchorCtr="0">
            <a:normAutofit/>
          </a:bodyPr>
          <a:lstStyle/>
          <a:p>
            <a:pPr>
              <a:lnSpc>
                <a:spcPct val="150000"/>
              </a:lnSpc>
              <a:buSzPct val="100000"/>
            </a:pPr>
            <a:r>
              <a:rPr lang="en-US" altLang="zh-CN" sz="1100" dirty="0"/>
              <a:t>1928</a:t>
            </a:r>
            <a:r>
              <a:rPr lang="zh-CN" altLang="en-US" sz="1100" dirty="0"/>
              <a:t>年，</a:t>
            </a:r>
            <a:r>
              <a:rPr lang="en-US" altLang="zh-CN" sz="1100" dirty="0" err="1"/>
              <a:t>Schindiler</a:t>
            </a:r>
            <a:r>
              <a:rPr lang="zh-CN" altLang="en-US" sz="1100" dirty="0"/>
              <a:t>与器械制作师</a:t>
            </a:r>
            <a:r>
              <a:rPr lang="en-US" altLang="zh-CN" sz="1100" dirty="0"/>
              <a:t>Wolf</a:t>
            </a:r>
            <a:r>
              <a:rPr lang="zh-CN" altLang="en-US" sz="1100" dirty="0"/>
              <a:t>合作制造了首款的前端可屈式的内窥镜，，该胃镜前端软管部位有一个光滑的金属球，插入更为方便，硬管部端接目镜调节，操作更为实用。此外扩大灯光亮度，增加了空气通道用来注气。</a:t>
            </a:r>
          </a:p>
          <a:p>
            <a:pPr marL="171450" indent="-171450">
              <a:lnSpc>
                <a:spcPct val="150000"/>
              </a:lnSpc>
              <a:buSzPct val="100000"/>
              <a:buFont typeface="Wingdings" panose="05000000000000000000" pitchFamily="2" charset="2"/>
              <a:buChar char="Ø"/>
            </a:pPr>
            <a:endParaRPr lang="zh-CN" altLang="en-US" sz="1100" dirty="0"/>
          </a:p>
        </p:txBody>
      </p:sp>
      <p:sp>
        <p:nvSpPr>
          <p:cNvPr id="23" name="íṥḷíḓê">
            <a:extLst>
              <a:ext uri="{FF2B5EF4-FFF2-40B4-BE49-F238E27FC236}">
                <a16:creationId xmlns="" xmlns:a16="http://schemas.microsoft.com/office/drawing/2014/main" id="{4AED48F5-E7DC-4655-B384-B064C444E8E4}"/>
              </a:ext>
            </a:extLst>
          </p:cNvPr>
          <p:cNvSpPr txBox="1"/>
          <p:nvPr/>
        </p:nvSpPr>
        <p:spPr>
          <a:xfrm>
            <a:off x="3853966" y="3413726"/>
            <a:ext cx="1673949" cy="2612635"/>
          </a:xfrm>
          <a:prstGeom prst="rect">
            <a:avLst/>
          </a:prstGeom>
          <a:noFill/>
          <a:ln>
            <a:noFill/>
          </a:ln>
        </p:spPr>
        <p:txBody>
          <a:bodyPr wrap="square" lIns="91440" tIns="45720" rIns="91440" bIns="45720" anchor="t" anchorCtr="0">
            <a:normAutofit/>
          </a:bodyPr>
          <a:lstStyle/>
          <a:p>
            <a:pPr>
              <a:lnSpc>
                <a:spcPct val="150000"/>
              </a:lnSpc>
              <a:buSzPct val="100000"/>
            </a:pPr>
            <a:r>
              <a:rPr lang="en-US" altLang="zh-CN" sz="1100" dirty="0"/>
              <a:t>1957</a:t>
            </a:r>
            <a:r>
              <a:rPr lang="zh-CN" altLang="en-US" sz="1100" dirty="0"/>
              <a:t>年，</a:t>
            </a:r>
            <a:r>
              <a:rPr lang="en-US" altLang="zh-CN" sz="1100" dirty="0" err="1"/>
              <a:t>Hirschowitz</a:t>
            </a:r>
            <a:r>
              <a:rPr lang="zh-CN" altLang="en-US" sz="1100" dirty="0"/>
              <a:t>制造了全球首个用于检查胃部、十二指肠的光导纤维内镜。该内镜运用了玻璃纤维和冷光源技术，镜身柔软度和图像清晰度大幅提升 。</a:t>
            </a:r>
            <a:r>
              <a:rPr lang="en-US" altLang="zh-CN" sz="1100" dirty="0"/>
              <a:t>1960</a:t>
            </a:r>
            <a:r>
              <a:rPr lang="zh-CN" altLang="en-US" sz="1100" dirty="0"/>
              <a:t>年，美国膀胱镜制造公司（</a:t>
            </a:r>
            <a:r>
              <a:rPr lang="en-US" altLang="zh-CN" sz="1100" dirty="0"/>
              <a:t>ACMI) </a:t>
            </a:r>
            <a:r>
              <a:rPr lang="zh-CN" altLang="en-US" sz="1100" dirty="0"/>
              <a:t>打开了纤维内窥镜商业化道路。</a:t>
            </a:r>
          </a:p>
          <a:p>
            <a:pPr>
              <a:lnSpc>
                <a:spcPct val="150000"/>
              </a:lnSpc>
              <a:buSzPct val="100000"/>
            </a:pPr>
            <a:endParaRPr lang="zh-CN" altLang="en-US" sz="1100" dirty="0"/>
          </a:p>
        </p:txBody>
      </p:sp>
      <p:sp>
        <p:nvSpPr>
          <p:cNvPr id="24" name="íṥḷíḓê">
            <a:extLst>
              <a:ext uri="{FF2B5EF4-FFF2-40B4-BE49-F238E27FC236}">
                <a16:creationId xmlns="" xmlns:a16="http://schemas.microsoft.com/office/drawing/2014/main" id="{C1151866-E2E8-4501-8617-0C80F8098A4E}"/>
              </a:ext>
            </a:extLst>
          </p:cNvPr>
          <p:cNvSpPr txBox="1"/>
          <p:nvPr/>
        </p:nvSpPr>
        <p:spPr>
          <a:xfrm>
            <a:off x="5658665" y="3429000"/>
            <a:ext cx="1621528" cy="2446531"/>
          </a:xfrm>
          <a:prstGeom prst="rect">
            <a:avLst/>
          </a:prstGeom>
          <a:noFill/>
          <a:ln>
            <a:noFill/>
          </a:ln>
        </p:spPr>
        <p:txBody>
          <a:bodyPr wrap="square" lIns="91440" tIns="45720" rIns="91440" bIns="45720" anchor="t" anchorCtr="0">
            <a:normAutofit/>
          </a:bodyPr>
          <a:lstStyle/>
          <a:p>
            <a:pPr>
              <a:lnSpc>
                <a:spcPct val="150000"/>
              </a:lnSpc>
              <a:buSzPct val="100000"/>
            </a:pPr>
            <a:r>
              <a:rPr lang="en-US" altLang="zh-CN" sz="1100" dirty="0"/>
              <a:t>1983</a:t>
            </a:r>
            <a:r>
              <a:rPr lang="zh-CN" altLang="en-US" sz="1100" dirty="0"/>
              <a:t>年，美国</a:t>
            </a:r>
            <a:r>
              <a:rPr lang="en-US" altLang="zh-CN" sz="1100" dirty="0"/>
              <a:t>Welch Allyn</a:t>
            </a:r>
            <a:r>
              <a:rPr lang="zh-CN" altLang="en-US" sz="1100" dirty="0"/>
              <a:t>公司应用高性能微型图像传感器（</a:t>
            </a:r>
            <a:r>
              <a:rPr lang="en-US" altLang="zh-CN" sz="1100" dirty="0"/>
              <a:t>CCD</a:t>
            </a:r>
            <a:r>
              <a:rPr lang="zh-CN" altLang="en-US" sz="1100" dirty="0"/>
              <a:t>）代替了内镜光导纤维导像术。利用电子传感器，将光学信号及图像转化为电子信号，并显示在电子显示屏上，可供多人观看。</a:t>
            </a:r>
          </a:p>
        </p:txBody>
      </p:sp>
      <p:sp>
        <p:nvSpPr>
          <p:cNvPr id="26" name="Rectangle 2">
            <a:extLst>
              <a:ext uri="{FF2B5EF4-FFF2-40B4-BE49-F238E27FC236}">
                <a16:creationId xmlns="" xmlns:a16="http://schemas.microsoft.com/office/drawing/2014/main" id="{320A7720-7B73-466D-A4D6-D705675ACB58}"/>
              </a:ext>
            </a:extLst>
          </p:cNvPr>
          <p:cNvSpPr/>
          <p:nvPr/>
        </p:nvSpPr>
        <p:spPr>
          <a:xfrm>
            <a:off x="513120" y="1155181"/>
            <a:ext cx="8093804" cy="222905"/>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 indent="-74295" algn="ctr" defTabSz="912495" fontAlgn="base">
              <a:spcBef>
                <a:spcPct val="0"/>
              </a:spcBef>
              <a:spcAft>
                <a:spcPct val="0"/>
              </a:spcAft>
              <a:defRPr/>
            </a:pPr>
            <a:r>
              <a:rPr lang="zh-CN" altLang="en-US" sz="1400" b="1" dirty="0">
                <a:solidFill>
                  <a:schemeClr val="bg1"/>
                </a:solidFill>
                <a:latin typeface="+mj-ea"/>
              </a:rPr>
              <a:t>全球医用内窥镜发展历程</a:t>
            </a:r>
            <a:endParaRPr lang="en-US" altLang="zh-CN" sz="1400" b="1" dirty="0">
              <a:solidFill>
                <a:schemeClr val="bg1"/>
              </a:solidFill>
              <a:latin typeface="+mj-ea"/>
            </a:endParaRPr>
          </a:p>
        </p:txBody>
      </p:sp>
      <p:sp>
        <p:nvSpPr>
          <p:cNvPr id="4" name="箭头: 五边形 3">
            <a:extLst>
              <a:ext uri="{FF2B5EF4-FFF2-40B4-BE49-F238E27FC236}">
                <a16:creationId xmlns="" xmlns:a16="http://schemas.microsoft.com/office/drawing/2014/main" id="{472113FD-66C4-44EA-AA83-0D80AA7A0571}"/>
              </a:ext>
            </a:extLst>
          </p:cNvPr>
          <p:cNvSpPr/>
          <p:nvPr/>
        </p:nvSpPr>
        <p:spPr>
          <a:xfrm>
            <a:off x="218690" y="1605598"/>
            <a:ext cx="1752611" cy="451604"/>
          </a:xfrm>
          <a:prstGeom prst="homePlat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solidFill>
                  <a:schemeClr val="bg1"/>
                </a:solidFill>
                <a:latin typeface="times" panose="02020603050405020304" pitchFamily="18" charset="0"/>
                <a:cs typeface="times" panose="02020603050405020304" pitchFamily="18" charset="0"/>
              </a:rPr>
              <a:t>1804</a:t>
            </a:r>
            <a:r>
              <a:rPr lang="zh-CN" altLang="en-US" sz="1300" b="1" dirty="0">
                <a:solidFill>
                  <a:schemeClr val="bg1"/>
                </a:solidFill>
                <a:latin typeface="times" panose="02020603050405020304" pitchFamily="18" charset="0"/>
                <a:cs typeface="times" panose="02020603050405020304" pitchFamily="18" charset="0"/>
              </a:rPr>
              <a:t>年</a:t>
            </a:r>
            <a:r>
              <a:rPr lang="en-US" altLang="zh-CN" sz="1300" b="1" dirty="0">
                <a:solidFill>
                  <a:schemeClr val="bg1"/>
                </a:solidFill>
                <a:latin typeface="times" panose="02020603050405020304" pitchFamily="18" charset="0"/>
                <a:cs typeface="times" panose="02020603050405020304" pitchFamily="18" charset="0"/>
              </a:rPr>
              <a:t>-1928</a:t>
            </a:r>
            <a:r>
              <a:rPr lang="zh-CN" altLang="en-US" sz="1300" b="1" dirty="0">
                <a:solidFill>
                  <a:schemeClr val="bg1"/>
                </a:solidFill>
                <a:latin typeface="times" panose="02020603050405020304" pitchFamily="18" charset="0"/>
                <a:cs typeface="times" panose="02020603050405020304" pitchFamily="18" charset="0"/>
              </a:rPr>
              <a:t>年</a:t>
            </a:r>
            <a:endParaRPr lang="en-US" altLang="zh-CN" sz="1300" b="1" dirty="0">
              <a:solidFill>
                <a:schemeClr val="bg1"/>
              </a:solidFill>
              <a:latin typeface="times" panose="02020603050405020304" pitchFamily="18" charset="0"/>
              <a:cs typeface="times" panose="02020603050405020304" pitchFamily="18" charset="0"/>
            </a:endParaRPr>
          </a:p>
          <a:p>
            <a:pPr algn="ctr"/>
            <a:r>
              <a:rPr lang="zh-CN" altLang="en-US" sz="1300" b="1" dirty="0">
                <a:solidFill>
                  <a:schemeClr val="bg1"/>
                </a:solidFill>
                <a:latin typeface="times" panose="02020603050405020304" pitchFamily="18" charset="0"/>
                <a:cs typeface="times" panose="02020603050405020304" pitchFamily="18" charset="0"/>
              </a:rPr>
              <a:t>硬管式内窥镜</a:t>
            </a:r>
          </a:p>
        </p:txBody>
      </p:sp>
      <p:sp>
        <p:nvSpPr>
          <p:cNvPr id="27" name="箭头: 五边形 26">
            <a:extLst>
              <a:ext uri="{FF2B5EF4-FFF2-40B4-BE49-F238E27FC236}">
                <a16:creationId xmlns="" xmlns:a16="http://schemas.microsoft.com/office/drawing/2014/main" id="{BA6F9952-5E3E-4837-B748-85F5CCD16635}"/>
              </a:ext>
            </a:extLst>
          </p:cNvPr>
          <p:cNvSpPr/>
          <p:nvPr/>
        </p:nvSpPr>
        <p:spPr>
          <a:xfrm>
            <a:off x="1971301" y="1599695"/>
            <a:ext cx="1752611" cy="451604"/>
          </a:xfrm>
          <a:prstGeom prst="homePlat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solidFill>
                  <a:schemeClr val="bg1"/>
                </a:solidFill>
                <a:latin typeface="times" panose="02020603050405020304" pitchFamily="18" charset="0"/>
                <a:cs typeface="times" panose="02020603050405020304" pitchFamily="18" charset="0"/>
              </a:rPr>
              <a:t>1928</a:t>
            </a:r>
            <a:r>
              <a:rPr lang="zh-CN" altLang="en-US" sz="1300" b="1" dirty="0">
                <a:solidFill>
                  <a:schemeClr val="bg1"/>
                </a:solidFill>
                <a:latin typeface="times" panose="02020603050405020304" pitchFamily="18" charset="0"/>
                <a:cs typeface="times" panose="02020603050405020304" pitchFamily="18" charset="0"/>
              </a:rPr>
              <a:t>年</a:t>
            </a:r>
            <a:r>
              <a:rPr lang="en-US" altLang="zh-CN" sz="1300" b="1" dirty="0">
                <a:solidFill>
                  <a:schemeClr val="bg1"/>
                </a:solidFill>
                <a:latin typeface="times" panose="02020603050405020304" pitchFamily="18" charset="0"/>
                <a:cs typeface="times" panose="02020603050405020304" pitchFamily="18" charset="0"/>
              </a:rPr>
              <a:t>-1957</a:t>
            </a:r>
            <a:r>
              <a:rPr lang="zh-CN" altLang="en-US" sz="1300" b="1" dirty="0">
                <a:solidFill>
                  <a:schemeClr val="bg1"/>
                </a:solidFill>
                <a:latin typeface="times" panose="02020603050405020304" pitchFamily="18" charset="0"/>
                <a:cs typeface="times" panose="02020603050405020304" pitchFamily="18" charset="0"/>
              </a:rPr>
              <a:t>年</a:t>
            </a:r>
            <a:endParaRPr lang="en-US" altLang="zh-CN" sz="1300" b="1" dirty="0">
              <a:solidFill>
                <a:schemeClr val="bg1"/>
              </a:solidFill>
              <a:latin typeface="times" panose="02020603050405020304" pitchFamily="18" charset="0"/>
              <a:cs typeface="times" panose="02020603050405020304" pitchFamily="18" charset="0"/>
            </a:endParaRPr>
          </a:p>
          <a:p>
            <a:pPr algn="ctr"/>
            <a:r>
              <a:rPr lang="zh-CN" altLang="en-US" sz="1300" b="1" dirty="0">
                <a:solidFill>
                  <a:schemeClr val="bg1"/>
                </a:solidFill>
                <a:latin typeface="times" panose="02020603050405020304" pitchFamily="18" charset="0"/>
                <a:cs typeface="times" panose="02020603050405020304" pitchFamily="18" charset="0"/>
              </a:rPr>
              <a:t>半可屈式内窥镜</a:t>
            </a:r>
          </a:p>
        </p:txBody>
      </p:sp>
      <p:sp>
        <p:nvSpPr>
          <p:cNvPr id="28" name="箭头: 五边形 27">
            <a:extLst>
              <a:ext uri="{FF2B5EF4-FFF2-40B4-BE49-F238E27FC236}">
                <a16:creationId xmlns="" xmlns:a16="http://schemas.microsoft.com/office/drawing/2014/main" id="{596EB7DC-36FE-4E15-8D81-9BBD42161C13}"/>
              </a:ext>
            </a:extLst>
          </p:cNvPr>
          <p:cNvSpPr/>
          <p:nvPr/>
        </p:nvSpPr>
        <p:spPr>
          <a:xfrm>
            <a:off x="3723912" y="1599695"/>
            <a:ext cx="1752611" cy="451604"/>
          </a:xfrm>
          <a:prstGeom prst="homePlat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solidFill>
                  <a:schemeClr val="bg1"/>
                </a:solidFill>
                <a:latin typeface="times" panose="02020603050405020304" pitchFamily="18" charset="0"/>
                <a:cs typeface="times" panose="02020603050405020304" pitchFamily="18" charset="0"/>
              </a:rPr>
              <a:t>1957</a:t>
            </a:r>
            <a:r>
              <a:rPr lang="zh-CN" altLang="en-US" sz="1300" b="1" dirty="0">
                <a:solidFill>
                  <a:schemeClr val="bg1"/>
                </a:solidFill>
                <a:latin typeface="times" panose="02020603050405020304" pitchFamily="18" charset="0"/>
                <a:cs typeface="times" panose="02020603050405020304" pitchFamily="18" charset="0"/>
              </a:rPr>
              <a:t>年</a:t>
            </a:r>
            <a:r>
              <a:rPr lang="en-US" altLang="zh-CN" sz="1300" b="1" dirty="0">
                <a:solidFill>
                  <a:schemeClr val="bg1"/>
                </a:solidFill>
                <a:latin typeface="times" panose="02020603050405020304" pitchFamily="18" charset="0"/>
                <a:cs typeface="times" panose="02020603050405020304" pitchFamily="18" charset="0"/>
              </a:rPr>
              <a:t>-1983</a:t>
            </a:r>
            <a:r>
              <a:rPr lang="zh-CN" altLang="en-US" sz="1300" b="1" dirty="0">
                <a:solidFill>
                  <a:schemeClr val="bg1"/>
                </a:solidFill>
                <a:latin typeface="times" panose="02020603050405020304" pitchFamily="18" charset="0"/>
                <a:cs typeface="times" panose="02020603050405020304" pitchFamily="18" charset="0"/>
              </a:rPr>
              <a:t>年</a:t>
            </a:r>
            <a:endParaRPr lang="en-US" altLang="zh-CN" sz="1300" b="1" dirty="0">
              <a:solidFill>
                <a:schemeClr val="bg1"/>
              </a:solidFill>
              <a:latin typeface="times" panose="02020603050405020304" pitchFamily="18" charset="0"/>
              <a:cs typeface="times" panose="02020603050405020304" pitchFamily="18" charset="0"/>
            </a:endParaRPr>
          </a:p>
          <a:p>
            <a:pPr algn="ctr"/>
            <a:r>
              <a:rPr lang="zh-CN" altLang="en-US" sz="1300" b="1" dirty="0">
                <a:solidFill>
                  <a:schemeClr val="bg1"/>
                </a:solidFill>
                <a:latin typeface="times" panose="02020603050405020304" pitchFamily="18" charset="0"/>
                <a:cs typeface="times" panose="02020603050405020304" pitchFamily="18" charset="0"/>
              </a:rPr>
              <a:t>纤维内窥镜</a:t>
            </a:r>
          </a:p>
        </p:txBody>
      </p:sp>
      <p:sp>
        <p:nvSpPr>
          <p:cNvPr id="29" name="箭头: 五边形 28">
            <a:extLst>
              <a:ext uri="{FF2B5EF4-FFF2-40B4-BE49-F238E27FC236}">
                <a16:creationId xmlns="" xmlns:a16="http://schemas.microsoft.com/office/drawing/2014/main" id="{F4A89155-B073-48B0-846B-2A17A23AEDB2}"/>
              </a:ext>
            </a:extLst>
          </p:cNvPr>
          <p:cNvSpPr/>
          <p:nvPr/>
        </p:nvSpPr>
        <p:spPr>
          <a:xfrm>
            <a:off x="5476523" y="1606202"/>
            <a:ext cx="1752611" cy="451604"/>
          </a:xfrm>
          <a:prstGeom prst="homePlat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solidFill>
                  <a:schemeClr val="bg1"/>
                </a:solidFill>
                <a:latin typeface="times" panose="02020603050405020304" pitchFamily="18" charset="0"/>
                <a:cs typeface="times" panose="02020603050405020304" pitchFamily="18" charset="0"/>
              </a:rPr>
              <a:t>1957</a:t>
            </a:r>
            <a:r>
              <a:rPr lang="zh-CN" altLang="en-US" sz="1300" b="1" dirty="0">
                <a:solidFill>
                  <a:schemeClr val="bg1"/>
                </a:solidFill>
                <a:latin typeface="times" panose="02020603050405020304" pitchFamily="18" charset="0"/>
                <a:cs typeface="times" panose="02020603050405020304" pitchFamily="18" charset="0"/>
              </a:rPr>
              <a:t>年</a:t>
            </a:r>
            <a:r>
              <a:rPr lang="en-US" altLang="zh-CN" sz="1300" b="1" dirty="0">
                <a:solidFill>
                  <a:schemeClr val="bg1"/>
                </a:solidFill>
                <a:latin typeface="times" panose="02020603050405020304" pitchFamily="18" charset="0"/>
                <a:cs typeface="times" panose="02020603050405020304" pitchFamily="18" charset="0"/>
              </a:rPr>
              <a:t>-1983</a:t>
            </a:r>
            <a:r>
              <a:rPr lang="zh-CN" altLang="en-US" sz="1300" b="1" dirty="0">
                <a:solidFill>
                  <a:schemeClr val="bg1"/>
                </a:solidFill>
                <a:latin typeface="times" panose="02020603050405020304" pitchFamily="18" charset="0"/>
                <a:cs typeface="times" panose="02020603050405020304" pitchFamily="18" charset="0"/>
              </a:rPr>
              <a:t>年</a:t>
            </a:r>
            <a:endParaRPr lang="en-US" altLang="zh-CN" sz="1300" b="1" dirty="0">
              <a:solidFill>
                <a:schemeClr val="bg1"/>
              </a:solidFill>
              <a:latin typeface="times" panose="02020603050405020304" pitchFamily="18" charset="0"/>
              <a:cs typeface="times" panose="02020603050405020304" pitchFamily="18" charset="0"/>
            </a:endParaRPr>
          </a:p>
          <a:p>
            <a:pPr algn="ctr"/>
            <a:r>
              <a:rPr lang="zh-CN" altLang="en-US" sz="1300" b="1" dirty="0">
                <a:solidFill>
                  <a:schemeClr val="bg1"/>
                </a:solidFill>
                <a:latin typeface="times" panose="02020603050405020304" pitchFamily="18" charset="0"/>
                <a:cs typeface="times" panose="02020603050405020304" pitchFamily="18" charset="0"/>
              </a:rPr>
              <a:t>电子内窥镜</a:t>
            </a:r>
          </a:p>
        </p:txBody>
      </p:sp>
      <p:sp>
        <p:nvSpPr>
          <p:cNvPr id="30" name="箭头: 五边形 29">
            <a:extLst>
              <a:ext uri="{FF2B5EF4-FFF2-40B4-BE49-F238E27FC236}">
                <a16:creationId xmlns="" xmlns:a16="http://schemas.microsoft.com/office/drawing/2014/main" id="{B3D248F8-8562-43C5-A1AD-AE860E28BBA1}"/>
              </a:ext>
            </a:extLst>
          </p:cNvPr>
          <p:cNvSpPr/>
          <p:nvPr/>
        </p:nvSpPr>
        <p:spPr>
          <a:xfrm>
            <a:off x="7212095" y="1599695"/>
            <a:ext cx="1752611" cy="451604"/>
          </a:xfrm>
          <a:prstGeom prst="homePlat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solidFill>
                  <a:schemeClr val="bg1"/>
                </a:solidFill>
                <a:latin typeface="times" panose="02020603050405020304" pitchFamily="18" charset="0"/>
                <a:cs typeface="times" panose="02020603050405020304" pitchFamily="18" charset="0"/>
              </a:rPr>
              <a:t>2000</a:t>
            </a:r>
            <a:r>
              <a:rPr lang="zh-CN" altLang="en-US" sz="1300" b="1" dirty="0">
                <a:solidFill>
                  <a:schemeClr val="bg1"/>
                </a:solidFill>
                <a:latin typeface="times" panose="02020603050405020304" pitchFamily="18" charset="0"/>
                <a:cs typeface="times" panose="02020603050405020304" pitchFamily="18" charset="0"/>
              </a:rPr>
              <a:t>年以后</a:t>
            </a:r>
            <a:endParaRPr lang="en-US" altLang="zh-CN" sz="1300" b="1" dirty="0">
              <a:solidFill>
                <a:schemeClr val="bg1"/>
              </a:solidFill>
              <a:latin typeface="times" panose="02020603050405020304" pitchFamily="18" charset="0"/>
              <a:cs typeface="times" panose="02020603050405020304" pitchFamily="18" charset="0"/>
            </a:endParaRPr>
          </a:p>
          <a:p>
            <a:pPr algn="ctr"/>
            <a:r>
              <a:rPr lang="zh-CN" altLang="en-US" sz="1300" b="1" dirty="0">
                <a:solidFill>
                  <a:schemeClr val="bg1"/>
                </a:solidFill>
                <a:latin typeface="times" panose="02020603050405020304" pitchFamily="18" charset="0"/>
                <a:cs typeface="times" panose="02020603050405020304" pitchFamily="18" charset="0"/>
              </a:rPr>
              <a:t>新型内镜</a:t>
            </a:r>
          </a:p>
        </p:txBody>
      </p:sp>
      <p:cxnSp>
        <p:nvCxnSpPr>
          <p:cNvPr id="34" name="直接连接符 33">
            <a:extLst>
              <a:ext uri="{FF2B5EF4-FFF2-40B4-BE49-F238E27FC236}">
                <a16:creationId xmlns="" xmlns:a16="http://schemas.microsoft.com/office/drawing/2014/main" id="{804867DB-DD6E-4308-97CF-73619A509C19}"/>
              </a:ext>
            </a:extLst>
          </p:cNvPr>
          <p:cNvCxnSpPr>
            <a:cxnSpLocks/>
          </p:cNvCxnSpPr>
          <p:nvPr/>
        </p:nvCxnSpPr>
        <p:spPr>
          <a:xfrm>
            <a:off x="3802574" y="3426173"/>
            <a:ext cx="0" cy="25182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 xmlns:a16="http://schemas.microsoft.com/office/drawing/2014/main" id="{D3B345F0-6EEE-49A2-97E2-D366899AF056}"/>
              </a:ext>
            </a:extLst>
          </p:cNvPr>
          <p:cNvCxnSpPr>
            <a:cxnSpLocks/>
          </p:cNvCxnSpPr>
          <p:nvPr/>
        </p:nvCxnSpPr>
        <p:spPr>
          <a:xfrm>
            <a:off x="5555483" y="3413726"/>
            <a:ext cx="0" cy="251276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 xmlns:a16="http://schemas.microsoft.com/office/drawing/2014/main" id="{D969D705-090E-401D-AB8D-6E27DC9A8C4A}"/>
              </a:ext>
            </a:extLst>
          </p:cNvPr>
          <p:cNvCxnSpPr>
            <a:cxnSpLocks/>
          </p:cNvCxnSpPr>
          <p:nvPr/>
        </p:nvCxnSpPr>
        <p:spPr>
          <a:xfrm>
            <a:off x="7321530" y="3426173"/>
            <a:ext cx="0" cy="250032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íṥḷíḓê">
            <a:extLst>
              <a:ext uri="{FF2B5EF4-FFF2-40B4-BE49-F238E27FC236}">
                <a16:creationId xmlns="" xmlns:a16="http://schemas.microsoft.com/office/drawing/2014/main" id="{F2FED22B-7A1F-465B-A8C0-24BD81585A48}"/>
              </a:ext>
            </a:extLst>
          </p:cNvPr>
          <p:cNvSpPr txBox="1"/>
          <p:nvPr/>
        </p:nvSpPr>
        <p:spPr>
          <a:xfrm>
            <a:off x="7466049" y="3426173"/>
            <a:ext cx="1621528" cy="2500320"/>
          </a:xfrm>
          <a:prstGeom prst="rect">
            <a:avLst/>
          </a:prstGeom>
          <a:noFill/>
          <a:ln>
            <a:noFill/>
          </a:ln>
        </p:spPr>
        <p:txBody>
          <a:bodyPr wrap="square" lIns="91440" tIns="45720" rIns="91440" bIns="45720" anchor="t" anchorCtr="0">
            <a:normAutofit/>
          </a:bodyPr>
          <a:lstStyle/>
          <a:p>
            <a:pPr>
              <a:lnSpc>
                <a:spcPct val="150000"/>
              </a:lnSpc>
              <a:buSzPct val="100000"/>
            </a:pPr>
            <a:r>
              <a:rPr lang="en-US" altLang="zh-CN" sz="1100" dirty="0"/>
              <a:t>2000</a:t>
            </a:r>
            <a:r>
              <a:rPr lang="zh-CN" altLang="en-US" sz="1100" dirty="0"/>
              <a:t>年后，超声探头及三维探头、新型电子内窥镜如胶囊、超声胃镜不断问世。内镜染色技术、 放大内镜、超声内镜等技术应运而生，临床应用范围日益丰富。 使用无线传输拍摄图片，患者更易接受。</a:t>
            </a:r>
          </a:p>
          <a:p>
            <a:pPr>
              <a:lnSpc>
                <a:spcPct val="150000"/>
              </a:lnSpc>
              <a:buSzPct val="100000"/>
            </a:pPr>
            <a:endParaRPr lang="zh-CN" altLang="en-US" sz="1100" dirty="0"/>
          </a:p>
        </p:txBody>
      </p:sp>
      <p:pic>
        <p:nvPicPr>
          <p:cNvPr id="44" name="图片 43">
            <a:extLst>
              <a:ext uri="{FF2B5EF4-FFF2-40B4-BE49-F238E27FC236}">
                <a16:creationId xmlns="" xmlns:a16="http://schemas.microsoft.com/office/drawing/2014/main" id="{2509ADFA-73CB-4F79-B3DF-65F5B184F6B6}"/>
              </a:ext>
            </a:extLst>
          </p:cNvPr>
          <p:cNvPicPr>
            <a:picLocks noChangeAspect="1"/>
          </p:cNvPicPr>
          <p:nvPr/>
        </p:nvPicPr>
        <p:blipFill>
          <a:blip r:embed="rId3"/>
          <a:stretch>
            <a:fillRect/>
          </a:stretch>
        </p:blipFill>
        <p:spPr>
          <a:xfrm>
            <a:off x="0" y="2257677"/>
            <a:ext cx="2108633" cy="1125896"/>
          </a:xfrm>
          <a:prstGeom prst="rect">
            <a:avLst/>
          </a:prstGeom>
        </p:spPr>
      </p:pic>
      <p:pic>
        <p:nvPicPr>
          <p:cNvPr id="45" name="图片 44">
            <a:extLst>
              <a:ext uri="{FF2B5EF4-FFF2-40B4-BE49-F238E27FC236}">
                <a16:creationId xmlns="" xmlns:a16="http://schemas.microsoft.com/office/drawing/2014/main" id="{6F68E29F-12EA-4F22-A80C-3852D6F3C94F}"/>
              </a:ext>
            </a:extLst>
          </p:cNvPr>
          <p:cNvPicPr>
            <a:picLocks noChangeAspect="1"/>
          </p:cNvPicPr>
          <p:nvPr/>
        </p:nvPicPr>
        <p:blipFill>
          <a:blip r:embed="rId4"/>
          <a:stretch>
            <a:fillRect/>
          </a:stretch>
        </p:blipFill>
        <p:spPr>
          <a:xfrm>
            <a:off x="3915651" y="2252830"/>
            <a:ext cx="1312697" cy="947456"/>
          </a:xfrm>
          <a:prstGeom prst="rect">
            <a:avLst/>
          </a:prstGeom>
        </p:spPr>
      </p:pic>
      <p:pic>
        <p:nvPicPr>
          <p:cNvPr id="46" name="图片 45">
            <a:extLst>
              <a:ext uri="{FF2B5EF4-FFF2-40B4-BE49-F238E27FC236}">
                <a16:creationId xmlns="" xmlns:a16="http://schemas.microsoft.com/office/drawing/2014/main" id="{3C842776-418A-4257-A81D-D8ADB45E9362}"/>
              </a:ext>
            </a:extLst>
          </p:cNvPr>
          <p:cNvPicPr>
            <a:picLocks noChangeAspect="1"/>
          </p:cNvPicPr>
          <p:nvPr/>
        </p:nvPicPr>
        <p:blipFill>
          <a:blip r:embed="rId5"/>
          <a:stretch>
            <a:fillRect/>
          </a:stretch>
        </p:blipFill>
        <p:spPr>
          <a:xfrm>
            <a:off x="1960017" y="2532438"/>
            <a:ext cx="1901572" cy="416149"/>
          </a:xfrm>
          <a:prstGeom prst="rect">
            <a:avLst/>
          </a:prstGeom>
        </p:spPr>
      </p:pic>
      <p:pic>
        <p:nvPicPr>
          <p:cNvPr id="47" name="图片 46">
            <a:extLst>
              <a:ext uri="{FF2B5EF4-FFF2-40B4-BE49-F238E27FC236}">
                <a16:creationId xmlns="" xmlns:a16="http://schemas.microsoft.com/office/drawing/2014/main" id="{BC8DEA35-EF5E-46E2-AE64-E4B62ADDA346}"/>
              </a:ext>
            </a:extLst>
          </p:cNvPr>
          <p:cNvPicPr>
            <a:picLocks noChangeAspect="1"/>
          </p:cNvPicPr>
          <p:nvPr/>
        </p:nvPicPr>
        <p:blipFill>
          <a:blip r:embed="rId6"/>
          <a:stretch>
            <a:fillRect/>
          </a:stretch>
        </p:blipFill>
        <p:spPr>
          <a:xfrm>
            <a:off x="5885915" y="2144055"/>
            <a:ext cx="792792" cy="1146245"/>
          </a:xfrm>
          <a:prstGeom prst="rect">
            <a:avLst/>
          </a:prstGeom>
        </p:spPr>
      </p:pic>
      <p:pic>
        <p:nvPicPr>
          <p:cNvPr id="48" name="图片 47">
            <a:extLst>
              <a:ext uri="{FF2B5EF4-FFF2-40B4-BE49-F238E27FC236}">
                <a16:creationId xmlns="" xmlns:a16="http://schemas.microsoft.com/office/drawing/2014/main" id="{9217B9F8-3E79-47CE-824C-FCE98AB098C8}"/>
              </a:ext>
            </a:extLst>
          </p:cNvPr>
          <p:cNvPicPr>
            <a:picLocks noChangeAspect="1"/>
          </p:cNvPicPr>
          <p:nvPr/>
        </p:nvPicPr>
        <p:blipFill>
          <a:blip r:embed="rId7"/>
          <a:stretch>
            <a:fillRect/>
          </a:stretch>
        </p:blipFill>
        <p:spPr>
          <a:xfrm>
            <a:off x="7432053" y="2340944"/>
            <a:ext cx="1312693" cy="864190"/>
          </a:xfrm>
          <a:prstGeom prst="rect">
            <a:avLst/>
          </a:prstGeom>
        </p:spPr>
      </p:pic>
      <p:sp>
        <p:nvSpPr>
          <p:cNvPr id="31" name="文本框 30">
            <a:extLst>
              <a:ext uri="{FF2B5EF4-FFF2-40B4-BE49-F238E27FC236}">
                <a16:creationId xmlns="" xmlns:a16="http://schemas.microsoft.com/office/drawing/2014/main" id="{7F388881-5523-4474-9C9E-941961C8B90B}"/>
              </a:ext>
            </a:extLst>
          </p:cNvPr>
          <p:cNvSpPr txBox="1"/>
          <p:nvPr/>
        </p:nvSpPr>
        <p:spPr>
          <a:xfrm>
            <a:off x="7018986" y="6452315"/>
            <a:ext cx="1599916" cy="246221"/>
          </a:xfrm>
          <a:prstGeom prst="rect">
            <a:avLst/>
          </a:prstGeom>
          <a:noFill/>
        </p:spPr>
        <p:txBody>
          <a:bodyPr wrap="square" rtlCol="0">
            <a:spAutoFit/>
          </a:bodyPr>
          <a:lstStyle/>
          <a:p>
            <a:r>
              <a:rPr lang="zh-CN" altLang="en-US" sz="1000" dirty="0"/>
              <a:t>数据来源：公开数据整理</a:t>
            </a:r>
          </a:p>
        </p:txBody>
      </p:sp>
    </p:spTree>
    <p:extLst>
      <p:ext uri="{BB962C8B-B14F-4D97-AF65-F5344CB8AC3E}">
        <p14:creationId xmlns:p14="http://schemas.microsoft.com/office/powerpoint/2010/main" val="2765391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52;p15">
            <a:extLst>
              <a:ext uri="{FF2B5EF4-FFF2-40B4-BE49-F238E27FC236}">
                <a16:creationId xmlns="" xmlns:a16="http://schemas.microsoft.com/office/drawing/2014/main" id="{58C69BA8-BA0E-443B-AC88-4997B7A3E223}"/>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行业概览</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内窥镜概览：胶囊内镜成为新型内镜的开发热点</a:t>
            </a:r>
          </a:p>
        </p:txBody>
      </p:sp>
      <p:sp>
        <p:nvSpPr>
          <p:cNvPr id="12" name="Rectangle 2">
            <a:extLst>
              <a:ext uri="{FF2B5EF4-FFF2-40B4-BE49-F238E27FC236}">
                <a16:creationId xmlns="" xmlns:a16="http://schemas.microsoft.com/office/drawing/2014/main" id="{73AA4CFE-482B-4C27-A610-271B1B50B518}"/>
              </a:ext>
            </a:extLst>
          </p:cNvPr>
          <p:cNvSpPr/>
          <p:nvPr/>
        </p:nvSpPr>
        <p:spPr>
          <a:xfrm>
            <a:off x="614745" y="1025362"/>
            <a:ext cx="8093804" cy="222905"/>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 indent="-74295" algn="ctr" defTabSz="912495" fontAlgn="base">
              <a:spcBef>
                <a:spcPct val="0"/>
              </a:spcBef>
              <a:spcAft>
                <a:spcPct val="0"/>
              </a:spcAft>
              <a:defRPr/>
            </a:pPr>
            <a:r>
              <a:rPr lang="zh-CN" altLang="en-US" sz="1400" b="1" dirty="0">
                <a:solidFill>
                  <a:schemeClr val="bg1"/>
                </a:solidFill>
                <a:latin typeface="+mj-ea"/>
              </a:rPr>
              <a:t>内窥镜技术逐渐成熟   新型内镜优势明显</a:t>
            </a:r>
            <a:endParaRPr lang="en-US" altLang="zh-CN" sz="1400" b="1" dirty="0">
              <a:solidFill>
                <a:schemeClr val="bg1"/>
              </a:solidFill>
              <a:latin typeface="+mj-ea"/>
            </a:endParaRPr>
          </a:p>
        </p:txBody>
      </p:sp>
      <p:graphicFrame>
        <p:nvGraphicFramePr>
          <p:cNvPr id="2" name="表格 1"/>
          <p:cNvGraphicFramePr>
            <a:graphicFrameLocks noGrp="1"/>
          </p:cNvGraphicFramePr>
          <p:nvPr>
            <p:extLst>
              <p:ext uri="{D42A27DB-BD31-4B8C-83A1-F6EECF244321}">
                <p14:modId xmlns:p14="http://schemas.microsoft.com/office/powerpoint/2010/main" val="3105934148"/>
              </p:ext>
            </p:extLst>
          </p:nvPr>
        </p:nvGraphicFramePr>
        <p:xfrm>
          <a:off x="404163" y="2286718"/>
          <a:ext cx="8526718" cy="3657600"/>
        </p:xfrm>
        <a:graphic>
          <a:graphicData uri="http://schemas.openxmlformats.org/drawingml/2006/table">
            <a:tbl>
              <a:tblPr firstRow="1" firstCol="1" bandRow="1">
                <a:tableStyleId>{5C22544A-7EE6-4342-B048-85BDC9FD1C3A}</a:tableStyleId>
              </a:tblPr>
              <a:tblGrid>
                <a:gridCol w="882968">
                  <a:extLst>
                    <a:ext uri="{9D8B030D-6E8A-4147-A177-3AD203B41FA5}">
                      <a16:colId xmlns="" xmlns:a16="http://schemas.microsoft.com/office/drawing/2014/main" val="20000"/>
                    </a:ext>
                  </a:extLst>
                </a:gridCol>
                <a:gridCol w="4105963">
                  <a:extLst>
                    <a:ext uri="{9D8B030D-6E8A-4147-A177-3AD203B41FA5}">
                      <a16:colId xmlns="" xmlns:a16="http://schemas.microsoft.com/office/drawing/2014/main" val="20001"/>
                    </a:ext>
                  </a:extLst>
                </a:gridCol>
                <a:gridCol w="3537787">
                  <a:extLst>
                    <a:ext uri="{9D8B030D-6E8A-4147-A177-3AD203B41FA5}">
                      <a16:colId xmlns="" xmlns:a16="http://schemas.microsoft.com/office/drawing/2014/main" val="20002"/>
                    </a:ext>
                  </a:extLst>
                </a:gridCol>
              </a:tblGrid>
              <a:tr h="249975">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检查方式</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普通内镜</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胶囊内镜</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249975">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价格</a:t>
                      </a:r>
                      <a:endParaRPr lang="en-US" altLang="zh-CN" sz="105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约</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500</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元</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大于</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3500</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元</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49975">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检查时间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分钟左右，医生实时判断</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技师拍摄</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分钟左右，医生异步阅片</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分钟左右</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096974789"/>
                  </a:ext>
                </a:extLst>
              </a:tr>
              <a:tr h="249975">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医保</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按照规定比例医保（无痛费用不报销）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少数省市有医保</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49975">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应用场景</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大型医院，检查就诊有局限</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大型医院、专科医院、社康医院、体检机构等</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833656759"/>
                  </a:ext>
                </a:extLst>
              </a:tr>
              <a:tr h="249975">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清晰度</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清晰度高（千万级像素）</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10-30</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万象素（足够诊断用途）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697615506"/>
                  </a:ext>
                </a:extLst>
              </a:tr>
              <a:tr h="249975">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检查方式</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插管：插入胃镜管经过食管、胃部、十二指肠检查内部情况</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温水服用：经过食管、胃、小肠、大肠、肛管排除体外</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548325952"/>
                  </a:ext>
                </a:extLst>
              </a:tr>
              <a:tr h="409050">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患者使用感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局部检查、有创、痛苦、易出血、穿孔，有交叉感染和麻醉风险。操作及时要求高，体验感差、患者难接受</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胃肠检查、无创、无痛、安全舒适、无麻醉和交叉感染风险。操作简单方便，体验感好，患者易接受</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533600355"/>
                  </a:ext>
                </a:extLst>
              </a:tr>
              <a:tr h="568125">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禁忌症</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严重心肺功能不全、处于休克等危重状态者、不能合作者、内镜插入途径有严重急性炎症和内脏穿孔者</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心肺功能不全，出血倾向伴血红蛋白低于</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50g/L</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，高度脊柱畸形，食管或十二指肠巨大憩室等</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无手术条件或拒绝接受任何腹部手术者</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已知或怀疑胃肠道梗阻、狭窄及痿管；心脏起搏器或其他电子仪器植入者；吞咽障碍者；孕妇</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637602873"/>
                  </a:ext>
                </a:extLst>
              </a:tr>
              <a:tr h="249975">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并发症</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出血、穿孔、感染、心律失常、咽喉损伤、下颌关节脱臼</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胶囊滞留</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停留于胃肠道</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周以上</a:t>
                      </a:r>
                      <a:r>
                        <a:rPr lang="en-US" altLang="zh-CN" sz="105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误吸入气道</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065097577"/>
                  </a:ext>
                </a:extLst>
              </a:tr>
              <a:tr h="249975">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操作方式</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 “准手术级别”，需要具有资质的内镜医师方可操作</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经过简单操作培训的医护人员都可以操作</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827219837"/>
                  </a:ext>
                </a:extLst>
              </a:tr>
              <a:tr h="409050">
                <a:tc>
                  <a:txBody>
                    <a:bodyPr/>
                    <a:lstStyle/>
                    <a:p>
                      <a:pPr algn="ct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功能性</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可进行活检，顺带检查食道等</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不可进行活检，可一次性检查食道、胃、小肠等（检</a:t>
                      </a:r>
                    </a:p>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查小肠会造成医生阅片时间大幅增加）</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040774382"/>
                  </a:ext>
                </a:extLst>
              </a:tr>
            </a:tbl>
          </a:graphicData>
        </a:graphic>
      </p:graphicFrame>
      <p:sp>
        <p:nvSpPr>
          <p:cNvPr id="3" name="TextBox 2"/>
          <p:cNvSpPr txBox="1"/>
          <p:nvPr/>
        </p:nvSpPr>
        <p:spPr>
          <a:xfrm>
            <a:off x="213118" y="1332758"/>
            <a:ext cx="8717763" cy="869469"/>
          </a:xfrm>
          <a:prstGeom prst="rect">
            <a:avLst/>
          </a:prstGeom>
          <a:noFill/>
        </p:spPr>
        <p:txBody>
          <a:bodyPr wrap="square" rtlCol="0">
            <a:spAutoFit/>
          </a:bodyPr>
          <a:lstStyle/>
          <a:p>
            <a:pPr marL="285750" indent="-285750">
              <a:spcBef>
                <a:spcPts val="300"/>
              </a:spcBef>
              <a:buFont typeface="Wingdings" panose="05000000000000000000" pitchFamily="2" charset="2"/>
              <a:buChar char="Ø"/>
            </a:pPr>
            <a:r>
              <a:rPr lang="zh-CN" altLang="en-US" sz="1200" dirty="0">
                <a:latin typeface="Times New Roman" panose="02020603050405020304" pitchFamily="18" charset="0"/>
                <a:cs typeface="Times New Roman" panose="02020603050405020304" pitchFamily="18" charset="0"/>
              </a:rPr>
              <a:t>我国消化道内镜医师资源十分短缺，据</a:t>
            </a:r>
            <a:r>
              <a:rPr lang="en-US" altLang="zh-CN" sz="1200" dirty="0">
                <a:latin typeface="Times New Roman" panose="02020603050405020304" pitchFamily="18" charset="0"/>
                <a:cs typeface="Times New Roman" panose="02020603050405020304" pitchFamily="18" charset="0"/>
              </a:rPr>
              <a:t>2015</a:t>
            </a:r>
            <a:r>
              <a:rPr lang="zh-CN" altLang="en-US" sz="1200" dirty="0">
                <a:latin typeface="Times New Roman" panose="02020603050405020304" pitchFamily="18" charset="0"/>
                <a:cs typeface="Times New Roman" panose="02020603050405020304" pitchFamily="18" charset="0"/>
              </a:rPr>
              <a:t>年</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中国消化内镜诊疗概况</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统计，</a:t>
            </a:r>
            <a:r>
              <a:rPr lang="zh-CN" altLang="en-US" sz="1200" b="1" dirty="0">
                <a:latin typeface="Times New Roman" panose="02020603050405020304" pitchFamily="18" charset="0"/>
                <a:cs typeface="Times New Roman" panose="02020603050405020304" pitchFamily="18" charset="0"/>
              </a:rPr>
              <a:t>我国仅有</a:t>
            </a:r>
            <a:r>
              <a:rPr lang="en-US" altLang="zh-CN" sz="1200" b="1" dirty="0">
                <a:latin typeface="Times New Roman" panose="02020603050405020304" pitchFamily="18" charset="0"/>
                <a:cs typeface="Times New Roman" panose="02020603050405020304" pitchFamily="18" charset="0"/>
              </a:rPr>
              <a:t>26,203</a:t>
            </a:r>
            <a:r>
              <a:rPr lang="zh-CN" altLang="en-US" sz="1200" b="1" dirty="0">
                <a:latin typeface="Times New Roman" panose="02020603050405020304" pitchFamily="18" charset="0"/>
                <a:cs typeface="Times New Roman" panose="02020603050405020304" pitchFamily="18" charset="0"/>
              </a:rPr>
              <a:t>名消化内镜医师，每年进行胃镜检查 </a:t>
            </a:r>
            <a:r>
              <a:rPr lang="en-US" altLang="zh-CN" sz="1200" b="1" dirty="0">
                <a:latin typeface="Times New Roman" panose="02020603050405020304" pitchFamily="18" charset="0"/>
                <a:cs typeface="Times New Roman" panose="02020603050405020304" pitchFamily="18" charset="0"/>
              </a:rPr>
              <a:t>2,877</a:t>
            </a:r>
            <a:r>
              <a:rPr lang="zh-CN" altLang="en-US" sz="1200" b="1" dirty="0">
                <a:latin typeface="Times New Roman" panose="02020603050405020304" pitchFamily="18" charset="0"/>
                <a:cs typeface="Times New Roman" panose="02020603050405020304" pitchFamily="18" charset="0"/>
              </a:rPr>
              <a:t>万例，只覆盖总人口的</a:t>
            </a:r>
            <a:r>
              <a:rPr lang="en-US" altLang="zh-CN" sz="1200" b="1" dirty="0">
                <a:latin typeface="Times New Roman" panose="02020603050405020304" pitchFamily="18" charset="0"/>
                <a:cs typeface="Times New Roman" panose="02020603050405020304" pitchFamily="18" charset="0"/>
              </a:rPr>
              <a:t>2.2%</a:t>
            </a:r>
            <a:r>
              <a:rPr lang="zh-CN" altLang="en-US" sz="1200" dirty="0">
                <a:latin typeface="Times New Roman" panose="02020603050405020304" pitchFamily="18" charset="0"/>
                <a:cs typeface="Times New Roman" panose="02020603050405020304" pitchFamily="18" charset="0"/>
              </a:rPr>
              <a:t>，仅能满足胃癌患者治疗过程中癿胃镜检查需求，无余力迚行早期胃癌筛查。</a:t>
            </a:r>
            <a:endParaRPr lang="en-US" altLang="zh-CN" sz="1200" dirty="0">
              <a:latin typeface="Times New Roman" panose="02020603050405020304" pitchFamily="18" charset="0"/>
              <a:cs typeface="Times New Roman" panose="02020603050405020304" pitchFamily="18" charset="0"/>
            </a:endParaRPr>
          </a:p>
          <a:p>
            <a:pPr marL="285750" indent="-285750">
              <a:spcBef>
                <a:spcPts val="300"/>
              </a:spcBef>
              <a:buFont typeface="Wingdings" panose="05000000000000000000" pitchFamily="2" charset="2"/>
              <a:buChar char="Ø"/>
            </a:pPr>
            <a:r>
              <a:rPr lang="zh-CN" altLang="en-US" sz="1200" dirty="0">
                <a:latin typeface="Times New Roman" panose="02020603050405020304" pitchFamily="18" charset="0"/>
                <a:cs typeface="Times New Roman" panose="02020603050405020304" pitchFamily="18" charset="0"/>
              </a:rPr>
              <a:t>胶囊内镜检查无需麻醉、舒适安全，同时将胃镜检查拆分为图像采集和诊断两个过程，前端图像采集无需专门内镜医师即可完成，后端配合高端互联网技术由专业医师完成，极大地减轻与业内镜医师的诊疗压力。</a:t>
            </a:r>
          </a:p>
        </p:txBody>
      </p:sp>
      <p:sp>
        <p:nvSpPr>
          <p:cNvPr id="8" name="文本框 7"/>
          <p:cNvSpPr txBox="1"/>
          <p:nvPr/>
        </p:nvSpPr>
        <p:spPr>
          <a:xfrm>
            <a:off x="7018986" y="6452315"/>
            <a:ext cx="1599916" cy="246221"/>
          </a:xfrm>
          <a:prstGeom prst="rect">
            <a:avLst/>
          </a:prstGeom>
          <a:noFill/>
        </p:spPr>
        <p:txBody>
          <a:bodyPr wrap="square" rtlCol="0">
            <a:spAutoFit/>
          </a:bodyPr>
          <a:lstStyle/>
          <a:p>
            <a:r>
              <a:rPr lang="zh-CN" altLang="en-US" sz="1000" dirty="0"/>
              <a:t>数据来源：公开数据整理</a:t>
            </a:r>
          </a:p>
        </p:txBody>
      </p:sp>
    </p:spTree>
    <p:extLst>
      <p:ext uri="{BB962C8B-B14F-4D97-AF65-F5344CB8AC3E}">
        <p14:creationId xmlns:p14="http://schemas.microsoft.com/office/powerpoint/2010/main" val="819223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 xmlns:a16="http://schemas.microsoft.com/office/drawing/2014/main" id="{560B3968-0388-3949-823A-460D07CD3191}"/>
              </a:ext>
            </a:extLst>
          </p:cNvPr>
          <p:cNvGraphicFramePr/>
          <p:nvPr/>
        </p:nvGraphicFramePr>
        <p:xfrm>
          <a:off x="622300" y="1221412"/>
          <a:ext cx="7899400" cy="4784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Google Shape;152;p15">
            <a:extLst>
              <a:ext uri="{FF2B5EF4-FFF2-40B4-BE49-F238E27FC236}">
                <a16:creationId xmlns="" xmlns:a16="http://schemas.microsoft.com/office/drawing/2014/main" id="{58CF8AE7-F70F-4917-B06F-AC88A4DF647F}"/>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行业概览</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内窥镜发展前景：受制度、科技发展，内窥镜前景广阔</a:t>
            </a:r>
          </a:p>
        </p:txBody>
      </p:sp>
    </p:spTree>
    <p:extLst>
      <p:ext uri="{BB962C8B-B14F-4D97-AF65-F5344CB8AC3E}">
        <p14:creationId xmlns:p14="http://schemas.microsoft.com/office/powerpoint/2010/main" val="2610128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 xmlns:a16="http://schemas.microsoft.com/office/drawing/2014/main" id="{40F9BAB5-1364-D042-B971-5EB8CF4B173A}"/>
              </a:ext>
            </a:extLst>
          </p:cNvPr>
          <p:cNvGraphicFramePr/>
          <p:nvPr/>
        </p:nvGraphicFramePr>
        <p:xfrm>
          <a:off x="693952" y="2312719"/>
          <a:ext cx="7974957" cy="3591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文本框 32">
            <a:extLst>
              <a:ext uri="{FF2B5EF4-FFF2-40B4-BE49-F238E27FC236}">
                <a16:creationId xmlns="" xmlns:a16="http://schemas.microsoft.com/office/drawing/2014/main" id="{E7751740-00B2-6244-BD9E-AE519B773917}"/>
              </a:ext>
            </a:extLst>
          </p:cNvPr>
          <p:cNvSpPr txBox="1"/>
          <p:nvPr/>
        </p:nvSpPr>
        <p:spPr>
          <a:xfrm>
            <a:off x="355600" y="1141923"/>
            <a:ext cx="8511280" cy="969496"/>
          </a:xfrm>
          <a:prstGeom prst="rect">
            <a:avLst/>
          </a:prstGeom>
          <a:noFill/>
        </p:spPr>
        <p:txBody>
          <a:bodyPr wrap="square" rtlCol="0">
            <a:spAutoFit/>
          </a:bodyPr>
          <a:lstStyle/>
          <a:p>
            <a:pPr marL="285750" indent="-285750">
              <a:spcBef>
                <a:spcPts val="600"/>
              </a:spcBef>
              <a:buFont typeface="Wingdings" pitchFamily="2" charset="2"/>
              <a:buChar char="Ø"/>
            </a:pPr>
            <a:r>
              <a:rPr lang="zh-CN" altLang="en-US" sz="1300" dirty="0"/>
              <a:t>磁控胶囊胃镜属于</a:t>
            </a:r>
            <a:r>
              <a:rPr lang="zh-CN" altLang="en-US" sz="1300" b="1" dirty="0"/>
              <a:t>医用内窥镜行业</a:t>
            </a:r>
            <a:r>
              <a:rPr lang="zh-CN" altLang="en-US" sz="1300" dirty="0"/>
              <a:t>，主要用于直接观察人体内部病变组织，随着内窥镜微创技术的普及和内窥镜加工工艺的提高，现已广泛应用众多科室，成为不可戒缺的医用诊断和手术设备。其中，</a:t>
            </a:r>
            <a:r>
              <a:rPr lang="zh-CN" altLang="en-US" sz="1300" b="1" dirty="0"/>
              <a:t>消化内镜</a:t>
            </a:r>
            <a:r>
              <a:rPr lang="zh-CN" altLang="en-US" sz="1300" dirty="0"/>
              <a:t>属于内窥镜最常用的类型</a:t>
            </a:r>
            <a:endParaRPr lang="en-US" altLang="zh-CN" sz="1300" dirty="0"/>
          </a:p>
          <a:p>
            <a:pPr marL="285750" indent="-285750">
              <a:spcBef>
                <a:spcPts val="600"/>
              </a:spcBef>
              <a:buFont typeface="Wingdings" pitchFamily="2" charset="2"/>
              <a:buChar char="Ø"/>
            </a:pPr>
            <a:r>
              <a:rPr lang="zh-CN" altLang="en-US" sz="1300" dirty="0"/>
              <a:t>按照临床功能，消化内镜可分为胃镜、肠镜、十二指肠镜、超声内镜和胶囊内镜等</a:t>
            </a:r>
            <a:endParaRPr lang="en-US" altLang="zh-CN" sz="1300" dirty="0"/>
          </a:p>
        </p:txBody>
      </p:sp>
      <p:sp>
        <p:nvSpPr>
          <p:cNvPr id="6" name="Google Shape;152;p15">
            <a:extLst>
              <a:ext uri="{FF2B5EF4-FFF2-40B4-BE49-F238E27FC236}">
                <a16:creationId xmlns="" xmlns:a16="http://schemas.microsoft.com/office/drawing/2014/main" id="{688E700F-F8B9-4975-B14E-EA793AAA1792}"/>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行业概览</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——3.1.2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细分领域：胶囊内镜</a:t>
            </a:r>
          </a:p>
        </p:txBody>
      </p:sp>
      <p:sp>
        <p:nvSpPr>
          <p:cNvPr id="10" name="TextBox 9"/>
          <p:cNvSpPr txBox="1"/>
          <p:nvPr/>
        </p:nvSpPr>
        <p:spPr>
          <a:xfrm>
            <a:off x="5486250" y="4609675"/>
            <a:ext cx="1361095" cy="554998"/>
          </a:xfrm>
          <a:prstGeom prst="rect">
            <a:avLst/>
          </a:prstGeom>
          <a:noFill/>
          <a:ln w="19050">
            <a:solidFill>
              <a:schemeClr val="bg2"/>
            </a:solidFill>
            <a:prstDash val="lgDash"/>
          </a:ln>
        </p:spPr>
        <p:txBody>
          <a:bodyPr wrap="square" rtlCol="0">
            <a:spAutoFit/>
          </a:bodyPr>
          <a:lstStyle/>
          <a:p>
            <a:endParaRPr lang="zh-CN" altLang="en-US" dirty="0"/>
          </a:p>
        </p:txBody>
      </p:sp>
      <p:sp>
        <p:nvSpPr>
          <p:cNvPr id="11" name="TextBox 10"/>
          <p:cNvSpPr txBox="1"/>
          <p:nvPr/>
        </p:nvSpPr>
        <p:spPr>
          <a:xfrm>
            <a:off x="5486250" y="4308346"/>
            <a:ext cx="1627833" cy="307777"/>
          </a:xfrm>
          <a:prstGeom prst="rect">
            <a:avLst/>
          </a:prstGeom>
          <a:noFill/>
        </p:spPr>
        <p:txBody>
          <a:bodyPr wrap="square" rtlCol="0">
            <a:spAutoFit/>
          </a:bodyPr>
          <a:lstStyle/>
          <a:p>
            <a:r>
              <a:rPr lang="zh-CN" altLang="en-US" sz="1400" dirty="0">
                <a:solidFill>
                  <a:schemeClr val="bg2"/>
                </a:solidFill>
              </a:rPr>
              <a:t>资福成熟产品线</a:t>
            </a:r>
          </a:p>
        </p:txBody>
      </p:sp>
      <p:sp>
        <p:nvSpPr>
          <p:cNvPr id="7" name="TextBox 6"/>
          <p:cNvSpPr txBox="1"/>
          <p:nvPr/>
        </p:nvSpPr>
        <p:spPr>
          <a:xfrm>
            <a:off x="6999745" y="4871457"/>
            <a:ext cx="1361095" cy="554998"/>
          </a:xfrm>
          <a:prstGeom prst="rect">
            <a:avLst/>
          </a:prstGeom>
          <a:noFill/>
          <a:ln w="19050">
            <a:solidFill>
              <a:schemeClr val="bg2"/>
            </a:solidFill>
            <a:prstDash val="lgDash"/>
          </a:ln>
        </p:spPr>
        <p:txBody>
          <a:bodyPr wrap="square" rtlCol="0">
            <a:spAutoFit/>
          </a:bodyPr>
          <a:lstStyle/>
          <a:p>
            <a:endParaRPr lang="zh-CN" altLang="en-US" dirty="0"/>
          </a:p>
        </p:txBody>
      </p:sp>
      <p:sp>
        <p:nvSpPr>
          <p:cNvPr id="8" name="TextBox 7"/>
          <p:cNvSpPr txBox="1"/>
          <p:nvPr/>
        </p:nvSpPr>
        <p:spPr>
          <a:xfrm>
            <a:off x="6919358" y="4581509"/>
            <a:ext cx="2224642" cy="307777"/>
          </a:xfrm>
          <a:prstGeom prst="rect">
            <a:avLst/>
          </a:prstGeom>
          <a:noFill/>
        </p:spPr>
        <p:txBody>
          <a:bodyPr wrap="square" rtlCol="0">
            <a:spAutoFit/>
          </a:bodyPr>
          <a:lstStyle/>
          <a:p>
            <a:r>
              <a:rPr lang="zh-CN" altLang="en-US" sz="1400" dirty="0">
                <a:solidFill>
                  <a:schemeClr val="bg2"/>
                </a:solidFill>
              </a:rPr>
              <a:t>资福新上市重磅产品线</a:t>
            </a:r>
          </a:p>
        </p:txBody>
      </p:sp>
    </p:spTree>
    <p:extLst>
      <p:ext uri="{BB962C8B-B14F-4D97-AF65-F5344CB8AC3E}">
        <p14:creationId xmlns:p14="http://schemas.microsoft.com/office/powerpoint/2010/main" val="2848314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BA103F8F-6DEC-A942-BCF7-922187EAD826}"/>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898" y="2280013"/>
            <a:ext cx="5962242" cy="4180609"/>
          </a:xfrm>
          <a:prstGeom prst="rect">
            <a:avLst/>
          </a:prstGeom>
        </p:spPr>
      </p:pic>
      <p:sp>
        <p:nvSpPr>
          <p:cNvPr id="8" name="文本框 3">
            <a:extLst>
              <a:ext uri="{FF2B5EF4-FFF2-40B4-BE49-F238E27FC236}">
                <a16:creationId xmlns="" xmlns:a16="http://schemas.microsoft.com/office/drawing/2014/main" id="{53D38F1C-D3C1-F640-A39E-C11153093F3F}"/>
              </a:ext>
            </a:extLst>
          </p:cNvPr>
          <p:cNvSpPr txBox="1"/>
          <p:nvPr/>
        </p:nvSpPr>
        <p:spPr>
          <a:xfrm>
            <a:off x="486899" y="1048907"/>
            <a:ext cx="7835900" cy="123110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Ø"/>
            </a:pPr>
            <a:r>
              <a:rPr lang="zh-CN" altLang="en-US" sz="1400" dirty="0"/>
              <a:t>胶囊内镜系统由智能胶囊、图像记录仪和影像工作站 三个部分组成。</a:t>
            </a:r>
            <a:endParaRPr lang="en-US" altLang="zh-CN" sz="1400" dirty="0"/>
          </a:p>
          <a:p>
            <a:pPr marL="285750" indent="-285750">
              <a:buFont typeface="Wingdings" pitchFamily="2" charset="2"/>
              <a:buChar char="Ø"/>
            </a:pPr>
            <a:r>
              <a:rPr lang="zh-CN" altLang="en-US" sz="1400" dirty="0"/>
              <a:t>受检者口服智能胶囊，使其沿着胃→十二指肠→空肠与回肠→结肠→直肠的方向运行，同时对经过的消化管道连续摄像，并以数字信号传输图像给病人体外携带的图像记录仪进行存储记录</a:t>
            </a:r>
            <a:endParaRPr lang="en-US" altLang="zh-CN" sz="1400" dirty="0"/>
          </a:p>
          <a:p>
            <a:pPr marL="285750" indent="-285750">
              <a:buFont typeface="Wingdings" pitchFamily="2" charset="2"/>
              <a:buChar char="Ø"/>
            </a:pPr>
            <a:r>
              <a:rPr lang="zh-CN" altLang="en-US" sz="1400" dirty="0"/>
              <a:t>医生利用体外的图像记录仪和影像工作站，了解受检者的消化道情况，从而对其病情做出诊断。 </a:t>
            </a:r>
          </a:p>
          <a:p>
            <a:endParaRPr kumimoji="1" lang="zh-CN" altLang="en-US" dirty="0"/>
          </a:p>
        </p:txBody>
      </p:sp>
      <p:sp>
        <p:nvSpPr>
          <p:cNvPr id="5" name="Google Shape;152;p15">
            <a:extLst>
              <a:ext uri="{FF2B5EF4-FFF2-40B4-BE49-F238E27FC236}">
                <a16:creationId xmlns="" xmlns:a16="http://schemas.microsoft.com/office/drawing/2014/main" id="{32B9244A-A029-46DB-BE69-F5DBFFCFF6E0}"/>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胶囊内镜工作原理</a:t>
            </a:r>
          </a:p>
        </p:txBody>
      </p:sp>
    </p:spTree>
    <p:extLst>
      <p:ext uri="{BB962C8B-B14F-4D97-AF65-F5344CB8AC3E}">
        <p14:creationId xmlns:p14="http://schemas.microsoft.com/office/powerpoint/2010/main" val="116163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5"/>
          <p:cNvSpPr/>
          <p:nvPr/>
        </p:nvSpPr>
        <p:spPr>
          <a:xfrm>
            <a:off x="2075989" y="1210179"/>
            <a:ext cx="5925013" cy="291041"/>
          </a:xfrm>
          <a:prstGeom prst="rect">
            <a:avLst/>
          </a:prstGeom>
          <a:noFill/>
          <a:ln>
            <a:noFill/>
          </a:ln>
        </p:spPr>
        <p:txBody>
          <a:bodyPr spcFirstLastPara="1" wrap="square" lIns="59644" tIns="29813" rIns="59644" bIns="29813" anchor="t" anchorCtr="0">
            <a:spAutoFit/>
          </a:bodyPr>
          <a:lstStyle/>
          <a:p>
            <a:pPr marL="55960" indent="-55960" defTabSz="342900"/>
            <a:r>
              <a:rPr lang="en-US" altLang="zh-CN" sz="1500" b="1" dirty="0">
                <a:solidFill>
                  <a:prstClr val="white"/>
                </a:solidFill>
                <a:latin typeface="STKaiti" panose="02010600040101010101" pitchFamily="2" charset="-122"/>
                <a:ea typeface="STKaiti" panose="02010600040101010101" pitchFamily="2" charset="-122"/>
                <a:cs typeface="Times New Roman"/>
                <a:sym typeface="Times New Roman"/>
              </a:rPr>
              <a:t>1.2</a:t>
            </a:r>
            <a:r>
              <a:rPr lang="zh-CN" altLang="en-US" sz="1500" b="1" dirty="0">
                <a:solidFill>
                  <a:prstClr val="white"/>
                </a:solidFill>
                <a:latin typeface="STKaiti" panose="02010600040101010101" pitchFamily="2" charset="-122"/>
                <a:ea typeface="STKaiti" panose="02010600040101010101" pitchFamily="2" charset="-122"/>
                <a:cs typeface="Times New Roman"/>
                <a:sym typeface="Times New Roman"/>
              </a:rPr>
              <a:t> 退出与交易架构</a:t>
            </a:r>
            <a:endParaRPr sz="1500" dirty="0">
              <a:solidFill>
                <a:prstClr val="black"/>
              </a:solidFill>
              <a:latin typeface="STKaiti" panose="02010600040101010101" pitchFamily="2" charset="-122"/>
              <a:ea typeface="STKaiti" panose="02010600040101010101" pitchFamily="2" charset="-122"/>
            </a:endParaRPr>
          </a:p>
        </p:txBody>
      </p:sp>
      <p:grpSp>
        <p:nvGrpSpPr>
          <p:cNvPr id="4" name="组 3"/>
          <p:cNvGrpSpPr/>
          <p:nvPr/>
        </p:nvGrpSpPr>
        <p:grpSpPr>
          <a:xfrm>
            <a:off x="804712" y="1275017"/>
            <a:ext cx="7650958" cy="4785125"/>
            <a:chOff x="523592" y="1169043"/>
            <a:chExt cx="8357614" cy="4787376"/>
          </a:xfrm>
        </p:grpSpPr>
        <p:sp>
          <p:nvSpPr>
            <p:cNvPr id="68" name="Google Shape;68;p5"/>
            <p:cNvSpPr/>
            <p:nvPr/>
          </p:nvSpPr>
          <p:spPr>
            <a:xfrm>
              <a:off x="1987950" y="1169043"/>
              <a:ext cx="6893256" cy="4787376"/>
            </a:xfrm>
            <a:prstGeom prst="rect">
              <a:avLst/>
            </a:prstGeom>
            <a:noFill/>
            <a:ln w="9525" cap="flat" cmpd="sng">
              <a:solidFill>
                <a:srgbClr val="00588F"/>
              </a:solidFill>
              <a:prstDash val="solid"/>
              <a:miter lim="800000"/>
              <a:headEnd type="none" w="sm" len="sm"/>
              <a:tailEnd type="none" w="sm" len="sm"/>
            </a:ln>
          </p:spPr>
          <p:txBody>
            <a:bodyPr spcFirstLastPara="1" wrap="square" lIns="68550" tIns="34275" rIns="68550" bIns="34275" anchor="ctr" anchorCtr="0">
              <a:noAutofit/>
            </a:bodyPr>
            <a:lstStyle/>
            <a:p>
              <a:pPr marL="201216" indent="-201216" defTabSz="342900">
                <a:buClr>
                  <a:srgbClr val="00588F"/>
                </a:buClr>
                <a:buSzPts val="1120"/>
                <a:buFont typeface="Noto Sans Symbols"/>
                <a:buChar char="■"/>
              </a:pPr>
              <a:endParaRPr sz="1300" dirty="0">
                <a:solidFill>
                  <a:prstClr val="black"/>
                </a:solidFill>
                <a:latin typeface="STKaiti" panose="02010600040101010101" pitchFamily="2" charset="-122"/>
                <a:ea typeface="STKaiti" panose="02010600040101010101" pitchFamily="2" charset="-122"/>
                <a:cs typeface="Times New Roman"/>
                <a:sym typeface="Times New Roman"/>
              </a:endParaRPr>
            </a:p>
            <a:p>
              <a:pPr defTabSz="342900">
                <a:spcBef>
                  <a:spcPts val="300"/>
                </a:spcBef>
                <a:buClr>
                  <a:srgbClr val="00588F"/>
                </a:buClr>
                <a:buSzPts val="1120"/>
              </a:pPr>
              <a:endParaRPr sz="1300" dirty="0">
                <a:solidFill>
                  <a:srgbClr val="FF0000"/>
                </a:solidFill>
                <a:latin typeface="STKaiti" panose="02010600040101010101" pitchFamily="2" charset="-122"/>
                <a:ea typeface="STKaiti" panose="02010600040101010101" pitchFamily="2" charset="-122"/>
                <a:cs typeface="Times New Roman"/>
                <a:sym typeface="Times New Roman"/>
              </a:endParaRPr>
            </a:p>
          </p:txBody>
        </p:sp>
        <p:sp>
          <p:nvSpPr>
            <p:cNvPr id="69" name="Google Shape;69;p5"/>
            <p:cNvSpPr/>
            <p:nvPr/>
          </p:nvSpPr>
          <p:spPr>
            <a:xfrm>
              <a:off x="523592" y="1169043"/>
              <a:ext cx="1370607" cy="4787376"/>
            </a:xfrm>
            <a:prstGeom prst="rect">
              <a:avLst/>
            </a:prstGeom>
            <a:solidFill>
              <a:schemeClr val="accent1"/>
            </a:solidFill>
            <a:ln w="12700" cap="flat" cmpd="sng">
              <a:solidFill>
                <a:srgbClr val="E5D3AE"/>
              </a:solidFill>
              <a:prstDash val="solid"/>
              <a:miter lim="800000"/>
              <a:headEnd type="none" w="sm" len="sm"/>
              <a:tailEnd type="none" w="sm" len="sm"/>
            </a:ln>
          </p:spPr>
          <p:txBody>
            <a:bodyPr spcFirstLastPara="1" wrap="square" lIns="72938" tIns="36469" rIns="72938" bIns="36469" anchor="ctr" anchorCtr="0">
              <a:noAutofit/>
            </a:bodyPr>
            <a:lstStyle/>
            <a:p>
              <a:pPr algn="ctr" defTabSz="342900"/>
              <a:r>
                <a:rPr lang="zh-CN" altLang="en-US" sz="1300" b="1" dirty="0">
                  <a:solidFill>
                    <a:prstClr val="white"/>
                  </a:solidFill>
                  <a:latin typeface="STKaiti" panose="02010600040101010101" pitchFamily="2" charset="-122"/>
                  <a:ea typeface="STKaiti" panose="02010600040101010101" pitchFamily="2" charset="-122"/>
                  <a:cs typeface="Times New Roman"/>
                  <a:sym typeface="Times New Roman"/>
                </a:rPr>
                <a:t>交易架构</a:t>
              </a:r>
              <a:endParaRPr sz="1300" dirty="0">
                <a:solidFill>
                  <a:prstClr val="black"/>
                </a:solidFill>
                <a:latin typeface="STKaiti" panose="02010600040101010101" pitchFamily="2" charset="-122"/>
                <a:ea typeface="STKaiti" panose="02010600040101010101" pitchFamily="2" charset="-122"/>
              </a:endParaRPr>
            </a:p>
          </p:txBody>
        </p:sp>
        <p:sp>
          <p:nvSpPr>
            <p:cNvPr id="2" name="矩形 1"/>
            <p:cNvSpPr/>
            <p:nvPr/>
          </p:nvSpPr>
          <p:spPr>
            <a:xfrm>
              <a:off x="2136975" y="1362128"/>
              <a:ext cx="6595206" cy="292526"/>
            </a:xfrm>
            <a:prstGeom prst="rect">
              <a:avLst/>
            </a:prstGeom>
          </p:spPr>
          <p:txBody>
            <a:bodyPr wrap="square">
              <a:spAutoFit/>
            </a:bodyPr>
            <a:lstStyle/>
            <a:p>
              <a:pPr marL="201216" indent="-201216" defTabSz="342900">
                <a:buClr>
                  <a:srgbClr val="0076BF">
                    <a:lumMod val="75000"/>
                  </a:srgbClr>
                </a:buClr>
                <a:buSzPct val="80000"/>
                <a:buFont typeface="Wingdings" pitchFamily="2" charset="2"/>
                <a:buChar char="n"/>
              </a:pPr>
              <a:endParaRPr lang="zh-CN" altLang="zh-CN" sz="1300" dirty="0">
                <a:solidFill>
                  <a:prstClr val="black"/>
                </a:solidFill>
                <a:latin typeface="Times New Roman" pitchFamily="18" charset="0"/>
                <a:ea typeface="华文楷体" pitchFamily="2" charset="-122"/>
                <a:cs typeface="Times New Roman" pitchFamily="18" charset="0"/>
              </a:endParaRPr>
            </a:p>
          </p:txBody>
        </p:sp>
      </p:grpSp>
      <p:sp>
        <p:nvSpPr>
          <p:cNvPr id="8" name="Google Shape;67;p5">
            <a:extLst>
              <a:ext uri="{FF2B5EF4-FFF2-40B4-BE49-F238E27FC236}">
                <a16:creationId xmlns="" xmlns:a16="http://schemas.microsoft.com/office/drawing/2014/main" id="{1CB03B73-C6EF-4316-92AF-1C3AEAC82D39}"/>
              </a:ext>
            </a:extLst>
          </p:cNvPr>
          <p:cNvSpPr/>
          <p:nvPr/>
        </p:nvSpPr>
        <p:spPr>
          <a:xfrm>
            <a:off x="1268924" y="413421"/>
            <a:ext cx="7900017" cy="388053"/>
          </a:xfrm>
          <a:prstGeom prst="rect">
            <a:avLst/>
          </a:prstGeom>
          <a:noFill/>
          <a:ln>
            <a:noFill/>
          </a:ln>
        </p:spPr>
        <p:txBody>
          <a:bodyPr spcFirstLastPara="1" wrap="square" lIns="79525" tIns="39750" rIns="79525" bIns="39750" anchor="t" anchorCtr="0">
            <a:spAutoFit/>
          </a:bodyPr>
          <a:lstStyle/>
          <a:p>
            <a:pPr marL="74613" indent="-74613" defTabSz="457200"/>
            <a:r>
              <a:rPr lang="en-US" altLang="zh-CN" sz="2000" b="1" dirty="0">
                <a:solidFill>
                  <a:prstClr val="white"/>
                </a:solidFill>
                <a:latin typeface="STKaiti" panose="02010600040101010101" pitchFamily="2" charset="-122"/>
                <a:ea typeface="STKaiti" panose="02010600040101010101" pitchFamily="2" charset="-122"/>
                <a:cs typeface="Times New Roman"/>
                <a:sym typeface="Times New Roman"/>
              </a:rPr>
              <a:t>1.2</a:t>
            </a:r>
            <a:r>
              <a:rPr lang="zh-CN" altLang="en-US" sz="2000" b="1" dirty="0">
                <a:solidFill>
                  <a:prstClr val="white"/>
                </a:solidFill>
                <a:latin typeface="STKaiti" panose="02010600040101010101" pitchFamily="2" charset="-122"/>
                <a:ea typeface="STKaiti" panose="02010600040101010101" pitchFamily="2" charset="-122"/>
                <a:cs typeface="Times New Roman"/>
                <a:sym typeface="Times New Roman"/>
              </a:rPr>
              <a:t> 退出与交易架构</a:t>
            </a:r>
            <a:endParaRPr sz="2000" dirty="0">
              <a:solidFill>
                <a:prstClr val="black"/>
              </a:solidFill>
              <a:latin typeface="STKaiti" panose="02010600040101010101" pitchFamily="2" charset="-122"/>
              <a:ea typeface="STKaiti" panose="02010600040101010101" pitchFamily="2" charset="-122"/>
            </a:endParaRPr>
          </a:p>
        </p:txBody>
      </p:sp>
      <p:sp>
        <p:nvSpPr>
          <p:cNvPr id="9" name="矩形 8">
            <a:extLst>
              <a:ext uri="{FF2B5EF4-FFF2-40B4-BE49-F238E27FC236}">
                <a16:creationId xmlns="" xmlns:a16="http://schemas.microsoft.com/office/drawing/2014/main" id="{A1216C30-AB25-445B-9D72-CA662CF1A029}"/>
              </a:ext>
            </a:extLst>
          </p:cNvPr>
          <p:cNvSpPr/>
          <p:nvPr/>
        </p:nvSpPr>
        <p:spPr>
          <a:xfrm>
            <a:off x="2301722" y="1374644"/>
            <a:ext cx="6037566" cy="4293483"/>
          </a:xfrm>
          <a:prstGeom prst="rect">
            <a:avLst/>
          </a:prstGeom>
        </p:spPr>
        <p:txBody>
          <a:bodyPr wrap="square">
            <a:spAutoFit/>
          </a:bodyPr>
          <a:lstStyle/>
          <a:p>
            <a:pPr marL="268288" lvl="0" indent="-268288">
              <a:buClr>
                <a:schemeClr val="accent2">
                  <a:lumMod val="75000"/>
                </a:schemeClr>
              </a:buClr>
              <a:buSzPct val="80000"/>
              <a:buFont typeface="Wingdings" pitchFamily="2" charset="2"/>
              <a:buChar char="n"/>
            </a:pPr>
            <a:endParaRPr lang="zh-CN" altLang="zh-CN" sz="1300" dirty="0">
              <a:latin typeface="Times New Roman" pitchFamily="18" charset="0"/>
              <a:ea typeface="华文楷体" pitchFamily="2" charset="-122"/>
              <a:cs typeface="Times New Roman" pitchFamily="18" charset="0"/>
            </a:endParaRPr>
          </a:p>
          <a:p>
            <a:pPr marL="268288" indent="-268288">
              <a:buClr>
                <a:schemeClr val="accent2">
                  <a:lumMod val="75000"/>
                </a:schemeClr>
              </a:buClr>
              <a:buSzPct val="80000"/>
              <a:buFont typeface="Wingdings" pitchFamily="2" charset="2"/>
              <a:buChar char="n"/>
            </a:pPr>
            <a:r>
              <a:rPr lang="zh-CN" altLang="en-US" sz="1300" dirty="0">
                <a:latin typeface="Times New Roman" pitchFamily="18" charset="0"/>
                <a:ea typeface="华文楷体" pitchFamily="2" charset="-122"/>
                <a:cs typeface="Times New Roman" pitchFamily="18" charset="0"/>
              </a:rPr>
              <a:t>公司计划本轮通过增资扩股的形式引入新股东，增资额度预计为</a:t>
            </a:r>
            <a:r>
              <a:rPr lang="en-US" altLang="zh-CN" sz="1300" dirty="0">
                <a:latin typeface="Times New Roman" pitchFamily="18" charset="0"/>
                <a:ea typeface="华文楷体" pitchFamily="2" charset="-122"/>
                <a:cs typeface="Times New Roman" pitchFamily="18" charset="0"/>
              </a:rPr>
              <a:t>1</a:t>
            </a:r>
            <a:r>
              <a:rPr lang="zh-CN" altLang="en-US" sz="1300" dirty="0">
                <a:latin typeface="Times New Roman" pitchFamily="18" charset="0"/>
                <a:ea typeface="华文楷体" pitchFamily="2" charset="-122"/>
                <a:cs typeface="Times New Roman" pitchFamily="18" charset="0"/>
              </a:rPr>
              <a:t>亿元人民币，公司本轮投前估值</a:t>
            </a:r>
            <a:r>
              <a:rPr lang="en-US" altLang="zh-CN" sz="1300" dirty="0">
                <a:latin typeface="Times New Roman" pitchFamily="18" charset="0"/>
                <a:ea typeface="华文楷体" pitchFamily="2" charset="-122"/>
                <a:cs typeface="Times New Roman" pitchFamily="18" charset="0"/>
              </a:rPr>
              <a:t>12</a:t>
            </a:r>
            <a:r>
              <a:rPr lang="zh-CN" altLang="en-US" sz="1300" dirty="0">
                <a:latin typeface="Times New Roman" pitchFamily="18" charset="0"/>
                <a:ea typeface="华文楷体" pitchFamily="2" charset="-122"/>
                <a:cs typeface="Times New Roman" pitchFamily="18" charset="0"/>
              </a:rPr>
              <a:t>亿，投后估值</a:t>
            </a:r>
            <a:r>
              <a:rPr lang="en-US" altLang="zh-CN" sz="1300" dirty="0">
                <a:latin typeface="Times New Roman" pitchFamily="18" charset="0"/>
                <a:ea typeface="华文楷体" pitchFamily="2" charset="-122"/>
                <a:cs typeface="Times New Roman" pitchFamily="18" charset="0"/>
              </a:rPr>
              <a:t>13</a:t>
            </a:r>
            <a:r>
              <a:rPr lang="zh-CN" altLang="en-US" sz="1300" dirty="0">
                <a:latin typeface="Times New Roman" pitchFamily="18" charset="0"/>
                <a:ea typeface="华文楷体" pitchFamily="2" charset="-122"/>
                <a:cs typeface="Times New Roman" pitchFamily="18" charset="0"/>
              </a:rPr>
              <a:t>亿，拟用深圳战略新兴产业基金投资人民币</a:t>
            </a:r>
            <a:r>
              <a:rPr lang="en-US" altLang="zh-CN" sz="1300" dirty="0">
                <a:latin typeface="Times New Roman" pitchFamily="18" charset="0"/>
                <a:ea typeface="华文楷体" pitchFamily="2" charset="-122"/>
                <a:cs typeface="Times New Roman" pitchFamily="18" charset="0"/>
              </a:rPr>
              <a:t>5,000</a:t>
            </a:r>
            <a:r>
              <a:rPr lang="zh-CN" altLang="en-US" sz="1300" dirty="0">
                <a:latin typeface="Times New Roman" pitchFamily="18" charset="0"/>
                <a:ea typeface="华文楷体" pitchFamily="2" charset="-122"/>
                <a:cs typeface="Times New Roman" pitchFamily="18" charset="0"/>
              </a:rPr>
              <a:t>万元，占比</a:t>
            </a:r>
            <a:r>
              <a:rPr lang="en-US" altLang="zh-CN" sz="1300" dirty="0">
                <a:latin typeface="Times New Roman" pitchFamily="18" charset="0"/>
                <a:ea typeface="华文楷体" pitchFamily="2" charset="-122"/>
                <a:cs typeface="Times New Roman" pitchFamily="18" charset="0"/>
              </a:rPr>
              <a:t>3.84615%</a:t>
            </a:r>
            <a:r>
              <a:rPr lang="zh-CN" altLang="en-US" sz="1300" dirty="0">
                <a:latin typeface="Times New Roman" pitchFamily="18" charset="0"/>
                <a:ea typeface="华文楷体" pitchFamily="2" charset="-122"/>
                <a:cs typeface="Times New Roman" pitchFamily="18" charset="0"/>
              </a:rPr>
              <a:t>。上一轮公司投后估值为</a:t>
            </a:r>
            <a:r>
              <a:rPr lang="en-US" altLang="zh-CN" sz="1300" dirty="0">
                <a:latin typeface="Times New Roman" pitchFamily="18" charset="0"/>
                <a:ea typeface="华文楷体" pitchFamily="2" charset="-122"/>
                <a:cs typeface="Times New Roman" pitchFamily="18" charset="0"/>
              </a:rPr>
              <a:t>6.54</a:t>
            </a:r>
            <a:r>
              <a:rPr lang="zh-CN" altLang="en-US" sz="1300" dirty="0">
                <a:latin typeface="Times New Roman" pitchFamily="18" charset="0"/>
                <a:ea typeface="华文楷体" pitchFamily="2" charset="-122"/>
                <a:cs typeface="Times New Roman" pitchFamily="18" charset="0"/>
              </a:rPr>
              <a:t>亿元，投资时间为</a:t>
            </a:r>
            <a:r>
              <a:rPr lang="en-US" altLang="zh-CN" sz="1300" dirty="0">
                <a:latin typeface="Times New Roman" pitchFamily="18" charset="0"/>
                <a:ea typeface="华文楷体" pitchFamily="2" charset="-122"/>
                <a:cs typeface="Times New Roman" pitchFamily="18" charset="0"/>
              </a:rPr>
              <a:t>2019</a:t>
            </a:r>
            <a:r>
              <a:rPr lang="zh-CN" altLang="en-US" sz="1300" dirty="0">
                <a:latin typeface="Times New Roman" pitchFamily="18" charset="0"/>
                <a:ea typeface="华文楷体" pitchFamily="2" charset="-122"/>
                <a:cs typeface="Times New Roman" pitchFamily="18" charset="0"/>
              </a:rPr>
              <a:t>年</a:t>
            </a:r>
            <a:r>
              <a:rPr lang="en-US" altLang="zh-CN" sz="1300" dirty="0">
                <a:latin typeface="Times New Roman" pitchFamily="18" charset="0"/>
                <a:ea typeface="华文楷体" pitchFamily="2" charset="-122"/>
                <a:cs typeface="Times New Roman" pitchFamily="18" charset="0"/>
              </a:rPr>
              <a:t>4</a:t>
            </a:r>
            <a:r>
              <a:rPr lang="zh-CN" altLang="en-US" sz="1300" dirty="0">
                <a:latin typeface="Times New Roman" pitchFamily="18" charset="0"/>
                <a:ea typeface="华文楷体" pitchFamily="2" charset="-122"/>
                <a:cs typeface="Times New Roman" pitchFamily="18" charset="0"/>
              </a:rPr>
              <a:t>月。</a:t>
            </a:r>
            <a:endParaRPr lang="en-US" altLang="zh-CN" sz="1300" dirty="0">
              <a:latin typeface="Times New Roman" pitchFamily="18" charset="0"/>
              <a:ea typeface="华文楷体" pitchFamily="2" charset="-122"/>
              <a:cs typeface="Times New Roman" pitchFamily="18" charset="0"/>
            </a:endParaRPr>
          </a:p>
          <a:p>
            <a:pPr marL="268288" lvl="0" indent="-268288">
              <a:buClr>
                <a:schemeClr val="accent2">
                  <a:lumMod val="75000"/>
                </a:schemeClr>
              </a:buClr>
              <a:buSzPct val="80000"/>
              <a:buFont typeface="Wingdings" pitchFamily="2" charset="2"/>
              <a:buChar char="n"/>
            </a:pPr>
            <a:endParaRPr lang="zh-CN" altLang="zh-CN" sz="1300" dirty="0">
              <a:latin typeface="Times New Roman" pitchFamily="18" charset="0"/>
              <a:ea typeface="华文楷体" pitchFamily="2" charset="-122"/>
              <a:cs typeface="Times New Roman" pitchFamily="18" charset="0"/>
            </a:endParaRPr>
          </a:p>
          <a:p>
            <a:pPr marL="268288" indent="-268288">
              <a:buClr>
                <a:schemeClr val="accent2">
                  <a:lumMod val="75000"/>
                </a:schemeClr>
              </a:buClr>
              <a:buSzPct val="80000"/>
              <a:buFont typeface="Wingdings" pitchFamily="2" charset="2"/>
              <a:buChar char="n"/>
            </a:pPr>
            <a:r>
              <a:rPr lang="zh-CN" altLang="zh-CN" sz="1300" dirty="0">
                <a:latin typeface="Times New Roman" pitchFamily="18" charset="0"/>
                <a:ea typeface="华文楷体" pitchFamily="2" charset="-122"/>
                <a:cs typeface="Times New Roman" pitchFamily="18" charset="0"/>
              </a:rPr>
              <a:t>回购机制：</a:t>
            </a:r>
            <a:r>
              <a:rPr lang="zh-CN" altLang="en-US" sz="1300" dirty="0">
                <a:latin typeface="Times New Roman" pitchFamily="18" charset="0"/>
                <a:ea typeface="华文楷体" pitchFamily="2" charset="-122"/>
                <a:cs typeface="Times New Roman" pitchFamily="18" charset="0"/>
              </a:rPr>
              <a:t>若公司未在</a:t>
            </a:r>
            <a:r>
              <a:rPr lang="en-US" altLang="zh-CN" sz="1300" dirty="0">
                <a:latin typeface="Times New Roman" pitchFamily="18" charset="0"/>
                <a:ea typeface="华文楷体" pitchFamily="2" charset="-122"/>
                <a:cs typeface="Times New Roman" pitchFamily="18" charset="0"/>
              </a:rPr>
              <a:t>2024</a:t>
            </a:r>
            <a:r>
              <a:rPr lang="zh-CN" altLang="en-US" sz="1300" dirty="0">
                <a:latin typeface="Times New Roman" pitchFamily="18" charset="0"/>
                <a:ea typeface="华文楷体" pitchFamily="2" charset="-122"/>
                <a:cs typeface="Times New Roman" pitchFamily="18" charset="0"/>
              </a:rPr>
              <a:t>年</a:t>
            </a:r>
            <a:r>
              <a:rPr lang="en-US" altLang="zh-CN" sz="1300" dirty="0">
                <a:latin typeface="Times New Roman" pitchFamily="18" charset="0"/>
                <a:ea typeface="华文楷体" pitchFamily="2" charset="-122"/>
                <a:cs typeface="Times New Roman" pitchFamily="18" charset="0"/>
              </a:rPr>
              <a:t>12</a:t>
            </a:r>
            <a:r>
              <a:rPr lang="zh-CN" altLang="en-US" sz="1300" dirty="0">
                <a:latin typeface="Times New Roman" pitchFamily="18" charset="0"/>
                <a:ea typeface="华文楷体" pitchFamily="2" charset="-122"/>
                <a:cs typeface="Times New Roman" pitchFamily="18" charset="0"/>
              </a:rPr>
              <a:t>月</a:t>
            </a:r>
            <a:r>
              <a:rPr lang="en-US" altLang="zh-CN" sz="1300" dirty="0">
                <a:latin typeface="Times New Roman" pitchFamily="18" charset="0"/>
                <a:ea typeface="华文楷体" pitchFamily="2" charset="-122"/>
                <a:cs typeface="Times New Roman" pitchFamily="18" charset="0"/>
              </a:rPr>
              <a:t>31</a:t>
            </a:r>
            <a:r>
              <a:rPr lang="zh-CN" altLang="en-US" sz="1300" dirty="0">
                <a:latin typeface="Times New Roman" pitchFamily="18" charset="0"/>
                <a:ea typeface="华文楷体" pitchFamily="2" charset="-122"/>
                <a:cs typeface="Times New Roman" pitchFamily="18" charset="0"/>
              </a:rPr>
              <a:t>日之前完成合格上市，投资方有权根据其独立判断要求回购与业绩补偿方回购投资方所实际持有的全部或部分公司股权对应的已支付投资款并加上每年</a:t>
            </a:r>
            <a:r>
              <a:rPr lang="en-US" altLang="zh-CN" sz="1300" dirty="0">
                <a:latin typeface="Times New Roman" pitchFamily="18" charset="0"/>
                <a:ea typeface="华文楷体" pitchFamily="2" charset="-122"/>
                <a:cs typeface="Times New Roman" pitchFamily="18" charset="0"/>
              </a:rPr>
              <a:t>8</a:t>
            </a:r>
            <a:r>
              <a:rPr lang="zh-CN" altLang="en-US" sz="1300" dirty="0">
                <a:latin typeface="Times New Roman" pitchFamily="18" charset="0"/>
                <a:ea typeface="华文楷体" pitchFamily="2" charset="-122"/>
                <a:cs typeface="Times New Roman" pitchFamily="18" charset="0"/>
              </a:rPr>
              <a:t>％的单利。 </a:t>
            </a:r>
            <a:endParaRPr lang="en-US" altLang="zh-CN" sz="1300" dirty="0">
              <a:latin typeface="Times New Roman" pitchFamily="18" charset="0"/>
              <a:ea typeface="华文楷体" pitchFamily="2" charset="-122"/>
              <a:cs typeface="Times New Roman" pitchFamily="18" charset="0"/>
            </a:endParaRPr>
          </a:p>
          <a:p>
            <a:pPr lvl="0">
              <a:buClr>
                <a:schemeClr val="accent2">
                  <a:lumMod val="75000"/>
                </a:schemeClr>
              </a:buClr>
              <a:buSzPct val="80000"/>
            </a:pPr>
            <a:endParaRPr lang="zh-CN" altLang="zh-CN" sz="1300" dirty="0">
              <a:solidFill>
                <a:srgbClr val="FF0000"/>
              </a:solidFill>
              <a:latin typeface="Times New Roman" pitchFamily="18" charset="0"/>
              <a:ea typeface="华文楷体" pitchFamily="2" charset="-122"/>
              <a:cs typeface="Times New Roman" pitchFamily="18" charset="0"/>
            </a:endParaRPr>
          </a:p>
          <a:p>
            <a:pPr marL="268288" lvl="0" indent="-268288">
              <a:buClr>
                <a:schemeClr val="accent2">
                  <a:lumMod val="75000"/>
                </a:schemeClr>
              </a:buClr>
              <a:buSzPct val="80000"/>
              <a:buFont typeface="Wingdings" pitchFamily="2" charset="2"/>
              <a:buChar char="n"/>
            </a:pPr>
            <a:r>
              <a:rPr lang="zh-CN" altLang="zh-CN" sz="1300" dirty="0">
                <a:latin typeface="Times New Roman" pitchFamily="18" charset="0"/>
                <a:ea typeface="华文楷体" pitchFamily="2" charset="-122"/>
                <a:cs typeface="Times New Roman" pitchFamily="18" charset="0"/>
              </a:rPr>
              <a:t>对赌机制：</a:t>
            </a:r>
            <a:r>
              <a:rPr lang="zh-CN" altLang="en-US" sz="1300" dirty="0">
                <a:latin typeface="Times New Roman" pitchFamily="18" charset="0"/>
                <a:ea typeface="华文楷体" pitchFamily="2" charset="-122"/>
                <a:cs typeface="Times New Roman" pitchFamily="18" charset="0"/>
              </a:rPr>
              <a:t>公司</a:t>
            </a:r>
            <a:r>
              <a:rPr lang="en-US" altLang="zh-CN" sz="1300" dirty="0">
                <a:latin typeface="Times New Roman" pitchFamily="18" charset="0"/>
                <a:ea typeface="华文楷体" pitchFamily="2" charset="-122"/>
                <a:cs typeface="Times New Roman" pitchFamily="18" charset="0"/>
              </a:rPr>
              <a:t>2020</a:t>
            </a:r>
            <a:r>
              <a:rPr lang="zh-CN" altLang="en-US" sz="1300" dirty="0">
                <a:latin typeface="Times New Roman" pitchFamily="18" charset="0"/>
                <a:ea typeface="华文楷体" pitchFamily="2" charset="-122"/>
                <a:cs typeface="Times New Roman" pitchFamily="18" charset="0"/>
              </a:rPr>
              <a:t>年，</a:t>
            </a:r>
            <a:r>
              <a:rPr lang="en-US" altLang="zh-CN" sz="1300" dirty="0">
                <a:latin typeface="Times New Roman" pitchFamily="18" charset="0"/>
                <a:ea typeface="华文楷体" pitchFamily="2" charset="-122"/>
                <a:cs typeface="Times New Roman" pitchFamily="18" charset="0"/>
              </a:rPr>
              <a:t>2021</a:t>
            </a:r>
            <a:r>
              <a:rPr lang="zh-CN" altLang="en-US" sz="1300" dirty="0">
                <a:latin typeface="Times New Roman" pitchFamily="18" charset="0"/>
                <a:ea typeface="华文楷体" pitchFamily="2" charset="-122"/>
                <a:cs typeface="Times New Roman" pitchFamily="18" charset="0"/>
              </a:rPr>
              <a:t>年，</a:t>
            </a:r>
            <a:r>
              <a:rPr lang="en-US" altLang="zh-CN" sz="1300" dirty="0">
                <a:latin typeface="Times New Roman" pitchFamily="18" charset="0"/>
                <a:ea typeface="华文楷体" pitchFamily="2" charset="-122"/>
                <a:cs typeface="Times New Roman" pitchFamily="18" charset="0"/>
              </a:rPr>
              <a:t>2022</a:t>
            </a:r>
            <a:r>
              <a:rPr lang="zh-CN" altLang="en-US" sz="1300" dirty="0">
                <a:latin typeface="Times New Roman" pitchFamily="18" charset="0"/>
                <a:ea typeface="华文楷体" pitchFamily="2" charset="-122"/>
                <a:cs typeface="Times New Roman" pitchFamily="18" charset="0"/>
              </a:rPr>
              <a:t>年各年度经投资方认可的审计机构审计的主营业务收入，</a:t>
            </a:r>
            <a:r>
              <a:rPr lang="en-US" altLang="zh-CN" sz="1300" dirty="0">
                <a:latin typeface="Times New Roman" pitchFamily="18" charset="0"/>
                <a:ea typeface="华文楷体" pitchFamily="2" charset="-122"/>
                <a:cs typeface="Times New Roman" pitchFamily="18" charset="0"/>
              </a:rPr>
              <a:t>2023</a:t>
            </a:r>
            <a:r>
              <a:rPr lang="zh-CN" altLang="en-US" sz="1300" dirty="0">
                <a:latin typeface="Times New Roman" pitchFamily="18" charset="0"/>
                <a:ea typeface="华文楷体" pitchFamily="2" charset="-122"/>
                <a:cs typeface="Times New Roman" pitchFamily="18" charset="0"/>
              </a:rPr>
              <a:t>年度税后净利润（不包括非经常性损益）（“目标主营收入”“目标净利润”）应达到以下业绩：</a:t>
            </a:r>
          </a:p>
          <a:p>
            <a:pPr lvl="0">
              <a:buClr>
                <a:schemeClr val="accent2">
                  <a:lumMod val="75000"/>
                </a:schemeClr>
              </a:buClr>
              <a:buSzPct val="80000"/>
            </a:pPr>
            <a:r>
              <a:rPr lang="en-US" altLang="zh-CN" sz="1300" dirty="0">
                <a:latin typeface="Times New Roman" pitchFamily="18" charset="0"/>
                <a:ea typeface="华文楷体" pitchFamily="2" charset="-122"/>
                <a:cs typeface="Times New Roman" pitchFamily="18" charset="0"/>
              </a:rPr>
              <a:t>        (1) 2020</a:t>
            </a:r>
            <a:r>
              <a:rPr lang="zh-CN" altLang="en-US" sz="1300" dirty="0">
                <a:latin typeface="Times New Roman" pitchFamily="18" charset="0"/>
                <a:ea typeface="华文楷体" pitchFamily="2" charset="-122"/>
                <a:cs typeface="Times New Roman" pitchFamily="18" charset="0"/>
              </a:rPr>
              <a:t>年的目标主营收入为人民币</a:t>
            </a:r>
            <a:r>
              <a:rPr lang="en-US" altLang="zh-CN" sz="1300" dirty="0">
                <a:latin typeface="Times New Roman" pitchFamily="18" charset="0"/>
                <a:ea typeface="华文楷体" pitchFamily="2" charset="-122"/>
                <a:cs typeface="Times New Roman" pitchFamily="18" charset="0"/>
              </a:rPr>
              <a:t>8000</a:t>
            </a:r>
            <a:r>
              <a:rPr lang="zh-CN" altLang="en-US" sz="1300" dirty="0">
                <a:latin typeface="Times New Roman" pitchFamily="18" charset="0"/>
                <a:ea typeface="华文楷体" pitchFamily="2" charset="-122"/>
                <a:cs typeface="Times New Roman" pitchFamily="18" charset="0"/>
              </a:rPr>
              <a:t>万元；</a:t>
            </a:r>
          </a:p>
          <a:p>
            <a:pPr lvl="0">
              <a:buClr>
                <a:schemeClr val="accent2">
                  <a:lumMod val="75000"/>
                </a:schemeClr>
              </a:buClr>
              <a:buSzPct val="80000"/>
            </a:pPr>
            <a:r>
              <a:rPr lang="en-US" altLang="zh-CN" sz="1300" dirty="0">
                <a:latin typeface="Times New Roman" pitchFamily="18" charset="0"/>
                <a:ea typeface="华文楷体" pitchFamily="2" charset="-122"/>
                <a:cs typeface="Times New Roman" pitchFamily="18" charset="0"/>
              </a:rPr>
              <a:t>        (2) 2021</a:t>
            </a:r>
            <a:r>
              <a:rPr lang="zh-CN" altLang="en-US" sz="1300" dirty="0">
                <a:latin typeface="Times New Roman" pitchFamily="18" charset="0"/>
                <a:ea typeface="华文楷体" pitchFamily="2" charset="-122"/>
                <a:cs typeface="Times New Roman" pitchFamily="18" charset="0"/>
              </a:rPr>
              <a:t>年的目标主营收入为人民币</a:t>
            </a:r>
            <a:r>
              <a:rPr lang="en-US" altLang="zh-CN" sz="1300" dirty="0">
                <a:latin typeface="Times New Roman" pitchFamily="18" charset="0"/>
                <a:ea typeface="华文楷体" pitchFamily="2" charset="-122"/>
                <a:cs typeface="Times New Roman" pitchFamily="18" charset="0"/>
              </a:rPr>
              <a:t>15,000</a:t>
            </a:r>
            <a:r>
              <a:rPr lang="zh-CN" altLang="en-US" sz="1300" dirty="0">
                <a:latin typeface="Times New Roman" pitchFamily="18" charset="0"/>
                <a:ea typeface="华文楷体" pitchFamily="2" charset="-122"/>
                <a:cs typeface="Times New Roman" pitchFamily="18" charset="0"/>
              </a:rPr>
              <a:t>万元。</a:t>
            </a:r>
            <a:endParaRPr lang="en-US" altLang="zh-CN" sz="1300" dirty="0">
              <a:latin typeface="Times New Roman" pitchFamily="18" charset="0"/>
              <a:ea typeface="华文楷体" pitchFamily="2" charset="-122"/>
              <a:cs typeface="Times New Roman" pitchFamily="18" charset="0"/>
            </a:endParaRPr>
          </a:p>
          <a:p>
            <a:pPr lvl="0">
              <a:buClr>
                <a:schemeClr val="accent2">
                  <a:lumMod val="75000"/>
                </a:schemeClr>
              </a:buClr>
              <a:buSzPct val="80000"/>
            </a:pPr>
            <a:r>
              <a:rPr lang="en-US" altLang="zh-CN" sz="1300" dirty="0">
                <a:latin typeface="Times New Roman" pitchFamily="18" charset="0"/>
                <a:ea typeface="华文楷体" pitchFamily="2" charset="-122"/>
                <a:cs typeface="Times New Roman" pitchFamily="18" charset="0"/>
              </a:rPr>
              <a:t>        (3) 2022</a:t>
            </a:r>
            <a:r>
              <a:rPr lang="zh-CN" altLang="en-US" sz="1300" dirty="0">
                <a:latin typeface="Times New Roman" pitchFamily="18" charset="0"/>
                <a:ea typeface="华文楷体" pitchFamily="2" charset="-122"/>
                <a:cs typeface="Times New Roman" pitchFamily="18" charset="0"/>
              </a:rPr>
              <a:t>年的目标主营收入为人民币</a:t>
            </a:r>
            <a:r>
              <a:rPr lang="en-US" altLang="zh-CN" sz="1300" dirty="0">
                <a:latin typeface="Times New Roman" pitchFamily="18" charset="0"/>
                <a:ea typeface="华文楷体" pitchFamily="2" charset="-122"/>
                <a:cs typeface="Times New Roman" pitchFamily="18" charset="0"/>
              </a:rPr>
              <a:t>25,000</a:t>
            </a:r>
            <a:r>
              <a:rPr lang="zh-CN" altLang="en-US" sz="1300" dirty="0">
                <a:latin typeface="Times New Roman" pitchFamily="18" charset="0"/>
                <a:ea typeface="华文楷体" pitchFamily="2" charset="-122"/>
                <a:cs typeface="Times New Roman" pitchFamily="18" charset="0"/>
              </a:rPr>
              <a:t>万元。</a:t>
            </a:r>
            <a:endParaRPr lang="en-US" altLang="zh-CN" sz="1300" dirty="0">
              <a:latin typeface="Times New Roman" pitchFamily="18" charset="0"/>
              <a:ea typeface="华文楷体" pitchFamily="2" charset="-122"/>
              <a:cs typeface="Times New Roman" pitchFamily="18" charset="0"/>
            </a:endParaRPr>
          </a:p>
          <a:p>
            <a:pPr>
              <a:buClr>
                <a:schemeClr val="accent2">
                  <a:lumMod val="75000"/>
                </a:schemeClr>
              </a:buClr>
              <a:buSzPct val="80000"/>
            </a:pPr>
            <a:r>
              <a:rPr lang="en-US" altLang="zh-CN" sz="1300" dirty="0">
                <a:latin typeface="Times New Roman" pitchFamily="18" charset="0"/>
                <a:ea typeface="华文楷体" pitchFamily="2" charset="-122"/>
                <a:cs typeface="Times New Roman" pitchFamily="18" charset="0"/>
              </a:rPr>
              <a:t>        (4) 2023</a:t>
            </a:r>
            <a:r>
              <a:rPr lang="zh-CN" altLang="en-US" sz="1300" dirty="0">
                <a:latin typeface="Times New Roman" pitchFamily="18" charset="0"/>
                <a:ea typeface="华文楷体" pitchFamily="2" charset="-122"/>
                <a:cs typeface="Times New Roman" pitchFamily="18" charset="0"/>
              </a:rPr>
              <a:t>年的目标净利润为人民币</a:t>
            </a:r>
            <a:r>
              <a:rPr lang="en-US" altLang="zh-CN" sz="1300" dirty="0">
                <a:latin typeface="Times New Roman" pitchFamily="18" charset="0"/>
                <a:ea typeface="华文楷体" pitchFamily="2" charset="-122"/>
                <a:cs typeface="Times New Roman" pitchFamily="18" charset="0"/>
              </a:rPr>
              <a:t>8,000</a:t>
            </a:r>
            <a:r>
              <a:rPr lang="zh-CN" altLang="en-US" sz="1300" dirty="0">
                <a:latin typeface="Times New Roman" pitchFamily="18" charset="0"/>
                <a:ea typeface="华文楷体" pitchFamily="2" charset="-122"/>
                <a:cs typeface="Times New Roman" pitchFamily="18" charset="0"/>
              </a:rPr>
              <a:t>万元。</a:t>
            </a:r>
          </a:p>
          <a:p>
            <a:pPr lvl="0">
              <a:buClr>
                <a:schemeClr val="accent2">
                  <a:lumMod val="75000"/>
                </a:schemeClr>
              </a:buClr>
              <a:buSzPct val="80000"/>
            </a:pPr>
            <a:r>
              <a:rPr lang="zh-CN" altLang="en-US" sz="1300" dirty="0">
                <a:latin typeface="Times New Roman" pitchFamily="18" charset="0"/>
                <a:ea typeface="华文楷体" pitchFamily="2" charset="-122"/>
                <a:cs typeface="Times New Roman" pitchFamily="18" charset="0"/>
              </a:rPr>
              <a:t>       若</a:t>
            </a:r>
            <a:r>
              <a:rPr lang="en-US" altLang="zh-CN" sz="1300" dirty="0">
                <a:latin typeface="Times New Roman" pitchFamily="18" charset="0"/>
                <a:ea typeface="华文楷体" pitchFamily="2" charset="-122"/>
                <a:cs typeface="Times New Roman" pitchFamily="18" charset="0"/>
              </a:rPr>
              <a:t>2020</a:t>
            </a:r>
            <a:r>
              <a:rPr lang="zh-CN" altLang="en-US" sz="1300" dirty="0">
                <a:latin typeface="Times New Roman" pitchFamily="18" charset="0"/>
                <a:ea typeface="华文楷体" pitchFamily="2" charset="-122"/>
                <a:cs typeface="Times New Roman" pitchFamily="18" charset="0"/>
              </a:rPr>
              <a:t>、</a:t>
            </a:r>
            <a:r>
              <a:rPr lang="en-US" altLang="zh-CN" sz="1300" dirty="0">
                <a:latin typeface="Times New Roman" pitchFamily="18" charset="0"/>
                <a:ea typeface="华文楷体" pitchFamily="2" charset="-122"/>
                <a:cs typeface="Times New Roman" pitchFamily="18" charset="0"/>
              </a:rPr>
              <a:t>2021</a:t>
            </a:r>
            <a:r>
              <a:rPr lang="zh-CN" altLang="en-US" sz="1300" dirty="0">
                <a:latin typeface="Times New Roman" pitchFamily="18" charset="0"/>
                <a:ea typeface="华文楷体" pitchFamily="2" charset="-122"/>
                <a:cs typeface="Times New Roman" pitchFamily="18" charset="0"/>
              </a:rPr>
              <a:t>、</a:t>
            </a:r>
            <a:r>
              <a:rPr lang="en-US" altLang="zh-CN" sz="1300" dirty="0">
                <a:latin typeface="Times New Roman" pitchFamily="18" charset="0"/>
                <a:ea typeface="华文楷体" pitchFamily="2" charset="-122"/>
                <a:cs typeface="Times New Roman" pitchFamily="18" charset="0"/>
              </a:rPr>
              <a:t>2022</a:t>
            </a:r>
            <a:r>
              <a:rPr lang="zh-CN" altLang="en-US" sz="1300" dirty="0">
                <a:latin typeface="Times New Roman" pitchFamily="18" charset="0"/>
                <a:ea typeface="华文楷体" pitchFamily="2" charset="-122"/>
                <a:cs typeface="Times New Roman" pitchFamily="18" charset="0"/>
              </a:rPr>
              <a:t>年度实际主营收入，</a:t>
            </a:r>
            <a:r>
              <a:rPr lang="en-US" altLang="zh-CN" sz="1300" dirty="0">
                <a:latin typeface="Times New Roman" pitchFamily="18" charset="0"/>
                <a:ea typeface="华文楷体" pitchFamily="2" charset="-122"/>
                <a:cs typeface="Times New Roman" pitchFamily="18" charset="0"/>
              </a:rPr>
              <a:t>2023</a:t>
            </a:r>
            <a:r>
              <a:rPr lang="zh-CN" altLang="en-US" sz="1300" dirty="0">
                <a:latin typeface="Times New Roman" pitchFamily="18" charset="0"/>
                <a:ea typeface="华文楷体" pitchFamily="2" charset="-122"/>
                <a:cs typeface="Times New Roman" pitchFamily="18" charset="0"/>
              </a:rPr>
              <a:t>年度的实际净利润未达到前述约定的目标净利润的</a:t>
            </a:r>
            <a:r>
              <a:rPr lang="en-US" altLang="zh-CN" sz="1300" dirty="0">
                <a:latin typeface="Times New Roman" pitchFamily="18" charset="0"/>
                <a:ea typeface="华文楷体" pitchFamily="2" charset="-122"/>
                <a:cs typeface="Times New Roman" pitchFamily="18" charset="0"/>
              </a:rPr>
              <a:t>90%</a:t>
            </a:r>
            <a:r>
              <a:rPr lang="zh-CN" altLang="en-US" sz="1300" dirty="0">
                <a:latin typeface="Times New Roman" pitchFamily="18" charset="0"/>
                <a:ea typeface="华文楷体" pitchFamily="2" charset="-122"/>
                <a:cs typeface="Times New Roman" pitchFamily="18" charset="0"/>
              </a:rPr>
              <a:t>，回购与业绩补偿方应以现金支付方式对投资方进行补偿，补偿方式待定。</a:t>
            </a:r>
          </a:p>
          <a:p>
            <a:pPr>
              <a:buClr>
                <a:schemeClr val="accent2">
                  <a:lumMod val="75000"/>
                </a:schemeClr>
              </a:buClr>
              <a:buSzPct val="80000"/>
            </a:pPr>
            <a:r>
              <a:rPr lang="zh-CN" altLang="en-US" sz="1300" dirty="0">
                <a:latin typeface="Times New Roman" pitchFamily="18" charset="0"/>
                <a:ea typeface="华文楷体" pitchFamily="2" charset="-122"/>
                <a:cs typeface="Times New Roman" pitchFamily="18" charset="0"/>
              </a:rPr>
              <a:t>      </a:t>
            </a:r>
            <a:endParaRPr lang="en-US" altLang="zh-CN" sz="1300" dirty="0">
              <a:latin typeface="Times New Roman" pitchFamily="18" charset="0"/>
              <a:ea typeface="华文楷体" pitchFamily="2" charset="-122"/>
              <a:cs typeface="Times New Roman" pitchFamily="18" charset="0"/>
            </a:endParaRPr>
          </a:p>
        </p:txBody>
      </p:sp>
    </p:spTree>
    <p:extLst>
      <p:ext uri="{BB962C8B-B14F-4D97-AF65-F5344CB8AC3E}">
        <p14:creationId xmlns:p14="http://schemas.microsoft.com/office/powerpoint/2010/main" val="3587199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3D61989-74E4-B24C-8072-FE66DADA478F}"/>
              </a:ext>
            </a:extLst>
          </p:cNvPr>
          <p:cNvSpPr/>
          <p:nvPr/>
        </p:nvSpPr>
        <p:spPr>
          <a:xfrm>
            <a:off x="314872" y="4205184"/>
            <a:ext cx="8183978" cy="1862048"/>
          </a:xfrm>
          <a:prstGeom prst="rect">
            <a:avLst/>
          </a:prstGeom>
        </p:spPr>
        <p:txBody>
          <a:bodyPr wrap="square">
            <a:spAutoFit/>
          </a:bodyPr>
          <a:lstStyle/>
          <a:p>
            <a:pPr marL="285750" indent="-285750" algn="just">
              <a:buFont typeface="Wingdings" pitchFamily="2" charset="2"/>
              <a:buChar char="Ø"/>
            </a:pPr>
            <a:r>
              <a:rPr kumimoji="1" lang="zh-CN" altLang="en-US" sz="1300" b="1" dirty="0">
                <a:latin typeface="+mn-ea"/>
              </a:rPr>
              <a:t>胶囊肠镜为被动控制方式，可能错过重要部位观察，且移动速度太慢、检查时间过长，</a:t>
            </a:r>
            <a:r>
              <a:rPr kumimoji="1" lang="zh-CN" altLang="en-US" sz="1300" dirty="0">
                <a:latin typeface="+mn-ea"/>
              </a:rPr>
              <a:t>由于运动仅受重力及胃肠自然蠕动影响，不能人为控制胶囊的运动及走向。目前主要用于小肠疾病，尤其是不明原因消化道出血或疑似小肠肿瘤等疾病的诊断，应用有限。　</a:t>
            </a:r>
            <a:endParaRPr kumimoji="1" lang="en-US" altLang="zh-CN" sz="1300" dirty="0">
              <a:latin typeface="+mn-ea"/>
            </a:endParaRPr>
          </a:p>
          <a:p>
            <a:pPr marL="285750" indent="-285750" algn="just">
              <a:buFont typeface="Wingdings" pitchFamily="2" charset="2"/>
              <a:buChar char="Ø"/>
            </a:pPr>
            <a:r>
              <a:rPr lang="zh-CN" altLang="en-US" sz="1300" b="1" dirty="0">
                <a:latin typeface="+mn-ea"/>
              </a:rPr>
              <a:t>胶囊胃镜为主动控制方式，且外部驱动与内部驱动相比操控的精确性明显提高，同时有效提高诊断效率。</a:t>
            </a:r>
            <a:r>
              <a:rPr lang="zh-CN" altLang="en-US" sz="1300" dirty="0">
                <a:latin typeface="+mn-ea"/>
              </a:rPr>
              <a:t>外部磁场控制能够实现胶囊在胃肠道内完成平移、跳跃、旋转、倾斜等动作，在体内各个方向运动进行全方位观察，减少死角，从而拓展了视角</a:t>
            </a:r>
            <a:r>
              <a:rPr lang="zh-CN" altLang="en-US" sz="1300" b="1" dirty="0">
                <a:latin typeface="+mn-ea"/>
              </a:rPr>
              <a:t>。</a:t>
            </a:r>
            <a:endParaRPr lang="en-US" altLang="zh-CN" sz="1300" b="1" dirty="0">
              <a:latin typeface="+mn-ea"/>
            </a:endParaRPr>
          </a:p>
          <a:p>
            <a:pPr marL="285750" indent="-285750" algn="just">
              <a:buFont typeface="Wingdings" pitchFamily="2" charset="2"/>
              <a:buChar char="Ø"/>
            </a:pPr>
            <a:r>
              <a:rPr lang="zh-CN" altLang="en-US" sz="1200" dirty="0"/>
              <a:t>目前主要有三大类磁控方法</a:t>
            </a:r>
            <a:r>
              <a:rPr lang="en-US" altLang="zh-CN" sz="1200" dirty="0"/>
              <a:t>:</a:t>
            </a:r>
            <a:r>
              <a:rPr lang="zh-CN" altLang="en-US" sz="1200" dirty="0"/>
              <a:t> 手柄式、磁共振</a:t>
            </a:r>
            <a:r>
              <a:rPr lang="en-US" altLang="zh-CN" sz="1200" dirty="0"/>
              <a:t>(</a:t>
            </a:r>
            <a:r>
              <a:rPr lang="en-GB" altLang="zh-CN" sz="1200" dirty="0"/>
              <a:t>MRI)</a:t>
            </a:r>
            <a:r>
              <a:rPr lang="zh-CN" altLang="en-US" sz="1200" dirty="0"/>
              <a:t>线圈式和机器臂式磁控，</a:t>
            </a:r>
            <a:r>
              <a:rPr lang="zh-CN" altLang="en-US" sz="1200" b="1" dirty="0"/>
              <a:t>目前仅机器臂式磁控获批用于临床胃部检查。</a:t>
            </a:r>
            <a:r>
              <a:rPr lang="zh-CN" altLang="zh-CN" sz="1200" dirty="0"/>
              <a:t>已经完成产品注册的企业仅两家，分别是</a:t>
            </a:r>
            <a:r>
              <a:rPr lang="zh-CN" altLang="zh-CN" sz="1200" b="1" dirty="0"/>
              <a:t>安翰科技</a:t>
            </a:r>
            <a:r>
              <a:rPr lang="zh-CN" altLang="zh-CN" sz="1200" dirty="0"/>
              <a:t>和</a:t>
            </a:r>
            <a:r>
              <a:rPr lang="zh-CN" altLang="zh-CN" sz="1200" b="1" dirty="0"/>
              <a:t>资福医疗</a:t>
            </a:r>
            <a:r>
              <a:rPr lang="zh-CN" altLang="en-US" sz="1200" b="1" dirty="0"/>
              <a:t>。</a:t>
            </a:r>
            <a:endParaRPr lang="en-US" altLang="zh-CN" sz="1300" b="1" dirty="0">
              <a:latin typeface="+mn-ea"/>
            </a:endParaRPr>
          </a:p>
          <a:p>
            <a:pPr algn="just"/>
            <a:endParaRPr lang="zh-CN" altLang="en-US" sz="1300" b="1" dirty="0">
              <a:latin typeface="+mn-ea"/>
            </a:endParaRPr>
          </a:p>
        </p:txBody>
      </p:sp>
      <p:sp>
        <p:nvSpPr>
          <p:cNvPr id="41" name="圆角矩形 37">
            <a:extLst>
              <a:ext uri="{FF2B5EF4-FFF2-40B4-BE49-F238E27FC236}">
                <a16:creationId xmlns="" xmlns:a16="http://schemas.microsoft.com/office/drawing/2014/main" id="{60E8E1E4-17D5-4E4C-B52F-E09DAEBE1F71}"/>
              </a:ext>
            </a:extLst>
          </p:cNvPr>
          <p:cNvSpPr/>
          <p:nvPr/>
        </p:nvSpPr>
        <p:spPr>
          <a:xfrm>
            <a:off x="266602" y="4142386"/>
            <a:ext cx="8292485" cy="1952232"/>
          </a:xfrm>
          <a:prstGeom prst="roundRect">
            <a:avLst>
              <a:gd name="adj" fmla="val 3290"/>
            </a:avLst>
          </a:prstGeom>
          <a:noFill/>
          <a:ln w="19050">
            <a:solidFill>
              <a:schemeClr val="tx1"/>
            </a:solidFill>
            <a:prstDash val="sysDot"/>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85954" tIns="42977" rIns="85954" bIns="42977" numCol="1" spcCol="0" rtlCol="0" fromWordArt="0" anchor="ctr" anchorCtr="0" forceAA="0" compatLnSpc="1">
            <a:prstTxWarp prst="textNoShape">
              <a:avLst/>
            </a:prstTxWarp>
            <a:noAutofit/>
          </a:bodyPr>
          <a:lstStyle/>
          <a:p>
            <a:pPr algn="ctr"/>
            <a:endParaRPr lang="zh-CN" altLang="en-US" sz="1300" dirty="0" err="1">
              <a:latin typeface="微软雅黑" pitchFamily="34" charset="-122"/>
              <a:ea typeface="微软雅黑" pitchFamily="34" charset="-122"/>
            </a:endParaRPr>
          </a:p>
        </p:txBody>
      </p:sp>
      <p:cxnSp>
        <p:nvCxnSpPr>
          <p:cNvPr id="99" name="直线连接符 83">
            <a:extLst>
              <a:ext uri="{FF2B5EF4-FFF2-40B4-BE49-F238E27FC236}">
                <a16:creationId xmlns="" xmlns:a16="http://schemas.microsoft.com/office/drawing/2014/main" id="{BCDD6119-D3EF-4030-ABB1-7472478D5ECC}"/>
              </a:ext>
            </a:extLst>
          </p:cNvPr>
          <p:cNvCxnSpPr>
            <a:cxnSpLocks/>
            <a:stCxn id="70" idx="1"/>
          </p:cNvCxnSpPr>
          <p:nvPr/>
        </p:nvCxnSpPr>
        <p:spPr>
          <a:xfrm flipH="1">
            <a:off x="3517370" y="2240652"/>
            <a:ext cx="394356" cy="4683"/>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 xmlns:a16="http://schemas.microsoft.com/office/drawing/2014/main" id="{6C0FD91E-072C-4D95-BC0D-4AB8377B725F}"/>
              </a:ext>
            </a:extLst>
          </p:cNvPr>
          <p:cNvGrpSpPr/>
          <p:nvPr/>
        </p:nvGrpSpPr>
        <p:grpSpPr>
          <a:xfrm>
            <a:off x="314872" y="1042775"/>
            <a:ext cx="8514255" cy="2838259"/>
            <a:chOff x="74092" y="2087501"/>
            <a:chExt cx="8514255" cy="2838259"/>
          </a:xfrm>
        </p:grpSpPr>
        <p:sp>
          <p:nvSpPr>
            <p:cNvPr id="62" name="圆角矩形 61">
              <a:extLst>
                <a:ext uri="{FF2B5EF4-FFF2-40B4-BE49-F238E27FC236}">
                  <a16:creationId xmlns="" xmlns:a16="http://schemas.microsoft.com/office/drawing/2014/main" id="{B39BA556-C5ED-594E-88D3-BF09A2B062D3}"/>
                </a:ext>
              </a:extLst>
            </p:cNvPr>
            <p:cNvSpPr/>
            <p:nvPr/>
          </p:nvSpPr>
          <p:spPr>
            <a:xfrm>
              <a:off x="74092" y="3083208"/>
              <a:ext cx="1185706" cy="411982"/>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胶囊内镜</a:t>
              </a:r>
            </a:p>
          </p:txBody>
        </p:sp>
        <p:sp>
          <p:nvSpPr>
            <p:cNvPr id="64" name="圆角矩形 63">
              <a:extLst>
                <a:ext uri="{FF2B5EF4-FFF2-40B4-BE49-F238E27FC236}">
                  <a16:creationId xmlns="" xmlns:a16="http://schemas.microsoft.com/office/drawing/2014/main" id="{AF449F84-7F76-9249-B0E1-B33FBB61D9C3}"/>
                </a:ext>
              </a:extLst>
            </p:cNvPr>
            <p:cNvSpPr/>
            <p:nvPr/>
          </p:nvSpPr>
          <p:spPr>
            <a:xfrm>
              <a:off x="1782593" y="2399389"/>
              <a:ext cx="1185706" cy="411982"/>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被动控制</a:t>
              </a:r>
            </a:p>
          </p:txBody>
        </p:sp>
        <p:sp>
          <p:nvSpPr>
            <p:cNvPr id="66" name="圆角矩形 65">
              <a:extLst>
                <a:ext uri="{FF2B5EF4-FFF2-40B4-BE49-F238E27FC236}">
                  <a16:creationId xmlns="" xmlns:a16="http://schemas.microsoft.com/office/drawing/2014/main" id="{ED7CC58B-A38B-CA40-A236-4DA49BAC8D83}"/>
                </a:ext>
              </a:extLst>
            </p:cNvPr>
            <p:cNvSpPr/>
            <p:nvPr/>
          </p:nvSpPr>
          <p:spPr>
            <a:xfrm>
              <a:off x="1768144" y="3842538"/>
              <a:ext cx="1185706" cy="411982"/>
            </a:xfrm>
            <a:prstGeom prst="round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主动控制</a:t>
              </a:r>
            </a:p>
          </p:txBody>
        </p:sp>
        <p:sp>
          <p:nvSpPr>
            <p:cNvPr id="69" name="圆角矩形 68">
              <a:extLst>
                <a:ext uri="{FF2B5EF4-FFF2-40B4-BE49-F238E27FC236}">
                  <a16:creationId xmlns="" xmlns:a16="http://schemas.microsoft.com/office/drawing/2014/main" id="{7ACECF36-20F2-B841-9CC1-5A1AB62499C2}"/>
                </a:ext>
              </a:extLst>
            </p:cNvPr>
            <p:cNvSpPr/>
            <p:nvPr/>
          </p:nvSpPr>
          <p:spPr>
            <a:xfrm>
              <a:off x="3590485" y="4555911"/>
              <a:ext cx="1404638" cy="36984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内部驱动</a:t>
              </a:r>
            </a:p>
          </p:txBody>
        </p:sp>
        <p:sp>
          <p:nvSpPr>
            <p:cNvPr id="70" name="圆角矩形 69">
              <a:extLst>
                <a:ext uri="{FF2B5EF4-FFF2-40B4-BE49-F238E27FC236}">
                  <a16:creationId xmlns="" xmlns:a16="http://schemas.microsoft.com/office/drawing/2014/main" id="{BF3E5EEA-DC41-284B-9F80-FF06ED6E7369}"/>
                </a:ext>
              </a:extLst>
            </p:cNvPr>
            <p:cNvSpPr/>
            <p:nvPr/>
          </p:nvSpPr>
          <p:spPr>
            <a:xfrm>
              <a:off x="3670946" y="3082133"/>
              <a:ext cx="1343584" cy="406490"/>
            </a:xfrm>
            <a:prstGeom prst="round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外部驱动</a:t>
              </a:r>
            </a:p>
          </p:txBody>
        </p:sp>
        <p:grpSp>
          <p:nvGrpSpPr>
            <p:cNvPr id="26" name="组合 25">
              <a:extLst>
                <a:ext uri="{FF2B5EF4-FFF2-40B4-BE49-F238E27FC236}">
                  <a16:creationId xmlns="" xmlns:a16="http://schemas.microsoft.com/office/drawing/2014/main" id="{397AF53D-0736-4AFE-B4E6-7E718F22F782}"/>
                </a:ext>
              </a:extLst>
            </p:cNvPr>
            <p:cNvGrpSpPr/>
            <p:nvPr/>
          </p:nvGrpSpPr>
          <p:grpSpPr>
            <a:xfrm>
              <a:off x="3075152" y="3300172"/>
              <a:ext cx="482909" cy="1483218"/>
              <a:chOff x="3075152" y="3300172"/>
              <a:chExt cx="482909" cy="1483218"/>
            </a:xfrm>
          </p:grpSpPr>
          <p:cxnSp>
            <p:nvCxnSpPr>
              <p:cNvPr id="73" name="直线连接符 72">
                <a:extLst>
                  <a:ext uri="{FF2B5EF4-FFF2-40B4-BE49-F238E27FC236}">
                    <a16:creationId xmlns="" xmlns:a16="http://schemas.microsoft.com/office/drawing/2014/main" id="{3C222210-F627-2A48-AF25-3B4598528CC8}"/>
                  </a:ext>
                </a:extLst>
              </p:cNvPr>
              <p:cNvCxnSpPr>
                <a:cxnSpLocks/>
              </p:cNvCxnSpPr>
              <p:nvPr/>
            </p:nvCxnSpPr>
            <p:spPr>
              <a:xfrm>
                <a:off x="3075152" y="4039610"/>
                <a:ext cx="212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 xmlns:a16="http://schemas.microsoft.com/office/drawing/2014/main" id="{726455B4-A354-BD4C-BE27-BB48F824D4A0}"/>
                  </a:ext>
                </a:extLst>
              </p:cNvPr>
              <p:cNvCxnSpPr>
                <a:cxnSpLocks/>
              </p:cNvCxnSpPr>
              <p:nvPr/>
            </p:nvCxnSpPr>
            <p:spPr>
              <a:xfrm>
                <a:off x="3287355" y="3300172"/>
                <a:ext cx="0" cy="1480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 xmlns:a16="http://schemas.microsoft.com/office/drawing/2014/main" id="{18E4A48F-50C5-A747-BD71-D518C82424E4}"/>
                  </a:ext>
                </a:extLst>
              </p:cNvPr>
              <p:cNvCxnSpPr>
                <a:cxnSpLocks/>
              </p:cNvCxnSpPr>
              <p:nvPr/>
            </p:nvCxnSpPr>
            <p:spPr>
              <a:xfrm>
                <a:off x="3280984" y="4780715"/>
                <a:ext cx="277077" cy="267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9" name="直线连接符 78">
              <a:extLst>
                <a:ext uri="{FF2B5EF4-FFF2-40B4-BE49-F238E27FC236}">
                  <a16:creationId xmlns="" xmlns:a16="http://schemas.microsoft.com/office/drawing/2014/main" id="{A16F284F-2446-874F-AB8E-D454F4EB736D}"/>
                </a:ext>
              </a:extLst>
            </p:cNvPr>
            <p:cNvCxnSpPr>
              <a:cxnSpLocks/>
              <a:stCxn id="62" idx="3"/>
            </p:cNvCxnSpPr>
            <p:nvPr/>
          </p:nvCxnSpPr>
          <p:spPr>
            <a:xfrm>
              <a:off x="1259798" y="3289199"/>
              <a:ext cx="196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线连接符 79">
              <a:extLst>
                <a:ext uri="{FF2B5EF4-FFF2-40B4-BE49-F238E27FC236}">
                  <a16:creationId xmlns="" xmlns:a16="http://schemas.microsoft.com/office/drawing/2014/main" id="{256D3791-3592-AC45-850F-B466A24EE692}"/>
                </a:ext>
              </a:extLst>
            </p:cNvPr>
            <p:cNvCxnSpPr>
              <a:cxnSpLocks/>
            </p:cNvCxnSpPr>
            <p:nvPr/>
          </p:nvCxnSpPr>
          <p:spPr>
            <a:xfrm flipH="1">
              <a:off x="1469107" y="2574120"/>
              <a:ext cx="1" cy="1462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线连接符 81">
              <a:extLst>
                <a:ext uri="{FF2B5EF4-FFF2-40B4-BE49-F238E27FC236}">
                  <a16:creationId xmlns="" xmlns:a16="http://schemas.microsoft.com/office/drawing/2014/main" id="{46E9001B-F725-6A45-B3BE-FC7ABEC8915A}"/>
                </a:ext>
              </a:extLst>
            </p:cNvPr>
            <p:cNvCxnSpPr>
              <a:cxnSpLocks/>
            </p:cNvCxnSpPr>
            <p:nvPr/>
          </p:nvCxnSpPr>
          <p:spPr>
            <a:xfrm flipH="1">
              <a:off x="1469108" y="2574120"/>
              <a:ext cx="284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线连接符 83">
              <a:extLst>
                <a:ext uri="{FF2B5EF4-FFF2-40B4-BE49-F238E27FC236}">
                  <a16:creationId xmlns="" xmlns:a16="http://schemas.microsoft.com/office/drawing/2014/main" id="{6B7AE5C7-FA96-A94C-86E7-D404B039176B}"/>
                </a:ext>
              </a:extLst>
            </p:cNvPr>
            <p:cNvCxnSpPr>
              <a:cxnSpLocks/>
              <a:stCxn id="66" idx="1"/>
            </p:cNvCxnSpPr>
            <p:nvPr/>
          </p:nvCxnSpPr>
          <p:spPr>
            <a:xfrm flipH="1" flipV="1">
              <a:off x="1464030" y="4044531"/>
              <a:ext cx="304114" cy="3998"/>
            </a:xfrm>
            <a:prstGeom prst="line">
              <a:avLst/>
            </a:prstGeom>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 xmlns:a16="http://schemas.microsoft.com/office/drawing/2014/main" id="{287F580F-ED6D-BD4E-AD8E-775D8BEFE82D}"/>
                </a:ext>
              </a:extLst>
            </p:cNvPr>
            <p:cNvSpPr txBox="1"/>
            <p:nvPr/>
          </p:nvSpPr>
          <p:spPr>
            <a:xfrm>
              <a:off x="7141101" y="3098579"/>
              <a:ext cx="414131" cy="1815882"/>
            </a:xfrm>
            <a:prstGeom prst="rect">
              <a:avLst/>
            </a:prstGeom>
            <a:noFill/>
          </p:spPr>
          <p:txBody>
            <a:bodyPr wrap="square" rtlCol="0">
              <a:spAutoFit/>
            </a:bodyPr>
            <a:lstStyle/>
            <a:p>
              <a:r>
                <a:rPr kumimoji="1" lang="zh-CN" altLang="en-US" sz="1400" b="1" dirty="0">
                  <a:solidFill>
                    <a:srgbClr val="FF0000"/>
                  </a:solidFill>
                </a:rPr>
                <a:t>资福医疗主研领域</a:t>
              </a:r>
            </a:p>
          </p:txBody>
        </p:sp>
        <p:sp>
          <p:nvSpPr>
            <p:cNvPr id="93" name="Rectangle 2">
              <a:extLst>
                <a:ext uri="{FF2B5EF4-FFF2-40B4-BE49-F238E27FC236}">
                  <a16:creationId xmlns="" xmlns:a16="http://schemas.microsoft.com/office/drawing/2014/main" id="{773AEA2F-805A-CF47-85DB-CD9FD54358B4}"/>
                </a:ext>
              </a:extLst>
            </p:cNvPr>
            <p:cNvSpPr/>
            <p:nvPr/>
          </p:nvSpPr>
          <p:spPr>
            <a:xfrm>
              <a:off x="3576268" y="2087501"/>
              <a:ext cx="1574128" cy="411982"/>
            </a:xfrm>
            <a:prstGeom prst="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 indent="-74295" algn="ctr" defTabSz="912495" fontAlgn="base">
                <a:spcBef>
                  <a:spcPct val="0"/>
                </a:spcBef>
                <a:spcAft>
                  <a:spcPct val="0"/>
                </a:spcAft>
                <a:defRPr/>
              </a:pPr>
              <a:r>
                <a:rPr lang="zh-CN" altLang="en-US" sz="1400" b="1" dirty="0">
                  <a:solidFill>
                    <a:schemeClr val="bg1"/>
                  </a:solidFill>
                  <a:latin typeface="+mn-ea"/>
                  <a:cs typeface="Times New Roman" panose="02020603050405020304" pitchFamily="18" charset="0"/>
                </a:rPr>
                <a:t>按能量角度选择驱动方式分类</a:t>
              </a:r>
            </a:p>
          </p:txBody>
        </p:sp>
        <p:grpSp>
          <p:nvGrpSpPr>
            <p:cNvPr id="9" name="组合 8">
              <a:extLst>
                <a:ext uri="{FF2B5EF4-FFF2-40B4-BE49-F238E27FC236}">
                  <a16:creationId xmlns="" xmlns:a16="http://schemas.microsoft.com/office/drawing/2014/main" id="{D0958AC1-53B5-44F4-8A0E-2111B1ED4F0C}"/>
                </a:ext>
              </a:extLst>
            </p:cNvPr>
            <p:cNvGrpSpPr/>
            <p:nvPr/>
          </p:nvGrpSpPr>
          <p:grpSpPr>
            <a:xfrm>
              <a:off x="3550728" y="2948508"/>
              <a:ext cx="1606258" cy="680723"/>
              <a:chOff x="3635720" y="3184604"/>
              <a:chExt cx="1606258" cy="1199118"/>
            </a:xfrm>
          </p:grpSpPr>
          <p:cxnSp>
            <p:nvCxnSpPr>
              <p:cNvPr id="55" name="直线连接符 54">
                <a:extLst>
                  <a:ext uri="{FF2B5EF4-FFF2-40B4-BE49-F238E27FC236}">
                    <a16:creationId xmlns="" xmlns:a16="http://schemas.microsoft.com/office/drawing/2014/main" id="{7C0A617A-75D0-954E-89C9-A73B36FCB064}"/>
                  </a:ext>
                </a:extLst>
              </p:cNvPr>
              <p:cNvCxnSpPr>
                <a:cxnSpLocks/>
              </p:cNvCxnSpPr>
              <p:nvPr/>
            </p:nvCxnSpPr>
            <p:spPr>
              <a:xfrm flipV="1">
                <a:off x="3661250" y="3184604"/>
                <a:ext cx="1574138" cy="4837"/>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线连接符 56">
                <a:extLst>
                  <a:ext uri="{FF2B5EF4-FFF2-40B4-BE49-F238E27FC236}">
                    <a16:creationId xmlns="" xmlns:a16="http://schemas.microsoft.com/office/drawing/2014/main" id="{240CC109-AEE5-4249-89C7-8A160AE2AEDE}"/>
                  </a:ext>
                </a:extLst>
              </p:cNvPr>
              <p:cNvCxnSpPr>
                <a:cxnSpLocks/>
              </p:cNvCxnSpPr>
              <p:nvPr/>
            </p:nvCxnSpPr>
            <p:spPr>
              <a:xfrm flipV="1">
                <a:off x="3661250" y="4366584"/>
                <a:ext cx="1574138" cy="2444"/>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 xmlns:a16="http://schemas.microsoft.com/office/drawing/2014/main" id="{E3A1EE11-D701-5643-9FCF-D3B41E6BCD3E}"/>
                  </a:ext>
                </a:extLst>
              </p:cNvPr>
              <p:cNvCxnSpPr>
                <a:cxnSpLocks/>
              </p:cNvCxnSpPr>
              <p:nvPr/>
            </p:nvCxnSpPr>
            <p:spPr>
              <a:xfrm>
                <a:off x="3635720" y="3189822"/>
                <a:ext cx="0" cy="1180835"/>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90" name="直线连接符 89">
                <a:extLst>
                  <a:ext uri="{FF2B5EF4-FFF2-40B4-BE49-F238E27FC236}">
                    <a16:creationId xmlns="" xmlns:a16="http://schemas.microsoft.com/office/drawing/2014/main" id="{0254B72E-091E-4347-A71D-23B3C1CC69AF}"/>
                  </a:ext>
                </a:extLst>
              </p:cNvPr>
              <p:cNvCxnSpPr>
                <a:cxnSpLocks/>
              </p:cNvCxnSpPr>
              <p:nvPr/>
            </p:nvCxnSpPr>
            <p:spPr>
              <a:xfrm>
                <a:off x="5241978" y="3202887"/>
                <a:ext cx="0" cy="1180835"/>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 xmlns:a16="http://schemas.microsoft.com/office/drawing/2014/main" id="{01A53821-ED45-4B5B-AAF3-065319220A98}"/>
                </a:ext>
              </a:extLst>
            </p:cNvPr>
            <p:cNvGrpSpPr/>
            <p:nvPr/>
          </p:nvGrpSpPr>
          <p:grpSpPr>
            <a:xfrm>
              <a:off x="1680784" y="3700169"/>
              <a:ext cx="1354919" cy="732357"/>
              <a:chOff x="3635720" y="3184604"/>
              <a:chExt cx="1606258" cy="1102930"/>
            </a:xfrm>
          </p:grpSpPr>
          <p:cxnSp>
            <p:nvCxnSpPr>
              <p:cNvPr id="54" name="直线连接符 54">
                <a:extLst>
                  <a:ext uri="{FF2B5EF4-FFF2-40B4-BE49-F238E27FC236}">
                    <a16:creationId xmlns="" xmlns:a16="http://schemas.microsoft.com/office/drawing/2014/main" id="{7A1EDD21-127F-4D3D-A520-41C0A3052806}"/>
                  </a:ext>
                </a:extLst>
              </p:cNvPr>
              <p:cNvCxnSpPr>
                <a:cxnSpLocks/>
              </p:cNvCxnSpPr>
              <p:nvPr/>
            </p:nvCxnSpPr>
            <p:spPr>
              <a:xfrm flipV="1">
                <a:off x="3661250" y="3184604"/>
                <a:ext cx="1574138" cy="4837"/>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56" name="直线连接符 56">
                <a:extLst>
                  <a:ext uri="{FF2B5EF4-FFF2-40B4-BE49-F238E27FC236}">
                    <a16:creationId xmlns="" xmlns:a16="http://schemas.microsoft.com/office/drawing/2014/main" id="{36B80F51-694F-49E9-AAE2-97035B235AA2}"/>
                  </a:ext>
                </a:extLst>
              </p:cNvPr>
              <p:cNvCxnSpPr>
                <a:cxnSpLocks/>
              </p:cNvCxnSpPr>
              <p:nvPr/>
            </p:nvCxnSpPr>
            <p:spPr>
              <a:xfrm flipV="1">
                <a:off x="3661250" y="4285090"/>
                <a:ext cx="1574138" cy="2444"/>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59" name="直线连接符 57">
                <a:extLst>
                  <a:ext uri="{FF2B5EF4-FFF2-40B4-BE49-F238E27FC236}">
                    <a16:creationId xmlns="" xmlns:a16="http://schemas.microsoft.com/office/drawing/2014/main" id="{B5FF3C62-826A-4D55-B70E-565675C8552D}"/>
                  </a:ext>
                </a:extLst>
              </p:cNvPr>
              <p:cNvCxnSpPr>
                <a:cxnSpLocks/>
              </p:cNvCxnSpPr>
              <p:nvPr/>
            </p:nvCxnSpPr>
            <p:spPr>
              <a:xfrm>
                <a:off x="3635720" y="3189822"/>
                <a:ext cx="0" cy="1095267"/>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线连接符 89">
                <a:extLst>
                  <a:ext uri="{FF2B5EF4-FFF2-40B4-BE49-F238E27FC236}">
                    <a16:creationId xmlns="" xmlns:a16="http://schemas.microsoft.com/office/drawing/2014/main" id="{0F6EEFE7-66DD-4867-A9A5-B333541E3EB6}"/>
                  </a:ext>
                </a:extLst>
              </p:cNvPr>
              <p:cNvCxnSpPr>
                <a:cxnSpLocks/>
              </p:cNvCxnSpPr>
              <p:nvPr/>
            </p:nvCxnSpPr>
            <p:spPr>
              <a:xfrm flipH="1">
                <a:off x="5235388" y="3202887"/>
                <a:ext cx="6590" cy="1082203"/>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nvGrpSpPr>
            <p:cNvPr id="91" name="组合 90">
              <a:extLst>
                <a:ext uri="{FF2B5EF4-FFF2-40B4-BE49-F238E27FC236}">
                  <a16:creationId xmlns="" xmlns:a16="http://schemas.microsoft.com/office/drawing/2014/main" id="{7E982F20-0113-485C-8DB7-3DDD448A67B6}"/>
                </a:ext>
              </a:extLst>
            </p:cNvPr>
            <p:cNvGrpSpPr/>
            <p:nvPr/>
          </p:nvGrpSpPr>
          <p:grpSpPr>
            <a:xfrm>
              <a:off x="5143953" y="2539326"/>
              <a:ext cx="501106" cy="1483218"/>
              <a:chOff x="3075152" y="3300172"/>
              <a:chExt cx="501106" cy="1483218"/>
            </a:xfrm>
          </p:grpSpPr>
          <p:cxnSp>
            <p:nvCxnSpPr>
              <p:cNvPr id="94" name="直线连接符 72">
                <a:extLst>
                  <a:ext uri="{FF2B5EF4-FFF2-40B4-BE49-F238E27FC236}">
                    <a16:creationId xmlns="" xmlns:a16="http://schemas.microsoft.com/office/drawing/2014/main" id="{E35D540D-372B-49BC-B987-95F6B8AE8FEE}"/>
                  </a:ext>
                </a:extLst>
              </p:cNvPr>
              <p:cNvCxnSpPr>
                <a:cxnSpLocks/>
              </p:cNvCxnSpPr>
              <p:nvPr/>
            </p:nvCxnSpPr>
            <p:spPr>
              <a:xfrm>
                <a:off x="3075152" y="4039610"/>
                <a:ext cx="212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线连接符 73">
                <a:extLst>
                  <a:ext uri="{FF2B5EF4-FFF2-40B4-BE49-F238E27FC236}">
                    <a16:creationId xmlns="" xmlns:a16="http://schemas.microsoft.com/office/drawing/2014/main" id="{E6F54B68-6C4C-4E49-830A-8C682D8579CF}"/>
                  </a:ext>
                </a:extLst>
              </p:cNvPr>
              <p:cNvCxnSpPr>
                <a:cxnSpLocks/>
              </p:cNvCxnSpPr>
              <p:nvPr/>
            </p:nvCxnSpPr>
            <p:spPr>
              <a:xfrm>
                <a:off x="3287355" y="3300172"/>
                <a:ext cx="0" cy="1480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线连接符 74">
                <a:extLst>
                  <a:ext uri="{FF2B5EF4-FFF2-40B4-BE49-F238E27FC236}">
                    <a16:creationId xmlns="" xmlns:a16="http://schemas.microsoft.com/office/drawing/2014/main" id="{8490E466-8D74-432B-BE3A-1DFB7DCF5256}"/>
                  </a:ext>
                </a:extLst>
              </p:cNvPr>
              <p:cNvCxnSpPr>
                <a:cxnSpLocks/>
              </p:cNvCxnSpPr>
              <p:nvPr/>
            </p:nvCxnSpPr>
            <p:spPr>
              <a:xfrm>
                <a:off x="3287352" y="3300172"/>
                <a:ext cx="288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线连接符 76">
                <a:extLst>
                  <a:ext uri="{FF2B5EF4-FFF2-40B4-BE49-F238E27FC236}">
                    <a16:creationId xmlns="" xmlns:a16="http://schemas.microsoft.com/office/drawing/2014/main" id="{028D466A-EF39-43EF-8F64-ACC1310A615A}"/>
                  </a:ext>
                </a:extLst>
              </p:cNvPr>
              <p:cNvCxnSpPr>
                <a:cxnSpLocks/>
              </p:cNvCxnSpPr>
              <p:nvPr/>
            </p:nvCxnSpPr>
            <p:spPr>
              <a:xfrm>
                <a:off x="3280984" y="4780715"/>
                <a:ext cx="277077" cy="267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圆角矩形 63">
              <a:extLst>
                <a:ext uri="{FF2B5EF4-FFF2-40B4-BE49-F238E27FC236}">
                  <a16:creationId xmlns="" xmlns:a16="http://schemas.microsoft.com/office/drawing/2014/main" id="{552E61DA-AEA9-4E68-99D3-FC983A05C1E7}"/>
                </a:ext>
              </a:extLst>
            </p:cNvPr>
            <p:cNvSpPr/>
            <p:nvPr/>
          </p:nvSpPr>
          <p:spPr>
            <a:xfrm>
              <a:off x="5644276" y="3037994"/>
              <a:ext cx="1185706" cy="411982"/>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MRI</a:t>
              </a:r>
              <a:r>
                <a:rPr kumimoji="1" lang="zh-CN" altLang="en-US" sz="1400" dirty="0">
                  <a:solidFill>
                    <a:schemeClr val="tx1"/>
                  </a:solidFill>
                </a:rPr>
                <a:t>线圈式</a:t>
              </a:r>
            </a:p>
          </p:txBody>
        </p:sp>
        <p:sp>
          <p:nvSpPr>
            <p:cNvPr id="102" name="圆角矩形 63">
              <a:extLst>
                <a:ext uri="{FF2B5EF4-FFF2-40B4-BE49-F238E27FC236}">
                  <a16:creationId xmlns="" xmlns:a16="http://schemas.microsoft.com/office/drawing/2014/main" id="{CCD7D219-C19D-441F-ABC2-E0437D10CF7F}"/>
                </a:ext>
              </a:extLst>
            </p:cNvPr>
            <p:cNvSpPr/>
            <p:nvPr/>
          </p:nvSpPr>
          <p:spPr>
            <a:xfrm>
              <a:off x="5651430" y="2345798"/>
              <a:ext cx="1185706" cy="411982"/>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手柄式</a:t>
              </a:r>
            </a:p>
          </p:txBody>
        </p:sp>
        <p:sp>
          <p:nvSpPr>
            <p:cNvPr id="104" name="圆角矩形 65">
              <a:extLst>
                <a:ext uri="{FF2B5EF4-FFF2-40B4-BE49-F238E27FC236}">
                  <a16:creationId xmlns="" xmlns:a16="http://schemas.microsoft.com/office/drawing/2014/main" id="{3E97D76F-E7C1-4849-A9D2-C6E6A76F5E4F}"/>
                </a:ext>
              </a:extLst>
            </p:cNvPr>
            <p:cNvSpPr/>
            <p:nvPr/>
          </p:nvSpPr>
          <p:spPr>
            <a:xfrm>
              <a:off x="5672302" y="3751849"/>
              <a:ext cx="1185706" cy="411982"/>
            </a:xfrm>
            <a:prstGeom prst="round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机械臂式</a:t>
              </a:r>
            </a:p>
          </p:txBody>
        </p:sp>
        <p:grpSp>
          <p:nvGrpSpPr>
            <p:cNvPr id="106" name="组合 105">
              <a:extLst>
                <a:ext uri="{FF2B5EF4-FFF2-40B4-BE49-F238E27FC236}">
                  <a16:creationId xmlns="" xmlns:a16="http://schemas.microsoft.com/office/drawing/2014/main" id="{DB85A490-C086-4BAF-8C2B-90C740EC4918}"/>
                </a:ext>
              </a:extLst>
            </p:cNvPr>
            <p:cNvGrpSpPr/>
            <p:nvPr/>
          </p:nvGrpSpPr>
          <p:grpSpPr>
            <a:xfrm>
              <a:off x="5457411" y="3657612"/>
              <a:ext cx="1633974" cy="680723"/>
              <a:chOff x="3608004" y="3184604"/>
              <a:chExt cx="1633974" cy="1199118"/>
            </a:xfrm>
          </p:grpSpPr>
          <p:cxnSp>
            <p:nvCxnSpPr>
              <p:cNvPr id="107" name="直线连接符 54">
                <a:extLst>
                  <a:ext uri="{FF2B5EF4-FFF2-40B4-BE49-F238E27FC236}">
                    <a16:creationId xmlns="" xmlns:a16="http://schemas.microsoft.com/office/drawing/2014/main" id="{6E30FFE3-E85D-41E2-B453-06241FFA4D1B}"/>
                  </a:ext>
                </a:extLst>
              </p:cNvPr>
              <p:cNvCxnSpPr>
                <a:cxnSpLocks/>
              </p:cNvCxnSpPr>
              <p:nvPr/>
            </p:nvCxnSpPr>
            <p:spPr>
              <a:xfrm flipV="1">
                <a:off x="3661250" y="3184604"/>
                <a:ext cx="1574138" cy="4837"/>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08" name="直线连接符 56">
                <a:extLst>
                  <a:ext uri="{FF2B5EF4-FFF2-40B4-BE49-F238E27FC236}">
                    <a16:creationId xmlns="" xmlns:a16="http://schemas.microsoft.com/office/drawing/2014/main" id="{53624AD8-85A4-4375-8047-5A195243418C}"/>
                  </a:ext>
                </a:extLst>
              </p:cNvPr>
              <p:cNvCxnSpPr>
                <a:cxnSpLocks/>
              </p:cNvCxnSpPr>
              <p:nvPr/>
            </p:nvCxnSpPr>
            <p:spPr>
              <a:xfrm flipV="1">
                <a:off x="3661250" y="4366584"/>
                <a:ext cx="1574138" cy="2444"/>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09" name="直线连接符 57">
                <a:extLst>
                  <a:ext uri="{FF2B5EF4-FFF2-40B4-BE49-F238E27FC236}">
                    <a16:creationId xmlns="" xmlns:a16="http://schemas.microsoft.com/office/drawing/2014/main" id="{8093017C-E3C9-4972-8FD9-BF34E4A05841}"/>
                  </a:ext>
                </a:extLst>
              </p:cNvPr>
              <p:cNvCxnSpPr>
                <a:cxnSpLocks/>
              </p:cNvCxnSpPr>
              <p:nvPr/>
            </p:nvCxnSpPr>
            <p:spPr>
              <a:xfrm>
                <a:off x="3608004" y="3185749"/>
                <a:ext cx="0" cy="1180835"/>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10" name="直线连接符 89">
                <a:extLst>
                  <a:ext uri="{FF2B5EF4-FFF2-40B4-BE49-F238E27FC236}">
                    <a16:creationId xmlns="" xmlns:a16="http://schemas.microsoft.com/office/drawing/2014/main" id="{D3FEE604-ACFD-4202-BDCC-E8A0223EC197}"/>
                  </a:ext>
                </a:extLst>
              </p:cNvPr>
              <p:cNvCxnSpPr>
                <a:cxnSpLocks/>
              </p:cNvCxnSpPr>
              <p:nvPr/>
            </p:nvCxnSpPr>
            <p:spPr>
              <a:xfrm>
                <a:off x="5241978" y="3202887"/>
                <a:ext cx="0" cy="1180835"/>
              </a:xfrm>
              <a:prstGeom prst="line">
                <a:avLst/>
              </a:prstGeom>
              <a:ln w="19050" cmpd="sng">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39" name="右大括号 38">
              <a:extLst>
                <a:ext uri="{FF2B5EF4-FFF2-40B4-BE49-F238E27FC236}">
                  <a16:creationId xmlns="" xmlns:a16="http://schemas.microsoft.com/office/drawing/2014/main" id="{BFC71B1C-4972-4CAC-8212-9C959B2DED89}"/>
                </a:ext>
              </a:extLst>
            </p:cNvPr>
            <p:cNvSpPr/>
            <p:nvPr/>
          </p:nvSpPr>
          <p:spPr>
            <a:xfrm>
              <a:off x="6957390" y="2399388"/>
              <a:ext cx="118941" cy="8859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文本框 41">
              <a:extLst>
                <a:ext uri="{FF2B5EF4-FFF2-40B4-BE49-F238E27FC236}">
                  <a16:creationId xmlns="" xmlns:a16="http://schemas.microsoft.com/office/drawing/2014/main" id="{D4751DB2-657D-4130-8EC6-891DDB8C212C}"/>
                </a:ext>
              </a:extLst>
            </p:cNvPr>
            <p:cNvSpPr txBox="1"/>
            <p:nvPr/>
          </p:nvSpPr>
          <p:spPr>
            <a:xfrm>
              <a:off x="7053970" y="2574120"/>
              <a:ext cx="1534377" cy="492443"/>
            </a:xfrm>
            <a:prstGeom prst="rect">
              <a:avLst/>
            </a:prstGeom>
            <a:noFill/>
          </p:spPr>
          <p:txBody>
            <a:bodyPr wrap="square" rtlCol="0">
              <a:spAutoFit/>
            </a:bodyPr>
            <a:lstStyle/>
            <a:p>
              <a:r>
                <a:rPr kumimoji="1" lang="zh-CN" altLang="en-US" sz="1300" dirty="0">
                  <a:latin typeface="+mn-ea"/>
                </a:rPr>
                <a:t>未正式被批准应用于临床胃部检查</a:t>
              </a:r>
            </a:p>
          </p:txBody>
        </p:sp>
      </p:grpSp>
      <p:sp>
        <p:nvSpPr>
          <p:cNvPr id="48" name="Google Shape;152;p15">
            <a:extLst>
              <a:ext uri="{FF2B5EF4-FFF2-40B4-BE49-F238E27FC236}">
                <a16:creationId xmlns="" xmlns:a16="http://schemas.microsoft.com/office/drawing/2014/main" id="{34024EC9-84B0-4578-8987-542DECBC500F}"/>
              </a:ext>
            </a:extLst>
          </p:cNvPr>
          <p:cNvSpPr/>
          <p:nvPr/>
        </p:nvSpPr>
        <p:spPr>
          <a:xfrm>
            <a:off x="1174409" y="315819"/>
            <a:ext cx="7899400" cy="695829"/>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胶囊内镜分类：主动控制方式提升诊断效率</a:t>
            </a:r>
            <a:endPar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endParaRPr>
          </a:p>
        </p:txBody>
      </p:sp>
    </p:spTree>
    <p:extLst>
      <p:ext uri="{BB962C8B-B14F-4D97-AF65-F5344CB8AC3E}">
        <p14:creationId xmlns:p14="http://schemas.microsoft.com/office/powerpoint/2010/main" val="134252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对象 16">
            <a:extLst>
              <a:ext uri="{FF2B5EF4-FFF2-40B4-BE49-F238E27FC236}">
                <a16:creationId xmlns="" xmlns:a16="http://schemas.microsoft.com/office/drawing/2014/main" id="{5D86756A-F9E8-9844-95BA-56888C709B31}"/>
              </a:ext>
            </a:extLst>
          </p:cNvPr>
          <p:cNvGraphicFramePr>
            <a:graphicFrameLocks noChangeAspect="1"/>
          </p:cNvGraphicFramePr>
          <p:nvPr/>
        </p:nvGraphicFramePr>
        <p:xfrm>
          <a:off x="683288" y="1769952"/>
          <a:ext cx="7881163" cy="4356725"/>
        </p:xfrm>
        <a:graphic>
          <a:graphicData uri="http://schemas.openxmlformats.org/presentationml/2006/ole">
            <mc:AlternateContent xmlns:mc="http://schemas.openxmlformats.org/markup-compatibility/2006">
              <mc:Choice xmlns:v="urn:schemas-microsoft-com:vml" Requires="v">
                <p:oleObj spid="_x0000_s378951" name="Worksheet" r:id="rId4" imgW="7188200" imgH="5613400" progId="Excel.Sheet.12">
                  <p:embed/>
                </p:oleObj>
              </mc:Choice>
              <mc:Fallback>
                <p:oleObj name="Worksheet" r:id="rId4" imgW="7188200" imgH="5613400" progId="Excel.Sheet.12">
                  <p:embed/>
                  <p:pic>
                    <p:nvPicPr>
                      <p:cNvPr id="17" name="对象 16">
                        <a:extLst>
                          <a:ext uri="{FF2B5EF4-FFF2-40B4-BE49-F238E27FC236}">
                            <a16:creationId xmlns="" xmlns:a16="http://schemas.microsoft.com/office/drawing/2014/main" id="{5D86756A-F9E8-9844-95BA-56888C709B31}"/>
                          </a:ext>
                        </a:extLst>
                      </p:cNvPr>
                      <p:cNvPicPr/>
                      <p:nvPr/>
                    </p:nvPicPr>
                    <p:blipFill>
                      <a:blip r:embed="rId5"/>
                      <a:stretch>
                        <a:fillRect/>
                      </a:stretch>
                    </p:blipFill>
                    <p:spPr>
                      <a:xfrm>
                        <a:off x="683288" y="1769952"/>
                        <a:ext cx="7881163" cy="4356725"/>
                      </a:xfrm>
                      <a:prstGeom prst="rect">
                        <a:avLst/>
                      </a:prstGeom>
                    </p:spPr>
                  </p:pic>
                </p:oleObj>
              </mc:Fallback>
            </mc:AlternateContent>
          </a:graphicData>
        </a:graphic>
      </p:graphicFrame>
      <p:sp>
        <p:nvSpPr>
          <p:cNvPr id="18" name="文本框 17">
            <a:extLst>
              <a:ext uri="{FF2B5EF4-FFF2-40B4-BE49-F238E27FC236}">
                <a16:creationId xmlns="" xmlns:a16="http://schemas.microsoft.com/office/drawing/2014/main" id="{E56ECFB0-C83E-334B-BABF-DDB2F85A99D1}"/>
              </a:ext>
            </a:extLst>
          </p:cNvPr>
          <p:cNvSpPr txBox="1"/>
          <p:nvPr/>
        </p:nvSpPr>
        <p:spPr>
          <a:xfrm>
            <a:off x="683288" y="981258"/>
            <a:ext cx="8260656" cy="830997"/>
          </a:xfrm>
          <a:prstGeom prst="rect">
            <a:avLst/>
          </a:prstGeom>
          <a:noFill/>
        </p:spPr>
        <p:txBody>
          <a:bodyPr wrap="square" rtlCol="0">
            <a:spAutoFit/>
          </a:bodyPr>
          <a:lstStyle/>
          <a:p>
            <a:pPr marL="285750" indent="-285750">
              <a:buFont typeface="Wingdings" pitchFamily="2" charset="2"/>
              <a:buChar char="Ø"/>
            </a:pPr>
            <a:r>
              <a:rPr lang="zh-CN" altLang="en-US" sz="1200" dirty="0"/>
              <a:t>根据磁控的类型，主要分为电磁体、磁共振和永磁体类。</a:t>
            </a:r>
            <a:endParaRPr lang="en-US" altLang="zh-CN" sz="1200" dirty="0"/>
          </a:p>
          <a:p>
            <a:pPr marL="285750" indent="-285750">
              <a:buFont typeface="Wingdings" pitchFamily="2" charset="2"/>
              <a:buChar char="Ø"/>
            </a:pPr>
            <a:r>
              <a:rPr lang="zh-CN" altLang="en-US" sz="1200" dirty="0"/>
              <a:t>手持磁铁控制 （金山和韩国</a:t>
            </a:r>
            <a:r>
              <a:rPr lang="en-US" altLang="zh-CN" sz="1200" dirty="0"/>
              <a:t>Intromedic</a:t>
            </a:r>
            <a:r>
              <a:rPr lang="zh-CN" altLang="en-US" sz="1200" dirty="0"/>
              <a:t>）：方便使用、价格不贵；电磁体机器人控制系统 （奥林巴斯和西门子）：运动精确度方面机器人控制优于人工操作；永磁体机器人控制系统 （安翰）</a:t>
            </a:r>
          </a:p>
          <a:p>
            <a:pPr marL="285750" indent="-285750">
              <a:buFont typeface="Wingdings" pitchFamily="2" charset="2"/>
              <a:buChar char="Ø"/>
            </a:pPr>
            <a:endParaRPr lang="zh-CN" altLang="en-US" sz="1200" dirty="0"/>
          </a:p>
        </p:txBody>
      </p:sp>
      <p:sp>
        <p:nvSpPr>
          <p:cNvPr id="5" name="Google Shape;152;p15">
            <a:extLst>
              <a:ext uri="{FF2B5EF4-FFF2-40B4-BE49-F238E27FC236}">
                <a16:creationId xmlns="" xmlns:a16="http://schemas.microsoft.com/office/drawing/2014/main" id="{34024EC9-84B0-4578-8987-542DECBC500F}"/>
              </a:ext>
            </a:extLst>
          </p:cNvPr>
          <p:cNvSpPr/>
          <p:nvPr/>
        </p:nvSpPr>
        <p:spPr>
          <a:xfrm>
            <a:off x="1244600" y="335787"/>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bg1"/>
                </a:solidFill>
                <a:latin typeface="+mj-ea"/>
              </a:rPr>
              <a:t>磁控胶囊内镜技术发展现状</a:t>
            </a:r>
            <a:endPar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endParaRPr>
          </a:p>
        </p:txBody>
      </p:sp>
    </p:spTree>
    <p:extLst>
      <p:ext uri="{BB962C8B-B14F-4D97-AF65-F5344CB8AC3E}">
        <p14:creationId xmlns:p14="http://schemas.microsoft.com/office/powerpoint/2010/main" val="1716329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燕尾形箭头 3">
            <a:extLst>
              <a:ext uri="{FF2B5EF4-FFF2-40B4-BE49-F238E27FC236}">
                <a16:creationId xmlns="" xmlns:a16="http://schemas.microsoft.com/office/drawing/2014/main" id="{2E2AAFA8-1106-704B-AB95-EEE83942C693}"/>
              </a:ext>
            </a:extLst>
          </p:cNvPr>
          <p:cNvSpPr/>
          <p:nvPr/>
        </p:nvSpPr>
        <p:spPr>
          <a:xfrm>
            <a:off x="329508" y="1930451"/>
            <a:ext cx="8604833" cy="880946"/>
          </a:xfrm>
          <a:prstGeom prst="notchedRightArrow">
            <a:avLst/>
          </a:prstGeom>
          <a:solidFill>
            <a:schemeClr val="bg1"/>
          </a:solidFill>
          <a:ln w="12700"/>
          <a:effectLst>
            <a:outerShdw sx="1000" sy="1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00" dirty="0">
              <a:solidFill>
                <a:schemeClr val="tx1"/>
              </a:solidFill>
            </a:endParaRPr>
          </a:p>
        </p:txBody>
      </p:sp>
      <p:sp>
        <p:nvSpPr>
          <p:cNvPr id="5" name="椭圆 4">
            <a:extLst>
              <a:ext uri="{FF2B5EF4-FFF2-40B4-BE49-F238E27FC236}">
                <a16:creationId xmlns="" xmlns:a16="http://schemas.microsoft.com/office/drawing/2014/main" id="{C6F37D0E-C697-8245-902F-9C53A5988A0D}"/>
              </a:ext>
            </a:extLst>
          </p:cNvPr>
          <p:cNvSpPr/>
          <p:nvPr/>
        </p:nvSpPr>
        <p:spPr>
          <a:xfrm>
            <a:off x="800765" y="1251078"/>
            <a:ext cx="1619794" cy="113211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00" dirty="0">
                <a:solidFill>
                  <a:schemeClr val="tx1"/>
                </a:solidFill>
              </a:rPr>
              <a:t>上游</a:t>
            </a:r>
          </a:p>
        </p:txBody>
      </p:sp>
      <p:sp>
        <p:nvSpPr>
          <p:cNvPr id="6" name="椭圆 5">
            <a:extLst>
              <a:ext uri="{FF2B5EF4-FFF2-40B4-BE49-F238E27FC236}">
                <a16:creationId xmlns="" xmlns:a16="http://schemas.microsoft.com/office/drawing/2014/main" id="{8A1D6427-5D01-C247-97DD-1470A34784BA}"/>
              </a:ext>
            </a:extLst>
          </p:cNvPr>
          <p:cNvSpPr/>
          <p:nvPr/>
        </p:nvSpPr>
        <p:spPr>
          <a:xfrm>
            <a:off x="3514919" y="1244191"/>
            <a:ext cx="1619794" cy="113211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00" dirty="0">
                <a:solidFill>
                  <a:schemeClr val="tx1"/>
                </a:solidFill>
              </a:rPr>
              <a:t>中游</a:t>
            </a:r>
          </a:p>
        </p:txBody>
      </p:sp>
      <p:sp>
        <p:nvSpPr>
          <p:cNvPr id="7" name="椭圆 6">
            <a:extLst>
              <a:ext uri="{FF2B5EF4-FFF2-40B4-BE49-F238E27FC236}">
                <a16:creationId xmlns="" xmlns:a16="http://schemas.microsoft.com/office/drawing/2014/main" id="{C17B8EE4-AC42-B145-B6B1-ABD65F0C8E39}"/>
              </a:ext>
            </a:extLst>
          </p:cNvPr>
          <p:cNvSpPr/>
          <p:nvPr/>
        </p:nvSpPr>
        <p:spPr>
          <a:xfrm>
            <a:off x="6351736" y="1235473"/>
            <a:ext cx="1619794" cy="113211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00" dirty="0">
                <a:solidFill>
                  <a:schemeClr val="tx1"/>
                </a:solidFill>
              </a:rPr>
              <a:t>下游</a:t>
            </a:r>
          </a:p>
        </p:txBody>
      </p:sp>
      <p:sp>
        <p:nvSpPr>
          <p:cNvPr id="8" name="矩形 7">
            <a:extLst>
              <a:ext uri="{FF2B5EF4-FFF2-40B4-BE49-F238E27FC236}">
                <a16:creationId xmlns="" xmlns:a16="http://schemas.microsoft.com/office/drawing/2014/main" id="{3EF8E7B2-65D5-6C43-B72A-570A26EE035D}"/>
              </a:ext>
            </a:extLst>
          </p:cNvPr>
          <p:cNvSpPr/>
          <p:nvPr/>
        </p:nvSpPr>
        <p:spPr>
          <a:xfrm>
            <a:off x="442625" y="2374478"/>
            <a:ext cx="2296372" cy="99046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00" dirty="0">
                <a:solidFill>
                  <a:schemeClr val="tx1"/>
                </a:solidFill>
              </a:rPr>
              <a:t>•</a:t>
            </a:r>
            <a:r>
              <a:rPr lang="zh-CN" altLang="en-US" sz="1300" dirty="0">
                <a:solidFill>
                  <a:schemeClr val="tx1"/>
                </a:solidFill>
              </a:rPr>
              <a:t> 电子元器件 </a:t>
            </a:r>
            <a:r>
              <a:rPr lang="en-US" altLang="zh-CN" sz="1300" dirty="0">
                <a:solidFill>
                  <a:schemeClr val="tx1"/>
                </a:solidFill>
              </a:rPr>
              <a:t>(</a:t>
            </a:r>
            <a:r>
              <a:rPr lang="zh-CN" altLang="en-US" sz="1300" dirty="0">
                <a:solidFill>
                  <a:schemeClr val="tx1"/>
                </a:solidFill>
              </a:rPr>
              <a:t>包括芯片</a:t>
            </a:r>
            <a:r>
              <a:rPr lang="en-US" altLang="zh-CN" sz="1300" dirty="0">
                <a:solidFill>
                  <a:schemeClr val="tx1"/>
                </a:solidFill>
              </a:rPr>
              <a:t>)</a:t>
            </a:r>
          </a:p>
          <a:p>
            <a:r>
              <a:rPr lang="en-US" altLang="zh-CN" sz="1300" dirty="0">
                <a:solidFill>
                  <a:schemeClr val="tx1"/>
                </a:solidFill>
              </a:rPr>
              <a:t>•</a:t>
            </a:r>
            <a:r>
              <a:rPr lang="zh-CN" altLang="en-US" sz="1300" dirty="0">
                <a:solidFill>
                  <a:schemeClr val="tx1"/>
                </a:solidFill>
              </a:rPr>
              <a:t> 仪器仪表</a:t>
            </a:r>
            <a:endParaRPr lang="en-US" altLang="zh-CN" sz="1300" dirty="0">
              <a:solidFill>
                <a:schemeClr val="tx1"/>
              </a:solidFill>
            </a:endParaRPr>
          </a:p>
          <a:p>
            <a:r>
              <a:rPr lang="en-US" altLang="zh-CN" sz="1300" dirty="0">
                <a:solidFill>
                  <a:schemeClr val="tx1"/>
                </a:solidFill>
              </a:rPr>
              <a:t>•</a:t>
            </a:r>
            <a:r>
              <a:rPr lang="zh-CN" altLang="en-US" sz="1300" dirty="0">
                <a:solidFill>
                  <a:schemeClr val="tx1"/>
                </a:solidFill>
              </a:rPr>
              <a:t> 机械制造</a:t>
            </a:r>
            <a:endParaRPr lang="en-US" altLang="zh-CN" sz="1300" dirty="0">
              <a:solidFill>
                <a:schemeClr val="tx1"/>
              </a:solidFill>
            </a:endParaRPr>
          </a:p>
          <a:p>
            <a:r>
              <a:rPr lang="en-US" altLang="zh-CN" sz="1300" dirty="0">
                <a:solidFill>
                  <a:schemeClr val="tx1"/>
                </a:solidFill>
              </a:rPr>
              <a:t>•</a:t>
            </a:r>
            <a:r>
              <a:rPr lang="zh-CN" altLang="en-US" sz="1300" dirty="0">
                <a:solidFill>
                  <a:schemeClr val="tx1"/>
                </a:solidFill>
              </a:rPr>
              <a:t> 生物化学材料 </a:t>
            </a:r>
            <a:endParaRPr lang="zh-CN" altLang="en-US" sz="1300" dirty="0">
              <a:solidFill>
                <a:schemeClr val="tx1"/>
              </a:solidFill>
              <a:effectLst/>
            </a:endParaRPr>
          </a:p>
        </p:txBody>
      </p:sp>
      <p:sp>
        <p:nvSpPr>
          <p:cNvPr id="9" name="矩形 8">
            <a:extLst>
              <a:ext uri="{FF2B5EF4-FFF2-40B4-BE49-F238E27FC236}">
                <a16:creationId xmlns="" xmlns:a16="http://schemas.microsoft.com/office/drawing/2014/main" id="{68E4F882-C12C-C649-95B3-7C9F8723D546}"/>
              </a:ext>
            </a:extLst>
          </p:cNvPr>
          <p:cNvSpPr/>
          <p:nvPr/>
        </p:nvSpPr>
        <p:spPr>
          <a:xfrm>
            <a:off x="3092553" y="2367588"/>
            <a:ext cx="2296372" cy="99046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00" dirty="0">
                <a:solidFill>
                  <a:schemeClr val="tx1"/>
                </a:solidFill>
              </a:rPr>
              <a:t>• </a:t>
            </a:r>
            <a:r>
              <a:rPr lang="zh-CN" altLang="en-US" sz="1300" dirty="0">
                <a:solidFill>
                  <a:schemeClr val="tx1"/>
                </a:solidFill>
              </a:rPr>
              <a:t>胶囊内镜生产</a:t>
            </a:r>
            <a:endParaRPr lang="en-US" altLang="zh-CN" sz="1300" dirty="0">
              <a:solidFill>
                <a:schemeClr val="tx1"/>
              </a:solidFill>
            </a:endParaRPr>
          </a:p>
          <a:p>
            <a:r>
              <a:rPr lang="en-US" altLang="zh-CN" sz="1300" dirty="0">
                <a:solidFill>
                  <a:schemeClr val="tx1"/>
                </a:solidFill>
              </a:rPr>
              <a:t>• </a:t>
            </a:r>
            <a:r>
              <a:rPr lang="zh-CN" altLang="en-US" sz="1300" dirty="0">
                <a:solidFill>
                  <a:schemeClr val="tx1"/>
                </a:solidFill>
              </a:rPr>
              <a:t>胶囊控制系统、分析仪等配套设备制造 </a:t>
            </a:r>
            <a:endParaRPr lang="en-US" altLang="zh-CN" sz="1300" dirty="0">
              <a:solidFill>
                <a:schemeClr val="tx1"/>
              </a:solidFill>
            </a:endParaRPr>
          </a:p>
          <a:p>
            <a:r>
              <a:rPr lang="en-US" altLang="zh-CN" sz="1300" dirty="0">
                <a:solidFill>
                  <a:schemeClr val="tx1"/>
                </a:solidFill>
              </a:rPr>
              <a:t>• </a:t>
            </a:r>
            <a:r>
              <a:rPr lang="zh-CN" altLang="en-US" sz="1300" dirty="0">
                <a:solidFill>
                  <a:schemeClr val="tx1"/>
                </a:solidFill>
              </a:rPr>
              <a:t>阅片软件系统 </a:t>
            </a:r>
            <a:endParaRPr lang="zh-CN" altLang="en-US" sz="1300" dirty="0">
              <a:solidFill>
                <a:schemeClr val="tx1"/>
              </a:solidFill>
              <a:effectLst/>
            </a:endParaRPr>
          </a:p>
        </p:txBody>
      </p:sp>
      <p:sp>
        <p:nvSpPr>
          <p:cNvPr id="10" name="矩形 9">
            <a:extLst>
              <a:ext uri="{FF2B5EF4-FFF2-40B4-BE49-F238E27FC236}">
                <a16:creationId xmlns="" xmlns:a16="http://schemas.microsoft.com/office/drawing/2014/main" id="{E1023EDB-EB79-EB43-ACF5-A10EFB2DCA43}"/>
              </a:ext>
            </a:extLst>
          </p:cNvPr>
          <p:cNvSpPr/>
          <p:nvPr/>
        </p:nvSpPr>
        <p:spPr>
          <a:xfrm>
            <a:off x="6060918" y="2380977"/>
            <a:ext cx="2332977" cy="97707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solidFill>
                  <a:schemeClr val="tx1"/>
                </a:solidFill>
              </a:rPr>
              <a:t> </a:t>
            </a:r>
            <a:r>
              <a:rPr lang="en-US" altLang="zh-CN" sz="1300" dirty="0">
                <a:solidFill>
                  <a:schemeClr val="tx1"/>
                </a:solidFill>
              </a:rPr>
              <a:t>• </a:t>
            </a:r>
            <a:r>
              <a:rPr lang="zh-CN" altLang="en-US" sz="1300" dirty="0">
                <a:solidFill>
                  <a:schemeClr val="tx1"/>
                </a:solidFill>
              </a:rPr>
              <a:t>各级别医院</a:t>
            </a:r>
            <a:br>
              <a:rPr lang="zh-CN" altLang="en-US" sz="1300" dirty="0">
                <a:solidFill>
                  <a:schemeClr val="tx1"/>
                </a:solidFill>
              </a:rPr>
            </a:br>
            <a:r>
              <a:rPr lang="zh-CN" altLang="en-US" sz="1300" dirty="0">
                <a:solidFill>
                  <a:schemeClr val="tx1"/>
                </a:solidFill>
              </a:rPr>
              <a:t> </a:t>
            </a:r>
            <a:r>
              <a:rPr lang="en-US" altLang="zh-CN" sz="1300" dirty="0">
                <a:solidFill>
                  <a:schemeClr val="tx1"/>
                </a:solidFill>
              </a:rPr>
              <a:t>• </a:t>
            </a:r>
            <a:r>
              <a:rPr lang="zh-CN" altLang="en-US" sz="1300" dirty="0">
                <a:solidFill>
                  <a:schemeClr val="tx1"/>
                </a:solidFill>
              </a:rPr>
              <a:t>体检中心</a:t>
            </a:r>
            <a:br>
              <a:rPr lang="zh-CN" altLang="en-US" sz="1300" dirty="0">
                <a:solidFill>
                  <a:schemeClr val="tx1"/>
                </a:solidFill>
              </a:rPr>
            </a:br>
            <a:r>
              <a:rPr lang="zh-CN" altLang="en-US" sz="1300" dirty="0">
                <a:solidFill>
                  <a:schemeClr val="tx1"/>
                </a:solidFill>
              </a:rPr>
              <a:t> </a:t>
            </a:r>
            <a:r>
              <a:rPr lang="en-US" altLang="zh-CN" sz="1300" dirty="0">
                <a:solidFill>
                  <a:schemeClr val="tx1"/>
                </a:solidFill>
              </a:rPr>
              <a:t>• </a:t>
            </a:r>
            <a:r>
              <a:rPr lang="zh-CN" altLang="en-US" sz="1300" dirty="0">
                <a:solidFill>
                  <a:schemeClr val="tx1"/>
                </a:solidFill>
              </a:rPr>
              <a:t>其他卫生机构 </a:t>
            </a:r>
            <a:endParaRPr lang="zh-CN" altLang="en-US" sz="1300" dirty="0">
              <a:solidFill>
                <a:schemeClr val="tx1"/>
              </a:solidFill>
              <a:effectLst/>
            </a:endParaRPr>
          </a:p>
        </p:txBody>
      </p:sp>
      <p:sp>
        <p:nvSpPr>
          <p:cNvPr id="11" name="虚尾箭头 10">
            <a:extLst>
              <a:ext uri="{FF2B5EF4-FFF2-40B4-BE49-F238E27FC236}">
                <a16:creationId xmlns="" xmlns:a16="http://schemas.microsoft.com/office/drawing/2014/main" id="{6F0B8776-639E-244D-84FF-E11A3759D9B3}"/>
              </a:ext>
            </a:extLst>
          </p:cNvPr>
          <p:cNvSpPr/>
          <p:nvPr/>
        </p:nvSpPr>
        <p:spPr>
          <a:xfrm rot="5400000">
            <a:off x="4063056" y="3205361"/>
            <a:ext cx="411413" cy="768252"/>
          </a:xfrm>
          <a:prstGeom prst="striped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500" dirty="0">
              <a:solidFill>
                <a:schemeClr val="tx1"/>
              </a:solidFill>
            </a:endParaRPr>
          </a:p>
        </p:txBody>
      </p:sp>
      <p:sp>
        <p:nvSpPr>
          <p:cNvPr id="12" name="文本框 11">
            <a:extLst>
              <a:ext uri="{FF2B5EF4-FFF2-40B4-BE49-F238E27FC236}">
                <a16:creationId xmlns="" xmlns:a16="http://schemas.microsoft.com/office/drawing/2014/main" id="{E840F6D8-CB18-0D41-8D6D-42B175311BA8}"/>
              </a:ext>
            </a:extLst>
          </p:cNvPr>
          <p:cNvSpPr txBox="1"/>
          <p:nvPr/>
        </p:nvSpPr>
        <p:spPr>
          <a:xfrm>
            <a:off x="305531" y="3940113"/>
            <a:ext cx="8604833" cy="2092881"/>
          </a:xfrm>
          <a:prstGeom prst="rect">
            <a:avLst/>
          </a:prstGeom>
          <a:noFill/>
        </p:spPr>
        <p:txBody>
          <a:bodyPr wrap="square" rtlCol="0">
            <a:spAutoFit/>
          </a:bodyPr>
          <a:lstStyle/>
          <a:p>
            <a:pPr marL="285750" indent="-285750">
              <a:buFont typeface="Wingdings" pitchFamily="2" charset="2"/>
              <a:buChar char="Ø"/>
            </a:pPr>
            <a:r>
              <a:rPr lang="zh-CN" altLang="en-US" sz="1300" dirty="0"/>
              <a:t>胶囊内镜是一个技术密集型行业，对技术创新和产品研发能力要求极高，涉及精准磁控、专用芯片、人工智能、智能制造、微光学成像、图像处理、无线传输等多技术领域。 </a:t>
            </a:r>
            <a:endParaRPr lang="en-US" altLang="zh-CN" sz="1300" dirty="0"/>
          </a:p>
          <a:p>
            <a:pPr marL="285750" indent="-285750">
              <a:buFont typeface="Wingdings" pitchFamily="2" charset="2"/>
              <a:buChar char="Ø"/>
            </a:pPr>
            <a:r>
              <a:rPr lang="zh-CN" altLang="en-US" sz="1300" dirty="0"/>
              <a:t>上游行业主要包括电子元器件</a:t>
            </a:r>
            <a:r>
              <a:rPr lang="en-US" altLang="zh-CN" sz="1300" dirty="0"/>
              <a:t>(</a:t>
            </a:r>
            <a:r>
              <a:rPr lang="zh-CN" altLang="en-US" sz="1300" dirty="0"/>
              <a:t>包括芯片</a:t>
            </a:r>
            <a:r>
              <a:rPr lang="en-US" altLang="zh-CN" sz="1300" dirty="0"/>
              <a:t>)</a:t>
            </a:r>
            <a:r>
              <a:rPr lang="zh-CN" altLang="en-US" sz="1300" dirty="0"/>
              <a:t>、仪器仪表、机械制造、生物化学、材料等行业</a:t>
            </a:r>
            <a:endParaRPr lang="en-US" altLang="zh-CN" sz="1300" dirty="0"/>
          </a:p>
          <a:p>
            <a:pPr marL="285750" indent="-285750">
              <a:buFont typeface="Wingdings" pitchFamily="2" charset="2"/>
              <a:buChar char="Ø"/>
            </a:pPr>
            <a:r>
              <a:rPr lang="zh-CN" altLang="en-US" sz="1300" dirty="0"/>
              <a:t>下游客户主要包括体检中心、各类医疗机构等。 </a:t>
            </a:r>
            <a:endParaRPr lang="en-US" altLang="zh-CN" sz="1300" dirty="0"/>
          </a:p>
          <a:p>
            <a:r>
              <a:rPr lang="en-US" altLang="zh-CN" sz="1300" dirty="0"/>
              <a:t>	</a:t>
            </a:r>
            <a:r>
              <a:rPr lang="zh-CN" altLang="en-US" sz="1300" dirty="0"/>
              <a:t>根据应用场景不同，胶囊内镜的市场主要分为三类：</a:t>
            </a:r>
          </a:p>
          <a:p>
            <a:r>
              <a:rPr lang="en-US" altLang="zh-CN" sz="1300" dirty="0"/>
              <a:t>	1</a:t>
            </a:r>
            <a:r>
              <a:rPr lang="zh-CN" altLang="en-US" sz="1300" dirty="0"/>
              <a:t>）</a:t>
            </a:r>
            <a:r>
              <a:rPr lang="zh-CN" altLang="en-US" sz="1300" b="1" dirty="0"/>
              <a:t>高端体检</a:t>
            </a:r>
            <a:r>
              <a:rPr lang="zh-CN" altLang="en-US" sz="1300" dirty="0"/>
              <a:t>：以美年大健康、爱康国宾等为首的体检机构的高端体检；</a:t>
            </a:r>
          </a:p>
          <a:p>
            <a:r>
              <a:rPr lang="en-US" altLang="zh-CN" sz="1300" dirty="0"/>
              <a:t>	2</a:t>
            </a:r>
            <a:r>
              <a:rPr lang="zh-CN" altLang="en-US" sz="1300" dirty="0"/>
              <a:t>）</a:t>
            </a:r>
            <a:r>
              <a:rPr lang="zh-CN" altLang="en-US" sz="1300" b="1" dirty="0"/>
              <a:t>医院检查</a:t>
            </a:r>
            <a:r>
              <a:rPr lang="zh-CN" altLang="en-US" sz="1300" dirty="0"/>
              <a:t>：二级以上医院的消化科室内镜检查。</a:t>
            </a:r>
          </a:p>
          <a:p>
            <a:r>
              <a:rPr lang="en-US" altLang="zh-CN" sz="1300" dirty="0"/>
              <a:t>	3</a:t>
            </a:r>
            <a:r>
              <a:rPr lang="zh-CN" altLang="en-US" sz="1300" dirty="0"/>
              <a:t>）</a:t>
            </a:r>
            <a:r>
              <a:rPr lang="zh-CN" altLang="en-US" sz="1300" b="1" dirty="0"/>
              <a:t>基层筛查</a:t>
            </a:r>
            <a:r>
              <a:rPr lang="zh-CN" altLang="en-US" sz="1300" dirty="0"/>
              <a:t>：社区医院和一级医院等为主的早筛；</a:t>
            </a:r>
            <a:endParaRPr lang="en-US" altLang="zh-CN" sz="1300" dirty="0"/>
          </a:p>
          <a:p>
            <a:r>
              <a:rPr lang="zh-CN" altLang="en-US" sz="1300" dirty="0"/>
              <a:t>目前</a:t>
            </a:r>
            <a:r>
              <a:rPr lang="zh-CN" altLang="en-US" sz="1300" b="1" dirty="0"/>
              <a:t>主要用户是在体检机构的中高端客户群体</a:t>
            </a:r>
            <a:r>
              <a:rPr lang="zh-CN" altLang="en-US" sz="1300" dirty="0"/>
              <a:t>，由于我国尚未大规模开展胃癌普查和筛查项目，主要依靠门诊有症状患者的机会性胃镜筛查，因此基层筛查量不多</a:t>
            </a:r>
          </a:p>
        </p:txBody>
      </p:sp>
      <p:sp>
        <p:nvSpPr>
          <p:cNvPr id="14" name="Google Shape;152;p15">
            <a:extLst>
              <a:ext uri="{FF2B5EF4-FFF2-40B4-BE49-F238E27FC236}">
                <a16:creationId xmlns="" xmlns:a16="http://schemas.microsoft.com/office/drawing/2014/main" id="{632BE8BF-62EC-46D0-A185-F48E8D653832}"/>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产业链</a:t>
            </a:r>
          </a:p>
        </p:txBody>
      </p:sp>
      <p:sp>
        <p:nvSpPr>
          <p:cNvPr id="13" name="TextBox 9">
            <a:extLst>
              <a:ext uri="{FF2B5EF4-FFF2-40B4-BE49-F238E27FC236}">
                <a16:creationId xmlns="" xmlns:a16="http://schemas.microsoft.com/office/drawing/2014/main" id="{1494A856-4E7C-4DD3-B340-B7F58BB11E8D}"/>
              </a:ext>
            </a:extLst>
          </p:cNvPr>
          <p:cNvSpPr txBox="1"/>
          <p:nvPr/>
        </p:nvSpPr>
        <p:spPr>
          <a:xfrm>
            <a:off x="2967739" y="2279210"/>
            <a:ext cx="2545999" cy="1200329"/>
          </a:xfrm>
          <a:prstGeom prst="rect">
            <a:avLst/>
          </a:prstGeom>
          <a:noFill/>
          <a:ln w="19050">
            <a:solidFill>
              <a:srgbClr val="FF0000"/>
            </a:solidFill>
            <a:prstDash val="lgDash"/>
          </a:ln>
        </p:spPr>
        <p:txBody>
          <a:bodyPr wrap="square" rtlCol="0">
            <a:spAutoFit/>
          </a:bodyPr>
          <a:lstStyle/>
          <a:p>
            <a:endParaRPr lang="zh-CN" altLang="en-US" sz="7200" dirty="0"/>
          </a:p>
        </p:txBody>
      </p:sp>
    </p:spTree>
    <p:extLst>
      <p:ext uri="{BB962C8B-B14F-4D97-AF65-F5344CB8AC3E}">
        <p14:creationId xmlns:p14="http://schemas.microsoft.com/office/powerpoint/2010/main" val="2935687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5BC4BF73-428D-474B-8A95-27DD4BD78935}"/>
              </a:ext>
            </a:extLst>
          </p:cNvPr>
          <p:cNvSpPr txBox="1"/>
          <p:nvPr/>
        </p:nvSpPr>
        <p:spPr>
          <a:xfrm>
            <a:off x="506393" y="1035523"/>
            <a:ext cx="7014534" cy="30777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400" dirty="0"/>
              <a:t>从无动力胶囊肠镜到磁控胶囊胃镜 </a:t>
            </a:r>
          </a:p>
        </p:txBody>
      </p:sp>
      <p:graphicFrame>
        <p:nvGraphicFramePr>
          <p:cNvPr id="6" name="图示 5">
            <a:extLst>
              <a:ext uri="{FF2B5EF4-FFF2-40B4-BE49-F238E27FC236}">
                <a16:creationId xmlns="" xmlns:a16="http://schemas.microsoft.com/office/drawing/2014/main" id="{002DBC17-1A23-5D4A-B6CD-29CBEAEE25F9}"/>
              </a:ext>
            </a:extLst>
          </p:cNvPr>
          <p:cNvGraphicFramePr/>
          <p:nvPr/>
        </p:nvGraphicFramePr>
        <p:xfrm>
          <a:off x="1048841" y="1468078"/>
          <a:ext cx="7552547" cy="2923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Google Shape;152;p15">
            <a:extLst>
              <a:ext uri="{FF2B5EF4-FFF2-40B4-BE49-F238E27FC236}">
                <a16:creationId xmlns="" xmlns:a16="http://schemas.microsoft.com/office/drawing/2014/main" id="{34024EC9-84B0-4578-8987-542DECBC500F}"/>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胶囊内镜发展历程</a:t>
            </a:r>
          </a:p>
        </p:txBody>
      </p:sp>
      <p:sp>
        <p:nvSpPr>
          <p:cNvPr id="8" name="文本框 7">
            <a:extLst>
              <a:ext uri="{FF2B5EF4-FFF2-40B4-BE49-F238E27FC236}">
                <a16:creationId xmlns="" xmlns:a16="http://schemas.microsoft.com/office/drawing/2014/main" id="{DB4BF932-9BA1-4C64-B7EA-80F8B94F4A14}"/>
              </a:ext>
            </a:extLst>
          </p:cNvPr>
          <p:cNvSpPr txBox="1"/>
          <p:nvPr/>
        </p:nvSpPr>
        <p:spPr>
          <a:xfrm>
            <a:off x="743096" y="4626043"/>
            <a:ext cx="7878390" cy="1015663"/>
          </a:xfrm>
          <a:prstGeom prst="rect">
            <a:avLst/>
          </a:prstGeom>
          <a:noFill/>
        </p:spPr>
        <p:txBody>
          <a:bodyPr wrap="square" rtlCol="0">
            <a:spAutoFit/>
          </a:bodyPr>
          <a:lstStyle/>
          <a:p>
            <a:pPr marL="171450" indent="-171450">
              <a:buFont typeface="Wingdings" panose="05000000000000000000" pitchFamily="2" charset="2"/>
              <a:buChar char="Ø"/>
            </a:pPr>
            <a:r>
              <a:rPr lang="zh-CN" altLang="en-US" sz="1200" dirty="0"/>
              <a:t>胶囊内镜最早由以色列科学家于 </a:t>
            </a:r>
            <a:r>
              <a:rPr lang="en-US" altLang="zh-CN" sz="1200" dirty="0"/>
              <a:t>2000 </a:t>
            </a:r>
            <a:r>
              <a:rPr lang="zh-CN" altLang="en-US" sz="1200" dirty="0"/>
              <a:t>年研发，胶囊内镜可以对全小肠进行拍照观察（胃镜和肠镜只能看到胃部和大肠，无法看到中间小肠这一段），</a:t>
            </a:r>
            <a:r>
              <a:rPr lang="zh-CN" altLang="en-US" sz="1200" b="1" dirty="0"/>
              <a:t>弥补了胃镜和肠镜</a:t>
            </a:r>
            <a:r>
              <a:rPr lang="zh-CN" altLang="en-US" sz="1200" dirty="0"/>
              <a:t>看不到的地方，大大</a:t>
            </a:r>
            <a:r>
              <a:rPr lang="zh-CN" altLang="en-US" sz="1200" b="1" dirty="0"/>
              <a:t>提高了消化道疾病诊断检出率。</a:t>
            </a:r>
            <a:endParaRPr lang="en-US" altLang="zh-CN" sz="1200" b="1" dirty="0"/>
          </a:p>
          <a:p>
            <a:endParaRPr lang="en-US" altLang="zh-CN" sz="1200" b="1" dirty="0"/>
          </a:p>
          <a:p>
            <a:pPr marL="171450" indent="-171450">
              <a:buFont typeface="Wingdings" panose="05000000000000000000" pitchFamily="2" charset="2"/>
              <a:buChar char="Ø"/>
            </a:pPr>
            <a:r>
              <a:rPr lang="zh-CN" altLang="en-US" sz="1200" dirty="0"/>
              <a:t>经过近 </a:t>
            </a:r>
            <a:r>
              <a:rPr lang="en-US" altLang="zh-CN" sz="1200" dirty="0"/>
              <a:t>20 </a:t>
            </a:r>
            <a:r>
              <a:rPr lang="zh-CN" altLang="en-US" sz="1200" dirty="0"/>
              <a:t>年的发展，传统的胶囊内镜已成为</a:t>
            </a:r>
            <a:r>
              <a:rPr lang="zh-CN" altLang="en-US" sz="1200" b="1" dirty="0"/>
              <a:t>小肠疾病的一线诊断方式。</a:t>
            </a:r>
            <a:r>
              <a:rPr lang="zh-CN" altLang="en-US" sz="1200" dirty="0"/>
              <a:t>随着胶囊内镜的不断发展，其适应部位已由小肠扩展到食管、 结肠和胃部。</a:t>
            </a:r>
            <a:endParaRPr lang="zh-CN" altLang="en-US" sz="1200" b="1" dirty="0"/>
          </a:p>
        </p:txBody>
      </p:sp>
      <p:sp>
        <p:nvSpPr>
          <p:cNvPr id="9" name="文本框 8">
            <a:extLst>
              <a:ext uri="{FF2B5EF4-FFF2-40B4-BE49-F238E27FC236}">
                <a16:creationId xmlns="" xmlns:a16="http://schemas.microsoft.com/office/drawing/2014/main" id="{DC226A78-F012-405D-A4A7-328820EB8DA8}"/>
              </a:ext>
            </a:extLst>
          </p:cNvPr>
          <p:cNvSpPr txBox="1"/>
          <p:nvPr/>
        </p:nvSpPr>
        <p:spPr>
          <a:xfrm>
            <a:off x="6163734" y="6411376"/>
            <a:ext cx="2980266" cy="261610"/>
          </a:xfrm>
          <a:prstGeom prst="rect">
            <a:avLst/>
          </a:prstGeom>
          <a:noFill/>
        </p:spPr>
        <p:txBody>
          <a:bodyPr wrap="square" rtlCol="0">
            <a:spAutoFit/>
          </a:bodyPr>
          <a:lstStyle/>
          <a:p>
            <a:r>
              <a:rPr lang="zh-CN" altLang="en-US" sz="1100" dirty="0"/>
              <a:t>资料来源：公开资料整理，东方财富证券研究</a:t>
            </a:r>
          </a:p>
        </p:txBody>
      </p:sp>
    </p:spTree>
    <p:extLst>
      <p:ext uri="{BB962C8B-B14F-4D97-AF65-F5344CB8AC3E}">
        <p14:creationId xmlns:p14="http://schemas.microsoft.com/office/powerpoint/2010/main" val="3038165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2;p15">
            <a:extLst>
              <a:ext uri="{FF2B5EF4-FFF2-40B4-BE49-F238E27FC236}">
                <a16:creationId xmlns="" xmlns:a16="http://schemas.microsoft.com/office/drawing/2014/main" id="{71601303-DDC5-41F6-9C09-E7F3E3DF22C0}"/>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胶囊内镜国外竞争格局</a:t>
            </a:r>
          </a:p>
        </p:txBody>
      </p:sp>
      <p:graphicFrame>
        <p:nvGraphicFramePr>
          <p:cNvPr id="3" name="表格 1">
            <a:extLst>
              <a:ext uri="{FF2B5EF4-FFF2-40B4-BE49-F238E27FC236}">
                <a16:creationId xmlns="" xmlns:a16="http://schemas.microsoft.com/office/drawing/2014/main" id="{A4002A66-F548-4C9E-8C1C-C56EF6935E08}"/>
              </a:ext>
            </a:extLst>
          </p:cNvPr>
          <p:cNvGraphicFramePr>
            <a:graphicFrameLocks noGrp="1"/>
          </p:cNvGraphicFramePr>
          <p:nvPr>
            <p:extLst>
              <p:ext uri="{D42A27DB-BD31-4B8C-83A1-F6EECF244321}">
                <p14:modId xmlns:p14="http://schemas.microsoft.com/office/powerpoint/2010/main" val="2410662983"/>
              </p:ext>
            </p:extLst>
          </p:nvPr>
        </p:nvGraphicFramePr>
        <p:xfrm>
          <a:off x="688205" y="2380336"/>
          <a:ext cx="7522677" cy="2399844"/>
        </p:xfrm>
        <a:graphic>
          <a:graphicData uri="http://schemas.openxmlformats.org/drawingml/2006/table">
            <a:tbl>
              <a:tblPr firstRow="1" firstCol="1" bandRow="1">
                <a:tableStyleId>{5C22544A-7EE6-4342-B048-85BDC9FD1C3A}</a:tableStyleId>
              </a:tblPr>
              <a:tblGrid>
                <a:gridCol w="223786">
                  <a:extLst>
                    <a:ext uri="{9D8B030D-6E8A-4147-A177-3AD203B41FA5}">
                      <a16:colId xmlns="" xmlns:a16="http://schemas.microsoft.com/office/drawing/2014/main" val="557507286"/>
                    </a:ext>
                  </a:extLst>
                </a:gridCol>
                <a:gridCol w="1006252">
                  <a:extLst>
                    <a:ext uri="{9D8B030D-6E8A-4147-A177-3AD203B41FA5}">
                      <a16:colId xmlns="" xmlns:a16="http://schemas.microsoft.com/office/drawing/2014/main" val="973589267"/>
                    </a:ext>
                  </a:extLst>
                </a:gridCol>
                <a:gridCol w="805412">
                  <a:extLst>
                    <a:ext uri="{9D8B030D-6E8A-4147-A177-3AD203B41FA5}">
                      <a16:colId xmlns="" xmlns:a16="http://schemas.microsoft.com/office/drawing/2014/main" val="1821340614"/>
                    </a:ext>
                  </a:extLst>
                </a:gridCol>
                <a:gridCol w="790561">
                  <a:extLst>
                    <a:ext uri="{9D8B030D-6E8A-4147-A177-3AD203B41FA5}">
                      <a16:colId xmlns="" xmlns:a16="http://schemas.microsoft.com/office/drawing/2014/main" val="12737429"/>
                    </a:ext>
                  </a:extLst>
                </a:gridCol>
                <a:gridCol w="556231">
                  <a:extLst>
                    <a:ext uri="{9D8B030D-6E8A-4147-A177-3AD203B41FA5}">
                      <a16:colId xmlns="" xmlns:a16="http://schemas.microsoft.com/office/drawing/2014/main" val="729055104"/>
                    </a:ext>
                  </a:extLst>
                </a:gridCol>
                <a:gridCol w="1713489">
                  <a:extLst>
                    <a:ext uri="{9D8B030D-6E8A-4147-A177-3AD203B41FA5}">
                      <a16:colId xmlns="" xmlns:a16="http://schemas.microsoft.com/office/drawing/2014/main" val="2794302001"/>
                    </a:ext>
                  </a:extLst>
                </a:gridCol>
                <a:gridCol w="1213473">
                  <a:extLst>
                    <a:ext uri="{9D8B030D-6E8A-4147-A177-3AD203B41FA5}">
                      <a16:colId xmlns="" xmlns:a16="http://schemas.microsoft.com/office/drawing/2014/main" val="698446271"/>
                    </a:ext>
                  </a:extLst>
                </a:gridCol>
                <a:gridCol w="1213473">
                  <a:extLst>
                    <a:ext uri="{9D8B030D-6E8A-4147-A177-3AD203B41FA5}">
                      <a16:colId xmlns="" xmlns:a16="http://schemas.microsoft.com/office/drawing/2014/main" val="51152225"/>
                    </a:ext>
                  </a:extLst>
                </a:gridCol>
              </a:tblGrid>
              <a:tr h="335870">
                <a:tc>
                  <a:txBody>
                    <a:bodyPr/>
                    <a:lstStyle/>
                    <a:p>
                      <a:pPr algn="ctr">
                        <a:spcAft>
                          <a:spcPts val="0"/>
                        </a:spcAft>
                      </a:pPr>
                      <a:r>
                        <a:rPr lang="zh-CN" altLang="en-US" sz="1100" kern="100" dirty="0">
                          <a:effectLst/>
                          <a:latin typeface="+mn-ea"/>
                          <a:ea typeface="+mn-ea"/>
                          <a:cs typeface="Times New Roman" panose="02020603050405020304" pitchFamily="18" charset="0"/>
                        </a:rPr>
                        <a:t>地区</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1100" kern="0" dirty="0">
                          <a:effectLst/>
                          <a:latin typeface="+mn-ea"/>
                          <a:ea typeface="+mn-ea"/>
                        </a:rPr>
                        <a:t>公司</a:t>
                      </a:r>
                      <a:r>
                        <a:rPr lang="zh-CN" sz="1100" kern="0" dirty="0">
                          <a:effectLst/>
                          <a:latin typeface="+mn-ea"/>
                          <a:ea typeface="+mn-ea"/>
                        </a:rPr>
                        <a:t>名称</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TW" altLang="en-US" sz="1100" kern="100" dirty="0">
                          <a:effectLst/>
                          <a:latin typeface="+mn-ea"/>
                          <a:ea typeface="+mn-ea"/>
                          <a:cs typeface="Times New Roman" panose="02020603050405020304" pitchFamily="18" charset="0"/>
                        </a:rPr>
                        <a:t>产品</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1100" kern="100" dirty="0">
                          <a:effectLst/>
                          <a:latin typeface="+mn-ea"/>
                          <a:ea typeface="+mn-ea"/>
                          <a:cs typeface="Times New Roman" panose="02020603050405020304" pitchFamily="18" charset="0"/>
                        </a:rPr>
                        <a:t>首次批准日期</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TW" altLang="en-US" sz="1100" kern="100" dirty="0">
                          <a:effectLst/>
                          <a:latin typeface="+mn-ea"/>
                          <a:ea typeface="+mn-ea"/>
                          <a:cs typeface="Times New Roman" panose="02020603050405020304" pitchFamily="18" charset="0"/>
                        </a:rPr>
                        <a:t>适用范围</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TW" altLang="en-US" sz="1100" kern="0" dirty="0">
                          <a:effectLst/>
                          <a:latin typeface="+mn-ea"/>
                          <a:ea typeface="+mn-ea"/>
                          <a:cs typeface="Times New Roman" panose="02020603050405020304" pitchFamily="18" charset="0"/>
                        </a:rPr>
                        <a:t>胶囊内镜产品应用范围</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1100" kern="100" dirty="0">
                          <a:effectLst/>
                          <a:latin typeface="+mn-ea"/>
                          <a:ea typeface="+mn-ea"/>
                          <a:cs typeface="Times New Roman" panose="02020603050405020304" pitchFamily="18" charset="0"/>
                        </a:rPr>
                        <a:t>2018</a:t>
                      </a:r>
                      <a:r>
                        <a:rPr lang="zh-CN" altLang="en-US" sz="1100" kern="100" dirty="0">
                          <a:effectLst/>
                          <a:latin typeface="+mn-ea"/>
                          <a:ea typeface="+mn-ea"/>
                          <a:cs typeface="Times New Roman" panose="02020603050405020304" pitchFamily="18" charset="0"/>
                        </a:rPr>
                        <a:t>年营收（万元）</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1100" kern="100" dirty="0">
                          <a:effectLst/>
                          <a:latin typeface="+mn-ea"/>
                          <a:ea typeface="+mn-ea"/>
                          <a:cs typeface="Times New Roman" panose="02020603050405020304" pitchFamily="18" charset="0"/>
                        </a:rPr>
                        <a:t>净利润（万元）</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528277843"/>
                  </a:ext>
                </a:extLst>
              </a:tr>
              <a:tr h="542141">
                <a:tc rowSpan="4">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国外</a:t>
                      </a:r>
                      <a:endParaRPr lang="en-US" altLang="zh-CN"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以色列</a:t>
                      </a:r>
                    </a:p>
                    <a:p>
                      <a:pPr algn="ctr">
                        <a:spcAft>
                          <a:spcPts val="0"/>
                        </a:spcAft>
                      </a:pPr>
                      <a:r>
                        <a:rPr lang="zh-CN" altLang="en-US" sz="1100" b="0" kern="100" dirty="0">
                          <a:solidFill>
                            <a:schemeClr val="tx1"/>
                          </a:solidFill>
                          <a:effectLst/>
                          <a:latin typeface="+mn-ea"/>
                          <a:ea typeface="+mn-ea"/>
                          <a:cs typeface="Times New Roman" panose="02020603050405020304" pitchFamily="18" charset="0"/>
                        </a:rPr>
                        <a:t>基文影像公司</a:t>
                      </a:r>
                    </a:p>
                    <a:p>
                      <a:pPr algn="ctr">
                        <a:spcAft>
                          <a:spcPts val="0"/>
                        </a:spcAft>
                      </a:pPr>
                      <a:r>
                        <a:rPr lang="en-US" altLang="zh-CN" sz="1100" b="0" kern="100" dirty="0">
                          <a:solidFill>
                            <a:schemeClr val="tx1"/>
                          </a:solidFill>
                          <a:effectLst/>
                          <a:latin typeface="+mn-ea"/>
                          <a:ea typeface="+mn-ea"/>
                          <a:cs typeface="Times New Roman" panose="02020603050405020304" pitchFamily="18" charset="0"/>
                        </a:rPr>
                        <a:t>Given Imaging Ltd</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en-US" sz="1100" b="0" kern="100" dirty="0" err="1">
                          <a:solidFill>
                            <a:schemeClr val="tx1"/>
                          </a:solidFill>
                          <a:effectLst/>
                          <a:latin typeface="+mn-ea"/>
                          <a:ea typeface="+mn-ea"/>
                          <a:cs typeface="Times New Roman" panose="02020603050405020304" pitchFamily="18" charset="0"/>
                        </a:rPr>
                        <a:t>PillCam</a:t>
                      </a:r>
                      <a:r>
                        <a:rPr lang="en-US" sz="1100" b="0" kern="100" dirty="0">
                          <a:solidFill>
                            <a:schemeClr val="tx1"/>
                          </a:solidFill>
                          <a:effectLst/>
                          <a:latin typeface="+mn-ea"/>
                          <a:ea typeface="+mn-ea"/>
                          <a:cs typeface="Times New Roman" panose="02020603050405020304" pitchFamily="18" charset="0"/>
                        </a:rPr>
                        <a:t> SB</a:t>
                      </a:r>
                      <a:r>
                        <a:rPr lang="zh-TW" altLang="en-US" sz="1100" b="0" kern="100" dirty="0">
                          <a:solidFill>
                            <a:schemeClr val="tx1"/>
                          </a:solidFill>
                          <a:effectLst/>
                          <a:latin typeface="+mn-ea"/>
                          <a:ea typeface="+mn-ea"/>
                          <a:cs typeface="Times New Roman" panose="02020603050405020304" pitchFamily="18" charset="0"/>
                        </a:rPr>
                        <a:t>系列</a:t>
                      </a:r>
                      <a:endParaRPr lang="en-US" altLang="zh-TW"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en-US" altLang="zh-CN" sz="1100" b="0" kern="100" dirty="0">
                          <a:solidFill>
                            <a:schemeClr val="tx1"/>
                          </a:solidFill>
                          <a:effectLst/>
                          <a:latin typeface="+mn-ea"/>
                          <a:ea typeface="+mn-ea"/>
                          <a:cs typeface="Times New Roman" panose="02020603050405020304" pitchFamily="18" charset="0"/>
                        </a:rPr>
                        <a:t>2007/2/25 </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zh-CN" altLang="en-US" sz="1100" b="0" kern="100" dirty="0">
                          <a:solidFill>
                            <a:schemeClr val="tx1"/>
                          </a:solidFill>
                          <a:effectLst/>
                          <a:latin typeface="+mn-ea"/>
                          <a:ea typeface="+mn-ea"/>
                          <a:cs typeface="Times New Roman" panose="02020603050405020304" pitchFamily="18" charset="0"/>
                        </a:rPr>
                        <a:t>小肠</a:t>
                      </a:r>
                      <a:endParaRPr lang="en-US" altLang="zh-CN"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TW" altLang="en-US" sz="1100" b="0" kern="100" dirty="0">
                          <a:solidFill>
                            <a:schemeClr val="tx1"/>
                          </a:solidFill>
                          <a:effectLst/>
                          <a:latin typeface="+mn-ea"/>
                          <a:ea typeface="+mn-ea"/>
                          <a:cs typeface="Times New Roman" panose="02020603050405020304" pitchFamily="18" charset="0"/>
                        </a:rPr>
                        <a:t>主要用于</a:t>
                      </a:r>
                      <a:r>
                        <a:rPr lang="zh-TW" altLang="en-US" sz="1100" b="1" kern="100" dirty="0">
                          <a:solidFill>
                            <a:schemeClr val="tx1"/>
                          </a:solidFill>
                          <a:effectLst/>
                          <a:latin typeface="+mn-ea"/>
                          <a:ea typeface="+mn-ea"/>
                          <a:cs typeface="Times New Roman" panose="02020603050405020304" pitchFamily="18" charset="0"/>
                        </a:rPr>
                        <a:t>小肠</a:t>
                      </a:r>
                      <a:r>
                        <a:rPr lang="zh-TW" altLang="en-US" sz="1100" b="0" kern="100" dirty="0">
                          <a:solidFill>
                            <a:schemeClr val="tx1"/>
                          </a:solidFill>
                          <a:effectLst/>
                          <a:latin typeface="+mn-ea"/>
                          <a:ea typeface="+mn-ea"/>
                          <a:cs typeface="Times New Roman" panose="02020603050405020304" pitchFamily="18" charset="0"/>
                        </a:rPr>
                        <a:t>疾病诊断，公司产品 </a:t>
                      </a:r>
                      <a:r>
                        <a:rPr lang="en-US" altLang="zh-TW" sz="1100" b="0" kern="100" dirty="0">
                          <a:solidFill>
                            <a:schemeClr val="tx1"/>
                          </a:solidFill>
                          <a:effectLst/>
                          <a:latin typeface="+mn-ea"/>
                          <a:ea typeface="+mn-ea"/>
                          <a:cs typeface="Times New Roman" panose="02020603050405020304" pitchFamily="18" charset="0"/>
                        </a:rPr>
                        <a:t>2001</a:t>
                      </a:r>
                      <a:r>
                        <a:rPr lang="zh-TW" altLang="en-US" sz="1100" b="0" kern="100" dirty="0">
                          <a:solidFill>
                            <a:schemeClr val="tx1"/>
                          </a:solidFill>
                          <a:effectLst/>
                          <a:latin typeface="+mn-ea"/>
                          <a:ea typeface="+mn-ea"/>
                          <a:cs typeface="Times New Roman" panose="02020603050405020304" pitchFamily="18" charset="0"/>
                        </a:rPr>
                        <a:t>年进入欧美市场，全球广泛使用。</a:t>
                      </a:r>
                      <a:r>
                        <a:rPr lang="en-US" sz="1100" b="0" kern="100" dirty="0">
                          <a:solidFill>
                            <a:schemeClr val="tx1"/>
                          </a:solidFill>
                          <a:effectLst/>
                          <a:latin typeface="+mn-ea"/>
                          <a:ea typeface="+mn-ea"/>
                          <a:cs typeface="Times New Roman" panose="02020603050405020304" pitchFamily="18" charset="0"/>
                        </a:rPr>
                        <a:t>Given</a:t>
                      </a:r>
                      <a:r>
                        <a:rPr lang="zh-TW" altLang="en-US" sz="1100" b="0" kern="100" dirty="0">
                          <a:solidFill>
                            <a:schemeClr val="tx1"/>
                          </a:solidFill>
                          <a:effectLst/>
                          <a:latin typeface="+mn-ea"/>
                          <a:ea typeface="+mn-ea"/>
                          <a:cs typeface="Times New Roman" panose="02020603050405020304" pitchFamily="18" charset="0"/>
                        </a:rPr>
                        <a:t>现已于</a:t>
                      </a:r>
                      <a:r>
                        <a:rPr lang="en-US" altLang="zh-TW" sz="1100" b="0" kern="100" dirty="0">
                          <a:solidFill>
                            <a:schemeClr val="tx1"/>
                          </a:solidFill>
                          <a:effectLst/>
                          <a:latin typeface="+mn-ea"/>
                          <a:ea typeface="+mn-ea"/>
                          <a:cs typeface="Times New Roman" panose="02020603050405020304" pitchFamily="18" charset="0"/>
                        </a:rPr>
                        <a:t>18</a:t>
                      </a:r>
                      <a:r>
                        <a:rPr lang="zh-TW" altLang="en-US" sz="1100" b="0" kern="100" dirty="0">
                          <a:solidFill>
                            <a:schemeClr val="tx1"/>
                          </a:solidFill>
                          <a:effectLst/>
                          <a:latin typeface="+mn-ea"/>
                          <a:ea typeface="+mn-ea"/>
                          <a:cs typeface="Times New Roman" panose="02020603050405020304" pitchFamily="18" charset="0"/>
                        </a:rPr>
                        <a:t>年间接被美敦力收购</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905258727"/>
                  </a:ext>
                </a:extLst>
              </a:tr>
              <a:tr h="361427">
                <a:tc vMerge="1">
                  <a:txBody>
                    <a:bodyPr/>
                    <a:lstStyle/>
                    <a:p>
                      <a:endParaRPr lang="zh-CN" altLang="en-US"/>
                    </a:p>
                  </a:txBody>
                  <a:tcPr/>
                </a:tc>
                <a:tc vMerge="1">
                  <a:txBody>
                    <a:bodyPr/>
                    <a:lstStyle/>
                    <a:p>
                      <a:pPr algn="ctr">
                        <a:spcAft>
                          <a:spcPts val="0"/>
                        </a:spcAft>
                      </a:pPr>
                      <a:endParaRPr lang="en-US" altLang="zh-CN" sz="1200" b="0" kern="100" dirty="0">
                        <a:solidFill>
                          <a:schemeClr val="tx1"/>
                        </a:solidFill>
                        <a:effectLst/>
                        <a:latin typeface="+mn-ea"/>
                        <a:ea typeface="+mn-ea"/>
                        <a:cs typeface="Times New Roman" panose="02020603050405020304" pitchFamily="18" charset="0"/>
                      </a:endParaRPr>
                    </a:p>
                  </a:txBody>
                  <a:tcPr marL="34744" marR="3474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00" dirty="0" err="1">
                          <a:solidFill>
                            <a:schemeClr val="tx1"/>
                          </a:solidFill>
                          <a:effectLst/>
                          <a:latin typeface="+mn-ea"/>
                          <a:ea typeface="+mn-ea"/>
                          <a:cs typeface="Times New Roman" panose="02020603050405020304" pitchFamily="18" charset="0"/>
                        </a:rPr>
                        <a:t>PillCam</a:t>
                      </a:r>
                      <a:r>
                        <a:rPr lang="en-US" sz="1100" b="0" kern="100" dirty="0">
                          <a:solidFill>
                            <a:schemeClr val="tx1"/>
                          </a:solidFill>
                          <a:effectLst/>
                          <a:latin typeface="+mn-ea"/>
                          <a:ea typeface="+mn-ea"/>
                          <a:cs typeface="Times New Roman" panose="02020603050405020304" pitchFamily="18" charset="0"/>
                        </a:rPr>
                        <a:t> COLON 2</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en-US" altLang="zh-CN" sz="1100" b="0" kern="100" dirty="0">
                          <a:solidFill>
                            <a:schemeClr val="tx1"/>
                          </a:solidFill>
                          <a:effectLst/>
                          <a:latin typeface="+mn-ea"/>
                          <a:ea typeface="+mn-ea"/>
                          <a:cs typeface="Times New Roman" panose="02020603050405020304" pitchFamily="18" charset="0"/>
                        </a:rPr>
                        <a:t>2012/2/27</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zh-CN" altLang="en-US" sz="1100" b="0" kern="100" dirty="0">
                          <a:solidFill>
                            <a:schemeClr val="tx1"/>
                          </a:solidFill>
                          <a:effectLst/>
                          <a:latin typeface="+mn-ea"/>
                          <a:ea typeface="+mn-ea"/>
                          <a:cs typeface="Times New Roman" panose="02020603050405020304" pitchFamily="18" charset="0"/>
                        </a:rPr>
                        <a:t>结肠</a:t>
                      </a:r>
                      <a:endParaRPr lang="en-US" altLang="zh-CN"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TW" altLang="en-US" sz="1100" b="0" kern="100" dirty="0">
                          <a:solidFill>
                            <a:schemeClr val="tx1"/>
                          </a:solidFill>
                          <a:effectLst/>
                          <a:latin typeface="+mn-ea"/>
                          <a:ea typeface="+mn-ea"/>
                          <a:cs typeface="Times New Roman" panose="02020603050405020304" pitchFamily="18" charset="0"/>
                        </a:rPr>
                        <a:t>用于</a:t>
                      </a:r>
                      <a:r>
                        <a:rPr lang="zh-TW" altLang="en-US" sz="1100" b="1" kern="100" dirty="0">
                          <a:solidFill>
                            <a:schemeClr val="tx1"/>
                          </a:solidFill>
                          <a:effectLst/>
                          <a:latin typeface="+mn-ea"/>
                          <a:ea typeface="+mn-ea"/>
                          <a:cs typeface="Times New Roman" panose="02020603050405020304" pitchFamily="18" charset="0"/>
                        </a:rPr>
                        <a:t>结肠</a:t>
                      </a:r>
                      <a:r>
                        <a:rPr lang="zh-TW" altLang="en-US" sz="1100" b="0" kern="100" dirty="0">
                          <a:solidFill>
                            <a:schemeClr val="tx1"/>
                          </a:solidFill>
                          <a:effectLst/>
                          <a:latin typeface="+mn-ea"/>
                          <a:ea typeface="+mn-ea"/>
                          <a:cs typeface="Times New Roman" panose="02020603050405020304" pitchFamily="18" charset="0"/>
                        </a:rPr>
                        <a:t>疾病的普查及不适于结肠镜检查的人群</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spcAft>
                          <a:spcPts val="0"/>
                        </a:spcAft>
                      </a:pP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spcAft>
                          <a:spcPts val="0"/>
                        </a:spcAft>
                      </a:pP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204033494"/>
                  </a:ext>
                </a:extLst>
              </a:tr>
              <a:tr h="361427">
                <a:tc vMerge="1">
                  <a:txBody>
                    <a:bodyPr/>
                    <a:lstStyle/>
                    <a:p>
                      <a:pPr algn="ctr">
                        <a:spcAft>
                          <a:spcPts val="0"/>
                        </a:spcAft>
                      </a:pPr>
                      <a:endParaRPr lang="en-US" altLang="zh-TW" sz="1200" b="0" kern="100" dirty="0">
                        <a:solidFill>
                          <a:schemeClr val="tx1"/>
                        </a:solidFill>
                        <a:effectLst/>
                        <a:latin typeface="+mn-ea"/>
                        <a:ea typeface="+mn-ea"/>
                        <a:cs typeface="Times New Roman" panose="02020603050405020304" pitchFamily="18" charset="0"/>
                      </a:endParaRPr>
                    </a:p>
                  </a:txBody>
                  <a:tcPr marL="34744" marR="3474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TW" altLang="en-US" sz="1100" b="0" kern="100" dirty="0">
                          <a:solidFill>
                            <a:schemeClr val="tx1"/>
                          </a:solidFill>
                          <a:effectLst/>
                          <a:latin typeface="+mn-ea"/>
                          <a:ea typeface="+mn-ea"/>
                          <a:cs typeface="Times New Roman" panose="02020603050405020304" pitchFamily="18" charset="0"/>
                        </a:rPr>
                        <a:t>日本</a:t>
                      </a:r>
                      <a:endParaRPr lang="en-US" altLang="zh-TW" sz="1100" b="0" kern="100" dirty="0">
                        <a:solidFill>
                          <a:schemeClr val="tx1"/>
                        </a:solidFill>
                        <a:effectLst/>
                        <a:latin typeface="+mn-ea"/>
                        <a:ea typeface="+mn-ea"/>
                        <a:cs typeface="Times New Roman" panose="02020603050405020304" pitchFamily="18" charset="0"/>
                      </a:endParaRPr>
                    </a:p>
                    <a:p>
                      <a:pPr algn="ctr">
                        <a:spcAft>
                          <a:spcPts val="0"/>
                        </a:spcAft>
                      </a:pPr>
                      <a:r>
                        <a:rPr lang="zh-TW" altLang="en-US" sz="1100" b="0" kern="100" dirty="0">
                          <a:solidFill>
                            <a:schemeClr val="tx1"/>
                          </a:solidFill>
                          <a:effectLst/>
                          <a:latin typeface="+mn-ea"/>
                          <a:ea typeface="+mn-ea"/>
                          <a:cs typeface="Times New Roman" panose="02020603050405020304" pitchFamily="18" charset="0"/>
                        </a:rPr>
                        <a:t>奥林巴斯</a:t>
                      </a:r>
                      <a:endParaRPr lang="en-US" altLang="zh-TW"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100" b="0" kern="100" dirty="0" err="1">
                          <a:solidFill>
                            <a:schemeClr val="tx1"/>
                          </a:solidFill>
                          <a:effectLst/>
                          <a:latin typeface="+mn-ea"/>
                          <a:ea typeface="+mn-ea"/>
                          <a:cs typeface="Times New Roman" panose="02020603050405020304" pitchFamily="18" charset="0"/>
                        </a:rPr>
                        <a:t>EndoCapsule</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en-US" altLang="zh-CN" sz="1100" b="0" kern="100" dirty="0">
                          <a:solidFill>
                            <a:schemeClr val="tx1"/>
                          </a:solidFill>
                          <a:effectLst/>
                          <a:latin typeface="+mn-ea"/>
                          <a:ea typeface="+mn-ea"/>
                          <a:cs typeface="Times New Roman" panose="02020603050405020304" pitchFamily="18" charset="0"/>
                        </a:rPr>
                        <a:t>2008/8/19</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zh-CN" altLang="en-US" sz="1100" b="0" kern="100" dirty="0">
                          <a:solidFill>
                            <a:schemeClr val="tx1"/>
                          </a:solidFill>
                          <a:effectLst/>
                          <a:latin typeface="+mn-ea"/>
                          <a:ea typeface="+mn-ea"/>
                          <a:cs typeface="Times New Roman" panose="02020603050405020304" pitchFamily="18" charset="0"/>
                        </a:rPr>
                        <a:t>小肠</a:t>
                      </a:r>
                      <a:endParaRPr lang="en-US" altLang="zh-CN"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TW" altLang="en-US" sz="1100" b="0" kern="100" dirty="0">
                          <a:solidFill>
                            <a:schemeClr val="tx1"/>
                          </a:solidFill>
                          <a:effectLst/>
                          <a:latin typeface="+mn-ea"/>
                          <a:ea typeface="+mn-ea"/>
                          <a:cs typeface="Times New Roman" panose="02020603050405020304" pitchFamily="18" charset="0"/>
                        </a:rPr>
                        <a:t>用于观察</a:t>
                      </a:r>
                      <a:r>
                        <a:rPr lang="zh-TW" altLang="en-US" sz="1100" b="1" kern="100" dirty="0">
                          <a:solidFill>
                            <a:schemeClr val="tx1"/>
                          </a:solidFill>
                          <a:effectLst/>
                          <a:latin typeface="+mn-ea"/>
                          <a:ea typeface="+mn-ea"/>
                          <a:cs typeface="Times New Roman" panose="02020603050405020304" pitchFamily="18" charset="0"/>
                        </a:rPr>
                        <a:t>小肠</a:t>
                      </a:r>
                      <a:r>
                        <a:rPr lang="zh-TW" altLang="en-US" sz="1100" b="0" kern="100" dirty="0">
                          <a:solidFill>
                            <a:schemeClr val="tx1"/>
                          </a:solidFill>
                          <a:effectLst/>
                          <a:latin typeface="+mn-ea"/>
                          <a:ea typeface="+mn-ea"/>
                          <a:cs typeface="Times New Roman" panose="02020603050405020304" pitchFamily="18" charset="0"/>
                        </a:rPr>
                        <a:t>内情况</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4,832,000</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49,588</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247376650"/>
                  </a:ext>
                </a:extLst>
              </a:tr>
              <a:tr h="436427">
                <a:tc vMerge="1">
                  <a:txBody>
                    <a:bodyPr/>
                    <a:lstStyle/>
                    <a:p>
                      <a:pPr algn="ctr">
                        <a:spcAft>
                          <a:spcPts val="0"/>
                        </a:spcAft>
                      </a:pPr>
                      <a:endParaRPr lang="en-US" altLang="zh-CN" sz="1200" b="0" kern="100" dirty="0">
                        <a:solidFill>
                          <a:schemeClr val="tx1"/>
                        </a:solidFill>
                        <a:effectLst/>
                        <a:latin typeface="+mn-ea"/>
                        <a:ea typeface="+mn-ea"/>
                        <a:cs typeface="Times New Roman" panose="02020603050405020304" pitchFamily="18" charset="0"/>
                      </a:endParaRPr>
                    </a:p>
                  </a:txBody>
                  <a:tcPr marL="34744" marR="3474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TW" altLang="en-US" sz="1100" b="0" kern="100" dirty="0">
                          <a:solidFill>
                            <a:schemeClr val="tx1"/>
                          </a:solidFill>
                          <a:effectLst/>
                          <a:latin typeface="+mn-ea"/>
                          <a:ea typeface="+mn-ea"/>
                          <a:cs typeface="Times New Roman" panose="02020603050405020304" pitchFamily="18" charset="0"/>
                        </a:rPr>
                        <a:t>韩国</a:t>
                      </a:r>
                      <a:endParaRPr lang="en-US" altLang="zh-TW" sz="1100" b="0" kern="100" dirty="0">
                        <a:solidFill>
                          <a:schemeClr val="tx1"/>
                        </a:solidFill>
                        <a:effectLst/>
                        <a:latin typeface="+mn-ea"/>
                        <a:ea typeface="+mn-ea"/>
                        <a:cs typeface="Times New Roman" panose="02020603050405020304" pitchFamily="18" charset="0"/>
                      </a:endParaRPr>
                    </a:p>
                    <a:p>
                      <a:pPr algn="ctr">
                        <a:spcAft>
                          <a:spcPts val="0"/>
                        </a:spcAft>
                      </a:pPr>
                      <a:r>
                        <a:rPr lang="en-US" altLang="zh-CN" sz="1100" b="0" kern="100" dirty="0">
                          <a:solidFill>
                            <a:schemeClr val="tx1"/>
                          </a:solidFill>
                          <a:effectLst/>
                          <a:latin typeface="+mn-ea"/>
                          <a:ea typeface="+mn-ea"/>
                          <a:cs typeface="Times New Roman" panose="02020603050405020304" pitchFamily="18" charset="0"/>
                        </a:rPr>
                        <a:t>IntroMedic Co., Ltd</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en-US" sz="1100" b="0" kern="100" dirty="0" err="1">
                          <a:solidFill>
                            <a:schemeClr val="tx1"/>
                          </a:solidFill>
                          <a:effectLst/>
                          <a:latin typeface="+mn-ea"/>
                          <a:ea typeface="+mn-ea"/>
                          <a:cs typeface="Times New Roman" panose="02020603050405020304" pitchFamily="18" charset="0"/>
                        </a:rPr>
                        <a:t>MiroCam</a:t>
                      </a:r>
                      <a:r>
                        <a:rPr lang="zh-TW" altLang="en-US" sz="1100" b="0" kern="100" dirty="0">
                          <a:solidFill>
                            <a:schemeClr val="tx1"/>
                          </a:solidFill>
                          <a:effectLst/>
                          <a:latin typeface="+mn-ea"/>
                          <a:ea typeface="+mn-ea"/>
                          <a:cs typeface="Times New Roman" panose="02020603050405020304" pitchFamily="18" charset="0"/>
                        </a:rPr>
                        <a:t>胶囊内窥镜系统</a:t>
                      </a:r>
                      <a:endParaRPr lang="en-US" altLang="zh-CN"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en-US" altLang="zh-CN" sz="1100" b="0" kern="100" dirty="0">
                          <a:solidFill>
                            <a:schemeClr val="tx1"/>
                          </a:solidFill>
                          <a:effectLst/>
                          <a:latin typeface="+mn-ea"/>
                          <a:ea typeface="+mn-ea"/>
                          <a:cs typeface="Times New Roman" panose="02020603050405020304" pitchFamily="18" charset="0"/>
                        </a:rPr>
                        <a:t>2008/3/31</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zh-CN" altLang="en-US" sz="1100" b="0" kern="100" dirty="0">
                          <a:solidFill>
                            <a:schemeClr val="tx1"/>
                          </a:solidFill>
                          <a:effectLst/>
                          <a:latin typeface="+mn-ea"/>
                          <a:ea typeface="+mn-ea"/>
                          <a:cs typeface="Times New Roman" panose="02020603050405020304" pitchFamily="18" charset="0"/>
                        </a:rPr>
                        <a:t>小肠</a:t>
                      </a:r>
                      <a:endParaRPr lang="en-US" altLang="zh-CN"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TW" altLang="en-US" sz="1100" dirty="0"/>
                        <a:t>诊断</a:t>
                      </a:r>
                      <a:r>
                        <a:rPr lang="zh-TW" altLang="en-US" sz="1100" b="1" dirty="0"/>
                        <a:t>小肠</a:t>
                      </a:r>
                      <a:r>
                        <a:rPr lang="zh-TW" altLang="en-US" sz="1100" dirty="0"/>
                        <a:t>疾病</a:t>
                      </a:r>
                      <a:r>
                        <a:rPr lang="en-US" altLang="zh-TW" sz="1100" dirty="0"/>
                        <a:t>, </a:t>
                      </a:r>
                      <a:r>
                        <a:rPr lang="zh-TW" altLang="en-US" sz="1100" dirty="0"/>
                        <a:t>获取胃肠及大肠的部份图像并能 够诊断其病变</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kern="100" dirty="0">
                          <a:effectLst/>
                          <a:latin typeface="+mn-ea"/>
                          <a:ea typeface="+mn-ea"/>
                          <a:cs typeface="Times New Roman" panose="02020603050405020304" pitchFamily="18" charset="0"/>
                        </a:rPr>
                        <a:t>5,452</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kern="100" dirty="0">
                          <a:effectLst/>
                          <a:latin typeface="+mn-ea"/>
                          <a:ea typeface="+mn-ea"/>
                          <a:cs typeface="Times New Roman" panose="02020603050405020304" pitchFamily="18" charset="0"/>
                        </a:rPr>
                        <a:t>-2,990</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171775191"/>
                  </a:ext>
                </a:extLst>
              </a:tr>
            </a:tbl>
          </a:graphicData>
        </a:graphic>
      </p:graphicFrame>
      <p:sp>
        <p:nvSpPr>
          <p:cNvPr id="4" name="文本框 3">
            <a:extLst>
              <a:ext uri="{FF2B5EF4-FFF2-40B4-BE49-F238E27FC236}">
                <a16:creationId xmlns="" xmlns:a16="http://schemas.microsoft.com/office/drawing/2014/main" id="{B4956ED2-9498-4AB2-9939-8CEACFE4A578}"/>
              </a:ext>
            </a:extLst>
          </p:cNvPr>
          <p:cNvSpPr txBox="1"/>
          <p:nvPr/>
        </p:nvSpPr>
        <p:spPr>
          <a:xfrm>
            <a:off x="480806" y="1209248"/>
            <a:ext cx="8182387" cy="830997"/>
          </a:xfrm>
          <a:prstGeom prst="rect">
            <a:avLst/>
          </a:prstGeom>
          <a:noFill/>
        </p:spPr>
        <p:txBody>
          <a:bodyPr wrap="square" rtlCol="0">
            <a:spAutoFit/>
          </a:bodyPr>
          <a:lstStyle/>
          <a:p>
            <a:pPr marL="285750" lvl="0" indent="-285750" defTabSz="913765">
              <a:buFont typeface="Wingdings" panose="05000000000000000000" pitchFamily="2" charset="2"/>
              <a:buChar char="Ø"/>
              <a:defRPr/>
            </a:pPr>
            <a:r>
              <a:rPr kumimoji="1" lang="zh-CN" altLang="en-US" sz="1200" dirty="0">
                <a:latin typeface="Times New Roman" panose="02020603050405020304" pitchFamily="18" charset="0"/>
                <a:cs typeface="Times New Roman" panose="02020603050405020304" pitchFamily="18" charset="0"/>
              </a:rPr>
              <a:t>传统的胶囊内镜以小肠和结肠检查为主，经过近 </a:t>
            </a:r>
            <a:r>
              <a:rPr kumimoji="1" lang="en-US" altLang="zh-CN" sz="1200" dirty="0">
                <a:latin typeface="Times New Roman" panose="02020603050405020304" pitchFamily="18" charset="0"/>
                <a:cs typeface="Times New Roman" panose="02020603050405020304" pitchFamily="18" charset="0"/>
              </a:rPr>
              <a:t>20 </a:t>
            </a:r>
            <a:r>
              <a:rPr kumimoji="1" lang="zh-CN" altLang="en-US" sz="1200" dirty="0">
                <a:latin typeface="Times New Roman" panose="02020603050405020304" pitchFamily="18" charset="0"/>
                <a:cs typeface="Times New Roman" panose="02020603050405020304" pitchFamily="18" charset="0"/>
              </a:rPr>
              <a:t>年的发展已成为小肠疾病的一线诊断方式，在海外主要有 </a:t>
            </a:r>
            <a:r>
              <a:rPr kumimoji="1" lang="en-US" altLang="zh-CN" sz="1200" dirty="0">
                <a:latin typeface="Times New Roman" panose="02020603050405020304" pitchFamily="18" charset="0"/>
                <a:cs typeface="Times New Roman" panose="02020603050405020304" pitchFamily="18" charset="0"/>
              </a:rPr>
              <a:t>3 </a:t>
            </a:r>
            <a:r>
              <a:rPr kumimoji="1" lang="zh-CN" altLang="en-US" sz="1200" dirty="0">
                <a:latin typeface="Times New Roman" panose="02020603050405020304" pitchFamily="18" charset="0"/>
                <a:cs typeface="Times New Roman" panose="02020603050405020304" pitchFamily="18" charset="0"/>
              </a:rPr>
              <a:t>个主流的生产厂家，包括以色列 </a:t>
            </a:r>
            <a:r>
              <a:rPr kumimoji="1" lang="en-US" altLang="zh-CN" sz="1200" dirty="0">
                <a:latin typeface="Times New Roman" panose="02020603050405020304" pitchFamily="18" charset="0"/>
                <a:cs typeface="Times New Roman" panose="02020603050405020304" pitchFamily="18" charset="0"/>
              </a:rPr>
              <a:t>Given Imaging</a:t>
            </a:r>
            <a:r>
              <a:rPr kumimoji="1" lang="zh-CN" altLang="en-US" sz="1200" dirty="0">
                <a:latin typeface="Times New Roman" panose="02020603050405020304" pitchFamily="18" charset="0"/>
                <a:cs typeface="Times New Roman" panose="02020603050405020304" pitchFamily="18" charset="0"/>
              </a:rPr>
              <a:t>、日本奥林巴斯和韩国 </a:t>
            </a:r>
            <a:r>
              <a:rPr kumimoji="1" lang="en-US" altLang="zh-CN" sz="1200" dirty="0" err="1">
                <a:latin typeface="Times New Roman" panose="02020603050405020304" pitchFamily="18" charset="0"/>
                <a:cs typeface="Times New Roman" panose="02020603050405020304" pitchFamily="18" charset="0"/>
              </a:rPr>
              <a:t>IntroMedic</a:t>
            </a:r>
            <a:r>
              <a:rPr kumimoji="1" lang="zh-CN" altLang="en-US" sz="1200" dirty="0">
                <a:latin typeface="Times New Roman" panose="02020603050405020304" pitchFamily="18" charset="0"/>
                <a:cs typeface="Times New Roman" panose="02020603050405020304" pitchFamily="18" charset="0"/>
              </a:rPr>
              <a:t>。</a:t>
            </a:r>
            <a:endParaRPr kumimoji="1" lang="en-US" altLang="zh-CN" sz="1200" dirty="0">
              <a:latin typeface="Times New Roman" panose="02020603050405020304" pitchFamily="18" charset="0"/>
              <a:cs typeface="Times New Roman" panose="02020603050405020304" pitchFamily="18" charset="0"/>
            </a:endParaRPr>
          </a:p>
          <a:p>
            <a:pPr marL="285750" lvl="0" indent="-285750" defTabSz="913765">
              <a:buFont typeface="Wingdings" panose="05000000000000000000" pitchFamily="2" charset="2"/>
              <a:buChar char="Ø"/>
              <a:defRPr/>
            </a:pPr>
            <a:r>
              <a:rPr kumimoji="1" lang="zh-CN" altLang="en-US" sz="1200" dirty="0">
                <a:latin typeface="Times New Roman" panose="02020603050405020304" pitchFamily="18" charset="0"/>
                <a:cs typeface="Times New Roman" panose="02020603050405020304" pitchFamily="18" charset="0"/>
              </a:rPr>
              <a:t>上述竞争对手目前均生产的是适用于小肠检测的胶囊肠镜产品，无法对公司的“磁控胶囊胃镜系统”产品适用的胃部病灶进行检测。</a:t>
            </a:r>
          </a:p>
        </p:txBody>
      </p:sp>
      <p:sp>
        <p:nvSpPr>
          <p:cNvPr id="5" name="文本框 4">
            <a:extLst>
              <a:ext uri="{FF2B5EF4-FFF2-40B4-BE49-F238E27FC236}">
                <a16:creationId xmlns="" xmlns:a16="http://schemas.microsoft.com/office/drawing/2014/main" id="{0AEA2FFC-1D6A-4076-87FE-D4272CEB5095}"/>
              </a:ext>
            </a:extLst>
          </p:cNvPr>
          <p:cNvSpPr txBox="1"/>
          <p:nvPr/>
        </p:nvSpPr>
        <p:spPr>
          <a:xfrm>
            <a:off x="688205" y="4780180"/>
            <a:ext cx="8182387" cy="276999"/>
          </a:xfrm>
          <a:prstGeom prst="rect">
            <a:avLst/>
          </a:prstGeom>
          <a:noFill/>
        </p:spPr>
        <p:txBody>
          <a:bodyPr wrap="square" rtlCol="0">
            <a:spAutoFit/>
          </a:bodyPr>
          <a:lstStyle/>
          <a:p>
            <a:pPr lvl="0" defTabSz="913765">
              <a:defRPr/>
            </a:pPr>
            <a:r>
              <a:rPr kumimoji="1" lang="zh-CN" altLang="en-US" sz="1200" dirty="0">
                <a:latin typeface="Times New Roman" panose="02020603050405020304" pitchFamily="18" charset="0"/>
                <a:cs typeface="Times New Roman" panose="02020603050405020304" pitchFamily="18" charset="0"/>
              </a:rPr>
              <a:t>注：由于</a:t>
            </a:r>
            <a:r>
              <a:rPr kumimoji="1" lang="en-US" altLang="zh-CN" sz="1200" dirty="0">
                <a:latin typeface="Times New Roman" panose="02020603050405020304" pitchFamily="18" charset="0"/>
                <a:cs typeface="Times New Roman" panose="02020603050405020304" pitchFamily="18" charset="0"/>
              </a:rPr>
              <a:t>Given Imaging</a:t>
            </a:r>
            <a:r>
              <a:rPr kumimoji="1" lang="zh-CN" altLang="en-US" sz="1200" dirty="0">
                <a:latin typeface="Times New Roman" panose="02020603050405020304" pitchFamily="18" charset="0"/>
                <a:cs typeface="Times New Roman" panose="02020603050405020304" pitchFamily="18" charset="0"/>
              </a:rPr>
              <a:t>于</a:t>
            </a:r>
            <a:r>
              <a:rPr kumimoji="1" lang="en-US" altLang="zh-CN" sz="1200" dirty="0">
                <a:latin typeface="Times New Roman" panose="02020603050405020304" pitchFamily="18" charset="0"/>
                <a:cs typeface="Times New Roman" panose="02020603050405020304" pitchFamily="18" charset="0"/>
              </a:rPr>
              <a:t>2014</a:t>
            </a:r>
            <a:r>
              <a:rPr kumimoji="1" lang="zh-CN" altLang="en-US" sz="1200" dirty="0">
                <a:latin typeface="Times New Roman" panose="02020603050405020304" pitchFamily="18" charset="0"/>
                <a:cs typeface="Times New Roman" panose="02020603050405020304" pitchFamily="18" charset="0"/>
              </a:rPr>
              <a:t>年被柯惠医疗收购，柯惠后又被美敦力收购，目前无法找到单家公司财务数据。</a:t>
            </a:r>
            <a:r>
              <a:rPr kumimoji="1" lang="en-US" altLang="zh-CN" sz="1200" dirty="0">
                <a:latin typeface="Times New Roman" panose="02020603050405020304" pitchFamily="18" charset="0"/>
                <a:cs typeface="Times New Roman" panose="02020603050405020304" pitchFamily="18" charset="0"/>
              </a:rPr>
              <a:t> </a:t>
            </a:r>
            <a:endParaRPr kumimoji="1" lang="zh-CN" altLang="en-US" sz="12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 xmlns:a16="http://schemas.microsoft.com/office/drawing/2014/main" id="{E8FC9F18-C1C3-4AAF-B610-FD5553E833C6}"/>
              </a:ext>
            </a:extLst>
          </p:cNvPr>
          <p:cNvSpPr txBox="1"/>
          <p:nvPr/>
        </p:nvSpPr>
        <p:spPr>
          <a:xfrm>
            <a:off x="7300302" y="6427642"/>
            <a:ext cx="2980266" cy="261610"/>
          </a:xfrm>
          <a:prstGeom prst="rect">
            <a:avLst/>
          </a:prstGeom>
          <a:noFill/>
        </p:spPr>
        <p:txBody>
          <a:bodyPr wrap="square" rtlCol="0">
            <a:spAutoFit/>
          </a:bodyPr>
          <a:lstStyle/>
          <a:p>
            <a:r>
              <a:rPr lang="zh-CN" altLang="en-US" sz="1100" dirty="0"/>
              <a:t>资料来源：公开资料整理</a:t>
            </a:r>
          </a:p>
        </p:txBody>
      </p:sp>
    </p:spTree>
    <p:extLst>
      <p:ext uri="{BB962C8B-B14F-4D97-AF65-F5344CB8AC3E}">
        <p14:creationId xmlns:p14="http://schemas.microsoft.com/office/powerpoint/2010/main" val="967086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2;p15">
            <a:extLst>
              <a:ext uri="{FF2B5EF4-FFF2-40B4-BE49-F238E27FC236}">
                <a16:creationId xmlns="" xmlns:a16="http://schemas.microsoft.com/office/drawing/2014/main" id="{71601303-DDC5-41F6-9C09-E7F3E3DF22C0}"/>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胶囊内镜国内竞争格局</a:t>
            </a:r>
          </a:p>
        </p:txBody>
      </p:sp>
      <p:graphicFrame>
        <p:nvGraphicFramePr>
          <p:cNvPr id="4" name="表格 1">
            <a:extLst>
              <a:ext uri="{FF2B5EF4-FFF2-40B4-BE49-F238E27FC236}">
                <a16:creationId xmlns="" xmlns:a16="http://schemas.microsoft.com/office/drawing/2014/main" id="{8EA1972D-0034-42BF-B3BA-C1109BA6CA07}"/>
              </a:ext>
            </a:extLst>
          </p:cNvPr>
          <p:cNvGraphicFramePr>
            <a:graphicFrameLocks noGrp="1"/>
          </p:cNvGraphicFramePr>
          <p:nvPr/>
        </p:nvGraphicFramePr>
        <p:xfrm>
          <a:off x="400123" y="2197157"/>
          <a:ext cx="8565904" cy="3818780"/>
        </p:xfrm>
        <a:graphic>
          <a:graphicData uri="http://schemas.openxmlformats.org/drawingml/2006/table">
            <a:tbl>
              <a:tblPr firstRow="1" firstCol="1" bandRow="1">
                <a:tableStyleId>{5C22544A-7EE6-4342-B048-85BDC9FD1C3A}</a:tableStyleId>
              </a:tblPr>
              <a:tblGrid>
                <a:gridCol w="164939">
                  <a:extLst>
                    <a:ext uri="{9D8B030D-6E8A-4147-A177-3AD203B41FA5}">
                      <a16:colId xmlns="" xmlns:a16="http://schemas.microsoft.com/office/drawing/2014/main" val="557507286"/>
                    </a:ext>
                  </a:extLst>
                </a:gridCol>
                <a:gridCol w="707926">
                  <a:extLst>
                    <a:ext uri="{9D8B030D-6E8A-4147-A177-3AD203B41FA5}">
                      <a16:colId xmlns="" xmlns:a16="http://schemas.microsoft.com/office/drawing/2014/main" val="973589267"/>
                    </a:ext>
                  </a:extLst>
                </a:gridCol>
                <a:gridCol w="1112022">
                  <a:extLst>
                    <a:ext uri="{9D8B030D-6E8A-4147-A177-3AD203B41FA5}">
                      <a16:colId xmlns="" xmlns:a16="http://schemas.microsoft.com/office/drawing/2014/main" val="1821340614"/>
                    </a:ext>
                  </a:extLst>
                </a:gridCol>
                <a:gridCol w="666495">
                  <a:extLst>
                    <a:ext uri="{9D8B030D-6E8A-4147-A177-3AD203B41FA5}">
                      <a16:colId xmlns="" xmlns:a16="http://schemas.microsoft.com/office/drawing/2014/main" val="1001787565"/>
                    </a:ext>
                  </a:extLst>
                </a:gridCol>
                <a:gridCol w="951810">
                  <a:extLst>
                    <a:ext uri="{9D8B030D-6E8A-4147-A177-3AD203B41FA5}">
                      <a16:colId xmlns="" xmlns:a16="http://schemas.microsoft.com/office/drawing/2014/main" val="908344798"/>
                    </a:ext>
                  </a:extLst>
                </a:gridCol>
                <a:gridCol w="694742">
                  <a:extLst>
                    <a:ext uri="{9D8B030D-6E8A-4147-A177-3AD203B41FA5}">
                      <a16:colId xmlns="" xmlns:a16="http://schemas.microsoft.com/office/drawing/2014/main" val="12737429"/>
                    </a:ext>
                  </a:extLst>
                </a:gridCol>
                <a:gridCol w="607946">
                  <a:extLst>
                    <a:ext uri="{9D8B030D-6E8A-4147-A177-3AD203B41FA5}">
                      <a16:colId xmlns="" xmlns:a16="http://schemas.microsoft.com/office/drawing/2014/main" val="729055104"/>
                    </a:ext>
                  </a:extLst>
                </a:gridCol>
                <a:gridCol w="2080328">
                  <a:extLst>
                    <a:ext uri="{9D8B030D-6E8A-4147-A177-3AD203B41FA5}">
                      <a16:colId xmlns="" xmlns:a16="http://schemas.microsoft.com/office/drawing/2014/main" val="2794302001"/>
                    </a:ext>
                  </a:extLst>
                </a:gridCol>
                <a:gridCol w="541974">
                  <a:extLst>
                    <a:ext uri="{9D8B030D-6E8A-4147-A177-3AD203B41FA5}">
                      <a16:colId xmlns="" xmlns:a16="http://schemas.microsoft.com/office/drawing/2014/main" val="698446271"/>
                    </a:ext>
                  </a:extLst>
                </a:gridCol>
                <a:gridCol w="1037722">
                  <a:extLst>
                    <a:ext uri="{9D8B030D-6E8A-4147-A177-3AD203B41FA5}">
                      <a16:colId xmlns="" xmlns:a16="http://schemas.microsoft.com/office/drawing/2014/main" val="1846748989"/>
                    </a:ext>
                  </a:extLst>
                </a:gridCol>
              </a:tblGrid>
              <a:tr h="335870">
                <a:tc>
                  <a:txBody>
                    <a:bodyPr/>
                    <a:lstStyle/>
                    <a:p>
                      <a:pPr algn="ctr">
                        <a:spcAft>
                          <a:spcPts val="0"/>
                        </a:spcAft>
                      </a:pPr>
                      <a:r>
                        <a:rPr lang="zh-CN" altLang="en-US" sz="1100" kern="100" dirty="0">
                          <a:effectLst/>
                          <a:latin typeface="+mn-ea"/>
                          <a:ea typeface="+mn-ea"/>
                          <a:cs typeface="Times New Roman" panose="02020603050405020304" pitchFamily="18" charset="0"/>
                        </a:rPr>
                        <a:t>地区</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1100" kern="0" dirty="0">
                          <a:effectLst/>
                          <a:latin typeface="+mn-ea"/>
                          <a:ea typeface="+mn-ea"/>
                        </a:rPr>
                        <a:t>公司</a:t>
                      </a:r>
                      <a:r>
                        <a:rPr lang="zh-CN" sz="1100" kern="0" dirty="0">
                          <a:effectLst/>
                          <a:latin typeface="+mn-ea"/>
                          <a:ea typeface="+mn-ea"/>
                        </a:rPr>
                        <a:t>名称</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TW" altLang="en-US" sz="1100" kern="100" dirty="0">
                          <a:effectLst/>
                          <a:latin typeface="+mn-ea"/>
                          <a:ea typeface="+mn-ea"/>
                          <a:cs typeface="Times New Roman" panose="02020603050405020304" pitchFamily="18" charset="0"/>
                        </a:rPr>
                        <a:t>产品</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1100" kern="100" dirty="0">
                          <a:effectLst/>
                          <a:latin typeface="+mn-ea"/>
                          <a:ea typeface="+mn-ea"/>
                          <a:cs typeface="Times New Roman" panose="02020603050405020304" pitchFamily="18" charset="0"/>
                        </a:rPr>
                        <a:t>价格</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1100" kern="100" dirty="0">
                          <a:effectLst/>
                          <a:latin typeface="+mn-ea"/>
                          <a:ea typeface="+mn-ea"/>
                          <a:cs typeface="Times New Roman" panose="02020603050405020304" pitchFamily="18" charset="0"/>
                        </a:rPr>
                        <a:t>中标省份</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1100" kern="100" dirty="0">
                          <a:effectLst/>
                          <a:latin typeface="+mn-ea"/>
                          <a:ea typeface="+mn-ea"/>
                          <a:cs typeface="Times New Roman" panose="02020603050405020304" pitchFamily="18" charset="0"/>
                        </a:rPr>
                        <a:t>首次批准日期</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TW" altLang="en-US" sz="1100" kern="100" dirty="0">
                          <a:effectLst/>
                          <a:latin typeface="+mn-ea"/>
                          <a:ea typeface="+mn-ea"/>
                          <a:cs typeface="Times New Roman" panose="02020603050405020304" pitchFamily="18" charset="0"/>
                        </a:rPr>
                        <a:t>适用范围</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TW" altLang="en-US" sz="1100" kern="0" dirty="0">
                          <a:effectLst/>
                          <a:latin typeface="+mn-ea"/>
                          <a:ea typeface="+mn-ea"/>
                          <a:cs typeface="Times New Roman" panose="02020603050405020304" pitchFamily="18" charset="0"/>
                        </a:rPr>
                        <a:t>胶囊内镜产品应用范围</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1100" kern="100" dirty="0">
                          <a:effectLst/>
                          <a:latin typeface="+mn-ea"/>
                          <a:ea typeface="+mn-ea"/>
                          <a:cs typeface="Times New Roman" panose="02020603050405020304" pitchFamily="18" charset="0"/>
                        </a:rPr>
                        <a:t>2018</a:t>
                      </a:r>
                      <a:r>
                        <a:rPr lang="zh-CN" altLang="en-US" sz="1100" kern="100" dirty="0">
                          <a:effectLst/>
                          <a:latin typeface="+mn-ea"/>
                          <a:ea typeface="+mn-ea"/>
                          <a:cs typeface="Times New Roman" panose="02020603050405020304" pitchFamily="18" charset="0"/>
                        </a:rPr>
                        <a:t>年营收</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altLang="zh-CN" sz="1100" kern="100" dirty="0">
                          <a:effectLst/>
                          <a:latin typeface="+mn-ea"/>
                          <a:ea typeface="+mn-ea"/>
                          <a:cs typeface="Times New Roman" panose="02020603050405020304" pitchFamily="18" charset="0"/>
                        </a:rPr>
                        <a:t>2018</a:t>
                      </a:r>
                      <a:r>
                        <a:rPr lang="zh-CN" altLang="en-US" sz="1100" kern="100" dirty="0">
                          <a:effectLst/>
                          <a:latin typeface="+mn-ea"/>
                          <a:ea typeface="+mn-ea"/>
                          <a:cs typeface="Times New Roman" panose="02020603050405020304" pitchFamily="18" charset="0"/>
                        </a:rPr>
                        <a:t>年净利润</a:t>
                      </a:r>
                      <a:endParaRPr lang="zh-CN" sz="1100" kern="100" dirty="0">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528277843"/>
                  </a:ext>
                </a:extLst>
              </a:tr>
              <a:tr h="436427">
                <a:tc rowSpan="9">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国内</a:t>
                      </a:r>
                      <a:endParaRPr lang="en-US" altLang="zh-TW"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武汉</a:t>
                      </a:r>
                      <a:endParaRPr lang="en-US" altLang="zh-CN" sz="1100" b="0" kern="100" dirty="0">
                        <a:solidFill>
                          <a:schemeClr val="tx1"/>
                        </a:solidFill>
                        <a:effectLst/>
                        <a:latin typeface="+mn-ea"/>
                        <a:ea typeface="+mn-ea"/>
                        <a:cs typeface="Times New Roman" panose="02020603050405020304" pitchFamily="18" charset="0"/>
                      </a:endParaRPr>
                    </a:p>
                    <a:p>
                      <a:pPr algn="ctr">
                        <a:spcAft>
                          <a:spcPts val="0"/>
                        </a:spcAft>
                      </a:pPr>
                      <a:r>
                        <a:rPr lang="zh-CN" altLang="en-US" sz="1100" b="0" kern="100" dirty="0">
                          <a:solidFill>
                            <a:schemeClr val="tx1"/>
                          </a:solidFill>
                          <a:effectLst/>
                          <a:latin typeface="+mn-ea"/>
                          <a:ea typeface="+mn-ea"/>
                          <a:cs typeface="Times New Roman" panose="02020603050405020304" pitchFamily="18" charset="0"/>
                        </a:rPr>
                        <a:t>安翰科技</a:t>
                      </a:r>
                      <a:endParaRPr lang="en-US" altLang="zh-TW"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AKE-1 </a:t>
                      </a:r>
                      <a:r>
                        <a:rPr lang="zh-CN" altLang="en-US" sz="1100" b="0" kern="100" dirty="0">
                          <a:solidFill>
                            <a:schemeClr val="tx1"/>
                          </a:solidFill>
                          <a:effectLst/>
                          <a:latin typeface="+mn-ea"/>
                          <a:ea typeface="+mn-ea"/>
                          <a:cs typeface="Times New Roman" panose="02020603050405020304" pitchFamily="18" charset="0"/>
                        </a:rPr>
                        <a:t>定位胶囊内窥镜系统</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4560</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山东、湖南</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2013/1/17</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小肠</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CN" altLang="en-US" sz="1100" b="0" kern="100" dirty="0">
                          <a:solidFill>
                            <a:schemeClr val="tx1"/>
                          </a:solidFill>
                          <a:effectLst/>
                          <a:latin typeface="+mn-ea"/>
                          <a:ea typeface="+mn-ea"/>
                          <a:cs typeface="Times New Roman" panose="02020603050405020304" pitchFamily="18" charset="0"/>
                        </a:rPr>
                        <a:t>主要用于</a:t>
                      </a:r>
                      <a:r>
                        <a:rPr lang="zh-CN" altLang="en-US" sz="1100" b="1" kern="100" dirty="0">
                          <a:solidFill>
                            <a:schemeClr val="tx1"/>
                          </a:solidFill>
                          <a:effectLst/>
                          <a:latin typeface="+mn-ea"/>
                          <a:ea typeface="+mn-ea"/>
                          <a:cs typeface="Times New Roman" panose="02020603050405020304" pitchFamily="18" charset="0"/>
                        </a:rPr>
                        <a:t>小肠</a:t>
                      </a:r>
                      <a:r>
                        <a:rPr lang="zh-CN" altLang="en-US" sz="1100" b="0" kern="100" dirty="0">
                          <a:solidFill>
                            <a:schemeClr val="tx1"/>
                          </a:solidFill>
                          <a:effectLst/>
                          <a:latin typeface="+mn-ea"/>
                          <a:ea typeface="+mn-ea"/>
                          <a:cs typeface="Times New Roman" panose="02020603050405020304" pitchFamily="18" charset="0"/>
                        </a:rPr>
                        <a:t>疾病诊断</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32,248</a:t>
                      </a:r>
                      <a:r>
                        <a:rPr lang="zh-CN" altLang="en-US" sz="1100" b="0" kern="100" dirty="0">
                          <a:solidFill>
                            <a:schemeClr val="tx1"/>
                          </a:solidFill>
                          <a:effectLst/>
                          <a:latin typeface="+mn-ea"/>
                          <a:ea typeface="+mn-ea"/>
                          <a:cs typeface="Times New Roman" panose="02020603050405020304" pitchFamily="18" charset="0"/>
                        </a:rPr>
                        <a:t>万元</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6,594.19</a:t>
                      </a:r>
                      <a:r>
                        <a:rPr lang="zh-CN" altLang="en-US" sz="1100" b="0" kern="100" dirty="0">
                          <a:solidFill>
                            <a:schemeClr val="tx1"/>
                          </a:solidFill>
                          <a:effectLst/>
                          <a:latin typeface="+mn-ea"/>
                          <a:ea typeface="+mn-ea"/>
                          <a:cs typeface="Times New Roman" panose="02020603050405020304" pitchFamily="18" charset="0"/>
                        </a:rPr>
                        <a:t>万元</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809259819"/>
                  </a:ext>
                </a:extLst>
              </a:tr>
              <a:tr h="436427">
                <a:tc vMerge="1">
                  <a:txBody>
                    <a:bodyPr/>
                    <a:lstStyle/>
                    <a:p>
                      <a:endParaRPr lang="zh-CN" altLang="en-US"/>
                    </a:p>
                  </a:txBody>
                  <a:tcPr/>
                </a:tc>
                <a:tc vMerge="1">
                  <a:txBody>
                    <a:bodyPr/>
                    <a:lstStyle/>
                    <a:p>
                      <a:pPr algn="ctr">
                        <a:spcAft>
                          <a:spcPts val="0"/>
                        </a:spcAft>
                      </a:pPr>
                      <a:endParaRPr lang="en-US" altLang="zh-TW"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NU-I</a:t>
                      </a:r>
                      <a:r>
                        <a:rPr lang="zh-CN" altLang="en-US" sz="1100" b="0" kern="100" dirty="0">
                          <a:solidFill>
                            <a:schemeClr val="tx1"/>
                          </a:solidFill>
                          <a:effectLst/>
                          <a:latin typeface="+mn-ea"/>
                          <a:ea typeface="+mn-ea"/>
                          <a:cs typeface="Times New Roman" panose="02020603050405020304" pitchFamily="18" charset="0"/>
                        </a:rPr>
                        <a:t>磁控胶囊胃镜系统</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3238</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山东、湖南、江西</a:t>
                      </a:r>
                      <a:endParaRPr lang="en-US" altLang="zh-CN"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2017/5/31</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zh-TW" altLang="en-US" sz="1200" b="0" kern="100" dirty="0">
                          <a:solidFill>
                            <a:schemeClr val="tx1"/>
                          </a:solidFill>
                          <a:effectLst/>
                          <a:latin typeface="+mn-ea"/>
                          <a:ea typeface="+mn-ea"/>
                          <a:cs typeface="Times New Roman" panose="02020603050405020304" pitchFamily="18" charset="0"/>
                        </a:rPr>
                        <a:t>胃</a:t>
                      </a:r>
                      <a:endParaRPr lang="zh-CN" altLang="en-US" sz="12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TW" altLang="en-US" sz="1200" b="0" kern="100" dirty="0">
                          <a:solidFill>
                            <a:schemeClr val="tx1"/>
                          </a:solidFill>
                          <a:effectLst/>
                          <a:latin typeface="+mn-ea"/>
                          <a:ea typeface="+mn-ea"/>
                          <a:cs typeface="Times New Roman" panose="02020603050405020304" pitchFamily="18" charset="0"/>
                        </a:rPr>
                        <a:t>适用于胃疾病检查</a:t>
                      </a:r>
                      <a:endParaRPr lang="zh-CN" altLang="en-US" sz="12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spcAft>
                          <a:spcPts val="0"/>
                        </a:spcAft>
                      </a:pP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spcAft>
                          <a:spcPts val="0"/>
                        </a:spcAft>
                      </a:pP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184902225"/>
                  </a:ext>
                </a:extLst>
              </a:tr>
              <a:tr h="218214">
                <a:tc vMerge="1">
                  <a:txBody>
                    <a:bodyPr/>
                    <a:lstStyle/>
                    <a:p>
                      <a:pPr algn="ctr">
                        <a:spcAft>
                          <a:spcPts val="0"/>
                        </a:spcAft>
                      </a:pPr>
                      <a:endParaRPr lang="en-US" altLang="zh-TW" sz="1200" b="0" kern="100" dirty="0">
                        <a:solidFill>
                          <a:schemeClr val="tx1"/>
                        </a:solidFill>
                        <a:effectLst/>
                        <a:latin typeface="+mn-ea"/>
                        <a:ea typeface="+mn-ea"/>
                        <a:cs typeface="Times New Roman" panose="02020603050405020304" pitchFamily="18" charset="0"/>
                      </a:endParaRPr>
                    </a:p>
                  </a:txBody>
                  <a:tcPr marL="34744" marR="3474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深圳</a:t>
                      </a:r>
                      <a:endParaRPr lang="en-US" altLang="zh-CN" sz="1100" b="0" kern="100" dirty="0">
                        <a:solidFill>
                          <a:schemeClr val="tx1"/>
                        </a:solidFill>
                        <a:effectLst/>
                        <a:latin typeface="+mn-ea"/>
                        <a:ea typeface="+mn-ea"/>
                        <a:cs typeface="Times New Roman" panose="02020603050405020304" pitchFamily="18" charset="0"/>
                      </a:endParaRPr>
                    </a:p>
                    <a:p>
                      <a:pPr algn="ctr">
                        <a:spcAft>
                          <a:spcPts val="0"/>
                        </a:spcAft>
                      </a:pPr>
                      <a:r>
                        <a:rPr lang="zh-CN" altLang="en-US" sz="1100" b="0" kern="100" dirty="0">
                          <a:solidFill>
                            <a:schemeClr val="tx1"/>
                          </a:solidFill>
                          <a:effectLst/>
                          <a:latin typeface="+mn-ea"/>
                          <a:ea typeface="+mn-ea"/>
                          <a:cs typeface="Times New Roman" panose="02020603050405020304" pitchFamily="18" charset="0"/>
                        </a:rPr>
                        <a:t>资福医疗</a:t>
                      </a:r>
                      <a:endParaRPr lang="en-US" altLang="zh-TW"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胶囊式内窥镜系统</a:t>
                      </a:r>
                      <a:r>
                        <a:rPr lang="en-US" altLang="zh-CN" sz="1100" b="0" kern="100" dirty="0">
                          <a:solidFill>
                            <a:schemeClr val="tx1"/>
                          </a:solidFill>
                          <a:effectLst/>
                          <a:latin typeface="+mn-ea"/>
                          <a:ea typeface="+mn-ea"/>
                          <a:cs typeface="Times New Roman" panose="02020603050405020304" pitchFamily="18" charset="0"/>
                        </a:rPr>
                        <a:t>JF-DS-1</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3300</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江西</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2017/12/4</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小肠</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spcAft>
                          <a:spcPts val="0"/>
                        </a:spcAft>
                      </a:pPr>
                      <a:r>
                        <a:rPr lang="zh-CN" altLang="en-US" sz="1100" b="0" kern="100" dirty="0">
                          <a:solidFill>
                            <a:schemeClr val="tx1"/>
                          </a:solidFill>
                          <a:effectLst/>
                          <a:latin typeface="+mn-ea"/>
                          <a:ea typeface="+mn-ea"/>
                          <a:cs typeface="Times New Roman" panose="02020603050405020304" pitchFamily="18" charset="0"/>
                        </a:rPr>
                        <a:t>用于</a:t>
                      </a:r>
                      <a:r>
                        <a:rPr lang="en-US" altLang="zh-CN" sz="1100" b="0" kern="100" dirty="0">
                          <a:solidFill>
                            <a:schemeClr val="tx1"/>
                          </a:solidFill>
                          <a:effectLst/>
                          <a:latin typeface="+mn-ea"/>
                          <a:ea typeface="+mn-ea"/>
                          <a:cs typeface="Times New Roman" panose="02020603050405020304" pitchFamily="18" charset="0"/>
                        </a:rPr>
                        <a:t>18</a:t>
                      </a:r>
                      <a:r>
                        <a:rPr lang="zh-CN" altLang="en-US" sz="1100" b="0" kern="100" dirty="0">
                          <a:solidFill>
                            <a:schemeClr val="tx1"/>
                          </a:solidFill>
                          <a:effectLst/>
                          <a:latin typeface="+mn-ea"/>
                          <a:ea typeface="+mn-ea"/>
                          <a:cs typeface="Times New Roman" panose="02020603050405020304" pitchFamily="18" charset="0"/>
                        </a:rPr>
                        <a:t>岁及以上成人的检视</a:t>
                      </a:r>
                      <a:r>
                        <a:rPr lang="zh-CN" altLang="en-US" sz="1100" b="1" kern="100" dirty="0">
                          <a:solidFill>
                            <a:schemeClr val="tx1"/>
                          </a:solidFill>
                          <a:effectLst/>
                          <a:latin typeface="+mn-ea"/>
                          <a:ea typeface="+mn-ea"/>
                          <a:cs typeface="Times New Roman" panose="02020603050405020304" pitchFamily="18" charset="0"/>
                        </a:rPr>
                        <a:t>小肠</a:t>
                      </a:r>
                      <a:r>
                        <a:rPr lang="zh-CN" altLang="en-US" sz="1100" b="0" kern="100" dirty="0">
                          <a:solidFill>
                            <a:schemeClr val="tx1"/>
                          </a:solidFill>
                          <a:effectLst/>
                          <a:latin typeface="+mn-ea"/>
                          <a:ea typeface="+mn-ea"/>
                          <a:cs typeface="Times New Roman" panose="02020603050405020304" pitchFamily="18" charset="0"/>
                        </a:rPr>
                        <a:t>粘膜</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149.6</a:t>
                      </a:r>
                    </a:p>
                    <a:p>
                      <a:pPr algn="ctr">
                        <a:spcAft>
                          <a:spcPts val="0"/>
                        </a:spcAft>
                      </a:pPr>
                      <a:r>
                        <a:rPr lang="zh-CN" altLang="en-US" sz="1100" b="0" kern="100" dirty="0">
                          <a:solidFill>
                            <a:schemeClr val="tx1"/>
                          </a:solidFill>
                          <a:effectLst/>
                          <a:latin typeface="+mn-ea"/>
                          <a:ea typeface="+mn-ea"/>
                          <a:cs typeface="Times New Roman" panose="02020603050405020304" pitchFamily="18" charset="0"/>
                        </a:rPr>
                        <a:t>万元</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-3,027.49</a:t>
                      </a:r>
                      <a:r>
                        <a:rPr lang="zh-CN" altLang="en-US" sz="1100" b="0" kern="100" dirty="0">
                          <a:solidFill>
                            <a:schemeClr val="tx1"/>
                          </a:solidFill>
                          <a:effectLst/>
                          <a:latin typeface="+mn-ea"/>
                          <a:ea typeface="+mn-ea"/>
                          <a:cs typeface="Times New Roman" panose="02020603050405020304" pitchFamily="18" charset="0"/>
                        </a:rPr>
                        <a:t>万元</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12509338"/>
                  </a:ext>
                </a:extLst>
              </a:tr>
              <a:tr h="21821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4150</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湖南</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 xmlns:a16="http://schemas.microsoft.com/office/drawing/2014/main" val="3416693162"/>
                  </a:ext>
                </a:extLst>
              </a:tr>
              <a:tr h="436427">
                <a:tc vMerge="1">
                  <a:txBody>
                    <a:bodyPr/>
                    <a:lstStyle/>
                    <a:p>
                      <a:endParaRPr lang="zh-CN" altLang="en-US"/>
                    </a:p>
                  </a:txBody>
                  <a:tcPr/>
                </a:tc>
                <a:tc vMerge="1">
                  <a:txBody>
                    <a:bodyPr/>
                    <a:lstStyle/>
                    <a:p>
                      <a:pPr algn="ctr">
                        <a:spcAft>
                          <a:spcPts val="0"/>
                        </a:spcAft>
                      </a:pPr>
                      <a:endParaRPr lang="en-US" altLang="zh-TW"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100" b="0" kern="100" dirty="0">
                          <a:solidFill>
                            <a:schemeClr val="tx1"/>
                          </a:solidFill>
                          <a:effectLst/>
                          <a:latin typeface="+mn-ea"/>
                          <a:ea typeface="+mn-ea"/>
                          <a:cs typeface="Times New Roman" panose="02020603050405020304" pitchFamily="18" charset="0"/>
                        </a:rPr>
                        <a:t>磁控胶囊胃镜系统</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100" b="0" kern="100" dirty="0">
                          <a:solidFill>
                            <a:schemeClr val="tx1"/>
                          </a:solidFill>
                          <a:effectLst/>
                          <a:latin typeface="+mn-ea"/>
                          <a:ea typeface="+mn-ea"/>
                          <a:cs typeface="Times New Roman" panose="02020603050405020304" pitchFamily="18" charset="0"/>
                        </a:rPr>
                        <a:t>3200</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100" b="0" kern="100" dirty="0">
                          <a:solidFill>
                            <a:schemeClr val="tx1"/>
                          </a:solidFill>
                          <a:effectLst/>
                          <a:latin typeface="+mn-ea"/>
                          <a:ea typeface="+mn-ea"/>
                          <a:cs typeface="Times New Roman" panose="02020603050405020304" pitchFamily="18" charset="0"/>
                        </a:rPr>
                        <a:t>-</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100" b="0" kern="100" dirty="0">
                          <a:solidFill>
                            <a:schemeClr val="tx1"/>
                          </a:solidFill>
                          <a:effectLst/>
                          <a:latin typeface="+mn-ea"/>
                          <a:ea typeface="+mn-ea"/>
                          <a:cs typeface="Times New Roman" panose="02020603050405020304" pitchFamily="18" charset="0"/>
                        </a:rPr>
                        <a:t>2019/12</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胃</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100" b="0" kern="100" dirty="0">
                          <a:solidFill>
                            <a:schemeClr val="tx1"/>
                          </a:solidFill>
                          <a:effectLst/>
                          <a:latin typeface="+mn-ea"/>
                          <a:ea typeface="+mn-ea"/>
                          <a:cs typeface="Times New Roman" panose="02020603050405020304" pitchFamily="18" charset="0"/>
                        </a:rPr>
                        <a:t>适用于胃部疾病早筛、检查</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spcAft>
                          <a:spcPts val="0"/>
                        </a:spcAft>
                      </a:pP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spcAft>
                          <a:spcPts val="0"/>
                        </a:spcAft>
                      </a:pP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555405683"/>
                  </a:ext>
                </a:extLst>
              </a:tr>
              <a:tr h="436427">
                <a:tc vMerge="1">
                  <a:txBody>
                    <a:bodyPr/>
                    <a:lstStyle/>
                    <a:p>
                      <a:pPr algn="ctr">
                        <a:spcAft>
                          <a:spcPts val="0"/>
                        </a:spcAft>
                      </a:pPr>
                      <a:endParaRPr lang="en-US" altLang="zh-TW" sz="1200" b="0" kern="100" dirty="0">
                        <a:solidFill>
                          <a:schemeClr val="tx1"/>
                        </a:solidFill>
                        <a:effectLst/>
                        <a:latin typeface="+mn-ea"/>
                        <a:ea typeface="+mn-ea"/>
                        <a:cs typeface="Times New Roman" panose="02020603050405020304" pitchFamily="18" charset="0"/>
                      </a:endParaRPr>
                    </a:p>
                  </a:txBody>
                  <a:tcPr marL="34744" marR="3474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a:spcAft>
                          <a:spcPts val="0"/>
                        </a:spcAft>
                      </a:pPr>
                      <a:r>
                        <a:rPr lang="zh-TW" altLang="en-US" sz="1100" b="0" kern="100" dirty="0">
                          <a:solidFill>
                            <a:schemeClr val="tx1"/>
                          </a:solidFill>
                          <a:effectLst/>
                          <a:latin typeface="+mn-ea"/>
                          <a:ea typeface="+mn-ea"/>
                          <a:cs typeface="Times New Roman" panose="02020603050405020304" pitchFamily="18" charset="0"/>
                        </a:rPr>
                        <a:t>重庆</a:t>
                      </a:r>
                      <a:endParaRPr lang="en-US" altLang="zh-TW" sz="1100" b="0" kern="100" dirty="0">
                        <a:solidFill>
                          <a:schemeClr val="tx1"/>
                        </a:solidFill>
                        <a:effectLst/>
                        <a:latin typeface="+mn-ea"/>
                        <a:ea typeface="+mn-ea"/>
                        <a:cs typeface="Times New Roman" panose="02020603050405020304" pitchFamily="18" charset="0"/>
                      </a:endParaRPr>
                    </a:p>
                    <a:p>
                      <a:pPr algn="ctr">
                        <a:spcAft>
                          <a:spcPts val="0"/>
                        </a:spcAft>
                      </a:pPr>
                      <a:r>
                        <a:rPr lang="zh-TW" altLang="en-US" sz="1100" b="0" kern="100" dirty="0">
                          <a:solidFill>
                            <a:schemeClr val="tx1"/>
                          </a:solidFill>
                          <a:effectLst/>
                          <a:latin typeface="+mn-ea"/>
                          <a:ea typeface="+mn-ea"/>
                          <a:cs typeface="Times New Roman" panose="02020603050405020304" pitchFamily="18" charset="0"/>
                        </a:rPr>
                        <a:t>金山科技</a:t>
                      </a:r>
                      <a:endParaRPr lang="en-US" altLang="zh-TW"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100" b="0" kern="100" dirty="0">
                          <a:solidFill>
                            <a:schemeClr val="tx1"/>
                          </a:solidFill>
                          <a:effectLst/>
                          <a:latin typeface="+mn-ea"/>
                          <a:ea typeface="+mn-ea"/>
                          <a:cs typeface="Times New Roman" panose="02020603050405020304" pitchFamily="18" charset="0"/>
                        </a:rPr>
                        <a:t>OMOM</a:t>
                      </a:r>
                      <a:r>
                        <a:rPr lang="zh-TW" altLang="en-US" sz="1100" kern="1200" dirty="0">
                          <a:solidFill>
                            <a:schemeClr val="dk1"/>
                          </a:solidFill>
                          <a:latin typeface="+mn-lt"/>
                          <a:ea typeface="+mn-ea"/>
                          <a:cs typeface="+mn-cs"/>
                        </a:rPr>
                        <a:t>胶囊</a:t>
                      </a:r>
                      <a:endParaRPr lang="en-US" altLang="zh-TW" sz="1100" kern="1200" dirty="0">
                        <a:solidFill>
                          <a:schemeClr val="dk1"/>
                        </a:solidFill>
                        <a:latin typeface="+mn-lt"/>
                        <a:ea typeface="+mn-ea"/>
                        <a:cs typeface="+mn-cs"/>
                      </a:endParaRPr>
                    </a:p>
                    <a:p>
                      <a:pPr algn="ctr">
                        <a:spcAft>
                          <a:spcPts val="0"/>
                        </a:spcAft>
                      </a:pPr>
                      <a:r>
                        <a:rPr lang="zh-TW" altLang="en-US" sz="1100" b="0" kern="100" dirty="0">
                          <a:solidFill>
                            <a:schemeClr val="tx1"/>
                          </a:solidFill>
                          <a:effectLst/>
                          <a:latin typeface="+mn-ea"/>
                          <a:ea typeface="+mn-ea"/>
                          <a:cs typeface="Times New Roman" panose="02020603050405020304" pitchFamily="18" charset="0"/>
                        </a:rPr>
                        <a:t>（</a:t>
                      </a:r>
                      <a:r>
                        <a:rPr lang="en-US" sz="1100" b="0" kern="100" dirty="0">
                          <a:solidFill>
                            <a:schemeClr val="tx1"/>
                          </a:solidFill>
                          <a:effectLst/>
                          <a:latin typeface="+mn-ea"/>
                          <a:ea typeface="+mn-ea"/>
                          <a:cs typeface="Times New Roman" panose="02020603050405020304" pitchFamily="18" charset="0"/>
                        </a:rPr>
                        <a:t>JS-ME</a:t>
                      </a:r>
                      <a:r>
                        <a:rPr lang="zh-TW" altLang="en-US" sz="1100" b="0" kern="100" dirty="0">
                          <a:solidFill>
                            <a:schemeClr val="tx1"/>
                          </a:solidFill>
                          <a:effectLst/>
                          <a:latin typeface="+mn-ea"/>
                          <a:ea typeface="+mn-ea"/>
                          <a:cs typeface="Times New Roman" panose="02020603050405020304" pitchFamily="18" charset="0"/>
                        </a:rPr>
                        <a:t>系列）</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均价</a:t>
                      </a:r>
                      <a:r>
                        <a:rPr lang="en-US" altLang="zh-CN" sz="1100" b="0" kern="100" dirty="0">
                          <a:solidFill>
                            <a:schemeClr val="tx1"/>
                          </a:solidFill>
                          <a:effectLst/>
                          <a:latin typeface="+mn-ea"/>
                          <a:ea typeface="+mn-ea"/>
                          <a:cs typeface="Times New Roman" panose="02020603050405020304" pitchFamily="18" charset="0"/>
                        </a:rPr>
                        <a:t>2500</a:t>
                      </a:r>
                      <a:r>
                        <a:rPr lang="zh-CN" altLang="en-US" sz="1100" b="0" kern="100" dirty="0">
                          <a:solidFill>
                            <a:schemeClr val="tx1"/>
                          </a:solidFill>
                          <a:effectLst/>
                          <a:latin typeface="+mn-ea"/>
                          <a:ea typeface="+mn-ea"/>
                          <a:cs typeface="Times New Roman" panose="02020603050405020304" pitchFamily="18" charset="0"/>
                        </a:rPr>
                        <a:t>左右</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100" b="0" kern="100" dirty="0">
                          <a:solidFill>
                            <a:schemeClr val="tx1"/>
                          </a:solidFill>
                          <a:effectLst/>
                          <a:latin typeface="+mn-ea"/>
                          <a:ea typeface="+mn-ea"/>
                          <a:cs typeface="Times New Roman" panose="02020603050405020304" pitchFamily="18" charset="0"/>
                        </a:rPr>
                        <a:t>山东、湖南、甘肃、陕西、湖南</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2005/3/2</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TW" altLang="en-US" sz="1100" b="0" kern="100" dirty="0">
                          <a:solidFill>
                            <a:schemeClr val="tx1"/>
                          </a:solidFill>
                          <a:effectLst/>
                          <a:latin typeface="+mn-ea"/>
                          <a:ea typeface="+mn-ea"/>
                          <a:cs typeface="Times New Roman" panose="02020603050405020304" pitchFamily="18" charset="0"/>
                        </a:rPr>
                        <a:t>肠道</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TW" altLang="en-US" sz="1100" b="0" kern="100" dirty="0">
                          <a:solidFill>
                            <a:schemeClr val="tx1"/>
                          </a:solidFill>
                          <a:effectLst/>
                          <a:latin typeface="+mn-ea"/>
                          <a:ea typeface="+mn-ea"/>
                          <a:cs typeface="Times New Roman" panose="02020603050405020304" pitchFamily="18" charset="0"/>
                        </a:rPr>
                        <a:t>国家</a:t>
                      </a:r>
                      <a:r>
                        <a:rPr lang="en-US" altLang="zh-TW" sz="1100" b="0" kern="100" dirty="0">
                          <a:solidFill>
                            <a:schemeClr val="tx1"/>
                          </a:solidFill>
                          <a:effectLst/>
                          <a:latin typeface="+mn-ea"/>
                          <a:ea typeface="+mn-ea"/>
                          <a:cs typeface="Times New Roman" panose="02020603050405020304" pitchFamily="18" charset="0"/>
                        </a:rPr>
                        <a:t>863</a:t>
                      </a:r>
                      <a:r>
                        <a:rPr lang="zh-TW" altLang="en-US" sz="1100" b="0" kern="100" dirty="0">
                          <a:solidFill>
                            <a:schemeClr val="tx1"/>
                          </a:solidFill>
                          <a:effectLst/>
                          <a:latin typeface="+mn-ea"/>
                          <a:ea typeface="+mn-ea"/>
                          <a:cs typeface="Times New Roman" panose="02020603050405020304" pitchFamily="18" charset="0"/>
                        </a:rPr>
                        <a:t>计划、进入多省市医保、</a:t>
                      </a:r>
                      <a:r>
                        <a:rPr lang="en-US" altLang="zh-TW" sz="1100" b="0" kern="100" dirty="0">
                          <a:solidFill>
                            <a:schemeClr val="tx1"/>
                          </a:solidFill>
                          <a:effectLst/>
                          <a:latin typeface="+mn-ea"/>
                          <a:ea typeface="+mn-ea"/>
                          <a:cs typeface="Times New Roman" panose="02020603050405020304" pitchFamily="18" charset="0"/>
                        </a:rPr>
                        <a:t>2008</a:t>
                      </a:r>
                      <a:r>
                        <a:rPr lang="zh-TW" altLang="en-US" sz="1100" b="0" kern="100" dirty="0">
                          <a:solidFill>
                            <a:schemeClr val="tx1"/>
                          </a:solidFill>
                          <a:effectLst/>
                          <a:latin typeface="+mn-ea"/>
                          <a:ea typeface="+mn-ea"/>
                          <a:cs typeface="Times New Roman" panose="02020603050405020304" pitchFamily="18" charset="0"/>
                        </a:rPr>
                        <a:t>年</a:t>
                      </a:r>
                      <a:r>
                        <a:rPr lang="zh-TW" altLang="en-US" sz="1100" b="1" kern="100" dirty="0">
                          <a:solidFill>
                            <a:schemeClr val="tx1"/>
                          </a:solidFill>
                          <a:effectLst/>
                          <a:latin typeface="+mn-ea"/>
                          <a:ea typeface="+mn-ea"/>
                          <a:cs typeface="Times New Roman" panose="02020603050405020304" pitchFamily="18" charset="0"/>
                        </a:rPr>
                        <a:t>全国市场份额超过</a:t>
                      </a:r>
                      <a:r>
                        <a:rPr lang="en-US" altLang="zh-TW" sz="1100" b="1" kern="100" dirty="0">
                          <a:solidFill>
                            <a:schemeClr val="tx1"/>
                          </a:solidFill>
                          <a:effectLst/>
                          <a:latin typeface="+mn-ea"/>
                          <a:ea typeface="+mn-ea"/>
                          <a:cs typeface="Times New Roman" panose="02020603050405020304" pitchFamily="18" charset="0"/>
                        </a:rPr>
                        <a:t>95%</a:t>
                      </a:r>
                      <a:r>
                        <a:rPr lang="zh-TW" altLang="en-US" sz="1100" b="1" kern="100" dirty="0">
                          <a:solidFill>
                            <a:schemeClr val="tx1"/>
                          </a:solidFill>
                          <a:effectLst/>
                          <a:latin typeface="+mn-ea"/>
                          <a:ea typeface="+mn-ea"/>
                          <a:cs typeface="Times New Roman" panose="02020603050405020304" pitchFamily="18" charset="0"/>
                        </a:rPr>
                        <a:t>，全球份额</a:t>
                      </a:r>
                      <a:r>
                        <a:rPr lang="en-US" altLang="zh-TW" sz="1100" b="1" kern="100" dirty="0">
                          <a:solidFill>
                            <a:schemeClr val="tx1"/>
                          </a:solidFill>
                          <a:effectLst/>
                          <a:latin typeface="+mn-ea"/>
                          <a:ea typeface="+mn-ea"/>
                          <a:cs typeface="Times New Roman" panose="02020603050405020304" pitchFamily="18" charset="0"/>
                        </a:rPr>
                        <a:t>35%</a:t>
                      </a:r>
                      <a:endParaRPr lang="zh-CN" altLang="en-US" sz="1100" b="1"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spcAft>
                          <a:spcPts val="0"/>
                        </a:spcAft>
                      </a:pPr>
                      <a:r>
                        <a:rPr lang="en-US" altLang="zh-CN" sz="1200" b="0" kern="100" dirty="0">
                          <a:solidFill>
                            <a:schemeClr val="tx1"/>
                          </a:solidFill>
                          <a:effectLst/>
                          <a:latin typeface="+mn-ea"/>
                          <a:ea typeface="+mn-ea"/>
                          <a:cs typeface="Times New Roman" panose="02020603050405020304" pitchFamily="18" charset="0"/>
                        </a:rPr>
                        <a:t>&gt;10000</a:t>
                      </a:r>
                      <a:r>
                        <a:rPr lang="zh-CN" altLang="en-US" sz="1200" b="0" kern="100" dirty="0">
                          <a:solidFill>
                            <a:schemeClr val="tx1"/>
                          </a:solidFill>
                          <a:effectLst/>
                          <a:latin typeface="+mn-ea"/>
                          <a:ea typeface="+mn-ea"/>
                          <a:cs typeface="Times New Roman" panose="02020603050405020304" pitchFamily="18" charset="0"/>
                        </a:rPr>
                        <a:t>万元</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spcAft>
                          <a:spcPts val="0"/>
                        </a:spcAft>
                      </a:pPr>
                      <a:r>
                        <a:rPr lang="zh-CN" altLang="en-US" sz="1200" b="0" kern="100" dirty="0">
                          <a:solidFill>
                            <a:schemeClr val="tx1"/>
                          </a:solidFill>
                          <a:effectLst/>
                          <a:latin typeface="+mn-ea"/>
                          <a:ea typeface="+mn-ea"/>
                          <a:cs typeface="Times New Roman" panose="02020603050405020304" pitchFamily="18" charset="0"/>
                        </a:rPr>
                        <a:t>近</a:t>
                      </a:r>
                      <a:r>
                        <a:rPr lang="en-US" altLang="zh-CN" sz="1200" b="0" kern="100" dirty="0">
                          <a:solidFill>
                            <a:schemeClr val="tx1"/>
                          </a:solidFill>
                          <a:effectLst/>
                          <a:latin typeface="+mn-ea"/>
                          <a:ea typeface="+mn-ea"/>
                          <a:cs typeface="Times New Roman" panose="02020603050405020304" pitchFamily="18" charset="0"/>
                        </a:rPr>
                        <a:t>1000</a:t>
                      </a:r>
                      <a:r>
                        <a:rPr lang="zh-CN" altLang="en-US" sz="1200" b="0" kern="100" dirty="0">
                          <a:solidFill>
                            <a:schemeClr val="tx1"/>
                          </a:solidFill>
                          <a:effectLst/>
                          <a:latin typeface="+mn-ea"/>
                          <a:ea typeface="+mn-ea"/>
                          <a:cs typeface="Times New Roman" panose="02020603050405020304" pitchFamily="18" charset="0"/>
                        </a:rPr>
                        <a:t>万元</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889549881"/>
                  </a:ext>
                </a:extLst>
              </a:tr>
              <a:tr h="436427">
                <a:tc vMerge="1">
                  <a:txBody>
                    <a:bodyPr/>
                    <a:lstStyle/>
                    <a:p>
                      <a:endParaRPr lang="zh-CN" altLang="en-US"/>
                    </a:p>
                  </a:txBody>
                  <a:tcPr/>
                </a:tc>
                <a:tc vMerge="1">
                  <a:txBody>
                    <a:bodyPr/>
                    <a:lstStyle/>
                    <a:p>
                      <a:pPr algn="ctr">
                        <a:spcAft>
                          <a:spcPts val="0"/>
                        </a:spcAft>
                      </a:pPr>
                      <a:endParaRPr lang="en-US" altLang="zh-TW"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1200" b="0" kern="100" dirty="0">
                          <a:solidFill>
                            <a:schemeClr val="tx1"/>
                          </a:solidFill>
                          <a:effectLst/>
                          <a:latin typeface="+mn-ea"/>
                          <a:ea typeface="+mn-ea"/>
                          <a:cs typeface="Times New Roman" panose="02020603050405020304" pitchFamily="18" charset="0"/>
                        </a:rPr>
                        <a:t>JSPH-1 pH</a:t>
                      </a:r>
                      <a:r>
                        <a:rPr lang="zh-TW" altLang="en-US" sz="1200" kern="1200" dirty="0">
                          <a:solidFill>
                            <a:schemeClr val="dk1"/>
                          </a:solidFill>
                          <a:latin typeface="+mn-lt"/>
                          <a:ea typeface="+mn-ea"/>
                          <a:cs typeface="+mn-cs"/>
                        </a:rPr>
                        <a:t>胶囊无线检测系统</a:t>
                      </a:r>
                      <a:endParaRPr lang="zh-CN" altLang="en-US" sz="1200" kern="1200" dirty="0">
                        <a:solidFill>
                          <a:schemeClr val="dk1"/>
                        </a:solidFill>
                        <a:latin typeface="+mn-lt"/>
                        <a:ea typeface="+mn-ea"/>
                        <a:cs typeface="+mn-cs"/>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100" b="0" kern="100" dirty="0">
                          <a:solidFill>
                            <a:schemeClr val="tx1"/>
                          </a:solidFill>
                          <a:effectLst/>
                          <a:latin typeface="+mn-ea"/>
                          <a:ea typeface="+mn-ea"/>
                          <a:cs typeface="Times New Roman" panose="02020603050405020304" pitchFamily="18" charset="0"/>
                        </a:rPr>
                        <a:t>-</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100" b="0" kern="100" dirty="0">
                          <a:solidFill>
                            <a:schemeClr val="tx1"/>
                          </a:solidFill>
                          <a:effectLst/>
                          <a:latin typeface="+mn-ea"/>
                          <a:ea typeface="+mn-ea"/>
                          <a:cs typeface="Times New Roman" panose="02020603050405020304" pitchFamily="18" charset="0"/>
                        </a:rPr>
                        <a:t>-</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100" b="0" kern="100" dirty="0">
                          <a:solidFill>
                            <a:schemeClr val="tx1"/>
                          </a:solidFill>
                          <a:effectLst/>
                          <a:latin typeface="+mn-ea"/>
                          <a:ea typeface="+mn-ea"/>
                          <a:cs typeface="Times New Roman" panose="02020603050405020304" pitchFamily="18" charset="0"/>
                        </a:rPr>
                        <a:t>2013/3/12 </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TW" altLang="x-none" sz="1200" b="0" kern="100" dirty="0">
                          <a:solidFill>
                            <a:schemeClr val="tx1"/>
                          </a:solidFill>
                          <a:effectLst/>
                          <a:latin typeface="+mn-ea"/>
                          <a:ea typeface="+mn-ea"/>
                          <a:cs typeface="Times New Roman" panose="02020603050405020304" pitchFamily="18" charset="0"/>
                        </a:rPr>
                        <a:t>胃</a:t>
                      </a:r>
                      <a:r>
                        <a:rPr lang="zh-TW" altLang="en-US" sz="1200" b="0" kern="100" dirty="0">
                          <a:solidFill>
                            <a:schemeClr val="tx1"/>
                          </a:solidFill>
                          <a:effectLst/>
                          <a:latin typeface="+mn-ea"/>
                          <a:ea typeface="+mn-ea"/>
                          <a:cs typeface="Times New Roman" panose="02020603050405020304" pitchFamily="18" charset="0"/>
                        </a:rPr>
                        <a:t>食管</a:t>
                      </a:r>
                      <a:endParaRPr lang="zh-CN" altLang="en-US" sz="12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TW" altLang="en-US" sz="1200" b="0" kern="100" dirty="0">
                          <a:solidFill>
                            <a:schemeClr val="tx1"/>
                          </a:solidFill>
                          <a:effectLst/>
                          <a:latin typeface="+mn-ea"/>
                          <a:ea typeface="+mn-ea"/>
                          <a:cs typeface="Times New Roman" panose="02020603050405020304" pitchFamily="18" charset="0"/>
                        </a:rPr>
                        <a:t>用于对胃反流的胃食管</a:t>
                      </a:r>
                      <a:r>
                        <a:rPr lang="en-US" sz="1200" b="0" kern="100" dirty="0">
                          <a:solidFill>
                            <a:schemeClr val="tx1"/>
                          </a:solidFill>
                          <a:effectLst/>
                          <a:latin typeface="+mn-ea"/>
                          <a:ea typeface="+mn-ea"/>
                          <a:cs typeface="Times New Roman" panose="02020603050405020304" pitchFamily="18" charset="0"/>
                        </a:rPr>
                        <a:t>PH</a:t>
                      </a:r>
                      <a:r>
                        <a:rPr lang="zh-TW" altLang="en-US" sz="1200" b="0" kern="100" dirty="0">
                          <a:solidFill>
                            <a:schemeClr val="tx1"/>
                          </a:solidFill>
                          <a:effectLst/>
                          <a:latin typeface="+mn-ea"/>
                          <a:ea typeface="+mn-ea"/>
                          <a:cs typeface="Times New Roman" panose="02020603050405020304" pitchFamily="18" charset="0"/>
                        </a:rPr>
                        <a:t>值进行测定</a:t>
                      </a:r>
                      <a:endParaRPr lang="zh-CN" altLang="en-US" sz="12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spcAft>
                          <a:spcPts val="0"/>
                        </a:spcAft>
                      </a:pPr>
                      <a:endParaRPr lang="zh-CN" altLang="en-US" sz="12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spcAft>
                          <a:spcPts val="0"/>
                        </a:spcAft>
                      </a:pPr>
                      <a:endParaRPr lang="zh-CN" altLang="en-US" sz="12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522268494"/>
                  </a:ext>
                </a:extLst>
              </a:tr>
              <a:tr h="436427">
                <a:tc vMerge="1">
                  <a:txBody>
                    <a:bodyPr/>
                    <a:lstStyle/>
                    <a:p>
                      <a:endParaRPr lang="zh-CN" altLang="en-US"/>
                    </a:p>
                  </a:txBody>
                  <a:tcPr/>
                </a:tc>
                <a:tc vMerge="1">
                  <a:txBody>
                    <a:bodyPr/>
                    <a:lstStyle/>
                    <a:p>
                      <a:pPr algn="ctr">
                        <a:spcAft>
                          <a:spcPts val="0"/>
                        </a:spcAft>
                      </a:pPr>
                      <a:endParaRPr lang="en-US" altLang="zh-TW"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TW" altLang="en-US" sz="1200" kern="1200" dirty="0">
                          <a:solidFill>
                            <a:schemeClr val="dk1"/>
                          </a:solidFill>
                          <a:latin typeface="+mn-lt"/>
                          <a:ea typeface="+mn-ea"/>
                          <a:cs typeface="+mn-cs"/>
                        </a:rPr>
                        <a:t>“慧图”磁控胶囊胃镜系统</a:t>
                      </a:r>
                      <a:endParaRPr lang="zh-CN" altLang="en-US" sz="1200" kern="1200" dirty="0">
                        <a:solidFill>
                          <a:schemeClr val="dk1"/>
                        </a:solidFill>
                        <a:latin typeface="+mn-lt"/>
                        <a:ea typeface="+mn-ea"/>
                        <a:cs typeface="+mn-cs"/>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tc vMerge="1">
                  <a:txBody>
                    <a:bodyPr/>
                    <a:lstStyle/>
                    <a:p>
                      <a:endParaRPr lang="zh-CN" altLang="en-US"/>
                    </a:p>
                  </a:txBody>
                  <a:tcPr/>
                </a:tc>
                <a:tc vMerge="1">
                  <a:txBody>
                    <a:bodyPr/>
                    <a:lstStyle/>
                    <a:p>
                      <a:pPr algn="ctr">
                        <a:spcAft>
                          <a:spcPts val="0"/>
                        </a:spcAft>
                      </a:pP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TW" altLang="en-US" sz="1200" b="0" kern="100" dirty="0">
                          <a:solidFill>
                            <a:schemeClr val="tx1"/>
                          </a:solidFill>
                          <a:effectLst/>
                          <a:latin typeface="+mn-ea"/>
                          <a:ea typeface="+mn-ea"/>
                          <a:cs typeface="Times New Roman" panose="02020603050405020304" pitchFamily="18" charset="0"/>
                        </a:rPr>
                        <a:t>胃</a:t>
                      </a:r>
                      <a:endParaRPr lang="zh-CN" altLang="en-US" sz="12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CN" altLang="en-US" sz="1200" b="0" kern="100" dirty="0">
                          <a:solidFill>
                            <a:schemeClr val="tx1"/>
                          </a:solidFill>
                          <a:effectLst/>
                          <a:latin typeface="+mn-ea"/>
                          <a:ea typeface="+mn-ea"/>
                          <a:cs typeface="Times New Roman" panose="02020603050405020304" pitchFamily="18" charset="0"/>
                        </a:rPr>
                        <a:t>尚未上市，</a:t>
                      </a:r>
                      <a:r>
                        <a:rPr lang="zh-TW" altLang="en-US" sz="1200" b="0" kern="100" dirty="0">
                          <a:solidFill>
                            <a:schemeClr val="tx1"/>
                          </a:solidFill>
                          <a:effectLst/>
                          <a:latin typeface="+mn-ea"/>
                          <a:ea typeface="+mn-ea"/>
                          <a:cs typeface="Times New Roman" panose="02020603050405020304" pitchFamily="18" charset="0"/>
                        </a:rPr>
                        <a:t>胃部磁控胶囊</a:t>
                      </a:r>
                      <a:endParaRPr lang="zh-CN" altLang="en-US" sz="12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spcAft>
                          <a:spcPts val="0"/>
                        </a:spcAft>
                      </a:pPr>
                      <a:endParaRPr lang="zh-CN" altLang="en-US" sz="12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spcAft>
                          <a:spcPts val="0"/>
                        </a:spcAft>
                      </a:pPr>
                      <a:endParaRPr lang="zh-CN" altLang="en-US" sz="12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312778499"/>
                  </a:ext>
                </a:extLst>
              </a:tr>
              <a:tr h="361427">
                <a:tc vMerge="1">
                  <a:txBody>
                    <a:bodyPr/>
                    <a:lstStyle/>
                    <a:p>
                      <a:pPr algn="ctr">
                        <a:spcAft>
                          <a:spcPts val="0"/>
                        </a:spcAft>
                      </a:pPr>
                      <a:endParaRPr lang="en-US" altLang="zh-CN" sz="1200" b="0" kern="100" dirty="0">
                        <a:solidFill>
                          <a:schemeClr val="tx1"/>
                        </a:solidFill>
                        <a:effectLst/>
                        <a:latin typeface="+mn-ea"/>
                        <a:ea typeface="+mn-ea"/>
                        <a:cs typeface="Times New Roman" panose="02020603050405020304" pitchFamily="18" charset="0"/>
                      </a:endParaRPr>
                    </a:p>
                  </a:txBody>
                  <a:tcPr marL="34744" marR="3474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TW" altLang="en-US" sz="1100" b="0" kern="100" dirty="0">
                          <a:solidFill>
                            <a:schemeClr val="tx1"/>
                          </a:solidFill>
                          <a:effectLst/>
                          <a:latin typeface="+mn-ea"/>
                          <a:ea typeface="+mn-ea"/>
                          <a:cs typeface="Times New Roman" panose="02020603050405020304" pitchFamily="18" charset="0"/>
                        </a:rPr>
                        <a:t>杭州</a:t>
                      </a:r>
                      <a:endParaRPr lang="en-US" altLang="zh-TW" sz="1100" b="0" kern="100" dirty="0">
                        <a:solidFill>
                          <a:schemeClr val="tx1"/>
                        </a:solidFill>
                        <a:effectLst/>
                        <a:latin typeface="+mn-ea"/>
                        <a:ea typeface="+mn-ea"/>
                        <a:cs typeface="Times New Roman" panose="02020603050405020304" pitchFamily="18" charset="0"/>
                      </a:endParaRPr>
                    </a:p>
                    <a:p>
                      <a:pPr algn="ctr">
                        <a:spcAft>
                          <a:spcPts val="0"/>
                        </a:spcAft>
                      </a:pPr>
                      <a:r>
                        <a:rPr lang="zh-TW" altLang="x-none" sz="1100" b="0" kern="100" dirty="0">
                          <a:solidFill>
                            <a:schemeClr val="tx1"/>
                          </a:solidFill>
                          <a:effectLst/>
                          <a:latin typeface="+mn-ea"/>
                          <a:ea typeface="+mn-ea"/>
                          <a:cs typeface="Times New Roman" panose="02020603050405020304" pitchFamily="18" charset="0"/>
                        </a:rPr>
                        <a:t>华冲科技</a:t>
                      </a:r>
                      <a:endParaRPr lang="en-US" altLang="zh-CN"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en-US" sz="1100" b="0" kern="100" dirty="0" err="1">
                          <a:solidFill>
                            <a:schemeClr val="tx1"/>
                          </a:solidFill>
                          <a:effectLst/>
                          <a:latin typeface="+mn-ea"/>
                          <a:ea typeface="+mn-ea"/>
                          <a:cs typeface="Times New Roman" panose="02020603050405020304" pitchFamily="18" charset="0"/>
                        </a:rPr>
                        <a:t>Hitron</a:t>
                      </a:r>
                      <a:r>
                        <a:rPr lang="zh-TW" altLang="en-US" sz="1100" b="0" kern="100" dirty="0">
                          <a:solidFill>
                            <a:schemeClr val="tx1"/>
                          </a:solidFill>
                          <a:effectLst/>
                          <a:latin typeface="+mn-ea"/>
                          <a:ea typeface="+mn-ea"/>
                          <a:cs typeface="Times New Roman" panose="02020603050405020304" pitchFamily="18" charset="0"/>
                        </a:rPr>
                        <a:t>内窥镜系统</a:t>
                      </a:r>
                      <a:endParaRPr lang="en-US" altLang="zh-CN"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en-US" altLang="zh-CN" sz="1100" b="0" kern="100" dirty="0">
                          <a:solidFill>
                            <a:schemeClr val="tx1"/>
                          </a:solidFill>
                          <a:effectLst/>
                          <a:latin typeface="+mn-ea"/>
                          <a:ea typeface="+mn-ea"/>
                          <a:cs typeface="Times New Roman" panose="02020603050405020304" pitchFamily="18" charset="0"/>
                        </a:rPr>
                        <a:t>2500</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zh-CN" altLang="en-US" sz="1100" b="0" kern="100" dirty="0">
                          <a:solidFill>
                            <a:schemeClr val="tx1"/>
                          </a:solidFill>
                          <a:effectLst/>
                          <a:latin typeface="+mn-ea"/>
                          <a:ea typeface="+mn-ea"/>
                          <a:cs typeface="Times New Roman" panose="02020603050405020304" pitchFamily="18" charset="0"/>
                        </a:rPr>
                        <a:t>湖南</a:t>
                      </a:r>
                      <a:endParaRPr lang="en-US" altLang="zh-CN"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en-US" altLang="zh-CN" sz="1100" b="0" kern="100" dirty="0">
                          <a:solidFill>
                            <a:schemeClr val="tx1"/>
                          </a:solidFill>
                          <a:effectLst/>
                          <a:latin typeface="+mn-ea"/>
                          <a:ea typeface="+mn-ea"/>
                          <a:cs typeface="Times New Roman" panose="02020603050405020304" pitchFamily="18" charset="0"/>
                        </a:rPr>
                        <a:t>2011/2/25</a:t>
                      </a: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Aft>
                          <a:spcPts val="0"/>
                        </a:spcAft>
                        <a:buFont typeface="Arial" panose="020B0604020202020204" pitchFamily="34" charset="0"/>
                        <a:buNone/>
                      </a:pPr>
                      <a:r>
                        <a:rPr lang="zh-TW" altLang="en-US" sz="1100" b="0" kern="100" dirty="0">
                          <a:solidFill>
                            <a:schemeClr val="tx1"/>
                          </a:solidFill>
                          <a:effectLst/>
                          <a:latin typeface="+mn-ea"/>
                          <a:ea typeface="+mn-ea"/>
                          <a:cs typeface="Times New Roman" panose="02020603050405020304" pitchFamily="18" charset="0"/>
                        </a:rPr>
                        <a:t>小肠</a:t>
                      </a:r>
                      <a:endParaRPr lang="en-US" altLang="zh-CN"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TW" altLang="en-US" sz="1100" b="0" kern="100" dirty="0">
                          <a:solidFill>
                            <a:schemeClr val="tx1"/>
                          </a:solidFill>
                          <a:effectLst/>
                          <a:latin typeface="+mn-ea"/>
                          <a:ea typeface="+mn-ea"/>
                          <a:cs typeface="Times New Roman" panose="02020603050405020304" pitchFamily="18" charset="0"/>
                        </a:rPr>
                        <a:t>用于</a:t>
                      </a:r>
                      <a:r>
                        <a:rPr lang="zh-TW" altLang="en-US" sz="1100" b="1" kern="100" dirty="0">
                          <a:solidFill>
                            <a:schemeClr val="tx1"/>
                          </a:solidFill>
                          <a:effectLst/>
                          <a:latin typeface="+mn-ea"/>
                          <a:ea typeface="+mn-ea"/>
                          <a:cs typeface="Times New Roman" panose="02020603050405020304" pitchFamily="18" charset="0"/>
                        </a:rPr>
                        <a:t>小肠</a:t>
                      </a:r>
                      <a:r>
                        <a:rPr lang="zh-TW" altLang="en-US" sz="1100" b="0" kern="100" dirty="0">
                          <a:solidFill>
                            <a:schemeClr val="tx1"/>
                          </a:solidFill>
                          <a:effectLst/>
                          <a:latin typeface="+mn-ea"/>
                          <a:ea typeface="+mn-ea"/>
                          <a:cs typeface="Times New Roman" panose="02020603050405020304" pitchFamily="18" charset="0"/>
                        </a:rPr>
                        <a:t>内镜诊察，国家</a:t>
                      </a:r>
                      <a:r>
                        <a:rPr lang="en-US" altLang="zh-TW" sz="1100" b="0" kern="100" dirty="0">
                          <a:solidFill>
                            <a:schemeClr val="tx1"/>
                          </a:solidFill>
                          <a:effectLst/>
                          <a:latin typeface="+mn-ea"/>
                          <a:ea typeface="+mn-ea"/>
                          <a:cs typeface="Times New Roman" panose="02020603050405020304" pitchFamily="18" charset="0"/>
                        </a:rPr>
                        <a:t>863</a:t>
                      </a:r>
                      <a:r>
                        <a:rPr lang="zh-TW" altLang="en-US" sz="1100" b="0" kern="100" dirty="0">
                          <a:solidFill>
                            <a:schemeClr val="tx1"/>
                          </a:solidFill>
                          <a:effectLst/>
                          <a:latin typeface="+mn-ea"/>
                          <a:ea typeface="+mn-ea"/>
                          <a:cs typeface="Times New Roman" panose="02020603050405020304" pitchFamily="18" charset="0"/>
                        </a:rPr>
                        <a:t>科技计划项目</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100" b="0" kern="100" dirty="0">
                          <a:solidFill>
                            <a:schemeClr val="tx1"/>
                          </a:solidFill>
                          <a:effectLst/>
                          <a:latin typeface="+mn-ea"/>
                          <a:ea typeface="+mn-ea"/>
                          <a:cs typeface="Times New Roman" panose="02020603050405020304" pitchFamily="18" charset="0"/>
                        </a:rPr>
                        <a:t>-</a:t>
                      </a:r>
                      <a:endParaRPr lang="zh-CN" altLang="en-US" sz="1100" b="0" kern="100" dirty="0">
                        <a:solidFill>
                          <a:schemeClr val="tx1"/>
                        </a:solidFill>
                        <a:effectLst/>
                        <a:latin typeface="+mn-ea"/>
                        <a:ea typeface="+mn-ea"/>
                        <a:cs typeface="Times New Roman" panose="02020603050405020304" pitchFamily="18" charset="0"/>
                      </a:endParaRPr>
                    </a:p>
                  </a:txBody>
                  <a:tcPr marL="34744" marR="347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6053279"/>
                  </a:ext>
                </a:extLst>
              </a:tr>
            </a:tbl>
          </a:graphicData>
        </a:graphic>
      </p:graphicFrame>
      <p:sp>
        <p:nvSpPr>
          <p:cNvPr id="7" name="文本框 6">
            <a:extLst>
              <a:ext uri="{FF2B5EF4-FFF2-40B4-BE49-F238E27FC236}">
                <a16:creationId xmlns="" xmlns:a16="http://schemas.microsoft.com/office/drawing/2014/main" id="{AAC6771B-26C1-4466-9F87-642206449316}"/>
              </a:ext>
            </a:extLst>
          </p:cNvPr>
          <p:cNvSpPr txBox="1"/>
          <p:nvPr/>
        </p:nvSpPr>
        <p:spPr>
          <a:xfrm>
            <a:off x="400123" y="1032687"/>
            <a:ext cx="8182387" cy="1015663"/>
          </a:xfrm>
          <a:prstGeom prst="rect">
            <a:avLst/>
          </a:prstGeom>
          <a:noFill/>
        </p:spPr>
        <p:txBody>
          <a:bodyPr wrap="square" rtlCol="0">
            <a:spAutoFit/>
          </a:bodyPr>
          <a:lstStyle/>
          <a:p>
            <a:pPr marL="285750" lvl="0" indent="-285750" defTabSz="913765">
              <a:buFont typeface="Wingdings" panose="05000000000000000000" pitchFamily="2" charset="2"/>
              <a:buChar char="Ø"/>
              <a:defRPr/>
            </a:pPr>
            <a:r>
              <a:rPr kumimoji="1" lang="zh-CN" altLang="en-US" sz="1200" dirty="0">
                <a:latin typeface="Times New Roman" panose="02020603050405020304" pitchFamily="18" charset="0"/>
                <a:cs typeface="Times New Roman" panose="02020603050405020304" pitchFamily="18" charset="0"/>
              </a:rPr>
              <a:t>胶囊肠镜的国内市场包括 </a:t>
            </a:r>
            <a:r>
              <a:rPr kumimoji="1" lang="en-US" altLang="zh-CN" sz="1200" dirty="0">
                <a:latin typeface="Times New Roman" panose="02020603050405020304" pitchFamily="18" charset="0"/>
                <a:cs typeface="Times New Roman" panose="02020603050405020304" pitchFamily="18" charset="0"/>
              </a:rPr>
              <a:t>3 </a:t>
            </a:r>
            <a:r>
              <a:rPr kumimoji="1" lang="zh-CN" altLang="en-US" sz="1200" dirty="0">
                <a:latin typeface="Times New Roman" panose="02020603050405020304" pitchFamily="18" charset="0"/>
                <a:cs typeface="Times New Roman" panose="02020603050405020304" pitchFamily="18" charset="0"/>
              </a:rPr>
              <a:t>家国产企业：重庆金山科技、深圳资福医疗科技、杭州华冲科技，目前重庆金山科技的 </a:t>
            </a:r>
            <a:r>
              <a:rPr kumimoji="1" lang="en-US" altLang="zh-CN" sz="1200" dirty="0">
                <a:latin typeface="Times New Roman" panose="02020603050405020304" pitchFamily="18" charset="0"/>
                <a:cs typeface="Times New Roman" panose="02020603050405020304" pitchFamily="18" charset="0"/>
              </a:rPr>
              <a:t>OMOM </a:t>
            </a:r>
            <a:r>
              <a:rPr kumimoji="1" lang="zh-CN" altLang="en-US" sz="1200" dirty="0">
                <a:latin typeface="Times New Roman" panose="02020603050405020304" pitchFamily="18" charset="0"/>
                <a:cs typeface="Times New Roman" panose="02020603050405020304" pitchFamily="18" charset="0"/>
              </a:rPr>
              <a:t>胶囊（用于小肠检查）市场份额较大，</a:t>
            </a:r>
            <a:r>
              <a:rPr kumimoji="1" lang="en-US" altLang="zh-CN" sz="1200" dirty="0">
                <a:latin typeface="Times New Roman" panose="02020603050405020304" pitchFamily="18" charset="0"/>
                <a:cs typeface="Times New Roman" panose="02020603050405020304" pitchFamily="18" charset="0"/>
              </a:rPr>
              <a:t>2008</a:t>
            </a:r>
            <a:r>
              <a:rPr kumimoji="1" lang="zh-CN" altLang="en-US" sz="1200" dirty="0">
                <a:latin typeface="Times New Roman" panose="02020603050405020304" pitchFamily="18" charset="0"/>
                <a:cs typeface="Times New Roman" panose="02020603050405020304" pitchFamily="18" charset="0"/>
              </a:rPr>
              <a:t>年全球市场份额超过</a:t>
            </a:r>
            <a:r>
              <a:rPr kumimoji="1" lang="en-US" altLang="zh-CN" sz="1200" dirty="0">
                <a:latin typeface="Times New Roman" panose="02020603050405020304" pitchFamily="18" charset="0"/>
                <a:cs typeface="Times New Roman" panose="02020603050405020304" pitchFamily="18" charset="0"/>
              </a:rPr>
              <a:t>95%</a:t>
            </a:r>
            <a:r>
              <a:rPr kumimoji="1" lang="zh-CN" altLang="en-US" sz="1200" dirty="0">
                <a:latin typeface="Times New Roman" panose="02020603050405020304" pitchFamily="18" charset="0"/>
                <a:cs typeface="Times New Roman" panose="02020603050405020304" pitchFamily="18" charset="0"/>
              </a:rPr>
              <a:t>。</a:t>
            </a:r>
            <a:endParaRPr kumimoji="1" lang="en-US" altLang="zh-CN" sz="1200" dirty="0">
              <a:latin typeface="Times New Roman" panose="02020603050405020304" pitchFamily="18" charset="0"/>
              <a:cs typeface="Times New Roman" panose="02020603050405020304" pitchFamily="18" charset="0"/>
            </a:endParaRPr>
          </a:p>
          <a:p>
            <a:pPr marL="285750" indent="-285750" defTabSz="913765">
              <a:buFont typeface="Wingdings" panose="05000000000000000000" pitchFamily="2" charset="2"/>
              <a:buChar char="Ø"/>
              <a:defRPr/>
            </a:pPr>
            <a:r>
              <a:rPr kumimoji="1" lang="zh-CN" altLang="en-US" sz="1200" dirty="0">
                <a:latin typeface="Times New Roman" panose="02020603050405020304" pitchFamily="18" charset="0"/>
                <a:cs typeface="Times New Roman" panose="02020603050405020304" pitchFamily="18" charset="0"/>
              </a:rPr>
              <a:t>胶囊胃镜则需实现对胶囊的主动控制以精准检查胃部，既要实现精准导航和定位，还需要和传统胶囊肠镜一样稳定高清的图像传输系统和稳定的电池续航能力，壁垒极高，是各国的研究热点。</a:t>
            </a:r>
            <a:r>
              <a:rPr kumimoji="1" lang="zh-CN" altLang="en-US" sz="1200" b="1" dirty="0">
                <a:latin typeface="Times New Roman" panose="02020603050405020304" pitchFamily="18" charset="0"/>
                <a:cs typeface="Times New Roman" panose="02020603050405020304" pitchFamily="18" charset="0"/>
              </a:rPr>
              <a:t>在全球竞争领域，目前只有安翰科技和资福医疗的磁控胶囊胃镜独家获 </a:t>
            </a:r>
            <a:r>
              <a:rPr kumimoji="1" lang="en-US" altLang="zh-CN" sz="1200" b="1" dirty="0">
                <a:latin typeface="Times New Roman" panose="02020603050405020304" pitchFamily="18" charset="0"/>
                <a:cs typeface="Times New Roman" panose="02020603050405020304" pitchFamily="18" charset="0"/>
              </a:rPr>
              <a:t>CFDA </a:t>
            </a:r>
            <a:r>
              <a:rPr kumimoji="1" lang="zh-CN" altLang="en-US" sz="1200" b="1" dirty="0">
                <a:latin typeface="Times New Roman" panose="02020603050405020304" pitchFamily="18" charset="0"/>
                <a:cs typeface="Times New Roman" panose="02020603050405020304" pitchFamily="18" charset="0"/>
              </a:rPr>
              <a:t>批准上市，资福打破了安翰的垄断。</a:t>
            </a:r>
            <a:endParaRPr kumimoji="1" lang="en-US" altLang="zh-CN" sz="1200" b="1" dirty="0">
              <a:highlight>
                <a:srgbClr val="FFFF00"/>
              </a:highlight>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 xmlns:a16="http://schemas.microsoft.com/office/drawing/2014/main" id="{487F1044-5748-4364-9101-B288F6AF5EFD}"/>
              </a:ext>
            </a:extLst>
          </p:cNvPr>
          <p:cNvSpPr txBox="1"/>
          <p:nvPr/>
        </p:nvSpPr>
        <p:spPr>
          <a:xfrm>
            <a:off x="7300302" y="6427642"/>
            <a:ext cx="2980266" cy="261610"/>
          </a:xfrm>
          <a:prstGeom prst="rect">
            <a:avLst/>
          </a:prstGeom>
          <a:noFill/>
        </p:spPr>
        <p:txBody>
          <a:bodyPr wrap="square" rtlCol="0">
            <a:spAutoFit/>
          </a:bodyPr>
          <a:lstStyle/>
          <a:p>
            <a:r>
              <a:rPr lang="zh-CN" altLang="en-US" sz="1100" dirty="0"/>
              <a:t>资料来源：公开资料整理</a:t>
            </a:r>
          </a:p>
        </p:txBody>
      </p:sp>
    </p:spTree>
    <p:extLst>
      <p:ext uri="{BB962C8B-B14F-4D97-AF65-F5344CB8AC3E}">
        <p14:creationId xmlns:p14="http://schemas.microsoft.com/office/powerpoint/2010/main" val="400997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2;p15">
            <a:extLst>
              <a:ext uri="{FF2B5EF4-FFF2-40B4-BE49-F238E27FC236}">
                <a16:creationId xmlns="" xmlns:a16="http://schemas.microsoft.com/office/drawing/2014/main" id="{71601303-DDC5-41F6-9C09-E7F3E3DF22C0}"/>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胶囊内镜国内竞争格局：安翰科技近三年历史业绩</a:t>
            </a:r>
          </a:p>
        </p:txBody>
      </p:sp>
      <p:sp>
        <p:nvSpPr>
          <p:cNvPr id="7" name="文本框 6">
            <a:extLst>
              <a:ext uri="{FF2B5EF4-FFF2-40B4-BE49-F238E27FC236}">
                <a16:creationId xmlns="" xmlns:a16="http://schemas.microsoft.com/office/drawing/2014/main" id="{AAC6771B-26C1-4466-9F87-642206449316}"/>
              </a:ext>
            </a:extLst>
          </p:cNvPr>
          <p:cNvSpPr txBox="1"/>
          <p:nvPr/>
        </p:nvSpPr>
        <p:spPr>
          <a:xfrm>
            <a:off x="103247" y="1259507"/>
            <a:ext cx="9040753" cy="800219"/>
          </a:xfrm>
          <a:prstGeom prst="rect">
            <a:avLst/>
          </a:prstGeom>
          <a:noFill/>
        </p:spPr>
        <p:txBody>
          <a:bodyPr wrap="square" rtlCol="0">
            <a:spAutoFit/>
          </a:bodyPr>
          <a:lstStyle/>
          <a:p>
            <a:pPr marL="285750" lvl="0" indent="-285750" defTabSz="913765">
              <a:buFont typeface="Wingdings" panose="05000000000000000000" pitchFamily="2" charset="2"/>
              <a:buChar char="Ø"/>
              <a:defRPr/>
            </a:pPr>
            <a:r>
              <a:rPr kumimoji="1" lang="zh-CN" altLang="en-US" sz="1150" dirty="0">
                <a:latin typeface="Times New Roman" panose="02020603050405020304" pitchFamily="18" charset="0"/>
                <a:cs typeface="Times New Roman" panose="02020603050405020304" pitchFamily="18" charset="0"/>
              </a:rPr>
              <a:t>安翰科技</a:t>
            </a:r>
            <a:r>
              <a:rPr kumimoji="1" lang="en-US" altLang="zh-CN" sz="1150" dirty="0">
                <a:latin typeface="Times New Roman" panose="02020603050405020304" pitchFamily="18" charset="0"/>
                <a:cs typeface="Times New Roman" panose="02020603050405020304" pitchFamily="18" charset="0"/>
              </a:rPr>
              <a:t>2018 </a:t>
            </a:r>
            <a:r>
              <a:rPr kumimoji="1" lang="zh-CN" altLang="en-US" sz="1150" dirty="0">
                <a:latin typeface="Times New Roman" panose="02020603050405020304" pitchFamily="18" charset="0"/>
                <a:cs typeface="Times New Roman" panose="02020603050405020304" pitchFamily="18" charset="0"/>
              </a:rPr>
              <a:t>年营业收入达到</a:t>
            </a:r>
            <a:r>
              <a:rPr kumimoji="1" lang="en-US" altLang="zh-CN" sz="1150" dirty="0">
                <a:latin typeface="Times New Roman" panose="02020603050405020304" pitchFamily="18" charset="0"/>
                <a:cs typeface="Times New Roman" panose="02020603050405020304" pitchFamily="18" charset="0"/>
              </a:rPr>
              <a:t>3.22 </a:t>
            </a:r>
            <a:r>
              <a:rPr kumimoji="1" lang="zh-CN" altLang="en-US" sz="1150" dirty="0">
                <a:latin typeface="Times New Roman" panose="02020603050405020304" pitchFamily="18" charset="0"/>
                <a:cs typeface="Times New Roman" panose="02020603050405020304" pitchFamily="18" charset="0"/>
              </a:rPr>
              <a:t>亿元，同比增长</a:t>
            </a:r>
            <a:r>
              <a:rPr kumimoji="1" lang="en-US" altLang="zh-CN" sz="1150" dirty="0">
                <a:latin typeface="Times New Roman" panose="02020603050405020304" pitchFamily="18" charset="0"/>
                <a:cs typeface="Times New Roman" panose="02020603050405020304" pitchFamily="18" charset="0"/>
              </a:rPr>
              <a:t>87.3%</a:t>
            </a:r>
            <a:r>
              <a:rPr kumimoji="1" lang="zh-CN" altLang="en-US" sz="1150" dirty="0">
                <a:latin typeface="Times New Roman" panose="02020603050405020304" pitchFamily="18" charset="0"/>
                <a:cs typeface="Times New Roman" panose="02020603050405020304" pitchFamily="18" charset="0"/>
              </a:rPr>
              <a:t>，</a:t>
            </a:r>
            <a:r>
              <a:rPr kumimoji="1" lang="en-US" altLang="zh-CN" sz="1150" dirty="0">
                <a:latin typeface="Times New Roman" panose="02020603050405020304" pitchFamily="18" charset="0"/>
                <a:cs typeface="Times New Roman" panose="02020603050405020304" pitchFamily="18" charset="0"/>
              </a:rPr>
              <a:t>2016-2018 </a:t>
            </a:r>
            <a:r>
              <a:rPr kumimoji="1" lang="zh-CN" altLang="en-US" sz="1150" dirty="0">
                <a:latin typeface="Times New Roman" panose="02020603050405020304" pitchFamily="18" charset="0"/>
                <a:cs typeface="Times New Roman" panose="02020603050405020304" pitchFamily="18" charset="0"/>
              </a:rPr>
              <a:t>年营业收入</a:t>
            </a:r>
            <a:r>
              <a:rPr kumimoji="1" lang="en-US" altLang="zh-CN" sz="1150" dirty="0">
                <a:latin typeface="Times New Roman" panose="02020603050405020304" pitchFamily="18" charset="0"/>
                <a:cs typeface="Times New Roman" panose="02020603050405020304" pitchFamily="18" charset="0"/>
              </a:rPr>
              <a:t>CAGR </a:t>
            </a:r>
            <a:r>
              <a:rPr kumimoji="1" lang="zh-CN" altLang="en-US" sz="1150" dirty="0">
                <a:latin typeface="Times New Roman" panose="02020603050405020304" pitchFamily="18" charset="0"/>
                <a:cs typeface="Times New Roman" panose="02020603050405020304" pitchFamily="18" charset="0"/>
              </a:rPr>
              <a:t>达到</a:t>
            </a:r>
            <a:r>
              <a:rPr kumimoji="1" lang="en-US" altLang="zh-CN" sz="1150" dirty="0">
                <a:latin typeface="Times New Roman" panose="02020603050405020304" pitchFamily="18" charset="0"/>
                <a:cs typeface="Times New Roman" panose="02020603050405020304" pitchFamily="18" charset="0"/>
              </a:rPr>
              <a:t>67.44%</a:t>
            </a:r>
            <a:r>
              <a:rPr kumimoji="1" lang="zh-CN" altLang="en-US" sz="1150" dirty="0">
                <a:latin typeface="Times New Roman" panose="02020603050405020304" pitchFamily="18" charset="0"/>
                <a:cs typeface="Times New Roman" panose="02020603050405020304" pitchFamily="18" charset="0"/>
              </a:rPr>
              <a:t>，销售处于放量状态。</a:t>
            </a:r>
            <a:r>
              <a:rPr kumimoji="1" lang="zh-CN" altLang="en-US" sz="1150" b="1" dirty="0">
                <a:latin typeface="Times New Roman" panose="02020603050405020304" pitchFamily="18" charset="0"/>
                <a:cs typeface="Times New Roman" panose="02020603050405020304" pitchFamily="18" charset="0"/>
              </a:rPr>
              <a:t>公司</a:t>
            </a:r>
            <a:r>
              <a:rPr kumimoji="1" lang="en-US" altLang="zh-CN" sz="1150" b="1" dirty="0">
                <a:latin typeface="Times New Roman" panose="02020603050405020304" pitchFamily="18" charset="0"/>
                <a:cs typeface="Times New Roman" panose="02020603050405020304" pitchFamily="18" charset="0"/>
              </a:rPr>
              <a:t>2018 </a:t>
            </a:r>
            <a:r>
              <a:rPr kumimoji="1" lang="zh-CN" altLang="en-US" sz="1150" b="1" dirty="0">
                <a:latin typeface="Times New Roman" panose="02020603050405020304" pitchFamily="18" charset="0"/>
                <a:cs typeface="Times New Roman" panose="02020603050405020304" pitchFamily="18" charset="0"/>
              </a:rPr>
              <a:t>年扭亏为盈</a:t>
            </a:r>
            <a:r>
              <a:rPr kumimoji="1" lang="zh-CN" altLang="en-US" sz="1150" dirty="0">
                <a:latin typeface="Times New Roman" panose="02020603050405020304" pitchFamily="18" charset="0"/>
                <a:cs typeface="Times New Roman" panose="02020603050405020304" pitchFamily="18" charset="0"/>
              </a:rPr>
              <a:t>，实现归母净利润</a:t>
            </a:r>
            <a:r>
              <a:rPr kumimoji="1" lang="en-US" altLang="zh-CN" sz="1150" dirty="0">
                <a:latin typeface="Times New Roman" panose="02020603050405020304" pitchFamily="18" charset="0"/>
                <a:cs typeface="Times New Roman" panose="02020603050405020304" pitchFamily="18" charset="0"/>
              </a:rPr>
              <a:t>0.66 </a:t>
            </a:r>
            <a:r>
              <a:rPr kumimoji="1" lang="zh-CN" altLang="en-US" sz="1150" dirty="0">
                <a:latin typeface="Times New Roman" panose="02020603050405020304" pitchFamily="18" charset="0"/>
                <a:cs typeface="Times New Roman" panose="02020603050405020304" pitchFamily="18" charset="0"/>
              </a:rPr>
              <a:t>亿元，扣非归母净利润</a:t>
            </a:r>
            <a:r>
              <a:rPr kumimoji="1" lang="en-US" altLang="zh-CN" sz="1150" dirty="0">
                <a:latin typeface="Times New Roman" panose="02020603050405020304" pitchFamily="18" charset="0"/>
                <a:cs typeface="Times New Roman" panose="02020603050405020304" pitchFamily="18" charset="0"/>
              </a:rPr>
              <a:t>0.25 </a:t>
            </a:r>
            <a:r>
              <a:rPr kumimoji="1" lang="zh-CN" altLang="en-US" sz="1150" dirty="0">
                <a:latin typeface="Times New Roman" panose="02020603050405020304" pitchFamily="18" charset="0"/>
                <a:cs typeface="Times New Roman" panose="02020603050405020304" pitchFamily="18" charset="0"/>
              </a:rPr>
              <a:t>亿元，规模效应显现，盈利能力增强。</a:t>
            </a:r>
            <a:endParaRPr kumimoji="1" lang="en-US" altLang="zh-CN" sz="1150" dirty="0">
              <a:latin typeface="Times New Roman" panose="02020603050405020304" pitchFamily="18" charset="0"/>
              <a:cs typeface="Times New Roman" panose="02020603050405020304" pitchFamily="18" charset="0"/>
            </a:endParaRPr>
          </a:p>
          <a:p>
            <a:pPr marL="285750" lvl="0" indent="-285750" defTabSz="913765">
              <a:buFont typeface="Wingdings" panose="05000000000000000000" pitchFamily="2" charset="2"/>
              <a:buChar char="Ø"/>
              <a:defRPr/>
            </a:pPr>
            <a:r>
              <a:rPr kumimoji="1" lang="en-US" altLang="zh-CN" sz="1150" dirty="0">
                <a:latin typeface="Times New Roman" panose="02020603050405020304" pitchFamily="18" charset="0"/>
                <a:cs typeface="Times New Roman" panose="02020603050405020304" pitchFamily="18" charset="0"/>
              </a:rPr>
              <a:t>2016-2018</a:t>
            </a:r>
            <a:r>
              <a:rPr kumimoji="1" lang="zh-CN" altLang="en-US" sz="1150" dirty="0">
                <a:latin typeface="Times New Roman" panose="02020603050405020304" pitchFamily="18" charset="0"/>
                <a:cs typeface="Times New Roman" panose="02020603050405020304" pitchFamily="18" charset="0"/>
              </a:rPr>
              <a:t>年，上消化道胶囊内窥镜收入增加近五倍，毛利率提高至</a:t>
            </a:r>
            <a:r>
              <a:rPr kumimoji="1" lang="en-US" altLang="zh-CN" sz="1150" dirty="0">
                <a:latin typeface="Times New Roman" panose="02020603050405020304" pitchFamily="18" charset="0"/>
                <a:cs typeface="Times New Roman" panose="02020603050405020304" pitchFamily="18" charset="0"/>
              </a:rPr>
              <a:t>80%</a:t>
            </a:r>
            <a:r>
              <a:rPr kumimoji="1" lang="zh-CN" altLang="en-US" sz="1150" dirty="0">
                <a:latin typeface="Times New Roman" panose="02020603050405020304" pitchFamily="18" charset="0"/>
                <a:cs typeface="Times New Roman" panose="02020603050405020304" pitchFamily="18" charset="0"/>
              </a:rPr>
              <a:t>，成为公司收入及利润增长最为迅速的细分子生产线。相比之下，巡航胶囊内窥镜控制设备三年内收入比重逐年下降。随着公司渠道逐步打开，规模效应日益显现，毛利上升，费用率下降。</a:t>
            </a:r>
            <a:endParaRPr kumimoji="1" lang="en-US" altLang="zh-CN" sz="1150" dirty="0">
              <a:highlight>
                <a:srgbClr val="FFFF00"/>
              </a:highlight>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 xmlns:a16="http://schemas.microsoft.com/office/drawing/2014/main" id="{487F1044-5748-4364-9101-B288F6AF5EFD}"/>
              </a:ext>
            </a:extLst>
          </p:cNvPr>
          <p:cNvSpPr txBox="1"/>
          <p:nvPr/>
        </p:nvSpPr>
        <p:spPr>
          <a:xfrm>
            <a:off x="7300302" y="6427642"/>
            <a:ext cx="2980266" cy="261610"/>
          </a:xfrm>
          <a:prstGeom prst="rect">
            <a:avLst/>
          </a:prstGeom>
          <a:noFill/>
        </p:spPr>
        <p:txBody>
          <a:bodyPr wrap="square" rtlCol="0">
            <a:spAutoFit/>
          </a:bodyPr>
          <a:lstStyle/>
          <a:p>
            <a:r>
              <a:rPr lang="zh-CN" altLang="en-US" sz="1100" dirty="0"/>
              <a:t>资料来源：招股说明书</a:t>
            </a:r>
          </a:p>
        </p:txBody>
      </p:sp>
      <p:graphicFrame>
        <p:nvGraphicFramePr>
          <p:cNvPr id="10" name="图表 9">
            <a:extLst>
              <a:ext uri="{FF2B5EF4-FFF2-40B4-BE49-F238E27FC236}">
                <a16:creationId xmlns="" xmlns:a16="http://schemas.microsoft.com/office/drawing/2014/main" id="{3468B5E2-3945-4C2F-B200-37907925B496}"/>
              </a:ext>
            </a:extLst>
          </p:cNvPr>
          <p:cNvGraphicFramePr>
            <a:graphicFrameLocks/>
          </p:cNvGraphicFramePr>
          <p:nvPr>
            <p:extLst>
              <p:ext uri="{D42A27DB-BD31-4B8C-83A1-F6EECF244321}">
                <p14:modId xmlns:p14="http://schemas.microsoft.com/office/powerpoint/2010/main" val="1735338876"/>
              </p:ext>
            </p:extLst>
          </p:nvPr>
        </p:nvGraphicFramePr>
        <p:xfrm>
          <a:off x="5064795" y="1987253"/>
          <a:ext cx="3424885" cy="23537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图表 11">
            <a:extLst>
              <a:ext uri="{FF2B5EF4-FFF2-40B4-BE49-F238E27FC236}">
                <a16:creationId xmlns="" xmlns:a16="http://schemas.microsoft.com/office/drawing/2014/main" id="{5A103C9D-7370-41BF-B966-C7327A9B66E5}"/>
              </a:ext>
            </a:extLst>
          </p:cNvPr>
          <p:cNvGraphicFramePr>
            <a:graphicFrameLocks/>
          </p:cNvGraphicFramePr>
          <p:nvPr>
            <p:extLst>
              <p:ext uri="{D42A27DB-BD31-4B8C-83A1-F6EECF244321}">
                <p14:modId xmlns:p14="http://schemas.microsoft.com/office/powerpoint/2010/main" val="3008619535"/>
              </p:ext>
            </p:extLst>
          </p:nvPr>
        </p:nvGraphicFramePr>
        <p:xfrm>
          <a:off x="526778" y="2011776"/>
          <a:ext cx="3877272" cy="2353753"/>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2">
            <a:extLst>
              <a:ext uri="{FF2B5EF4-FFF2-40B4-BE49-F238E27FC236}">
                <a16:creationId xmlns="" xmlns:a16="http://schemas.microsoft.com/office/drawing/2014/main" id="{78524420-30A7-4CE1-858A-CB1132B438C8}"/>
              </a:ext>
            </a:extLst>
          </p:cNvPr>
          <p:cNvSpPr/>
          <p:nvPr/>
        </p:nvSpPr>
        <p:spPr>
          <a:xfrm>
            <a:off x="619536" y="1012459"/>
            <a:ext cx="8093804" cy="222905"/>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 indent="-74295" algn="ctr" defTabSz="912495" fontAlgn="base">
              <a:spcBef>
                <a:spcPct val="0"/>
              </a:spcBef>
              <a:spcAft>
                <a:spcPct val="0"/>
              </a:spcAft>
              <a:defRPr/>
            </a:pPr>
            <a:r>
              <a:rPr lang="zh-CN" altLang="en-US" sz="1400" b="1" dirty="0">
                <a:solidFill>
                  <a:schemeClr val="bg1"/>
                </a:solidFill>
                <a:latin typeface="+mj-ea"/>
              </a:rPr>
              <a:t>安翰科技近三年收入及毛利情况</a:t>
            </a:r>
            <a:endParaRPr lang="en-US" altLang="zh-CN" sz="1400" b="1" dirty="0">
              <a:solidFill>
                <a:schemeClr val="bg1"/>
              </a:solidFill>
              <a:latin typeface="+mj-ea"/>
            </a:endParaRPr>
          </a:p>
        </p:txBody>
      </p:sp>
      <p:graphicFrame>
        <p:nvGraphicFramePr>
          <p:cNvPr id="14" name="图表 13">
            <a:extLst>
              <a:ext uri="{FF2B5EF4-FFF2-40B4-BE49-F238E27FC236}">
                <a16:creationId xmlns="" xmlns:a16="http://schemas.microsoft.com/office/drawing/2014/main" id="{15F81D3B-1ABD-43EB-90DB-73E8D2B14311}"/>
              </a:ext>
            </a:extLst>
          </p:cNvPr>
          <p:cNvGraphicFramePr>
            <a:graphicFrameLocks/>
          </p:cNvGraphicFramePr>
          <p:nvPr>
            <p:extLst>
              <p:ext uri="{D42A27DB-BD31-4B8C-83A1-F6EECF244321}">
                <p14:modId xmlns:p14="http://schemas.microsoft.com/office/powerpoint/2010/main" val="109102624"/>
              </p:ext>
            </p:extLst>
          </p:nvPr>
        </p:nvGraphicFramePr>
        <p:xfrm>
          <a:off x="419875" y="4311191"/>
          <a:ext cx="4292084" cy="22309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图表 15">
            <a:extLst>
              <a:ext uri="{FF2B5EF4-FFF2-40B4-BE49-F238E27FC236}">
                <a16:creationId xmlns="" xmlns:a16="http://schemas.microsoft.com/office/drawing/2014/main" id="{BB46ACB5-DA13-4D68-A38D-33F75E45020B}"/>
              </a:ext>
            </a:extLst>
          </p:cNvPr>
          <p:cNvGraphicFramePr>
            <a:graphicFrameLocks/>
          </p:cNvGraphicFramePr>
          <p:nvPr>
            <p:extLst>
              <p:ext uri="{D42A27DB-BD31-4B8C-83A1-F6EECF244321}">
                <p14:modId xmlns:p14="http://schemas.microsoft.com/office/powerpoint/2010/main" val="35966566"/>
              </p:ext>
            </p:extLst>
          </p:nvPr>
        </p:nvGraphicFramePr>
        <p:xfrm>
          <a:off x="4946187" y="4146363"/>
          <a:ext cx="3662099" cy="241483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13867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2;p15">
            <a:extLst>
              <a:ext uri="{FF2B5EF4-FFF2-40B4-BE49-F238E27FC236}">
                <a16:creationId xmlns="" xmlns:a16="http://schemas.microsoft.com/office/drawing/2014/main" id="{4AEA91F0-1B1C-42F6-9E75-95618D915356}"/>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胶囊内镜国内竞争格局：安翰科技近三年产品销售情况</a:t>
            </a:r>
          </a:p>
        </p:txBody>
      </p:sp>
      <p:graphicFrame>
        <p:nvGraphicFramePr>
          <p:cNvPr id="3" name="图表 2">
            <a:extLst>
              <a:ext uri="{FF2B5EF4-FFF2-40B4-BE49-F238E27FC236}">
                <a16:creationId xmlns="" xmlns:a16="http://schemas.microsoft.com/office/drawing/2014/main" id="{654E094B-B564-4F4C-8129-9005B93A1A7C}"/>
              </a:ext>
            </a:extLst>
          </p:cNvPr>
          <p:cNvGraphicFramePr>
            <a:graphicFrameLocks/>
          </p:cNvGraphicFramePr>
          <p:nvPr>
            <p:extLst>
              <p:ext uri="{D42A27DB-BD31-4B8C-83A1-F6EECF244321}">
                <p14:modId xmlns:p14="http://schemas.microsoft.com/office/powerpoint/2010/main" val="3810161770"/>
              </p:ext>
            </p:extLst>
          </p:nvPr>
        </p:nvGraphicFramePr>
        <p:xfrm>
          <a:off x="261257" y="1866303"/>
          <a:ext cx="4536870" cy="21693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a:extLst>
              <a:ext uri="{FF2B5EF4-FFF2-40B4-BE49-F238E27FC236}">
                <a16:creationId xmlns="" xmlns:a16="http://schemas.microsoft.com/office/drawing/2014/main" id="{91413028-3523-404C-9FE5-B49EB3B9D17B}"/>
              </a:ext>
            </a:extLst>
          </p:cNvPr>
          <p:cNvGraphicFramePr>
            <a:graphicFrameLocks/>
          </p:cNvGraphicFramePr>
          <p:nvPr>
            <p:extLst>
              <p:ext uri="{D42A27DB-BD31-4B8C-83A1-F6EECF244321}">
                <p14:modId xmlns:p14="http://schemas.microsoft.com/office/powerpoint/2010/main" val="2456587369"/>
              </p:ext>
            </p:extLst>
          </p:nvPr>
        </p:nvGraphicFramePr>
        <p:xfrm>
          <a:off x="177280" y="3961136"/>
          <a:ext cx="4572000" cy="2402632"/>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a:extLst>
              <a:ext uri="{FF2B5EF4-FFF2-40B4-BE49-F238E27FC236}">
                <a16:creationId xmlns="" xmlns:a16="http://schemas.microsoft.com/office/drawing/2014/main" id="{1AAA32F9-CA96-4C1B-90D2-4AF93BD1451E}"/>
              </a:ext>
            </a:extLst>
          </p:cNvPr>
          <p:cNvSpPr/>
          <p:nvPr/>
        </p:nvSpPr>
        <p:spPr>
          <a:xfrm>
            <a:off x="344863" y="1285176"/>
            <a:ext cx="3908802" cy="646331"/>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随着磁控胶囊胃镜系统的推广和普及，胶囊内窥镜及胶囊内窥镜控制设备需求均有所提高。</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2018</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年销量提高为</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233</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台，产销比为</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145%</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，库存设备几乎全部售出。</a:t>
            </a:r>
          </a:p>
        </p:txBody>
      </p:sp>
      <p:sp>
        <p:nvSpPr>
          <p:cNvPr id="6" name="Rectangle 2">
            <a:extLst>
              <a:ext uri="{FF2B5EF4-FFF2-40B4-BE49-F238E27FC236}">
                <a16:creationId xmlns="" xmlns:a16="http://schemas.microsoft.com/office/drawing/2014/main" id="{347AB004-1857-4805-A32D-64245407451A}"/>
              </a:ext>
            </a:extLst>
          </p:cNvPr>
          <p:cNvSpPr/>
          <p:nvPr/>
        </p:nvSpPr>
        <p:spPr>
          <a:xfrm>
            <a:off x="619536" y="1012459"/>
            <a:ext cx="8093804" cy="222905"/>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 indent="-74295" algn="ctr" defTabSz="912495" fontAlgn="base">
              <a:spcBef>
                <a:spcPct val="0"/>
              </a:spcBef>
              <a:spcAft>
                <a:spcPct val="0"/>
              </a:spcAft>
              <a:defRPr/>
            </a:pPr>
            <a:r>
              <a:rPr lang="zh-CN" altLang="en-US" sz="1400" b="1" dirty="0">
                <a:solidFill>
                  <a:schemeClr val="bg1"/>
                </a:solidFill>
                <a:latin typeface="+mj-ea"/>
              </a:rPr>
              <a:t>安翰科技近三年产品销售情况</a:t>
            </a:r>
            <a:endParaRPr lang="en-US" altLang="zh-CN" sz="1400" b="1" dirty="0">
              <a:solidFill>
                <a:schemeClr val="bg1"/>
              </a:solidFill>
              <a:latin typeface="+mj-ea"/>
            </a:endParaRPr>
          </a:p>
        </p:txBody>
      </p:sp>
      <p:sp>
        <p:nvSpPr>
          <p:cNvPr id="7" name="矩形 6">
            <a:extLst>
              <a:ext uri="{FF2B5EF4-FFF2-40B4-BE49-F238E27FC236}">
                <a16:creationId xmlns="" xmlns:a16="http://schemas.microsoft.com/office/drawing/2014/main" id="{A69CA84B-06F4-4D29-B7B1-5E64EF5233E7}"/>
              </a:ext>
            </a:extLst>
          </p:cNvPr>
          <p:cNvSpPr/>
          <p:nvPr/>
        </p:nvSpPr>
        <p:spPr>
          <a:xfrm>
            <a:off x="4974315" y="1285176"/>
            <a:ext cx="3908800" cy="1200329"/>
          </a:xfrm>
          <a:prstGeom prst="rect">
            <a:avLst/>
          </a:prstGeom>
        </p:spPr>
        <p:txBody>
          <a:bodyPr wrap="square">
            <a:spAutoFit/>
          </a:bodyPr>
          <a:lstStyle/>
          <a:p>
            <a:pPr marL="171450" indent="-171450">
              <a:buFont typeface="Wingdings" panose="05000000000000000000" pitchFamily="2" charset="2"/>
              <a:buChar char="Ø"/>
            </a:pP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从区域上看</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：安翰现已将磁控胶囊胃镜系统推广至全国</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31</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个省市，设备覆盖数百家医疗机构及医疗体检中心，还有</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部分出口到法国、匈牙利、阿联酋等海外市场。</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主营业务收入主要来源于</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华东地区</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2018</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年实现收入</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17,218.32</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万元，同比增长</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104.9%,</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占主营业务收入</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54.79</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％，其他区域也有不同程度的扩张。</a:t>
            </a:r>
          </a:p>
        </p:txBody>
      </p:sp>
      <p:graphicFrame>
        <p:nvGraphicFramePr>
          <p:cNvPr id="8" name="图表 7">
            <a:extLst>
              <a:ext uri="{FF2B5EF4-FFF2-40B4-BE49-F238E27FC236}">
                <a16:creationId xmlns="" xmlns:a16="http://schemas.microsoft.com/office/drawing/2014/main" id="{44C0B197-8C0A-487F-801C-621E2463445E}"/>
              </a:ext>
            </a:extLst>
          </p:cNvPr>
          <p:cNvGraphicFramePr>
            <a:graphicFrameLocks/>
          </p:cNvGraphicFramePr>
          <p:nvPr>
            <p:extLst>
              <p:ext uri="{D42A27DB-BD31-4B8C-83A1-F6EECF244321}">
                <p14:modId xmlns:p14="http://schemas.microsoft.com/office/powerpoint/2010/main" val="3832695989"/>
              </p:ext>
            </p:extLst>
          </p:nvPr>
        </p:nvGraphicFramePr>
        <p:xfrm>
          <a:off x="5124109" y="2694362"/>
          <a:ext cx="3739025" cy="3519826"/>
        </p:xfrm>
        <a:graphic>
          <a:graphicData uri="http://schemas.openxmlformats.org/drawingml/2006/chart">
            <c:chart xmlns:c="http://schemas.openxmlformats.org/drawingml/2006/chart" xmlns:r="http://schemas.openxmlformats.org/officeDocument/2006/relationships" r:id="rId4"/>
          </a:graphicData>
        </a:graphic>
      </p:graphicFrame>
      <p:sp>
        <p:nvSpPr>
          <p:cNvPr id="9" name="文本框 8">
            <a:extLst>
              <a:ext uri="{FF2B5EF4-FFF2-40B4-BE49-F238E27FC236}">
                <a16:creationId xmlns="" xmlns:a16="http://schemas.microsoft.com/office/drawing/2014/main" id="{4416A738-6FAF-49D6-B821-05747116D4F8}"/>
              </a:ext>
            </a:extLst>
          </p:cNvPr>
          <p:cNvSpPr txBox="1"/>
          <p:nvPr/>
        </p:nvSpPr>
        <p:spPr>
          <a:xfrm>
            <a:off x="7300302" y="6427642"/>
            <a:ext cx="2980266" cy="261610"/>
          </a:xfrm>
          <a:prstGeom prst="rect">
            <a:avLst/>
          </a:prstGeom>
          <a:noFill/>
        </p:spPr>
        <p:txBody>
          <a:bodyPr wrap="square" rtlCol="0">
            <a:spAutoFit/>
          </a:bodyPr>
          <a:lstStyle/>
          <a:p>
            <a:r>
              <a:rPr lang="zh-CN" altLang="en-US" sz="1100" dirty="0"/>
              <a:t>资料来源：招股说明书</a:t>
            </a:r>
          </a:p>
        </p:txBody>
      </p:sp>
    </p:spTree>
    <p:extLst>
      <p:ext uri="{BB962C8B-B14F-4D97-AF65-F5344CB8AC3E}">
        <p14:creationId xmlns:p14="http://schemas.microsoft.com/office/powerpoint/2010/main" val="2306026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2;p15">
            <a:extLst>
              <a:ext uri="{FF2B5EF4-FFF2-40B4-BE49-F238E27FC236}">
                <a16:creationId xmlns="" xmlns:a16="http://schemas.microsoft.com/office/drawing/2014/main" id="{E9C4FE05-A5C2-4F5A-A281-7B0E9278A063}"/>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胶囊内镜国内竞争格局：安翰科技销售模式</a:t>
            </a:r>
          </a:p>
        </p:txBody>
      </p:sp>
      <p:sp>
        <p:nvSpPr>
          <p:cNvPr id="11" name="文本框 10">
            <a:extLst>
              <a:ext uri="{FF2B5EF4-FFF2-40B4-BE49-F238E27FC236}">
                <a16:creationId xmlns="" xmlns:a16="http://schemas.microsoft.com/office/drawing/2014/main" id="{C58CC0B5-508E-4EE4-92C6-05F413640815}"/>
              </a:ext>
            </a:extLst>
          </p:cNvPr>
          <p:cNvSpPr txBox="1"/>
          <p:nvPr/>
        </p:nvSpPr>
        <p:spPr>
          <a:xfrm>
            <a:off x="6367241" y="6411376"/>
            <a:ext cx="2980266" cy="261610"/>
          </a:xfrm>
          <a:prstGeom prst="rect">
            <a:avLst/>
          </a:prstGeom>
          <a:noFill/>
        </p:spPr>
        <p:txBody>
          <a:bodyPr wrap="square" rtlCol="0">
            <a:spAutoFit/>
          </a:bodyPr>
          <a:lstStyle/>
          <a:p>
            <a:r>
              <a:rPr lang="zh-CN" altLang="en-US" sz="1100" dirty="0"/>
              <a:t>资料来源：招股说明书，上市问询函回复</a:t>
            </a:r>
          </a:p>
        </p:txBody>
      </p:sp>
      <p:sp>
        <p:nvSpPr>
          <p:cNvPr id="13" name="矩形 12">
            <a:extLst>
              <a:ext uri="{FF2B5EF4-FFF2-40B4-BE49-F238E27FC236}">
                <a16:creationId xmlns="" xmlns:a16="http://schemas.microsoft.com/office/drawing/2014/main" id="{B1DFE5FC-4442-4EB1-811D-D7AA9893ED11}"/>
              </a:ext>
            </a:extLst>
          </p:cNvPr>
          <p:cNvSpPr/>
          <p:nvPr/>
        </p:nvSpPr>
        <p:spPr>
          <a:xfrm>
            <a:off x="263485" y="996773"/>
            <a:ext cx="8686798" cy="276999"/>
          </a:xfrm>
          <a:prstGeom prst="rect">
            <a:avLst/>
          </a:prstGeom>
        </p:spPr>
        <p:txBody>
          <a:bodyPr wrap="square">
            <a:spAutoFit/>
          </a:bodyPr>
          <a:lstStyle/>
          <a:p>
            <a:pPr marL="171450" indent="-171450">
              <a:buFont typeface="Wingdings" panose="05000000000000000000" pitchFamily="2" charset="2"/>
              <a:buChar char="Ø"/>
            </a:pPr>
            <a:r>
              <a:rPr lang="zh-CN" altLang="en-US" sz="1200" dirty="0"/>
              <a:t>以胃部疾病筛查为主要目标市场，安翰目前采用“直销和经销相结合、直销为主、经销为辅”的销售模式：</a:t>
            </a:r>
          </a:p>
        </p:txBody>
      </p:sp>
      <p:graphicFrame>
        <p:nvGraphicFramePr>
          <p:cNvPr id="14" name="表格 14">
            <a:extLst>
              <a:ext uri="{FF2B5EF4-FFF2-40B4-BE49-F238E27FC236}">
                <a16:creationId xmlns="" xmlns:a16="http://schemas.microsoft.com/office/drawing/2014/main" id="{799CB3BA-19A1-488F-A879-8E843FE3747E}"/>
              </a:ext>
            </a:extLst>
          </p:cNvPr>
          <p:cNvGraphicFramePr>
            <a:graphicFrameLocks noGrp="1"/>
          </p:cNvGraphicFramePr>
          <p:nvPr>
            <p:extLst>
              <p:ext uri="{D42A27DB-BD31-4B8C-83A1-F6EECF244321}">
                <p14:modId xmlns:p14="http://schemas.microsoft.com/office/powerpoint/2010/main" val="2788632306"/>
              </p:ext>
            </p:extLst>
          </p:nvPr>
        </p:nvGraphicFramePr>
        <p:xfrm>
          <a:off x="263485" y="1299596"/>
          <a:ext cx="8740556" cy="1554480"/>
        </p:xfrm>
        <a:graphic>
          <a:graphicData uri="http://schemas.openxmlformats.org/drawingml/2006/table">
            <a:tbl>
              <a:tblPr firstRow="1" bandRow="1">
                <a:tableStyleId>{5C22544A-7EE6-4342-B048-85BDC9FD1C3A}</a:tableStyleId>
              </a:tblPr>
              <a:tblGrid>
                <a:gridCol w="835343">
                  <a:extLst>
                    <a:ext uri="{9D8B030D-6E8A-4147-A177-3AD203B41FA5}">
                      <a16:colId xmlns="" xmlns:a16="http://schemas.microsoft.com/office/drawing/2014/main" val="1295636383"/>
                    </a:ext>
                  </a:extLst>
                </a:gridCol>
                <a:gridCol w="1970943">
                  <a:extLst>
                    <a:ext uri="{9D8B030D-6E8A-4147-A177-3AD203B41FA5}">
                      <a16:colId xmlns="" xmlns:a16="http://schemas.microsoft.com/office/drawing/2014/main" val="3042717906"/>
                    </a:ext>
                  </a:extLst>
                </a:gridCol>
                <a:gridCol w="5934270">
                  <a:extLst>
                    <a:ext uri="{9D8B030D-6E8A-4147-A177-3AD203B41FA5}">
                      <a16:colId xmlns="" xmlns:a16="http://schemas.microsoft.com/office/drawing/2014/main" val="1448749003"/>
                    </a:ext>
                  </a:extLst>
                </a:gridCol>
              </a:tblGrid>
              <a:tr h="265846">
                <a:tc>
                  <a:txBody>
                    <a:bodyPr/>
                    <a:lstStyle/>
                    <a:p>
                      <a:r>
                        <a:rPr lang="zh-CN" altLang="en-US" sz="1200" dirty="0">
                          <a:solidFill>
                            <a:schemeClr val="tx1"/>
                          </a:solidFill>
                        </a:rPr>
                        <a:t>销售模式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dirty="0">
                          <a:solidFill>
                            <a:schemeClr val="tx1"/>
                          </a:solidFill>
                        </a:rPr>
                        <a:t>主要客户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dirty="0">
                          <a:solidFill>
                            <a:schemeClr val="tx1"/>
                          </a:solidFill>
                        </a:rPr>
                        <a:t>具体方式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544318118"/>
                  </a:ext>
                </a:extLst>
              </a:tr>
              <a:tr h="620308">
                <a:tc>
                  <a:txBody>
                    <a:bodyPr/>
                    <a:lstStyle/>
                    <a:p>
                      <a:r>
                        <a:rPr lang="zh-CN" altLang="en-US" sz="1200" dirty="0">
                          <a:solidFill>
                            <a:schemeClr val="tx1"/>
                          </a:solidFill>
                        </a:rPr>
                        <a:t>直销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dirty="0">
                          <a:solidFill>
                            <a:schemeClr val="tx1"/>
                          </a:solidFill>
                        </a:rPr>
                        <a:t>绝大大数民营体检机构（如美年大健康及其加盟店</a:t>
                      </a:r>
                      <a:r>
                        <a:rPr lang="en-US" altLang="zh-CN" sz="1200" dirty="0">
                          <a:solidFill>
                            <a:schemeClr val="tx1"/>
                          </a:solidFill>
                        </a:rPr>
                        <a:t>)</a:t>
                      </a:r>
                      <a:r>
                        <a:rPr lang="zh-CN" altLang="en-US" sz="1200" dirty="0">
                          <a:solidFill>
                            <a:schemeClr val="tx1"/>
                          </a:solidFill>
                        </a:rPr>
                        <a:t>及少数公立医疗机构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dirty="0">
                          <a:solidFill>
                            <a:schemeClr val="tx1"/>
                          </a:solidFill>
                        </a:rPr>
                        <a:t>一般通过谈判、协商等形式确定合作意向及具体的合作细节。直销模式下，公司在与客户签署合同前，会有商务管理中心首先审核其营业执照及</a:t>
                      </a:r>
                      <a:r>
                        <a:rPr lang="en-US" altLang="zh-CN" sz="1200" dirty="0">
                          <a:solidFill>
                            <a:schemeClr val="tx1"/>
                          </a:solidFill>
                        </a:rPr>
                        <a:t>《</a:t>
                      </a:r>
                      <a:r>
                        <a:rPr lang="zh-CN" altLang="en-US" sz="1200" dirty="0">
                          <a:solidFill>
                            <a:schemeClr val="tx1"/>
                          </a:solidFill>
                        </a:rPr>
                        <a:t>医疗机构执业许可证</a:t>
                      </a:r>
                      <a:r>
                        <a:rPr lang="en-US" altLang="zh-CN" sz="1200" dirty="0">
                          <a:solidFill>
                            <a:schemeClr val="tx1"/>
                          </a:solidFill>
                        </a:rPr>
                        <a:t>》</a:t>
                      </a:r>
                      <a:r>
                        <a:rPr lang="zh-CN" altLang="en-US" sz="1200" dirty="0">
                          <a:solidFill>
                            <a:schemeClr val="tx1"/>
                          </a:solidFill>
                        </a:rPr>
                        <a:t>后可签署买断式销售合同；销售设备时也可以采取融资租赁方式。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926352378"/>
                  </a:ext>
                </a:extLst>
              </a:tr>
              <a:tr h="265846">
                <a:tc>
                  <a:txBody>
                    <a:bodyPr/>
                    <a:lstStyle/>
                    <a:p>
                      <a:r>
                        <a:rPr lang="zh-CN" altLang="en-US" sz="1200" dirty="0">
                          <a:solidFill>
                            <a:schemeClr val="tx1"/>
                          </a:solidFill>
                        </a:rPr>
                        <a:t>经销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dirty="0">
                          <a:solidFill>
                            <a:schemeClr val="tx1"/>
                          </a:solidFill>
                        </a:rPr>
                        <a:t>公立医疗机构及少数民营体检机构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dirty="0">
                          <a:solidFill>
                            <a:schemeClr val="tx1"/>
                          </a:solidFill>
                        </a:rPr>
                        <a:t>新进医疗器械一般通过公立医疗机构已有的供应商作为渠道，以招投标形式进入公立医疗系统。同样需要由公司商务管理中心审核再签署合同。经销商拥有产品所有权后，再卖给公立医疗机构。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823380660"/>
                  </a:ext>
                </a:extLst>
              </a:tr>
            </a:tbl>
          </a:graphicData>
        </a:graphic>
      </p:graphicFrame>
      <p:graphicFrame>
        <p:nvGraphicFramePr>
          <p:cNvPr id="16" name="图表 15">
            <a:extLst>
              <a:ext uri="{FF2B5EF4-FFF2-40B4-BE49-F238E27FC236}">
                <a16:creationId xmlns="" xmlns:a16="http://schemas.microsoft.com/office/drawing/2014/main" id="{AF73C366-9D14-4802-8831-5F9E08FBFAD0}"/>
              </a:ext>
            </a:extLst>
          </p:cNvPr>
          <p:cNvGraphicFramePr>
            <a:graphicFrameLocks/>
          </p:cNvGraphicFramePr>
          <p:nvPr>
            <p:extLst>
              <p:ext uri="{D42A27DB-BD31-4B8C-83A1-F6EECF244321}">
                <p14:modId xmlns:p14="http://schemas.microsoft.com/office/powerpoint/2010/main" val="4028934932"/>
              </p:ext>
            </p:extLst>
          </p:nvPr>
        </p:nvGraphicFramePr>
        <p:xfrm>
          <a:off x="70191" y="3926962"/>
          <a:ext cx="4063691" cy="23132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表格 16">
            <a:extLst>
              <a:ext uri="{FF2B5EF4-FFF2-40B4-BE49-F238E27FC236}">
                <a16:creationId xmlns="" xmlns:a16="http://schemas.microsoft.com/office/drawing/2014/main" id="{B5CE1CE6-B870-4F47-9DFE-ECFF5FBD51A6}"/>
              </a:ext>
            </a:extLst>
          </p:cNvPr>
          <p:cNvGraphicFramePr>
            <a:graphicFrameLocks noGrp="1"/>
          </p:cNvGraphicFramePr>
          <p:nvPr>
            <p:extLst>
              <p:ext uri="{D42A27DB-BD31-4B8C-83A1-F6EECF244321}">
                <p14:modId xmlns:p14="http://schemas.microsoft.com/office/powerpoint/2010/main" val="4070051301"/>
              </p:ext>
            </p:extLst>
          </p:nvPr>
        </p:nvGraphicFramePr>
        <p:xfrm>
          <a:off x="4133882" y="5077733"/>
          <a:ext cx="4719199" cy="990600"/>
        </p:xfrm>
        <a:graphic>
          <a:graphicData uri="http://schemas.openxmlformats.org/drawingml/2006/table">
            <a:tbl>
              <a:tblPr>
                <a:tableStyleId>{5C22544A-7EE6-4342-B048-85BDC9FD1C3A}</a:tableStyleId>
              </a:tblPr>
              <a:tblGrid>
                <a:gridCol w="513715">
                  <a:extLst>
                    <a:ext uri="{9D8B030D-6E8A-4147-A177-3AD203B41FA5}">
                      <a16:colId xmlns="" xmlns:a16="http://schemas.microsoft.com/office/drawing/2014/main" val="3275249496"/>
                    </a:ext>
                  </a:extLst>
                </a:gridCol>
                <a:gridCol w="755130">
                  <a:extLst>
                    <a:ext uri="{9D8B030D-6E8A-4147-A177-3AD203B41FA5}">
                      <a16:colId xmlns="" xmlns:a16="http://schemas.microsoft.com/office/drawing/2014/main" val="3318551973"/>
                    </a:ext>
                  </a:extLst>
                </a:gridCol>
                <a:gridCol w="755130">
                  <a:extLst>
                    <a:ext uri="{9D8B030D-6E8A-4147-A177-3AD203B41FA5}">
                      <a16:colId xmlns="" xmlns:a16="http://schemas.microsoft.com/office/drawing/2014/main" val="1621751452"/>
                    </a:ext>
                  </a:extLst>
                </a:gridCol>
                <a:gridCol w="673806">
                  <a:extLst>
                    <a:ext uri="{9D8B030D-6E8A-4147-A177-3AD203B41FA5}">
                      <a16:colId xmlns="" xmlns:a16="http://schemas.microsoft.com/office/drawing/2014/main" val="141198656"/>
                    </a:ext>
                  </a:extLst>
                </a:gridCol>
                <a:gridCol w="673806">
                  <a:extLst>
                    <a:ext uri="{9D8B030D-6E8A-4147-A177-3AD203B41FA5}">
                      <a16:colId xmlns="" xmlns:a16="http://schemas.microsoft.com/office/drawing/2014/main" val="2794670309"/>
                    </a:ext>
                  </a:extLst>
                </a:gridCol>
                <a:gridCol w="673806">
                  <a:extLst>
                    <a:ext uri="{9D8B030D-6E8A-4147-A177-3AD203B41FA5}">
                      <a16:colId xmlns="" xmlns:a16="http://schemas.microsoft.com/office/drawing/2014/main" val="3717033877"/>
                    </a:ext>
                  </a:extLst>
                </a:gridCol>
                <a:gridCol w="673806">
                  <a:extLst>
                    <a:ext uri="{9D8B030D-6E8A-4147-A177-3AD203B41FA5}">
                      <a16:colId xmlns="" xmlns:a16="http://schemas.microsoft.com/office/drawing/2014/main" val="1457011216"/>
                    </a:ext>
                  </a:extLst>
                </a:gridCol>
              </a:tblGrid>
              <a:tr h="198120">
                <a:tc rowSpan="2">
                  <a:txBody>
                    <a:bodyPr/>
                    <a:lstStyle/>
                    <a:p>
                      <a:pPr algn="l" fontAlgn="b"/>
                      <a:r>
                        <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销售</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p>
                      <a:pPr algn="l" fontAlgn="b"/>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万元）</a:t>
                      </a:r>
                    </a:p>
                  </a:txBody>
                  <a:tcPr marL="7620" marR="7620" marT="7620" marB="0" anchor="ctr"/>
                </a:tc>
                <a:tc gridSpan="2">
                  <a:txBody>
                    <a:bodyPr/>
                    <a:lstStyle/>
                    <a:p>
                      <a:pPr algn="ctr" fontAlgn="b"/>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2016</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hMerge="1">
                  <a:txBody>
                    <a:bodyPr/>
                    <a:lstStyle/>
                    <a:p>
                      <a:pPr algn="l"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gridSpan="2">
                  <a:txBody>
                    <a:bodyPr/>
                    <a:lstStyle/>
                    <a:p>
                      <a:pPr algn="ctr" fontAlgn="b"/>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2017</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hMerge="1">
                  <a:txBody>
                    <a:bodyPr/>
                    <a:lstStyle/>
                    <a:p>
                      <a:pPr algn="l"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gridSpan="2">
                  <a:txBody>
                    <a:bodyPr/>
                    <a:lstStyle/>
                    <a:p>
                      <a:pPr algn="ctr" fontAlgn="b"/>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2018</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hMerge="1">
                  <a:txBody>
                    <a:bodyPr/>
                    <a:lstStyle/>
                    <a:p>
                      <a:pPr algn="l"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 xmlns:a16="http://schemas.microsoft.com/office/drawing/2014/main" val="1323886253"/>
                  </a:ext>
                </a:extLst>
              </a:tr>
              <a:tr h="198120">
                <a:tc vMerge="1">
                  <a:txBody>
                    <a:bodyPr/>
                    <a:lstStyle/>
                    <a:p>
                      <a:pPr algn="l"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金额</a:t>
                      </a: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fontAlgn="b"/>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比例</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fontAlgn="b"/>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金额</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fontAlgn="b"/>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比例</a:t>
                      </a: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fontAlgn="b"/>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金额</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fontAlgn="b"/>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比例</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1664462928"/>
                  </a:ext>
                </a:extLst>
              </a:tr>
              <a:tr h="198120">
                <a:tc>
                  <a:txBody>
                    <a:bodyPr/>
                    <a:lstStyle/>
                    <a:p>
                      <a:pPr algn="l" fontAlgn="b"/>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直销</a:t>
                      </a: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9,738 </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84.92%</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14,318 </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84.45%</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100" u="none" strike="noStrike">
                          <a:effectLst/>
                          <a:latin typeface="Times New Roman" panose="02020603050405020304" pitchFamily="18" charset="0"/>
                          <a:ea typeface="楷体" panose="02010609060101010101" pitchFamily="49" charset="-122"/>
                          <a:cs typeface="Times New Roman" panose="02020603050405020304" pitchFamily="18" charset="0"/>
                        </a:rPr>
                        <a:t>26,208 </a:t>
                      </a:r>
                      <a:endParaRPr lang="en-US" altLang="zh-CN"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en-US" altLang="zh-CN" sz="1100" u="none" strike="noStrike">
                          <a:effectLst/>
                          <a:latin typeface="Times New Roman" panose="02020603050405020304" pitchFamily="18" charset="0"/>
                          <a:ea typeface="楷体" panose="02010609060101010101" pitchFamily="49" charset="-122"/>
                          <a:cs typeface="Times New Roman" panose="02020603050405020304" pitchFamily="18" charset="0"/>
                        </a:rPr>
                        <a:t>83.40%</a:t>
                      </a:r>
                      <a:endParaRPr lang="en-US" altLang="zh-CN"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4087310217"/>
                  </a:ext>
                </a:extLst>
              </a:tr>
              <a:tr h="198120">
                <a:tc>
                  <a:txBody>
                    <a:bodyPr/>
                    <a:lstStyle/>
                    <a:p>
                      <a:pPr algn="l" fontAlgn="b"/>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经销</a:t>
                      </a: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100" u="none" strike="noStrike">
                          <a:effectLst/>
                          <a:latin typeface="Times New Roman" panose="02020603050405020304" pitchFamily="18" charset="0"/>
                          <a:ea typeface="楷体" panose="02010609060101010101" pitchFamily="49" charset="-122"/>
                          <a:cs typeface="Times New Roman" panose="02020603050405020304" pitchFamily="18" charset="0"/>
                        </a:rPr>
                        <a:t>1,729 </a:t>
                      </a:r>
                      <a:endParaRPr lang="en-US" altLang="zh-CN"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15.08%</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2,637 </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15.55%</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5,217 </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en-US" altLang="zh-CN" sz="1100" u="none" strike="noStrike">
                          <a:effectLst/>
                          <a:latin typeface="Times New Roman" panose="02020603050405020304" pitchFamily="18" charset="0"/>
                          <a:ea typeface="楷体" panose="02010609060101010101" pitchFamily="49" charset="-122"/>
                          <a:cs typeface="Times New Roman" panose="02020603050405020304" pitchFamily="18" charset="0"/>
                        </a:rPr>
                        <a:t>16.60%</a:t>
                      </a:r>
                      <a:endParaRPr lang="en-US" altLang="zh-CN"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401467450"/>
                  </a:ext>
                </a:extLst>
              </a:tr>
              <a:tr h="198120">
                <a:tc>
                  <a:txBody>
                    <a:bodyPr/>
                    <a:lstStyle/>
                    <a:p>
                      <a:pPr algn="l" fontAlgn="b"/>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合计</a:t>
                      </a: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11,467 </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en-US" altLang="zh-CN" sz="1100" u="none" strike="noStrike">
                          <a:effectLst/>
                          <a:latin typeface="Times New Roman" panose="02020603050405020304" pitchFamily="18" charset="0"/>
                          <a:ea typeface="楷体" panose="02010609060101010101" pitchFamily="49" charset="-122"/>
                          <a:cs typeface="Times New Roman" panose="02020603050405020304" pitchFamily="18" charset="0"/>
                        </a:rPr>
                        <a:t>100%</a:t>
                      </a:r>
                      <a:endParaRPr lang="en-US" altLang="zh-CN"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100" u="none" strike="noStrike">
                          <a:effectLst/>
                          <a:latin typeface="Times New Roman" panose="02020603050405020304" pitchFamily="18" charset="0"/>
                          <a:ea typeface="楷体" panose="02010609060101010101" pitchFamily="49" charset="-122"/>
                          <a:cs typeface="Times New Roman" panose="02020603050405020304" pitchFamily="18" charset="0"/>
                        </a:rPr>
                        <a:t>16,955 </a:t>
                      </a:r>
                      <a:endParaRPr lang="en-US" altLang="zh-CN"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100%</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31,425 </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r" fontAlgn="b"/>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100%</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940656059"/>
                  </a:ext>
                </a:extLst>
              </a:tr>
            </a:tbl>
          </a:graphicData>
        </a:graphic>
      </p:graphicFrame>
      <p:sp>
        <p:nvSpPr>
          <p:cNvPr id="18" name="矩形 17">
            <a:extLst>
              <a:ext uri="{FF2B5EF4-FFF2-40B4-BE49-F238E27FC236}">
                <a16:creationId xmlns="" xmlns:a16="http://schemas.microsoft.com/office/drawing/2014/main" id="{A139E626-1C67-4D83-8498-1C9A72378F44}"/>
              </a:ext>
            </a:extLst>
          </p:cNvPr>
          <p:cNvSpPr/>
          <p:nvPr/>
        </p:nvSpPr>
        <p:spPr>
          <a:xfrm>
            <a:off x="4063691" y="3917595"/>
            <a:ext cx="5010118" cy="1200329"/>
          </a:xfrm>
          <a:prstGeom prst="rect">
            <a:avLst/>
          </a:prstGeom>
        </p:spPr>
        <p:txBody>
          <a:bodyPr wrap="square">
            <a:spAutoFit/>
          </a:bodyPr>
          <a:lstStyle/>
          <a:p>
            <a:pPr marL="171450" indent="-171450">
              <a:spcBef>
                <a:spcPts val="600"/>
              </a:spcBef>
              <a:buFont typeface="Wingdings" panose="05000000000000000000" pitchFamily="2" charset="2"/>
              <a:buChar char="Ø"/>
            </a:pPr>
            <a:r>
              <a:rPr lang="zh-CN" altLang="en-US" sz="1200" dirty="0"/>
              <a:t>公司重视渠道拓展：在持续加大产品及技术研发投入的同时，未来将促进推劢</a:t>
            </a:r>
            <a:r>
              <a:rPr lang="zh-CN" altLang="en-US" sz="1200" b="1" dirty="0"/>
              <a:t>医联体、线上线下联动互联网医院建设</a:t>
            </a:r>
            <a:r>
              <a:rPr lang="zh-CN" altLang="en-US" sz="1200" dirty="0"/>
              <a:t>加速产品市场渗透率；通过与商业保险机构合作等方式，依托线下网点、体检机构、医院和互联网医院，推动消化道疾病管理计划的实施，聚焦消化道系统健康，打造一个国际领先，集产品、朋务、数据和健康管理于一体的综合健康平台。</a:t>
            </a:r>
          </a:p>
        </p:txBody>
      </p:sp>
      <p:sp>
        <p:nvSpPr>
          <p:cNvPr id="3" name="矩形: 圆角 2">
            <a:extLst>
              <a:ext uri="{FF2B5EF4-FFF2-40B4-BE49-F238E27FC236}">
                <a16:creationId xmlns="" xmlns:a16="http://schemas.microsoft.com/office/drawing/2014/main" id="{D7791705-CF23-4329-BEA6-77684C7389F8}"/>
              </a:ext>
            </a:extLst>
          </p:cNvPr>
          <p:cNvSpPr/>
          <p:nvPr/>
        </p:nvSpPr>
        <p:spPr>
          <a:xfrm>
            <a:off x="139959" y="3926962"/>
            <a:ext cx="8933850" cy="2207692"/>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endParaRPr>
          </a:p>
        </p:txBody>
      </p:sp>
      <p:sp>
        <p:nvSpPr>
          <p:cNvPr id="4" name="矩形 3">
            <a:extLst>
              <a:ext uri="{FF2B5EF4-FFF2-40B4-BE49-F238E27FC236}">
                <a16:creationId xmlns="" xmlns:a16="http://schemas.microsoft.com/office/drawing/2014/main" id="{321223D8-DD75-498E-A00F-19601313BA3A}"/>
              </a:ext>
            </a:extLst>
          </p:cNvPr>
          <p:cNvSpPr/>
          <p:nvPr/>
        </p:nvSpPr>
        <p:spPr>
          <a:xfrm>
            <a:off x="158410" y="2940404"/>
            <a:ext cx="8915399" cy="938719"/>
          </a:xfrm>
          <a:prstGeom prst="rect">
            <a:avLst/>
          </a:prstGeom>
        </p:spPr>
        <p:txBody>
          <a:bodyPr wrap="square">
            <a:spAutoFit/>
          </a:bodyPr>
          <a:lstStyle/>
          <a:p>
            <a:pPr marL="171450" lvl="0" indent="-171450">
              <a:spcAft>
                <a:spcPts val="0"/>
              </a:spcAft>
              <a:buFont typeface="Wingdings" panose="05000000000000000000" pitchFamily="2" charset="2"/>
              <a:buChar char="Ø"/>
            </a:pPr>
            <a:r>
              <a:rPr lang="zh-CN" altLang="en-US" sz="1100" b="1" dirty="0">
                <a:latin typeface="楷体" panose="02010609060101010101" pitchFamily="49" charset="-122"/>
                <a:ea typeface="楷体" panose="02010609060101010101" pitchFamily="49" charset="-122"/>
                <a:cs typeface="Times New Roman" panose="02020603050405020304" pitchFamily="18" charset="0"/>
              </a:rPr>
              <a:t>安翰境外销售渠道拓展：</a:t>
            </a:r>
            <a:r>
              <a:rPr lang="zh-CN" altLang="zh-CN" sz="1100" dirty="0">
                <a:latin typeface="楷体" panose="02010609060101010101" pitchFamily="49" charset="-122"/>
                <a:ea typeface="楷体" panose="02010609060101010101" pitchFamily="49" charset="-122"/>
                <a:cs typeface="Times New Roman" panose="02020603050405020304" pitchFamily="18" charset="0"/>
              </a:rPr>
              <a:t>参加消化领域的国际展会与学术会议、与境外医院合作开展临床实验研究、在高影响力的国际学术期刊上发表临床研究学术论文、公司网站、新闻传播以及国内部分大型会议等途径，</a:t>
            </a:r>
            <a:r>
              <a:rPr lang="zh-CN" altLang="zh-CN" sz="1100" b="1" dirty="0">
                <a:latin typeface="楷体" panose="02010609060101010101" pitchFamily="49" charset="-122"/>
                <a:ea typeface="楷体" panose="02010609060101010101" pitchFamily="49" charset="-122"/>
                <a:cs typeface="Times New Roman" panose="02020603050405020304" pitchFamily="18" charset="0"/>
              </a:rPr>
              <a:t>向境外的经销商及临床客户展示产品技术的先进性及医学价值，并表明合作意向</a:t>
            </a:r>
            <a:r>
              <a:rPr lang="zh-CN" altLang="en-US" sz="1100" dirty="0">
                <a:latin typeface="楷体" panose="02010609060101010101" pitchFamily="49" charset="-122"/>
                <a:ea typeface="楷体" panose="02010609060101010101" pitchFamily="49" charset="-122"/>
                <a:cs typeface="Times New Roman" panose="02020603050405020304" pitchFamily="18" charset="0"/>
              </a:rPr>
              <a:t>。建立</a:t>
            </a:r>
            <a:r>
              <a:rPr lang="zh-CN" altLang="zh-CN" sz="1100" dirty="0">
                <a:latin typeface="楷体" panose="02010609060101010101" pitchFamily="49" charset="-122"/>
                <a:ea typeface="楷体" panose="02010609060101010101" pitchFamily="49" charset="-122"/>
                <a:cs typeface="Times New Roman" panose="02020603050405020304" pitchFamily="18" charset="0"/>
              </a:rPr>
              <a:t>合作意向后，会对经销商的经营主体医疗器械销售资质进行调查，</a:t>
            </a:r>
            <a:r>
              <a:rPr lang="zh-CN" altLang="zh-CN" sz="1100" b="1" dirty="0">
                <a:latin typeface="楷体" panose="02010609060101010101" pitchFamily="49" charset="-122"/>
                <a:ea typeface="楷体" panose="02010609060101010101" pitchFamily="49" charset="-122"/>
                <a:cs typeface="Times New Roman" panose="02020603050405020304" pitchFamily="18" charset="0"/>
              </a:rPr>
              <a:t>评估经销商</a:t>
            </a:r>
            <a:r>
              <a:rPr lang="zh-CN" altLang="zh-CN" sz="1100" dirty="0">
                <a:latin typeface="楷体" panose="02010609060101010101" pitchFamily="49" charset="-122"/>
                <a:ea typeface="楷体" panose="02010609060101010101" pitchFamily="49" charset="-122"/>
                <a:cs typeface="Times New Roman" panose="02020603050405020304" pitchFamily="18" charset="0"/>
              </a:rPr>
              <a:t>资金实力、对内窥镜产品的熟悉程度，以及</a:t>
            </a:r>
            <a:r>
              <a:rPr lang="zh-CN" altLang="zh-CN" sz="1100" b="1" dirty="0">
                <a:latin typeface="楷体" panose="02010609060101010101" pitchFamily="49" charset="-122"/>
                <a:ea typeface="楷体" panose="02010609060101010101" pitchFamily="49" charset="-122"/>
                <a:cs typeface="Times New Roman" panose="02020603050405020304" pitchFamily="18" charset="0"/>
              </a:rPr>
              <a:t>对相应地区市场情况的调研</a:t>
            </a:r>
            <a:r>
              <a:rPr lang="zh-CN" altLang="zh-CN" sz="1100" dirty="0">
                <a:latin typeface="楷体" panose="02010609060101010101" pitchFamily="49" charset="-122"/>
                <a:ea typeface="楷体" panose="02010609060101010101" pitchFamily="49" charset="-122"/>
                <a:cs typeface="Times New Roman" panose="02020603050405020304" pitchFamily="18" charset="0"/>
              </a:rPr>
              <a:t>，从而确定合作关系</a:t>
            </a:r>
            <a:r>
              <a:rPr lang="zh-CN" altLang="en-US" sz="1100" dirty="0">
                <a:latin typeface="楷体" panose="02010609060101010101" pitchFamily="49" charset="-122"/>
                <a:ea typeface="楷体" panose="02010609060101010101" pitchFamily="49" charset="-122"/>
                <a:cs typeface="Times New Roman" panose="02020603050405020304" pitchFamily="18" charset="0"/>
              </a:rPr>
              <a:t>。同时</a:t>
            </a:r>
            <a:r>
              <a:rPr lang="zh-CN" altLang="zh-CN" sz="1100" dirty="0">
                <a:latin typeface="楷体" panose="02010609060101010101" pitchFamily="49" charset="-122"/>
                <a:ea typeface="楷体" panose="02010609060101010101" pitchFamily="49" charset="-122"/>
                <a:cs typeface="Times New Roman" panose="02020603050405020304" pitchFamily="18" charset="0"/>
              </a:rPr>
              <a:t>基于经销商实力、合作意向以及市场准入要求确立合作模式。 </a:t>
            </a:r>
            <a:endParaRPr lang="en-US" altLang="zh-CN" sz="1100" dirty="0">
              <a:latin typeface="楷体" panose="02010609060101010101" pitchFamily="49" charset="-122"/>
              <a:ea typeface="楷体" panose="02010609060101010101" pitchFamily="49" charset="-122"/>
              <a:cs typeface="Times New Roman" panose="02020603050405020304" pitchFamily="18" charset="0"/>
            </a:endParaRPr>
          </a:p>
          <a:p>
            <a:pPr marL="171450" lvl="0" indent="-171450">
              <a:spcAft>
                <a:spcPts val="0"/>
              </a:spcAft>
              <a:buFont typeface="Wingdings" panose="05000000000000000000" pitchFamily="2" charset="2"/>
              <a:buChar char="Ø"/>
            </a:pPr>
            <a:r>
              <a:rPr lang="zh-CN" altLang="zh-CN" sz="1100" dirty="0">
                <a:latin typeface="楷体" panose="02010609060101010101" pitchFamily="49" charset="-122"/>
                <a:ea typeface="楷体" panose="02010609060101010101" pitchFamily="49" charset="-122"/>
                <a:cs typeface="Times New Roman" panose="02020603050405020304" pitchFamily="18" charset="0"/>
              </a:rPr>
              <a:t>海外市场一般采用经销商模式。 </a:t>
            </a:r>
          </a:p>
        </p:txBody>
      </p:sp>
    </p:spTree>
    <p:extLst>
      <p:ext uri="{BB962C8B-B14F-4D97-AF65-F5344CB8AC3E}">
        <p14:creationId xmlns:p14="http://schemas.microsoft.com/office/powerpoint/2010/main" val="2600036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2;p15">
            <a:extLst>
              <a:ext uri="{FF2B5EF4-FFF2-40B4-BE49-F238E27FC236}">
                <a16:creationId xmlns="" xmlns:a16="http://schemas.microsoft.com/office/drawing/2014/main" id="{E9C4FE05-A5C2-4F5A-A281-7B0E9278A063}"/>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胶囊内镜国内竞争格局：安翰科技销售价格、成本及毛利</a:t>
            </a:r>
          </a:p>
        </p:txBody>
      </p:sp>
      <p:graphicFrame>
        <p:nvGraphicFramePr>
          <p:cNvPr id="4" name="图表 3">
            <a:extLst>
              <a:ext uri="{FF2B5EF4-FFF2-40B4-BE49-F238E27FC236}">
                <a16:creationId xmlns="" xmlns:a16="http://schemas.microsoft.com/office/drawing/2014/main" id="{F1FEC5B7-981C-42C6-891A-0A6AB7BAAF7D}"/>
              </a:ext>
            </a:extLst>
          </p:cNvPr>
          <p:cNvGraphicFramePr>
            <a:graphicFrameLocks/>
          </p:cNvGraphicFramePr>
          <p:nvPr>
            <p:extLst>
              <p:ext uri="{D42A27DB-BD31-4B8C-83A1-F6EECF244321}">
                <p14:modId xmlns:p14="http://schemas.microsoft.com/office/powerpoint/2010/main" val="2643111336"/>
              </p:ext>
            </p:extLst>
          </p:nvPr>
        </p:nvGraphicFramePr>
        <p:xfrm>
          <a:off x="467091" y="4068552"/>
          <a:ext cx="3735517" cy="21551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a:extLst>
              <a:ext uri="{FF2B5EF4-FFF2-40B4-BE49-F238E27FC236}">
                <a16:creationId xmlns="" xmlns:a16="http://schemas.microsoft.com/office/drawing/2014/main" id="{A7F0592B-1EB0-4356-9476-C5ADCC869B0C}"/>
              </a:ext>
            </a:extLst>
          </p:cNvPr>
          <p:cNvGraphicFramePr>
            <a:graphicFrameLocks/>
          </p:cNvGraphicFramePr>
          <p:nvPr>
            <p:extLst>
              <p:ext uri="{D42A27DB-BD31-4B8C-83A1-F6EECF244321}">
                <p14:modId xmlns:p14="http://schemas.microsoft.com/office/powerpoint/2010/main" val="2314411355"/>
              </p:ext>
            </p:extLst>
          </p:nvPr>
        </p:nvGraphicFramePr>
        <p:xfrm>
          <a:off x="4883746" y="4068552"/>
          <a:ext cx="3805758" cy="2155196"/>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a:extLst>
              <a:ext uri="{FF2B5EF4-FFF2-40B4-BE49-F238E27FC236}">
                <a16:creationId xmlns="" xmlns:a16="http://schemas.microsoft.com/office/drawing/2014/main" id="{DFFAFD68-3F5A-4306-9467-823A9457CB99}"/>
              </a:ext>
            </a:extLst>
          </p:cNvPr>
          <p:cNvSpPr/>
          <p:nvPr/>
        </p:nvSpPr>
        <p:spPr>
          <a:xfrm>
            <a:off x="457202" y="3867225"/>
            <a:ext cx="8686798" cy="276999"/>
          </a:xfrm>
          <a:prstGeom prst="rect">
            <a:avLst/>
          </a:prstGeom>
        </p:spPr>
        <p:txBody>
          <a:bodyPr wrap="square">
            <a:spAutoFit/>
          </a:bodyPr>
          <a:lstStyle/>
          <a:p>
            <a:pPr marL="171450" indent="-171450">
              <a:buFont typeface="Wingdings" panose="05000000000000000000" pitchFamily="2" charset="2"/>
              <a:buChar char="Ø"/>
            </a:pPr>
            <a:r>
              <a:rPr lang="zh-CN" altLang="en-US" sz="1200" dirty="0"/>
              <a:t>近三年上消化道胶囊内窥镜产品平均销售单价小幅提升；巡航胶囊内窥镜设备平均售价持年复合</a:t>
            </a:r>
            <a:r>
              <a:rPr lang="en-US" altLang="zh-CN" sz="1200" dirty="0"/>
              <a:t>3%</a:t>
            </a:r>
            <a:r>
              <a:rPr lang="zh-CN" altLang="en-US" sz="1200" dirty="0"/>
              <a:t>的平稳增长。</a:t>
            </a:r>
          </a:p>
        </p:txBody>
      </p:sp>
      <p:sp>
        <p:nvSpPr>
          <p:cNvPr id="11" name="文本框 10">
            <a:extLst>
              <a:ext uri="{FF2B5EF4-FFF2-40B4-BE49-F238E27FC236}">
                <a16:creationId xmlns="" xmlns:a16="http://schemas.microsoft.com/office/drawing/2014/main" id="{C58CC0B5-508E-4EE4-92C6-05F413640815}"/>
              </a:ext>
            </a:extLst>
          </p:cNvPr>
          <p:cNvSpPr txBox="1"/>
          <p:nvPr/>
        </p:nvSpPr>
        <p:spPr>
          <a:xfrm>
            <a:off x="6572514" y="6442161"/>
            <a:ext cx="2980266" cy="261610"/>
          </a:xfrm>
          <a:prstGeom prst="rect">
            <a:avLst/>
          </a:prstGeom>
          <a:noFill/>
        </p:spPr>
        <p:txBody>
          <a:bodyPr wrap="square" rtlCol="0">
            <a:spAutoFit/>
          </a:bodyPr>
          <a:lstStyle/>
          <a:p>
            <a:r>
              <a:rPr lang="zh-CN" altLang="en-US" sz="1100" dirty="0"/>
              <a:t>资料来源：招股说明书，公开资料整理</a:t>
            </a:r>
          </a:p>
        </p:txBody>
      </p:sp>
      <p:sp>
        <p:nvSpPr>
          <p:cNvPr id="12" name="Rectangle 1">
            <a:extLst>
              <a:ext uri="{FF2B5EF4-FFF2-40B4-BE49-F238E27FC236}">
                <a16:creationId xmlns="" xmlns:a16="http://schemas.microsoft.com/office/drawing/2014/main" id="{52F53908-C127-4198-966E-665D31071208}"/>
              </a:ext>
            </a:extLst>
          </p:cNvPr>
          <p:cNvSpPr>
            <a:spLocks noChangeArrowheads="1"/>
          </p:cNvSpPr>
          <p:nvPr/>
        </p:nvSpPr>
        <p:spPr bwMode="auto">
          <a:xfrm>
            <a:off x="793653" y="275551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chemeClr val="tx1"/>
                </a:solidFill>
                <a:effectLst/>
                <a:latin typeface="Arial" panose="020B0604020202020204" pitchFamily="34" charset="0"/>
              </a:rPr>
              <a:t/>
            </a:r>
            <a:br>
              <a:rPr kumimoji="0" lang="zh-CN" altLang="zh-CN" sz="900" b="0" i="0" u="none" strike="noStrike" cap="none" normalizeH="0" baseline="0">
                <a:ln>
                  <a:noFill/>
                </a:ln>
                <a:solidFill>
                  <a:schemeClr val="tx1"/>
                </a:solidFill>
                <a:effectLst/>
                <a:latin typeface="Arial" panose="020B0604020202020204" pitchFamily="34" charset="0"/>
              </a:rPr>
            </a:br>
            <a:endParaRPr kumimoji="0" lang="zh-CN" altLang="zh-CN" sz="900" b="0" i="0" u="none" strike="noStrike" cap="none" normalizeH="0" baseline="0">
              <a:ln>
                <a:noFill/>
              </a:ln>
              <a:solidFill>
                <a:schemeClr val="tx1"/>
              </a:solidFill>
              <a:effectLst/>
              <a:latin typeface="Arial" panose="020B0604020202020204" pitchFamily="34" charset="0"/>
            </a:endParaRPr>
          </a:p>
        </p:txBody>
      </p:sp>
      <p:graphicFrame>
        <p:nvGraphicFramePr>
          <p:cNvPr id="14" name="表格 13">
            <a:extLst>
              <a:ext uri="{FF2B5EF4-FFF2-40B4-BE49-F238E27FC236}">
                <a16:creationId xmlns="" xmlns:a16="http://schemas.microsoft.com/office/drawing/2014/main" id="{E0BF5CA8-F9C8-4C1E-ACAB-A917855C59C5}"/>
              </a:ext>
            </a:extLst>
          </p:cNvPr>
          <p:cNvGraphicFramePr>
            <a:graphicFrameLocks noGrp="1"/>
          </p:cNvGraphicFramePr>
          <p:nvPr>
            <p:extLst>
              <p:ext uri="{D42A27DB-BD31-4B8C-83A1-F6EECF244321}">
                <p14:modId xmlns:p14="http://schemas.microsoft.com/office/powerpoint/2010/main" val="2542936791"/>
              </p:ext>
            </p:extLst>
          </p:nvPr>
        </p:nvGraphicFramePr>
        <p:xfrm>
          <a:off x="261971" y="1381619"/>
          <a:ext cx="8286683" cy="2225040"/>
        </p:xfrm>
        <a:graphic>
          <a:graphicData uri="http://schemas.openxmlformats.org/drawingml/2006/table">
            <a:tbl>
              <a:tblPr/>
              <a:tblGrid>
                <a:gridCol w="379730">
                  <a:extLst>
                    <a:ext uri="{9D8B030D-6E8A-4147-A177-3AD203B41FA5}">
                      <a16:colId xmlns="" xmlns:a16="http://schemas.microsoft.com/office/drawing/2014/main" val="3493315509"/>
                    </a:ext>
                  </a:extLst>
                </a:gridCol>
                <a:gridCol w="256071">
                  <a:extLst>
                    <a:ext uri="{9D8B030D-6E8A-4147-A177-3AD203B41FA5}">
                      <a16:colId xmlns="" xmlns:a16="http://schemas.microsoft.com/office/drawing/2014/main" val="965114239"/>
                    </a:ext>
                  </a:extLst>
                </a:gridCol>
                <a:gridCol w="694055">
                  <a:extLst>
                    <a:ext uri="{9D8B030D-6E8A-4147-A177-3AD203B41FA5}">
                      <a16:colId xmlns="" xmlns:a16="http://schemas.microsoft.com/office/drawing/2014/main" val="3717605057"/>
                    </a:ext>
                  </a:extLst>
                </a:gridCol>
                <a:gridCol w="694055">
                  <a:extLst>
                    <a:ext uri="{9D8B030D-6E8A-4147-A177-3AD203B41FA5}">
                      <a16:colId xmlns="" xmlns:a16="http://schemas.microsoft.com/office/drawing/2014/main" val="3101736425"/>
                    </a:ext>
                  </a:extLst>
                </a:gridCol>
                <a:gridCol w="495617">
                  <a:extLst>
                    <a:ext uri="{9D8B030D-6E8A-4147-A177-3AD203B41FA5}">
                      <a16:colId xmlns="" xmlns:a16="http://schemas.microsoft.com/office/drawing/2014/main" val="1266307767"/>
                    </a:ext>
                  </a:extLst>
                </a:gridCol>
                <a:gridCol w="694055">
                  <a:extLst>
                    <a:ext uri="{9D8B030D-6E8A-4147-A177-3AD203B41FA5}">
                      <a16:colId xmlns="" xmlns:a16="http://schemas.microsoft.com/office/drawing/2014/main" val="450482104"/>
                    </a:ext>
                  </a:extLst>
                </a:gridCol>
                <a:gridCol w="694055">
                  <a:extLst>
                    <a:ext uri="{9D8B030D-6E8A-4147-A177-3AD203B41FA5}">
                      <a16:colId xmlns="" xmlns:a16="http://schemas.microsoft.com/office/drawing/2014/main" val="1512910593"/>
                    </a:ext>
                  </a:extLst>
                </a:gridCol>
                <a:gridCol w="495617">
                  <a:extLst>
                    <a:ext uri="{9D8B030D-6E8A-4147-A177-3AD203B41FA5}">
                      <a16:colId xmlns="" xmlns:a16="http://schemas.microsoft.com/office/drawing/2014/main" val="3486422423"/>
                    </a:ext>
                  </a:extLst>
                </a:gridCol>
                <a:gridCol w="694055">
                  <a:extLst>
                    <a:ext uri="{9D8B030D-6E8A-4147-A177-3AD203B41FA5}">
                      <a16:colId xmlns="" xmlns:a16="http://schemas.microsoft.com/office/drawing/2014/main" val="815053393"/>
                    </a:ext>
                  </a:extLst>
                </a:gridCol>
                <a:gridCol w="694055">
                  <a:extLst>
                    <a:ext uri="{9D8B030D-6E8A-4147-A177-3AD203B41FA5}">
                      <a16:colId xmlns="" xmlns:a16="http://schemas.microsoft.com/office/drawing/2014/main" val="3278679918"/>
                    </a:ext>
                  </a:extLst>
                </a:gridCol>
                <a:gridCol w="495617">
                  <a:extLst>
                    <a:ext uri="{9D8B030D-6E8A-4147-A177-3AD203B41FA5}">
                      <a16:colId xmlns="" xmlns:a16="http://schemas.microsoft.com/office/drawing/2014/main" val="4279399944"/>
                    </a:ext>
                  </a:extLst>
                </a:gridCol>
                <a:gridCol w="694055">
                  <a:extLst>
                    <a:ext uri="{9D8B030D-6E8A-4147-A177-3AD203B41FA5}">
                      <a16:colId xmlns="" xmlns:a16="http://schemas.microsoft.com/office/drawing/2014/main" val="1624130755"/>
                    </a:ext>
                  </a:extLst>
                </a:gridCol>
                <a:gridCol w="694055">
                  <a:extLst>
                    <a:ext uri="{9D8B030D-6E8A-4147-A177-3AD203B41FA5}">
                      <a16:colId xmlns="" xmlns:a16="http://schemas.microsoft.com/office/drawing/2014/main" val="2699542274"/>
                    </a:ext>
                  </a:extLst>
                </a:gridCol>
                <a:gridCol w="611591">
                  <a:extLst>
                    <a:ext uri="{9D8B030D-6E8A-4147-A177-3AD203B41FA5}">
                      <a16:colId xmlns="" xmlns:a16="http://schemas.microsoft.com/office/drawing/2014/main" val="4031131478"/>
                    </a:ext>
                  </a:extLst>
                </a:gridCol>
              </a:tblGrid>
              <a:tr h="255699">
                <a:tc rowSpan="2" gridSpan="2">
                  <a:txBody>
                    <a:bodyPr/>
                    <a:lstStyle/>
                    <a:p>
                      <a:pPr algn="ctr"/>
                      <a:r>
                        <a:rPr lang="zh-CN" altLang="en-US" sz="1100" b="1" dirty="0">
                          <a:solidFill>
                            <a:schemeClr val="bg1"/>
                          </a:solidFill>
                          <a:effectLst/>
                          <a:latin typeface="Times New Roman" panose="02020603050405020304" pitchFamily="18" charset="0"/>
                          <a:cs typeface="Times New Roman" panose="02020603050405020304" pitchFamily="18" charset="0"/>
                        </a:rPr>
                        <a:t>项目</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rowSpan="2" hMerge="1">
                  <a:txBody>
                    <a:bodyPr/>
                    <a:lstStyle/>
                    <a:p>
                      <a:endParaRPr lang="zh-CN" altLang="en-US"/>
                    </a:p>
                  </a:txBody>
                  <a:tcPr/>
                </a:tc>
                <a:tc gridSpan="3">
                  <a:txBody>
                    <a:bodyPr/>
                    <a:lstStyle/>
                    <a:p>
                      <a:pPr algn="ctr"/>
                      <a:r>
                        <a:rPr lang="en-US" altLang="zh-CN" sz="1100" b="1" dirty="0">
                          <a:solidFill>
                            <a:schemeClr val="bg1"/>
                          </a:solidFill>
                          <a:effectLst/>
                          <a:latin typeface="Times New Roman" panose="02020603050405020304" pitchFamily="18" charset="0"/>
                          <a:cs typeface="Times New Roman" panose="02020603050405020304" pitchFamily="18" charset="0"/>
                        </a:rPr>
                        <a:t>2019</a:t>
                      </a:r>
                      <a:r>
                        <a:rPr lang="zh-CN" altLang="en-US" sz="1100" b="1" dirty="0">
                          <a:solidFill>
                            <a:schemeClr val="bg1"/>
                          </a:solidFill>
                          <a:effectLst/>
                          <a:latin typeface="Times New Roman" panose="02020603050405020304" pitchFamily="18" charset="0"/>
                          <a:cs typeface="Times New Roman" panose="02020603050405020304" pitchFamily="18" charset="0"/>
                        </a:rPr>
                        <a:t>年上半年</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sz="1100" b="1" dirty="0">
                          <a:solidFill>
                            <a:schemeClr val="bg1"/>
                          </a:solidFill>
                          <a:effectLst/>
                          <a:latin typeface="Times New Roman" panose="02020603050405020304" pitchFamily="18" charset="0"/>
                          <a:cs typeface="Times New Roman" panose="02020603050405020304" pitchFamily="18" charset="0"/>
                        </a:rPr>
                        <a:t>2018</a:t>
                      </a:r>
                      <a:r>
                        <a:rPr lang="zh-CN" altLang="en-US" sz="1100" b="1" dirty="0">
                          <a:solidFill>
                            <a:schemeClr val="bg1"/>
                          </a:solidFill>
                          <a:effectLst/>
                          <a:latin typeface="Times New Roman" panose="02020603050405020304" pitchFamily="18" charset="0"/>
                          <a:cs typeface="Times New Roman" panose="02020603050405020304" pitchFamily="18" charset="0"/>
                        </a:rPr>
                        <a:t>年</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sz="1100" b="1">
                          <a:solidFill>
                            <a:schemeClr val="bg1"/>
                          </a:solidFill>
                          <a:effectLst/>
                          <a:latin typeface="Times New Roman" panose="02020603050405020304" pitchFamily="18" charset="0"/>
                          <a:cs typeface="Times New Roman" panose="02020603050405020304" pitchFamily="18" charset="0"/>
                        </a:rPr>
                        <a:t>2017</a:t>
                      </a:r>
                      <a:r>
                        <a:rPr lang="zh-CN" altLang="en-US" sz="1100" b="1">
                          <a:solidFill>
                            <a:schemeClr val="bg1"/>
                          </a:solidFill>
                          <a:effectLst/>
                          <a:latin typeface="Times New Roman" panose="02020603050405020304" pitchFamily="18" charset="0"/>
                          <a:cs typeface="Times New Roman" panose="02020603050405020304" pitchFamily="18" charset="0"/>
                        </a:rPr>
                        <a:t>年</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sz="1100" b="1">
                          <a:solidFill>
                            <a:schemeClr val="bg1"/>
                          </a:solidFill>
                          <a:effectLst/>
                          <a:latin typeface="Times New Roman" panose="02020603050405020304" pitchFamily="18" charset="0"/>
                          <a:cs typeface="Times New Roman" panose="02020603050405020304" pitchFamily="18" charset="0"/>
                        </a:rPr>
                        <a:t>2016</a:t>
                      </a:r>
                      <a:r>
                        <a:rPr lang="zh-CN" altLang="en-US" sz="1100" b="1">
                          <a:solidFill>
                            <a:schemeClr val="bg1"/>
                          </a:solidFill>
                          <a:effectLst/>
                          <a:latin typeface="Times New Roman" panose="02020603050405020304" pitchFamily="18" charset="0"/>
                          <a:cs typeface="Times New Roman" panose="02020603050405020304" pitchFamily="18" charset="0"/>
                        </a:rPr>
                        <a:t>年</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2282875170"/>
                  </a:ext>
                </a:extLst>
              </a:tr>
              <a:tr h="255699">
                <a:tc gridSpan="2" vMerge="1">
                  <a:txBody>
                    <a:bodyPr/>
                    <a:lstStyle/>
                    <a:p>
                      <a:endParaRPr lang="zh-CN" altLang="en-US"/>
                    </a:p>
                  </a:txBody>
                  <a:tcPr/>
                </a:tc>
                <a:tc hMerge="1" vMerge="1">
                  <a:txBody>
                    <a:bodyPr/>
                    <a:lstStyle/>
                    <a:p>
                      <a:endParaRPr lang="zh-CN" altLang="en-US"/>
                    </a:p>
                  </a:txBody>
                  <a:tcPr/>
                </a:tc>
                <a:tc>
                  <a:txBody>
                    <a:bodyPr/>
                    <a:lstStyle/>
                    <a:p>
                      <a:pPr algn="ctr"/>
                      <a:r>
                        <a:rPr lang="zh-CN" altLang="en-US" sz="1100" b="1">
                          <a:solidFill>
                            <a:schemeClr val="bg1"/>
                          </a:solidFill>
                          <a:effectLst/>
                          <a:latin typeface="Times New Roman" panose="02020603050405020304" pitchFamily="18" charset="0"/>
                          <a:cs typeface="Times New Roman" panose="02020603050405020304" pitchFamily="18" charset="0"/>
                        </a:rPr>
                        <a:t>均价</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100" b="1" dirty="0">
                          <a:solidFill>
                            <a:schemeClr val="bg1"/>
                          </a:solidFill>
                          <a:effectLst/>
                          <a:latin typeface="Times New Roman" panose="02020603050405020304" pitchFamily="18" charset="0"/>
                          <a:cs typeface="Times New Roman" panose="02020603050405020304" pitchFamily="18" charset="0"/>
                        </a:rPr>
                        <a:t>单位成本</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100" b="1">
                          <a:solidFill>
                            <a:schemeClr val="bg1"/>
                          </a:solidFill>
                          <a:effectLst/>
                          <a:latin typeface="Times New Roman" panose="02020603050405020304" pitchFamily="18" charset="0"/>
                          <a:cs typeface="Times New Roman" panose="02020603050405020304" pitchFamily="18" charset="0"/>
                        </a:rPr>
                        <a:t>毛利率</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100" b="1">
                          <a:solidFill>
                            <a:schemeClr val="bg1"/>
                          </a:solidFill>
                          <a:effectLst/>
                          <a:latin typeface="Times New Roman" panose="02020603050405020304" pitchFamily="18" charset="0"/>
                          <a:cs typeface="Times New Roman" panose="02020603050405020304" pitchFamily="18" charset="0"/>
                        </a:rPr>
                        <a:t>均价</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100" b="1">
                          <a:solidFill>
                            <a:schemeClr val="bg1"/>
                          </a:solidFill>
                          <a:effectLst/>
                          <a:latin typeface="Times New Roman" panose="02020603050405020304" pitchFamily="18" charset="0"/>
                          <a:cs typeface="Times New Roman" panose="02020603050405020304" pitchFamily="18" charset="0"/>
                        </a:rPr>
                        <a:t>单位成本</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100" b="1" dirty="0">
                          <a:solidFill>
                            <a:schemeClr val="bg1"/>
                          </a:solidFill>
                          <a:effectLst/>
                          <a:latin typeface="Times New Roman" panose="02020603050405020304" pitchFamily="18" charset="0"/>
                          <a:cs typeface="Times New Roman" panose="02020603050405020304" pitchFamily="18" charset="0"/>
                        </a:rPr>
                        <a:t>毛利率</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100" b="1" dirty="0">
                          <a:solidFill>
                            <a:schemeClr val="bg1"/>
                          </a:solidFill>
                          <a:effectLst/>
                          <a:latin typeface="Times New Roman" panose="02020603050405020304" pitchFamily="18" charset="0"/>
                          <a:cs typeface="Times New Roman" panose="02020603050405020304" pitchFamily="18" charset="0"/>
                        </a:rPr>
                        <a:t>均价</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100" b="1" dirty="0">
                          <a:solidFill>
                            <a:schemeClr val="bg1"/>
                          </a:solidFill>
                          <a:effectLst/>
                          <a:latin typeface="Times New Roman" panose="02020603050405020304" pitchFamily="18" charset="0"/>
                          <a:cs typeface="Times New Roman" panose="02020603050405020304" pitchFamily="18" charset="0"/>
                        </a:rPr>
                        <a:t>单位成本</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100" b="1" dirty="0">
                          <a:solidFill>
                            <a:schemeClr val="bg1"/>
                          </a:solidFill>
                          <a:effectLst/>
                          <a:latin typeface="Times New Roman" panose="02020603050405020304" pitchFamily="18" charset="0"/>
                          <a:cs typeface="Times New Roman" panose="02020603050405020304" pitchFamily="18" charset="0"/>
                        </a:rPr>
                        <a:t>毛利率</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100" b="1" dirty="0">
                          <a:solidFill>
                            <a:schemeClr val="bg1"/>
                          </a:solidFill>
                          <a:effectLst/>
                          <a:latin typeface="Times New Roman" panose="02020603050405020304" pitchFamily="18" charset="0"/>
                          <a:cs typeface="Times New Roman" panose="02020603050405020304" pitchFamily="18" charset="0"/>
                        </a:rPr>
                        <a:t>均价</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100" b="1" dirty="0">
                          <a:solidFill>
                            <a:schemeClr val="bg1"/>
                          </a:solidFill>
                          <a:effectLst/>
                          <a:latin typeface="Times New Roman" panose="02020603050405020304" pitchFamily="18" charset="0"/>
                          <a:cs typeface="Times New Roman" panose="02020603050405020304" pitchFamily="18" charset="0"/>
                        </a:rPr>
                        <a:t>单位成本</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100" b="1" dirty="0">
                          <a:solidFill>
                            <a:schemeClr val="bg1"/>
                          </a:solidFill>
                          <a:effectLst/>
                          <a:latin typeface="Times New Roman" panose="02020603050405020304" pitchFamily="18" charset="0"/>
                          <a:cs typeface="Times New Roman" panose="02020603050405020304" pitchFamily="18" charset="0"/>
                        </a:rPr>
                        <a:t>毛利率</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extLst>
                  <a:ext uri="{0D108BD9-81ED-4DB2-BD59-A6C34878D82A}">
                    <a16:rowId xmlns="" xmlns:a16="http://schemas.microsoft.com/office/drawing/2014/main" val="2753507904"/>
                  </a:ext>
                </a:extLst>
              </a:tr>
              <a:tr h="421151">
                <a:tc rowSpan="2">
                  <a:txBody>
                    <a:bodyPr/>
                    <a:lstStyle/>
                    <a:p>
                      <a:r>
                        <a:rPr lang="zh-CN" altLang="en-US" sz="1100" b="1" dirty="0">
                          <a:effectLst/>
                          <a:latin typeface="Times New Roman" panose="02020603050405020304" pitchFamily="18" charset="0"/>
                          <a:cs typeface="Times New Roman" panose="02020603050405020304" pitchFamily="18" charset="0"/>
                        </a:rPr>
                        <a:t>直 销</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100" b="1">
                          <a:effectLst/>
                          <a:latin typeface="Times New Roman" panose="02020603050405020304" pitchFamily="18" charset="0"/>
                          <a:cs typeface="Times New Roman" panose="02020603050405020304" pitchFamily="18" charset="0"/>
                        </a:rPr>
                        <a:t>胶囊</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986.92</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238.42</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75.84%</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1,013.60</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dirty="0">
                          <a:effectLst/>
                          <a:latin typeface="Times New Roman" panose="02020603050405020304" pitchFamily="18" charset="0"/>
                          <a:cs typeface="Times New Roman" panose="02020603050405020304" pitchFamily="18" charset="0"/>
                        </a:rPr>
                        <a:t>210.48</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79.23%</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964.81</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246.02</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74.50%</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992.65</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dirty="0">
                          <a:effectLst/>
                          <a:latin typeface="Times New Roman" panose="02020603050405020304" pitchFamily="18" charset="0"/>
                          <a:cs typeface="Times New Roman" panose="02020603050405020304" pitchFamily="18" charset="0"/>
                        </a:rPr>
                        <a:t>409.73</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58.72%</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285556809"/>
                  </a:ext>
                </a:extLst>
              </a:tr>
              <a:tr h="421151">
                <a:tc vMerge="1">
                  <a:txBody>
                    <a:bodyPr/>
                    <a:lstStyle/>
                    <a:p>
                      <a:endParaRPr lang="zh-CN" altLang="en-US"/>
                    </a:p>
                  </a:txBody>
                  <a:tcPr/>
                </a:tc>
                <a:tc>
                  <a:txBody>
                    <a:bodyPr/>
                    <a:lstStyle/>
                    <a:p>
                      <a:r>
                        <a:rPr lang="zh-CN" altLang="en-US" sz="1100" b="1" dirty="0">
                          <a:effectLst/>
                          <a:latin typeface="Times New Roman" panose="02020603050405020304" pitchFamily="18" charset="0"/>
                          <a:cs typeface="Times New Roman" panose="02020603050405020304" pitchFamily="18" charset="0"/>
                        </a:rPr>
                        <a:t>设备</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574,020.47</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146,383.73</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74.50%</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525,471.60</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161,145.26</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69.33%</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520,343.15</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152,363.95</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70.72%</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dirty="0">
                          <a:effectLst/>
                          <a:latin typeface="Times New Roman" panose="02020603050405020304" pitchFamily="18" charset="0"/>
                          <a:cs typeface="Times New Roman" panose="02020603050405020304" pitchFamily="18" charset="0"/>
                        </a:rPr>
                        <a:t>504,018.37</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153,957.05</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69.45%</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3484417622"/>
                  </a:ext>
                </a:extLst>
              </a:tr>
              <a:tr h="421151">
                <a:tc rowSpan="2">
                  <a:txBody>
                    <a:bodyPr/>
                    <a:lstStyle/>
                    <a:p>
                      <a:r>
                        <a:rPr lang="zh-CN" altLang="en-US" sz="1100" b="1">
                          <a:effectLst/>
                          <a:latin typeface="Times New Roman" panose="02020603050405020304" pitchFamily="18" charset="0"/>
                          <a:cs typeface="Times New Roman" panose="02020603050405020304" pitchFamily="18" charset="0"/>
                        </a:rPr>
                        <a:t>经 销</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100" b="1" dirty="0">
                          <a:effectLst/>
                          <a:latin typeface="Times New Roman" panose="02020603050405020304" pitchFamily="18" charset="0"/>
                          <a:cs typeface="Times New Roman" panose="02020603050405020304" pitchFamily="18" charset="0"/>
                        </a:rPr>
                        <a:t>胶囊</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1,903.62</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200.29</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89.48%</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1,879.44</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228.18</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87.86%</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1,747.33</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241.56</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86.18%</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1,477.11</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dirty="0">
                          <a:effectLst/>
                          <a:latin typeface="Times New Roman" panose="02020603050405020304" pitchFamily="18" charset="0"/>
                          <a:cs typeface="Times New Roman" panose="02020603050405020304" pitchFamily="18" charset="0"/>
                        </a:rPr>
                        <a:t>460.04</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68.86%</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2766591822"/>
                  </a:ext>
                </a:extLst>
              </a:tr>
              <a:tr h="421151">
                <a:tc vMerge="1">
                  <a:txBody>
                    <a:bodyPr/>
                    <a:lstStyle/>
                    <a:p>
                      <a:endParaRPr lang="zh-CN" altLang="en-US"/>
                    </a:p>
                  </a:txBody>
                  <a:tcPr/>
                </a:tc>
                <a:tc>
                  <a:txBody>
                    <a:bodyPr/>
                    <a:lstStyle/>
                    <a:p>
                      <a:r>
                        <a:rPr lang="zh-CN" altLang="en-US" sz="1100" b="1" dirty="0">
                          <a:effectLst/>
                          <a:latin typeface="Times New Roman" panose="02020603050405020304" pitchFamily="18" charset="0"/>
                          <a:cs typeface="Times New Roman" panose="02020603050405020304" pitchFamily="18" charset="0"/>
                        </a:rPr>
                        <a:t>设备</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690,618.10</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142,579.84</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79.35%</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726,022.13</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155,974.49</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78.52%</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713,252.63</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157,260.89</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77.95%</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676,710.11</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a:effectLst/>
                          <a:latin typeface="Times New Roman" panose="02020603050405020304" pitchFamily="18" charset="0"/>
                          <a:cs typeface="Times New Roman" panose="02020603050405020304" pitchFamily="18" charset="0"/>
                        </a:rPr>
                        <a:t>149,080.54</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100" dirty="0">
                          <a:effectLst/>
                          <a:latin typeface="Times New Roman" panose="02020603050405020304" pitchFamily="18" charset="0"/>
                          <a:cs typeface="Times New Roman" panose="02020603050405020304" pitchFamily="18" charset="0"/>
                        </a:rPr>
                        <a:t>77.97%</a:t>
                      </a:r>
                    </a:p>
                  </a:txBody>
                  <a:tcPr marL="15240" marR="152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297887676"/>
                  </a:ext>
                </a:extLst>
              </a:tr>
            </a:tbl>
          </a:graphicData>
        </a:graphic>
      </p:graphicFrame>
      <p:sp>
        <p:nvSpPr>
          <p:cNvPr id="15" name="矩形 14">
            <a:extLst>
              <a:ext uri="{FF2B5EF4-FFF2-40B4-BE49-F238E27FC236}">
                <a16:creationId xmlns="" xmlns:a16="http://schemas.microsoft.com/office/drawing/2014/main" id="{EA467657-E954-4E78-87BD-AAB8C7E0EC2B}"/>
              </a:ext>
            </a:extLst>
          </p:cNvPr>
          <p:cNvSpPr/>
          <p:nvPr/>
        </p:nvSpPr>
        <p:spPr>
          <a:xfrm>
            <a:off x="261971" y="1076210"/>
            <a:ext cx="5943600" cy="261610"/>
          </a:xfrm>
          <a:prstGeom prst="rect">
            <a:avLst/>
          </a:prstGeom>
        </p:spPr>
        <p:txBody>
          <a:bodyPr wrap="square">
            <a:spAutoFit/>
          </a:bodyPr>
          <a:lstStyle/>
          <a:p>
            <a:r>
              <a:rPr lang="zh-CN" altLang="en-US" sz="1100" b="1" dirty="0">
                <a:solidFill>
                  <a:srgbClr val="333333"/>
                </a:solidFill>
                <a:latin typeface="楷体" panose="02010609060101010101" pitchFamily="49" charset="-122"/>
                <a:ea typeface="楷体" panose="02010609060101010101" pitchFamily="49" charset="-122"/>
              </a:rPr>
              <a:t>安翰科技主要产品分销售模式的均价、单位成本及毛利率情况如下：</a:t>
            </a:r>
            <a:endParaRPr lang="zh-CN" altLang="en-US" sz="11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7063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线连接符 21">
            <a:extLst>
              <a:ext uri="{FF2B5EF4-FFF2-40B4-BE49-F238E27FC236}">
                <a16:creationId xmlns="" xmlns:a16="http://schemas.microsoft.com/office/drawing/2014/main" id="{372E5394-05B6-1F4D-B06D-6766C001CBA5}"/>
              </a:ext>
            </a:extLst>
          </p:cNvPr>
          <p:cNvCxnSpPr>
            <a:cxnSpLocks/>
          </p:cNvCxnSpPr>
          <p:nvPr/>
        </p:nvCxnSpPr>
        <p:spPr>
          <a:xfrm>
            <a:off x="8037916" y="3614166"/>
            <a:ext cx="0" cy="341567"/>
          </a:xfrm>
          <a:prstGeom prst="line">
            <a:avLst/>
          </a:prstGeom>
        </p:spPr>
        <p:style>
          <a:lnRef idx="1">
            <a:schemeClr val="dk1"/>
          </a:lnRef>
          <a:fillRef idx="0">
            <a:schemeClr val="dk1"/>
          </a:fillRef>
          <a:effectRef idx="0">
            <a:schemeClr val="dk1"/>
          </a:effectRef>
          <a:fontRef idx="minor">
            <a:schemeClr val="tx1"/>
          </a:fontRef>
        </p:style>
      </p:cxnSp>
      <p:cxnSp>
        <p:nvCxnSpPr>
          <p:cNvPr id="10" name="直线连接符 9">
            <a:extLst>
              <a:ext uri="{FF2B5EF4-FFF2-40B4-BE49-F238E27FC236}">
                <a16:creationId xmlns="" xmlns:a16="http://schemas.microsoft.com/office/drawing/2014/main" id="{291353F0-AECF-FD41-98B0-DCE08B0E499A}"/>
              </a:ext>
            </a:extLst>
          </p:cNvPr>
          <p:cNvCxnSpPr>
            <a:cxnSpLocks/>
          </p:cNvCxnSpPr>
          <p:nvPr/>
        </p:nvCxnSpPr>
        <p:spPr>
          <a:xfrm flipV="1">
            <a:off x="142875" y="3615441"/>
            <a:ext cx="8808244" cy="1510"/>
          </a:xfrm>
          <a:prstGeom prst="line">
            <a:avLst/>
          </a:prstGeom>
        </p:spPr>
        <p:style>
          <a:lnRef idx="1">
            <a:schemeClr val="dk1"/>
          </a:lnRef>
          <a:fillRef idx="0">
            <a:schemeClr val="dk1"/>
          </a:fillRef>
          <a:effectRef idx="0">
            <a:schemeClr val="dk1"/>
          </a:effectRef>
          <a:fontRef idx="minor">
            <a:schemeClr val="tx1"/>
          </a:fontRef>
        </p:style>
      </p:cxnSp>
      <p:cxnSp>
        <p:nvCxnSpPr>
          <p:cNvPr id="14" name="直线连接符 13">
            <a:extLst>
              <a:ext uri="{FF2B5EF4-FFF2-40B4-BE49-F238E27FC236}">
                <a16:creationId xmlns="" xmlns:a16="http://schemas.microsoft.com/office/drawing/2014/main" id="{AE7143DD-B7B7-9144-8F3F-F5B6FABFD0C9}"/>
              </a:ext>
            </a:extLst>
          </p:cNvPr>
          <p:cNvCxnSpPr>
            <a:cxnSpLocks/>
          </p:cNvCxnSpPr>
          <p:nvPr/>
        </p:nvCxnSpPr>
        <p:spPr>
          <a:xfrm flipH="1">
            <a:off x="969554" y="3255835"/>
            <a:ext cx="1994" cy="365056"/>
          </a:xfrm>
          <a:prstGeom prst="line">
            <a:avLst/>
          </a:prstGeom>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 xmlns:a16="http://schemas.microsoft.com/office/drawing/2014/main" id="{1D7060EC-29A2-6342-B468-606B1503506F}"/>
              </a:ext>
            </a:extLst>
          </p:cNvPr>
          <p:cNvSpPr txBox="1"/>
          <p:nvPr/>
        </p:nvSpPr>
        <p:spPr>
          <a:xfrm>
            <a:off x="2603556" y="3645713"/>
            <a:ext cx="681124"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2011</a:t>
            </a:r>
            <a:r>
              <a:rPr kumimoji="1" lang="en-GB" altLang="zh-CN" sz="1100" b="1" dirty="0">
                <a:solidFill>
                  <a:prstClr val="black"/>
                </a:solidFill>
                <a:latin typeface="华文楷体"/>
                <a:ea typeface="华文楷体"/>
              </a:rPr>
              <a:t>.</a:t>
            </a:r>
            <a:r>
              <a:rPr kumimoji="1" lang="en-US" altLang="zh-CN" sz="1100" b="1" dirty="0">
                <a:solidFill>
                  <a:prstClr val="black"/>
                </a:solidFill>
                <a:latin typeface="华文楷体"/>
                <a:ea typeface="华文楷体"/>
              </a:rPr>
              <a:t>12</a:t>
            </a:r>
            <a:endParaRPr kumimoji="1" lang="zh-CN" altLang="en-US" sz="1100" b="1" dirty="0">
              <a:solidFill>
                <a:prstClr val="black"/>
              </a:solidFill>
              <a:latin typeface="华文楷体"/>
              <a:ea typeface="华文楷体"/>
            </a:endParaRPr>
          </a:p>
        </p:txBody>
      </p:sp>
      <p:cxnSp>
        <p:nvCxnSpPr>
          <p:cNvPr id="22" name="直线连接符 21">
            <a:extLst>
              <a:ext uri="{FF2B5EF4-FFF2-40B4-BE49-F238E27FC236}">
                <a16:creationId xmlns="" xmlns:a16="http://schemas.microsoft.com/office/drawing/2014/main" id="{5EB92204-7DA2-A544-BBAC-1BBC05952BC8}"/>
              </a:ext>
            </a:extLst>
          </p:cNvPr>
          <p:cNvCxnSpPr>
            <a:cxnSpLocks/>
          </p:cNvCxnSpPr>
          <p:nvPr/>
        </p:nvCxnSpPr>
        <p:spPr>
          <a:xfrm>
            <a:off x="4082429" y="3632373"/>
            <a:ext cx="0" cy="341567"/>
          </a:xfrm>
          <a:prstGeom prst="line">
            <a:avLst/>
          </a:prstGeom>
        </p:spPr>
        <p:style>
          <a:lnRef idx="1">
            <a:schemeClr val="dk1"/>
          </a:lnRef>
          <a:fillRef idx="0">
            <a:schemeClr val="dk1"/>
          </a:fillRef>
          <a:effectRef idx="0">
            <a:schemeClr val="dk1"/>
          </a:effectRef>
          <a:fontRef idx="minor">
            <a:schemeClr val="tx1"/>
          </a:fontRef>
        </p:style>
      </p:cxnSp>
      <p:cxnSp>
        <p:nvCxnSpPr>
          <p:cNvPr id="27" name="直线连接符 26">
            <a:extLst>
              <a:ext uri="{FF2B5EF4-FFF2-40B4-BE49-F238E27FC236}">
                <a16:creationId xmlns="" xmlns:a16="http://schemas.microsoft.com/office/drawing/2014/main" id="{7B817FB6-B50B-5E4A-9059-A57ACE07050D}"/>
              </a:ext>
            </a:extLst>
          </p:cNvPr>
          <p:cNvCxnSpPr>
            <a:cxnSpLocks/>
          </p:cNvCxnSpPr>
          <p:nvPr/>
        </p:nvCxnSpPr>
        <p:spPr>
          <a:xfrm>
            <a:off x="5092877" y="3251003"/>
            <a:ext cx="0" cy="356548"/>
          </a:xfrm>
          <a:prstGeom prst="line">
            <a:avLst/>
          </a:prstGeom>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 xmlns:a16="http://schemas.microsoft.com/office/drawing/2014/main" id="{B7894E76-41F1-474F-8EEF-935EE25FA7B0}"/>
              </a:ext>
            </a:extLst>
          </p:cNvPr>
          <p:cNvSpPr txBox="1"/>
          <p:nvPr/>
        </p:nvSpPr>
        <p:spPr>
          <a:xfrm>
            <a:off x="3754973" y="3371828"/>
            <a:ext cx="691028"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2013</a:t>
            </a:r>
            <a:r>
              <a:rPr kumimoji="1" lang="en-GB" altLang="zh-CN" sz="1100" b="1" dirty="0">
                <a:solidFill>
                  <a:prstClr val="black"/>
                </a:solidFill>
                <a:latin typeface="华文楷体"/>
                <a:ea typeface="华文楷体"/>
              </a:rPr>
              <a:t>.0</a:t>
            </a:r>
            <a:r>
              <a:rPr kumimoji="1" lang="en-US" altLang="zh-CN" sz="1100" b="1" dirty="0">
                <a:solidFill>
                  <a:prstClr val="black"/>
                </a:solidFill>
                <a:latin typeface="华文楷体"/>
                <a:ea typeface="华文楷体"/>
              </a:rPr>
              <a:t>6</a:t>
            </a:r>
            <a:endParaRPr kumimoji="1" lang="zh-CN" altLang="en-US" sz="1100" b="1" dirty="0">
              <a:solidFill>
                <a:prstClr val="black"/>
              </a:solidFill>
              <a:latin typeface="华文楷体"/>
              <a:ea typeface="华文楷体"/>
            </a:endParaRPr>
          </a:p>
        </p:txBody>
      </p:sp>
      <p:sp>
        <p:nvSpPr>
          <p:cNvPr id="32" name="文本框 31">
            <a:extLst>
              <a:ext uri="{FF2B5EF4-FFF2-40B4-BE49-F238E27FC236}">
                <a16:creationId xmlns="" xmlns:a16="http://schemas.microsoft.com/office/drawing/2014/main" id="{7B465315-6354-2041-A498-56B6A4A64EED}"/>
              </a:ext>
            </a:extLst>
          </p:cNvPr>
          <p:cNvSpPr txBox="1"/>
          <p:nvPr/>
        </p:nvSpPr>
        <p:spPr>
          <a:xfrm>
            <a:off x="4779499" y="3632373"/>
            <a:ext cx="759859"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2015</a:t>
            </a:r>
            <a:r>
              <a:rPr kumimoji="1" lang="en-GB" altLang="zh-CN" sz="1100" b="1" dirty="0">
                <a:solidFill>
                  <a:prstClr val="black"/>
                </a:solidFill>
                <a:latin typeface="华文楷体"/>
                <a:ea typeface="华文楷体"/>
              </a:rPr>
              <a:t>.11</a:t>
            </a:r>
            <a:endParaRPr kumimoji="1" lang="zh-CN" altLang="en-US" sz="1100" b="1" dirty="0">
              <a:solidFill>
                <a:prstClr val="black"/>
              </a:solidFill>
              <a:latin typeface="华文楷体"/>
              <a:ea typeface="华文楷体"/>
            </a:endParaRPr>
          </a:p>
        </p:txBody>
      </p:sp>
      <p:sp>
        <p:nvSpPr>
          <p:cNvPr id="3" name="矩形 2">
            <a:extLst>
              <a:ext uri="{FF2B5EF4-FFF2-40B4-BE49-F238E27FC236}">
                <a16:creationId xmlns="" xmlns:a16="http://schemas.microsoft.com/office/drawing/2014/main" id="{E3372935-B19F-714A-80AE-53AB089EFC20}"/>
              </a:ext>
            </a:extLst>
          </p:cNvPr>
          <p:cNvSpPr/>
          <p:nvPr/>
        </p:nvSpPr>
        <p:spPr>
          <a:xfrm>
            <a:off x="1452427" y="5447263"/>
            <a:ext cx="975003"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US" altLang="zh-CN" sz="1000" dirty="0">
                <a:solidFill>
                  <a:prstClr val="black"/>
                </a:solidFill>
                <a:latin typeface="Arial"/>
                <a:ea typeface="华文楷体"/>
              </a:rPr>
              <a:t>1</a:t>
            </a:r>
            <a:r>
              <a:rPr kumimoji="1" lang="zh-CN" altLang="en-US" sz="1000" dirty="0">
                <a:solidFill>
                  <a:prstClr val="black"/>
                </a:solidFill>
                <a:latin typeface="Arial"/>
                <a:ea typeface="华文楷体"/>
              </a:rPr>
              <a:t>亿元</a:t>
            </a:r>
          </a:p>
        </p:txBody>
      </p:sp>
      <p:sp>
        <p:nvSpPr>
          <p:cNvPr id="18" name="矩形 17">
            <a:extLst>
              <a:ext uri="{FF2B5EF4-FFF2-40B4-BE49-F238E27FC236}">
                <a16:creationId xmlns="" xmlns:a16="http://schemas.microsoft.com/office/drawing/2014/main" id="{7118D2B0-44DC-E641-BFA3-019D9BAC1B61}"/>
              </a:ext>
            </a:extLst>
          </p:cNvPr>
          <p:cNvSpPr/>
          <p:nvPr/>
        </p:nvSpPr>
        <p:spPr>
          <a:xfrm>
            <a:off x="3560982" y="5447263"/>
            <a:ext cx="1042894"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US" altLang="zh-CN" sz="1000" dirty="0">
                <a:solidFill>
                  <a:prstClr val="black"/>
                </a:solidFill>
                <a:latin typeface="Arial"/>
                <a:ea typeface="华文楷体"/>
              </a:rPr>
              <a:t>1.8</a:t>
            </a:r>
            <a:r>
              <a:rPr kumimoji="1" lang="zh-CN" altLang="en-US" sz="1000" dirty="0">
                <a:solidFill>
                  <a:prstClr val="black"/>
                </a:solidFill>
                <a:latin typeface="Arial"/>
                <a:ea typeface="华文楷体"/>
              </a:rPr>
              <a:t>亿元</a:t>
            </a:r>
          </a:p>
        </p:txBody>
      </p:sp>
      <p:sp>
        <p:nvSpPr>
          <p:cNvPr id="19" name="矩形 18">
            <a:extLst>
              <a:ext uri="{FF2B5EF4-FFF2-40B4-BE49-F238E27FC236}">
                <a16:creationId xmlns="" xmlns:a16="http://schemas.microsoft.com/office/drawing/2014/main" id="{9B520A52-6300-4A42-AF3D-64F5A5E558DF}"/>
              </a:ext>
            </a:extLst>
          </p:cNvPr>
          <p:cNvSpPr/>
          <p:nvPr/>
        </p:nvSpPr>
        <p:spPr>
          <a:xfrm>
            <a:off x="4508526" y="988907"/>
            <a:ext cx="1029936"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GB" altLang="zh-CN" sz="1000" dirty="0">
                <a:solidFill>
                  <a:prstClr val="black"/>
                </a:solidFill>
                <a:latin typeface="Arial"/>
                <a:ea typeface="华文楷体"/>
              </a:rPr>
              <a:t>2</a:t>
            </a:r>
            <a:r>
              <a:rPr kumimoji="1" lang="en-US" altLang="zh-CN" sz="1000" dirty="0">
                <a:solidFill>
                  <a:prstClr val="black"/>
                </a:solidFill>
                <a:latin typeface="Arial"/>
                <a:ea typeface="华文楷体"/>
              </a:rPr>
              <a:t>.5</a:t>
            </a:r>
            <a:r>
              <a:rPr kumimoji="1" lang="zh-CN" altLang="en-US" sz="1000" dirty="0">
                <a:solidFill>
                  <a:prstClr val="black"/>
                </a:solidFill>
                <a:latin typeface="Arial"/>
                <a:ea typeface="华文楷体"/>
              </a:rPr>
              <a:t>亿元</a:t>
            </a:r>
          </a:p>
        </p:txBody>
      </p:sp>
      <p:sp>
        <p:nvSpPr>
          <p:cNvPr id="23" name="文本框 22">
            <a:extLst>
              <a:ext uri="{FF2B5EF4-FFF2-40B4-BE49-F238E27FC236}">
                <a16:creationId xmlns="" xmlns:a16="http://schemas.microsoft.com/office/drawing/2014/main" id="{58E2705E-9B5C-4B5A-A00F-95C84E1D3E61}"/>
              </a:ext>
            </a:extLst>
          </p:cNvPr>
          <p:cNvSpPr txBox="1"/>
          <p:nvPr/>
        </p:nvSpPr>
        <p:spPr>
          <a:xfrm>
            <a:off x="693684" y="3645713"/>
            <a:ext cx="802018"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2011.1</a:t>
            </a:r>
            <a:endParaRPr kumimoji="1" lang="zh-CN" altLang="en-US" sz="1100" b="1" dirty="0">
              <a:solidFill>
                <a:prstClr val="black"/>
              </a:solidFill>
              <a:latin typeface="华文楷体"/>
              <a:ea typeface="华文楷体"/>
            </a:endParaRPr>
          </a:p>
        </p:txBody>
      </p:sp>
      <p:cxnSp>
        <p:nvCxnSpPr>
          <p:cNvPr id="24" name="直线连接符 21">
            <a:extLst>
              <a:ext uri="{FF2B5EF4-FFF2-40B4-BE49-F238E27FC236}">
                <a16:creationId xmlns="" xmlns:a16="http://schemas.microsoft.com/office/drawing/2014/main" id="{2AFAA4CE-907F-47D3-8EED-E2E816540A80}"/>
              </a:ext>
            </a:extLst>
          </p:cNvPr>
          <p:cNvCxnSpPr>
            <a:cxnSpLocks/>
          </p:cNvCxnSpPr>
          <p:nvPr/>
        </p:nvCxnSpPr>
        <p:spPr>
          <a:xfrm>
            <a:off x="1945488" y="3630290"/>
            <a:ext cx="0" cy="341567"/>
          </a:xfrm>
          <a:prstGeom prst="line">
            <a:avLst/>
          </a:prstGeom>
        </p:spPr>
        <p:style>
          <a:lnRef idx="1">
            <a:schemeClr val="dk1"/>
          </a:lnRef>
          <a:fillRef idx="0">
            <a:schemeClr val="dk1"/>
          </a:fillRef>
          <a:effectRef idx="0">
            <a:schemeClr val="dk1"/>
          </a:effectRef>
          <a:fontRef idx="minor">
            <a:schemeClr val="tx1"/>
          </a:fontRef>
        </p:style>
      </p:cxnSp>
      <p:cxnSp>
        <p:nvCxnSpPr>
          <p:cNvPr id="26" name="直线连接符 13">
            <a:extLst>
              <a:ext uri="{FF2B5EF4-FFF2-40B4-BE49-F238E27FC236}">
                <a16:creationId xmlns="" xmlns:a16="http://schemas.microsoft.com/office/drawing/2014/main" id="{9D02DC4C-5E17-4AFB-B91A-DE1AF3435EB8}"/>
              </a:ext>
            </a:extLst>
          </p:cNvPr>
          <p:cNvCxnSpPr>
            <a:cxnSpLocks/>
          </p:cNvCxnSpPr>
          <p:nvPr/>
        </p:nvCxnSpPr>
        <p:spPr>
          <a:xfrm>
            <a:off x="2944118" y="3253207"/>
            <a:ext cx="0" cy="356881"/>
          </a:xfrm>
          <a:prstGeom prst="line">
            <a:avLst/>
          </a:prstGeom>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 xmlns:a16="http://schemas.microsoft.com/office/drawing/2014/main" id="{05A32798-1A43-492D-A533-D85F90F84589}"/>
              </a:ext>
            </a:extLst>
          </p:cNvPr>
          <p:cNvSpPr txBox="1"/>
          <p:nvPr/>
        </p:nvSpPr>
        <p:spPr>
          <a:xfrm>
            <a:off x="1664105" y="3367067"/>
            <a:ext cx="763325"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2011</a:t>
            </a:r>
            <a:r>
              <a:rPr kumimoji="1" lang="en-GB" altLang="zh-CN" sz="1100" b="1" dirty="0">
                <a:solidFill>
                  <a:prstClr val="black"/>
                </a:solidFill>
                <a:latin typeface="华文楷体"/>
                <a:ea typeface="华文楷体"/>
              </a:rPr>
              <a:t>.</a:t>
            </a:r>
            <a:r>
              <a:rPr kumimoji="1" lang="en-US" altLang="zh-CN" sz="1100" b="1" dirty="0">
                <a:solidFill>
                  <a:prstClr val="black"/>
                </a:solidFill>
                <a:latin typeface="华文楷体"/>
                <a:ea typeface="华文楷体"/>
              </a:rPr>
              <a:t>12</a:t>
            </a:r>
            <a:endParaRPr kumimoji="1" lang="zh-CN" altLang="en-US" sz="1100" b="1" dirty="0">
              <a:solidFill>
                <a:prstClr val="black"/>
              </a:solidFill>
              <a:latin typeface="华文楷体"/>
              <a:ea typeface="华文楷体"/>
            </a:endParaRPr>
          </a:p>
        </p:txBody>
      </p:sp>
      <p:sp>
        <p:nvSpPr>
          <p:cNvPr id="37" name="文本框 36">
            <a:extLst>
              <a:ext uri="{FF2B5EF4-FFF2-40B4-BE49-F238E27FC236}">
                <a16:creationId xmlns="" xmlns:a16="http://schemas.microsoft.com/office/drawing/2014/main" id="{49323648-E1AA-4DCF-8F48-D19B620EEA41}"/>
              </a:ext>
            </a:extLst>
          </p:cNvPr>
          <p:cNvSpPr txBox="1"/>
          <p:nvPr/>
        </p:nvSpPr>
        <p:spPr>
          <a:xfrm>
            <a:off x="5683840" y="3366035"/>
            <a:ext cx="759857" cy="261610"/>
          </a:xfrm>
          <a:prstGeom prst="rect">
            <a:avLst/>
          </a:prstGeom>
          <a:noFill/>
        </p:spPr>
        <p:txBody>
          <a:bodyPr wrap="square" rtlCol="0">
            <a:spAutoFit/>
          </a:bodyPr>
          <a:lstStyle/>
          <a:p>
            <a:pPr algn="ctr" defTabSz="342900"/>
            <a:r>
              <a:rPr kumimoji="1" lang="en-US" altLang="zh-CN" sz="1100" b="1" dirty="0">
                <a:solidFill>
                  <a:prstClr val="black"/>
                </a:solidFill>
                <a:latin typeface="华文楷体"/>
                <a:ea typeface="华文楷体"/>
              </a:rPr>
              <a:t>2016.05</a:t>
            </a:r>
            <a:endParaRPr kumimoji="1" lang="zh-CN" altLang="en-US" sz="1100" b="1" dirty="0">
              <a:solidFill>
                <a:prstClr val="black"/>
              </a:solidFill>
              <a:latin typeface="华文楷体"/>
              <a:ea typeface="华文楷体"/>
            </a:endParaRPr>
          </a:p>
        </p:txBody>
      </p:sp>
      <p:cxnSp>
        <p:nvCxnSpPr>
          <p:cNvPr id="38" name="直线连接符 21">
            <a:extLst>
              <a:ext uri="{FF2B5EF4-FFF2-40B4-BE49-F238E27FC236}">
                <a16:creationId xmlns="" xmlns:a16="http://schemas.microsoft.com/office/drawing/2014/main" id="{47B7878B-C438-4B8F-ABB8-B08267B38FE8}"/>
              </a:ext>
            </a:extLst>
          </p:cNvPr>
          <p:cNvCxnSpPr>
            <a:cxnSpLocks/>
          </p:cNvCxnSpPr>
          <p:nvPr/>
        </p:nvCxnSpPr>
        <p:spPr>
          <a:xfrm>
            <a:off x="6092343" y="3604269"/>
            <a:ext cx="0" cy="341567"/>
          </a:xfrm>
          <a:prstGeom prst="line">
            <a:avLst/>
          </a:prstGeom>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 xmlns:a16="http://schemas.microsoft.com/office/drawing/2014/main" id="{F8345B41-F89C-4E0D-AAE0-6FC5E4E287D9}"/>
              </a:ext>
            </a:extLst>
          </p:cNvPr>
          <p:cNvSpPr/>
          <p:nvPr/>
        </p:nvSpPr>
        <p:spPr>
          <a:xfrm>
            <a:off x="5538462" y="5447264"/>
            <a:ext cx="1042894"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US" altLang="zh-CN" sz="1000" dirty="0">
                <a:solidFill>
                  <a:prstClr val="black"/>
                </a:solidFill>
                <a:latin typeface="Arial"/>
                <a:ea typeface="华文楷体"/>
              </a:rPr>
              <a:t>3.2</a:t>
            </a:r>
            <a:r>
              <a:rPr kumimoji="1" lang="zh-CN" altLang="en-US" sz="1000" dirty="0">
                <a:solidFill>
                  <a:prstClr val="black"/>
                </a:solidFill>
                <a:latin typeface="Arial"/>
                <a:ea typeface="华文楷体"/>
              </a:rPr>
              <a:t>亿元</a:t>
            </a:r>
          </a:p>
        </p:txBody>
      </p:sp>
      <p:sp>
        <p:nvSpPr>
          <p:cNvPr id="44" name="文本框 43">
            <a:extLst>
              <a:ext uri="{FF2B5EF4-FFF2-40B4-BE49-F238E27FC236}">
                <a16:creationId xmlns="" xmlns:a16="http://schemas.microsoft.com/office/drawing/2014/main" id="{BBF24422-2CCF-49C6-8EB2-62A964CC0D11}"/>
              </a:ext>
            </a:extLst>
          </p:cNvPr>
          <p:cNvSpPr txBox="1"/>
          <p:nvPr/>
        </p:nvSpPr>
        <p:spPr>
          <a:xfrm>
            <a:off x="6708119" y="3630897"/>
            <a:ext cx="675210"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2017.09</a:t>
            </a:r>
            <a:endParaRPr kumimoji="1" lang="zh-CN" altLang="en-US" sz="1100" b="1" dirty="0">
              <a:solidFill>
                <a:prstClr val="black"/>
              </a:solidFill>
              <a:latin typeface="华文楷体"/>
              <a:ea typeface="华文楷体"/>
            </a:endParaRPr>
          </a:p>
        </p:txBody>
      </p:sp>
      <p:sp>
        <p:nvSpPr>
          <p:cNvPr id="35" name="文本框 34">
            <a:extLst>
              <a:ext uri="{FF2B5EF4-FFF2-40B4-BE49-F238E27FC236}">
                <a16:creationId xmlns="" xmlns:a16="http://schemas.microsoft.com/office/drawing/2014/main" id="{58B0318E-7AC2-43E1-B955-E3555D44019E}"/>
              </a:ext>
            </a:extLst>
          </p:cNvPr>
          <p:cNvSpPr txBox="1"/>
          <p:nvPr/>
        </p:nvSpPr>
        <p:spPr>
          <a:xfrm>
            <a:off x="1174095" y="440967"/>
            <a:ext cx="5409565" cy="400110"/>
          </a:xfrm>
          <a:prstGeom prst="rect">
            <a:avLst/>
          </a:prstGeom>
          <a:noFill/>
        </p:spPr>
        <p:txBody>
          <a:bodyPr wrap="square" rtlCol="0">
            <a:spAutoFit/>
          </a:bodyPr>
          <a:lstStyle/>
          <a:p>
            <a:pPr defTabSz="457200"/>
            <a:r>
              <a:rPr lang="en-US" altLang="zh-CN" sz="2000" b="1" dirty="0">
                <a:solidFill>
                  <a:prstClr val="white"/>
                </a:solidFill>
                <a:latin typeface="华文楷体"/>
                <a:ea typeface="华文楷体"/>
              </a:rPr>
              <a:t>1.3</a:t>
            </a:r>
            <a:r>
              <a:rPr lang="zh-CN" altLang="en-US" sz="2000" b="1" dirty="0">
                <a:solidFill>
                  <a:prstClr val="white"/>
                </a:solidFill>
                <a:latin typeface="华文楷体"/>
                <a:ea typeface="华文楷体"/>
              </a:rPr>
              <a:t> 公司</a:t>
            </a:r>
            <a:r>
              <a:rPr lang="zh-CN" altLang="en-GB" sz="2000" b="1" dirty="0">
                <a:solidFill>
                  <a:prstClr val="white"/>
                </a:solidFill>
                <a:latin typeface="华文楷体"/>
                <a:ea typeface="华文楷体"/>
              </a:rPr>
              <a:t>历</a:t>
            </a:r>
            <a:r>
              <a:rPr lang="zh-CN" altLang="en-US" sz="2000" b="1" dirty="0">
                <a:solidFill>
                  <a:prstClr val="white"/>
                </a:solidFill>
                <a:latin typeface="华文楷体"/>
                <a:ea typeface="华文楷体"/>
              </a:rPr>
              <a:t>轮增资及估值情况</a:t>
            </a:r>
          </a:p>
        </p:txBody>
      </p:sp>
      <p:sp>
        <p:nvSpPr>
          <p:cNvPr id="2" name="Rectangle 1">
            <a:extLst>
              <a:ext uri="{FF2B5EF4-FFF2-40B4-BE49-F238E27FC236}">
                <a16:creationId xmlns="" xmlns:a16="http://schemas.microsoft.com/office/drawing/2014/main" id="{D035C0FF-00DE-A746-A16C-8222A62EE415}"/>
              </a:ext>
            </a:extLst>
          </p:cNvPr>
          <p:cNvSpPr/>
          <p:nvPr/>
        </p:nvSpPr>
        <p:spPr>
          <a:xfrm>
            <a:off x="446631" y="2161474"/>
            <a:ext cx="1043958" cy="108727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lvl="0" indent="-128588">
              <a:buFont typeface="Arial" panose="020B0604020202020204" pitchFamily="34" charset="0"/>
              <a:buChar char="•"/>
            </a:pPr>
            <a:endParaRPr lang="en-US" altLang="zh-CN" sz="1000" dirty="0">
              <a:solidFill>
                <a:prstClr val="black"/>
              </a:solidFill>
              <a:latin typeface="华文楷体"/>
            </a:endParaRPr>
          </a:p>
          <a:p>
            <a:pPr marL="128588" lvl="0" indent="-128588">
              <a:buFont typeface="Arial" panose="020B0604020202020204" pitchFamily="34" charset="0"/>
              <a:buChar char="•"/>
            </a:pPr>
            <a:r>
              <a:rPr lang="zh-CN" altLang="en-US" sz="1000" dirty="0">
                <a:solidFill>
                  <a:prstClr val="black"/>
                </a:solidFill>
                <a:latin typeface="华文楷体"/>
              </a:rPr>
              <a:t>设立，注册资本</a:t>
            </a:r>
            <a:r>
              <a:rPr lang="en-US" altLang="zh-CN" sz="1000" dirty="0">
                <a:solidFill>
                  <a:prstClr val="black"/>
                </a:solidFill>
                <a:latin typeface="华文楷体"/>
              </a:rPr>
              <a:t>300</a:t>
            </a:r>
            <a:r>
              <a:rPr lang="zh-CN" altLang="en-US" sz="1000" dirty="0">
                <a:solidFill>
                  <a:prstClr val="black"/>
                </a:solidFill>
                <a:latin typeface="华文楷体"/>
              </a:rPr>
              <a:t>万元。</a:t>
            </a:r>
            <a:endParaRPr lang="en-US" altLang="zh-CN" sz="1000" dirty="0">
              <a:solidFill>
                <a:prstClr val="black"/>
              </a:solidFill>
              <a:latin typeface="华文楷体"/>
            </a:endParaRPr>
          </a:p>
          <a:p>
            <a:pPr marL="128588" lvl="0" indent="-128588">
              <a:buFont typeface="Arial" panose="020B0604020202020204" pitchFamily="34" charset="0"/>
              <a:buChar char="•"/>
            </a:pPr>
            <a:r>
              <a:rPr kumimoji="1" lang="zh-CN" altLang="en-US" sz="1000" dirty="0">
                <a:solidFill>
                  <a:prstClr val="black"/>
                </a:solidFill>
              </a:rPr>
              <a:t>资福器械出资</a:t>
            </a:r>
            <a:r>
              <a:rPr kumimoji="1" lang="en-US" altLang="zh-CN" sz="1000" dirty="0">
                <a:solidFill>
                  <a:prstClr val="black"/>
                </a:solidFill>
              </a:rPr>
              <a:t>240</a:t>
            </a:r>
            <a:r>
              <a:rPr kumimoji="1" lang="zh-CN" altLang="en-US" sz="1000" dirty="0">
                <a:solidFill>
                  <a:prstClr val="black"/>
                </a:solidFill>
              </a:rPr>
              <a:t>万元，肖潇出资</a:t>
            </a:r>
            <a:r>
              <a:rPr kumimoji="1" lang="en-US" altLang="zh-CN" sz="1000" dirty="0">
                <a:solidFill>
                  <a:prstClr val="black"/>
                </a:solidFill>
              </a:rPr>
              <a:t>60</a:t>
            </a:r>
            <a:r>
              <a:rPr kumimoji="1" lang="zh-CN" altLang="en-US" sz="1000" dirty="0">
                <a:solidFill>
                  <a:prstClr val="black"/>
                </a:solidFill>
              </a:rPr>
              <a:t>万元。</a:t>
            </a:r>
          </a:p>
          <a:p>
            <a:pPr marL="128588" lvl="0" indent="-128588">
              <a:buFont typeface="Arial" panose="020B0604020202020204" pitchFamily="34" charset="0"/>
              <a:buChar char="•"/>
            </a:pPr>
            <a:endParaRPr kumimoji="1" lang="zh-CN" altLang="en-US" sz="1000" dirty="0">
              <a:solidFill>
                <a:prstClr val="black"/>
              </a:solidFill>
            </a:endParaRPr>
          </a:p>
        </p:txBody>
      </p:sp>
      <p:sp>
        <p:nvSpPr>
          <p:cNvPr id="36" name="Rectangle 35">
            <a:extLst>
              <a:ext uri="{FF2B5EF4-FFF2-40B4-BE49-F238E27FC236}">
                <a16:creationId xmlns="" xmlns:a16="http://schemas.microsoft.com/office/drawing/2014/main" id="{45F48BBD-8B2F-6A44-9064-8834C17B36FB}"/>
              </a:ext>
            </a:extLst>
          </p:cNvPr>
          <p:cNvSpPr/>
          <p:nvPr/>
        </p:nvSpPr>
        <p:spPr>
          <a:xfrm>
            <a:off x="1225550" y="3888672"/>
            <a:ext cx="1419511" cy="150289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a:buFont typeface="Arial" panose="020B0604020202020204" pitchFamily="34" charset="0"/>
              <a:buChar char="•"/>
            </a:pPr>
            <a:r>
              <a:rPr lang="zh-CN" altLang="en-US" sz="1000" dirty="0">
                <a:solidFill>
                  <a:prstClr val="black"/>
                </a:solidFill>
                <a:latin typeface="华文楷体"/>
              </a:rPr>
              <a:t>公司</a:t>
            </a:r>
            <a:r>
              <a:rPr lang="zh-CN" altLang="zh-CN" sz="1000" dirty="0">
                <a:solidFill>
                  <a:prstClr val="black"/>
                </a:solidFill>
                <a:latin typeface="华文楷体"/>
              </a:rPr>
              <a:t>注册资本</a:t>
            </a:r>
            <a:r>
              <a:rPr lang="zh-CN" altLang="en-US" sz="1000" dirty="0">
                <a:solidFill>
                  <a:prstClr val="black"/>
                </a:solidFill>
                <a:latin typeface="华文楷体"/>
              </a:rPr>
              <a:t>由</a:t>
            </a:r>
            <a:r>
              <a:rPr lang="en-US" altLang="zh-CN" sz="1000" dirty="0">
                <a:solidFill>
                  <a:prstClr val="black"/>
                </a:solidFill>
                <a:latin typeface="华文楷体"/>
              </a:rPr>
              <a:t>300</a:t>
            </a:r>
            <a:r>
              <a:rPr lang="zh-CN" altLang="en-US" sz="1000" dirty="0">
                <a:solidFill>
                  <a:prstClr val="black"/>
                </a:solidFill>
                <a:latin typeface="华文楷体"/>
              </a:rPr>
              <a:t>万元</a:t>
            </a:r>
            <a:r>
              <a:rPr lang="zh-CN" altLang="zh-CN" sz="1000" dirty="0">
                <a:solidFill>
                  <a:prstClr val="black"/>
                </a:solidFill>
                <a:latin typeface="华文楷体"/>
              </a:rPr>
              <a:t>增加至</a:t>
            </a:r>
            <a:r>
              <a:rPr lang="en-US" altLang="zh-CN" sz="1000" dirty="0">
                <a:solidFill>
                  <a:prstClr val="black"/>
                </a:solidFill>
                <a:latin typeface="华文楷体"/>
              </a:rPr>
              <a:t>330</a:t>
            </a:r>
            <a:r>
              <a:rPr lang="zh-CN" altLang="zh-CN" sz="1000" dirty="0">
                <a:solidFill>
                  <a:prstClr val="black"/>
                </a:solidFill>
                <a:latin typeface="华文楷体"/>
              </a:rPr>
              <a:t>万元</a:t>
            </a:r>
            <a:r>
              <a:rPr lang="zh-CN" altLang="en-US" sz="1000" dirty="0">
                <a:solidFill>
                  <a:prstClr val="black"/>
                </a:solidFill>
                <a:latin typeface="华文楷体"/>
              </a:rPr>
              <a:t>，</a:t>
            </a:r>
            <a:r>
              <a:rPr lang="zh-CN" altLang="en-US" sz="1000" dirty="0">
                <a:solidFill>
                  <a:prstClr val="black"/>
                </a:solidFill>
                <a:latin typeface="华文楷体"/>
                <a:cs typeface="Kaiti TC" charset="-120"/>
              </a:rPr>
              <a:t>均系货币增资。</a:t>
            </a:r>
            <a:endParaRPr lang="en-US" altLang="zh-CN" sz="1000" dirty="0">
              <a:solidFill>
                <a:prstClr val="black"/>
              </a:solidFill>
              <a:latin typeface="华文楷体"/>
              <a:cs typeface="Kaiti TC" charset="-120"/>
            </a:endParaRPr>
          </a:p>
          <a:p>
            <a:pPr marL="128588" indent="-128588">
              <a:buFont typeface="Arial" panose="020B0604020202020204" pitchFamily="34" charset="0"/>
              <a:buChar char="•"/>
            </a:pPr>
            <a:r>
              <a:rPr kumimoji="1" lang="zh-CN" altLang="en-US" sz="1000" dirty="0">
                <a:solidFill>
                  <a:prstClr val="black"/>
                </a:solidFill>
              </a:rPr>
              <a:t>其中赢者投资认缴</a:t>
            </a:r>
            <a:r>
              <a:rPr kumimoji="1" lang="en-US" altLang="zh-CN" sz="1000" dirty="0">
                <a:solidFill>
                  <a:prstClr val="black"/>
                </a:solidFill>
              </a:rPr>
              <a:t>6</a:t>
            </a:r>
            <a:r>
              <a:rPr kumimoji="1" lang="zh-CN" altLang="en-US" sz="1000" dirty="0">
                <a:solidFill>
                  <a:prstClr val="black"/>
                </a:solidFill>
              </a:rPr>
              <a:t>万元，许晓文认缴</a:t>
            </a:r>
            <a:r>
              <a:rPr kumimoji="1" lang="en-US" altLang="zh-CN" sz="1000" dirty="0">
                <a:solidFill>
                  <a:prstClr val="black"/>
                </a:solidFill>
              </a:rPr>
              <a:t>6</a:t>
            </a:r>
            <a:r>
              <a:rPr kumimoji="1" lang="zh-CN" altLang="en-US" sz="1000" dirty="0">
                <a:solidFill>
                  <a:prstClr val="black"/>
                </a:solidFill>
              </a:rPr>
              <a:t>万元，赵刚岗认缴</a:t>
            </a:r>
            <a:r>
              <a:rPr kumimoji="1" lang="en-US" altLang="zh-CN" sz="1000" dirty="0">
                <a:solidFill>
                  <a:prstClr val="black"/>
                </a:solidFill>
              </a:rPr>
              <a:t>6</a:t>
            </a:r>
            <a:r>
              <a:rPr kumimoji="1" lang="zh-CN" altLang="en-US" sz="1000" dirty="0">
                <a:solidFill>
                  <a:prstClr val="black"/>
                </a:solidFill>
              </a:rPr>
              <a:t>万元，贾伯炜认缴</a:t>
            </a:r>
            <a:r>
              <a:rPr kumimoji="1" lang="en-US" altLang="zh-CN" sz="1000" dirty="0">
                <a:solidFill>
                  <a:prstClr val="black"/>
                </a:solidFill>
              </a:rPr>
              <a:t>6</a:t>
            </a:r>
            <a:r>
              <a:rPr kumimoji="1" lang="zh-CN" altLang="en-US" sz="1000" dirty="0">
                <a:solidFill>
                  <a:prstClr val="black"/>
                </a:solidFill>
              </a:rPr>
              <a:t>万元，赖春宝认缴</a:t>
            </a:r>
            <a:r>
              <a:rPr kumimoji="1" lang="en-US" altLang="zh-CN" sz="1000" dirty="0">
                <a:solidFill>
                  <a:prstClr val="black"/>
                </a:solidFill>
              </a:rPr>
              <a:t>6</a:t>
            </a:r>
            <a:r>
              <a:rPr kumimoji="1" lang="zh-CN" altLang="en-US" sz="1000" dirty="0">
                <a:solidFill>
                  <a:prstClr val="black"/>
                </a:solidFill>
              </a:rPr>
              <a:t>万元，</a:t>
            </a:r>
          </a:p>
        </p:txBody>
      </p:sp>
      <p:sp>
        <p:nvSpPr>
          <p:cNvPr id="42" name="Rectangle 41">
            <a:extLst>
              <a:ext uri="{FF2B5EF4-FFF2-40B4-BE49-F238E27FC236}">
                <a16:creationId xmlns="" xmlns:a16="http://schemas.microsoft.com/office/drawing/2014/main" id="{0CEAE9E9-7502-304A-BBE7-5A5A12CF7D10}"/>
              </a:ext>
            </a:extLst>
          </p:cNvPr>
          <p:cNvSpPr/>
          <p:nvPr/>
        </p:nvSpPr>
        <p:spPr>
          <a:xfrm>
            <a:off x="2063750" y="1422894"/>
            <a:ext cx="1775419" cy="185101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endParaRPr lang="en-US" altLang="zh-CN" sz="1000" dirty="0">
              <a:solidFill>
                <a:prstClr val="black"/>
              </a:solidFill>
              <a:latin typeface="华文楷体"/>
              <a:cs typeface="Kaiti TC" charset="-120"/>
            </a:endParaRPr>
          </a:p>
          <a:p>
            <a:pPr marL="128588" indent="-128588" defTabSz="342900">
              <a:buFont typeface="Arial" panose="020B0604020202020204" pitchFamily="34" charset="0"/>
              <a:buChar char="•"/>
            </a:pPr>
            <a:r>
              <a:rPr lang="zh-CN" altLang="en-US" sz="1000" dirty="0">
                <a:solidFill>
                  <a:prstClr val="black"/>
                </a:solidFill>
                <a:latin typeface="华文楷体"/>
                <a:cs typeface="Kaiti TC" charset="-120"/>
              </a:rPr>
              <a:t>公司注册资本</a:t>
            </a:r>
            <a:r>
              <a:rPr lang="zh-CN" altLang="en-US" sz="1000" dirty="0">
                <a:solidFill>
                  <a:prstClr val="black"/>
                </a:solidFill>
                <a:latin typeface="华文楷体"/>
              </a:rPr>
              <a:t>公司</a:t>
            </a:r>
            <a:r>
              <a:rPr lang="zh-CN" altLang="zh-CN" sz="1000" dirty="0">
                <a:solidFill>
                  <a:prstClr val="black"/>
                </a:solidFill>
                <a:latin typeface="华文楷体"/>
              </a:rPr>
              <a:t>注册资本</a:t>
            </a:r>
            <a:r>
              <a:rPr lang="zh-CN" altLang="en-US" sz="1000" dirty="0">
                <a:solidFill>
                  <a:prstClr val="black"/>
                </a:solidFill>
                <a:latin typeface="华文楷体"/>
              </a:rPr>
              <a:t>由</a:t>
            </a:r>
            <a:r>
              <a:rPr lang="en-US" altLang="zh-CN" sz="1000" dirty="0">
                <a:solidFill>
                  <a:prstClr val="black"/>
                </a:solidFill>
                <a:latin typeface="华文楷体"/>
              </a:rPr>
              <a:t>330</a:t>
            </a:r>
            <a:r>
              <a:rPr lang="zh-CN" altLang="en-US" sz="1000" dirty="0">
                <a:solidFill>
                  <a:prstClr val="black"/>
                </a:solidFill>
                <a:latin typeface="华文楷体"/>
              </a:rPr>
              <a:t>万元</a:t>
            </a:r>
            <a:r>
              <a:rPr lang="zh-CN" altLang="zh-CN" sz="1000" dirty="0">
                <a:solidFill>
                  <a:prstClr val="black"/>
                </a:solidFill>
                <a:latin typeface="华文楷体"/>
              </a:rPr>
              <a:t>增加至</a:t>
            </a:r>
            <a:r>
              <a:rPr lang="en-US" altLang="zh-CN" sz="1000" dirty="0">
                <a:solidFill>
                  <a:prstClr val="black"/>
                </a:solidFill>
                <a:latin typeface="华文楷体"/>
              </a:rPr>
              <a:t>1300</a:t>
            </a:r>
            <a:r>
              <a:rPr lang="zh-CN" altLang="zh-CN" sz="1000" dirty="0">
                <a:solidFill>
                  <a:prstClr val="black"/>
                </a:solidFill>
                <a:latin typeface="华文楷体"/>
              </a:rPr>
              <a:t>万</a:t>
            </a:r>
            <a:r>
              <a:rPr lang="zh-CN" altLang="en-US" sz="1000" dirty="0">
                <a:solidFill>
                  <a:prstClr val="black"/>
                </a:solidFill>
                <a:latin typeface="华文楷体"/>
              </a:rPr>
              <a:t>元，</a:t>
            </a:r>
            <a:r>
              <a:rPr lang="zh-CN" altLang="en-US" sz="1000" dirty="0">
                <a:solidFill>
                  <a:prstClr val="black"/>
                </a:solidFill>
                <a:latin typeface="华文楷体"/>
                <a:cs typeface="Kaiti TC" charset="-120"/>
              </a:rPr>
              <a:t>均系货币增资。</a:t>
            </a:r>
            <a:endParaRPr lang="en-US" altLang="zh-CN" sz="1000" dirty="0">
              <a:solidFill>
                <a:prstClr val="black"/>
              </a:solidFill>
              <a:latin typeface="华文楷体"/>
              <a:cs typeface="Kaiti TC" charset="-120"/>
            </a:endParaRPr>
          </a:p>
          <a:p>
            <a:pPr marL="128588" indent="-128588" defTabSz="342900">
              <a:buFont typeface="Arial" panose="020B0604020202020204" pitchFamily="34" charset="0"/>
              <a:buChar char="•"/>
            </a:pPr>
            <a:r>
              <a:rPr kumimoji="1" lang="zh-CN" altLang="en-US" sz="1000" dirty="0">
                <a:solidFill>
                  <a:prstClr val="black"/>
                </a:solidFill>
              </a:rPr>
              <a:t>资福实业认缴</a:t>
            </a:r>
            <a:r>
              <a:rPr kumimoji="1" lang="en-US" altLang="zh-CN" sz="1000" dirty="0">
                <a:solidFill>
                  <a:prstClr val="black"/>
                </a:solidFill>
              </a:rPr>
              <a:t>705.464</a:t>
            </a:r>
            <a:r>
              <a:rPr kumimoji="1" lang="zh-CN" altLang="en-US" sz="1000" dirty="0">
                <a:solidFill>
                  <a:prstClr val="black"/>
                </a:solidFill>
              </a:rPr>
              <a:t>万元，肖潇认缴</a:t>
            </a:r>
            <a:r>
              <a:rPr kumimoji="1" lang="en-US" altLang="zh-CN" sz="1000" dirty="0">
                <a:solidFill>
                  <a:prstClr val="black"/>
                </a:solidFill>
              </a:rPr>
              <a:t>176.366</a:t>
            </a:r>
            <a:r>
              <a:rPr kumimoji="1" lang="zh-CN" altLang="en-US" sz="1000" dirty="0">
                <a:solidFill>
                  <a:prstClr val="black"/>
                </a:solidFill>
              </a:rPr>
              <a:t>万元，赢者投资认缴</a:t>
            </a:r>
            <a:r>
              <a:rPr kumimoji="1" lang="en-US" altLang="zh-CN" sz="1000" dirty="0">
                <a:solidFill>
                  <a:prstClr val="black"/>
                </a:solidFill>
              </a:rPr>
              <a:t>17.634</a:t>
            </a:r>
            <a:r>
              <a:rPr kumimoji="1" lang="zh-CN" altLang="en-US" sz="1000" dirty="0">
                <a:solidFill>
                  <a:prstClr val="black"/>
                </a:solidFill>
              </a:rPr>
              <a:t>万元，许晓文认缴</a:t>
            </a:r>
            <a:r>
              <a:rPr kumimoji="1" lang="en-US" altLang="zh-CN" sz="1000" dirty="0">
                <a:solidFill>
                  <a:prstClr val="black"/>
                </a:solidFill>
              </a:rPr>
              <a:t>17.634</a:t>
            </a:r>
            <a:r>
              <a:rPr kumimoji="1" lang="zh-CN" altLang="en-US" sz="1000" dirty="0">
                <a:solidFill>
                  <a:prstClr val="black"/>
                </a:solidFill>
              </a:rPr>
              <a:t>万元，赵刚岗认缴</a:t>
            </a:r>
            <a:r>
              <a:rPr kumimoji="1" lang="en-US" altLang="zh-CN" sz="1000" dirty="0">
                <a:solidFill>
                  <a:prstClr val="black"/>
                </a:solidFill>
              </a:rPr>
              <a:t>17.634</a:t>
            </a:r>
            <a:r>
              <a:rPr kumimoji="1" lang="zh-CN" altLang="en-US" sz="1000" dirty="0">
                <a:solidFill>
                  <a:prstClr val="black"/>
                </a:solidFill>
              </a:rPr>
              <a:t>万元，贾伯炜认缴</a:t>
            </a:r>
            <a:r>
              <a:rPr kumimoji="1" lang="en-US" altLang="zh-CN" sz="1000" dirty="0">
                <a:solidFill>
                  <a:prstClr val="black"/>
                </a:solidFill>
              </a:rPr>
              <a:t>17.634</a:t>
            </a:r>
            <a:r>
              <a:rPr kumimoji="1" lang="zh-CN" altLang="en-US" sz="1000" dirty="0">
                <a:solidFill>
                  <a:prstClr val="black"/>
                </a:solidFill>
              </a:rPr>
              <a:t>万元，赖春宝认缴</a:t>
            </a:r>
            <a:r>
              <a:rPr kumimoji="1" lang="en-US" altLang="zh-CN" sz="1000" dirty="0">
                <a:solidFill>
                  <a:prstClr val="black"/>
                </a:solidFill>
              </a:rPr>
              <a:t>17.634</a:t>
            </a:r>
            <a:r>
              <a:rPr kumimoji="1" lang="zh-CN" altLang="en-US" sz="1000" dirty="0">
                <a:solidFill>
                  <a:prstClr val="black"/>
                </a:solidFill>
              </a:rPr>
              <a:t>万元。</a:t>
            </a:r>
          </a:p>
          <a:p>
            <a:pPr marL="128588" indent="-128588" defTabSz="342900">
              <a:buFont typeface="Arial" panose="020B0604020202020204" pitchFamily="34" charset="0"/>
              <a:buChar char="•"/>
            </a:pPr>
            <a:endParaRPr kumimoji="1" lang="zh-CN" altLang="en-US" sz="1000" dirty="0">
              <a:solidFill>
                <a:prstClr val="black"/>
              </a:solidFill>
            </a:endParaRPr>
          </a:p>
        </p:txBody>
      </p:sp>
      <p:sp>
        <p:nvSpPr>
          <p:cNvPr id="43" name="Rectangle 42">
            <a:extLst>
              <a:ext uri="{FF2B5EF4-FFF2-40B4-BE49-F238E27FC236}">
                <a16:creationId xmlns="" xmlns:a16="http://schemas.microsoft.com/office/drawing/2014/main" id="{5CA3C04E-4172-B843-9553-1D02A99EE0F7}"/>
              </a:ext>
            </a:extLst>
          </p:cNvPr>
          <p:cNvSpPr/>
          <p:nvPr/>
        </p:nvSpPr>
        <p:spPr>
          <a:xfrm>
            <a:off x="3328556" y="3888672"/>
            <a:ext cx="1450944" cy="149987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r>
              <a:rPr lang="zh-CN" altLang="en-US" sz="1000" dirty="0">
                <a:solidFill>
                  <a:prstClr val="black"/>
                </a:solidFill>
                <a:latin typeface="华文楷体"/>
              </a:rPr>
              <a:t>公司注册资本由 </a:t>
            </a:r>
            <a:r>
              <a:rPr lang="en-US" altLang="zh-CN" sz="1000" dirty="0">
                <a:solidFill>
                  <a:prstClr val="black"/>
                </a:solidFill>
                <a:latin typeface="华文楷体"/>
              </a:rPr>
              <a:t>1300</a:t>
            </a:r>
            <a:r>
              <a:rPr lang="zh-CN" altLang="en-US" sz="1000" dirty="0">
                <a:solidFill>
                  <a:prstClr val="black"/>
                </a:solidFill>
                <a:latin typeface="华文楷体"/>
              </a:rPr>
              <a:t>万元增加至</a:t>
            </a:r>
            <a:r>
              <a:rPr lang="en-US" altLang="zh-CN" sz="1000" dirty="0">
                <a:solidFill>
                  <a:prstClr val="black"/>
                </a:solidFill>
                <a:latin typeface="华文楷体"/>
              </a:rPr>
              <a:t>1368.421</a:t>
            </a:r>
            <a:r>
              <a:rPr lang="zh-CN" altLang="en-US" sz="1000" dirty="0">
                <a:solidFill>
                  <a:prstClr val="black"/>
                </a:solidFill>
                <a:latin typeface="华文楷体"/>
              </a:rPr>
              <a:t>万元，均系货币增资。</a:t>
            </a:r>
            <a:endParaRPr lang="en-US" altLang="zh-CN" sz="1000" dirty="0">
              <a:solidFill>
                <a:prstClr val="black"/>
              </a:solidFill>
              <a:latin typeface="华文楷体"/>
            </a:endParaRPr>
          </a:p>
          <a:p>
            <a:pPr marL="128588" indent="-128588" defTabSz="342900">
              <a:buFont typeface="Arial" panose="020B0604020202020204" pitchFamily="34" charset="0"/>
              <a:buChar char="•"/>
            </a:pPr>
            <a:r>
              <a:rPr lang="zh-CN" altLang="en-US" sz="1000" dirty="0">
                <a:solidFill>
                  <a:prstClr val="black"/>
                </a:solidFill>
                <a:latin typeface="华文楷体"/>
              </a:rPr>
              <a:t>赢者投资、赖春宝、尹江三分别认购公司出资额</a:t>
            </a:r>
            <a:r>
              <a:rPr lang="en-US" altLang="zh-CN" sz="1000" dirty="0">
                <a:solidFill>
                  <a:prstClr val="black"/>
                </a:solidFill>
                <a:latin typeface="华文楷体"/>
              </a:rPr>
              <a:t>273,684</a:t>
            </a:r>
            <a:r>
              <a:rPr lang="zh-CN" altLang="en-US" sz="1000" dirty="0">
                <a:solidFill>
                  <a:prstClr val="black"/>
                </a:solidFill>
                <a:latin typeface="华文楷体"/>
              </a:rPr>
              <a:t>元、</a:t>
            </a:r>
            <a:r>
              <a:rPr lang="en-US" altLang="zh-CN" sz="1000" dirty="0">
                <a:solidFill>
                  <a:prstClr val="black"/>
                </a:solidFill>
                <a:latin typeface="华文楷体"/>
              </a:rPr>
              <a:t>273,684</a:t>
            </a:r>
            <a:r>
              <a:rPr lang="zh-CN" altLang="en-US" sz="1000" dirty="0">
                <a:solidFill>
                  <a:prstClr val="black"/>
                </a:solidFill>
                <a:latin typeface="华文楷体"/>
              </a:rPr>
              <a:t>元、</a:t>
            </a:r>
            <a:r>
              <a:rPr lang="en-US" altLang="zh-CN" sz="1000" dirty="0">
                <a:solidFill>
                  <a:prstClr val="black"/>
                </a:solidFill>
                <a:latin typeface="华文楷体"/>
              </a:rPr>
              <a:t>136,842</a:t>
            </a:r>
            <a:r>
              <a:rPr lang="zh-CN" altLang="en-US" sz="1000" dirty="0">
                <a:solidFill>
                  <a:prstClr val="black"/>
                </a:solidFill>
                <a:latin typeface="华文楷体"/>
              </a:rPr>
              <a:t>元。</a:t>
            </a:r>
            <a:endParaRPr kumimoji="1" lang="zh-CN" altLang="en-US" sz="1000" dirty="0">
              <a:solidFill>
                <a:prstClr val="black"/>
              </a:solidFill>
            </a:endParaRPr>
          </a:p>
        </p:txBody>
      </p:sp>
      <p:sp>
        <p:nvSpPr>
          <p:cNvPr id="45" name="Rectangle 44">
            <a:extLst>
              <a:ext uri="{FF2B5EF4-FFF2-40B4-BE49-F238E27FC236}">
                <a16:creationId xmlns="" xmlns:a16="http://schemas.microsoft.com/office/drawing/2014/main" id="{0749058A-5A3F-D443-A52A-AC82F666468F}"/>
              </a:ext>
            </a:extLst>
          </p:cNvPr>
          <p:cNvSpPr/>
          <p:nvPr/>
        </p:nvSpPr>
        <p:spPr>
          <a:xfrm>
            <a:off x="4135598" y="1438478"/>
            <a:ext cx="1775418" cy="180415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r>
              <a:rPr lang="zh-CN" altLang="en-US" sz="1000" dirty="0">
                <a:solidFill>
                  <a:prstClr val="black"/>
                </a:solidFill>
                <a:latin typeface="华文楷体"/>
                <a:cs typeface="Kaiti TC" charset="-120"/>
              </a:rPr>
              <a:t>公司注册资本由 </a:t>
            </a:r>
            <a:r>
              <a:rPr lang="en-US" altLang="zh-CN" sz="1000" dirty="0">
                <a:solidFill>
                  <a:prstClr val="black"/>
                </a:solidFill>
                <a:latin typeface="华文楷体"/>
                <a:cs typeface="Kaiti TC" charset="-120"/>
              </a:rPr>
              <a:t>1368.421</a:t>
            </a:r>
            <a:r>
              <a:rPr lang="zh-CN" altLang="en-US" sz="1000" dirty="0">
                <a:solidFill>
                  <a:prstClr val="black"/>
                </a:solidFill>
                <a:latin typeface="华文楷体"/>
                <a:cs typeface="Kaiti TC" charset="-120"/>
              </a:rPr>
              <a:t>万元增至 </a:t>
            </a:r>
            <a:r>
              <a:rPr lang="en-US" altLang="zh-CN" sz="1000" dirty="0">
                <a:solidFill>
                  <a:prstClr val="black"/>
                </a:solidFill>
                <a:latin typeface="华文楷体"/>
                <a:cs typeface="Kaiti TC" charset="-120"/>
              </a:rPr>
              <a:t>1461.7224 </a:t>
            </a:r>
            <a:r>
              <a:rPr lang="zh-CN" altLang="en-US" sz="1000" dirty="0">
                <a:solidFill>
                  <a:prstClr val="black"/>
                </a:solidFill>
                <a:latin typeface="华文楷体"/>
                <a:cs typeface="Kaiti TC" charset="-120"/>
              </a:rPr>
              <a:t>万元，均系货币增资。</a:t>
            </a:r>
            <a:endParaRPr lang="en-US" altLang="zh-CN" sz="1000" dirty="0">
              <a:solidFill>
                <a:prstClr val="black"/>
              </a:solidFill>
              <a:latin typeface="华文楷体"/>
              <a:cs typeface="Kaiti TC" charset="-120"/>
            </a:endParaRPr>
          </a:p>
          <a:p>
            <a:pPr marL="128588" indent="-128588" defTabSz="342900">
              <a:buFont typeface="Arial" panose="020B0604020202020204" pitchFamily="34" charset="0"/>
              <a:buChar char="•"/>
            </a:pPr>
            <a:r>
              <a:rPr kumimoji="1" lang="zh-CN" altLang="en-US" sz="1000" b="1" dirty="0">
                <a:solidFill>
                  <a:prstClr val="black"/>
                </a:solidFill>
              </a:rPr>
              <a:t>东方证券</a:t>
            </a:r>
            <a:r>
              <a:rPr kumimoji="1" lang="zh-CN" altLang="en-US" sz="1000" dirty="0">
                <a:solidFill>
                  <a:prstClr val="black"/>
                </a:solidFill>
              </a:rPr>
              <a:t>创新认购资福技术新增资注册资本</a:t>
            </a:r>
            <a:r>
              <a:rPr kumimoji="1" lang="en-US" altLang="zh-CN" sz="1000" dirty="0">
                <a:solidFill>
                  <a:prstClr val="black"/>
                </a:solidFill>
              </a:rPr>
              <a:t>31.1005</a:t>
            </a:r>
            <a:r>
              <a:rPr kumimoji="1" lang="zh-CN" altLang="en-US" sz="1000" dirty="0">
                <a:solidFill>
                  <a:prstClr val="black"/>
                </a:solidFill>
              </a:rPr>
              <a:t>万元，</a:t>
            </a:r>
            <a:r>
              <a:rPr kumimoji="1" lang="zh-CN" altLang="en-US" sz="1000" b="1" dirty="0">
                <a:solidFill>
                  <a:prstClr val="black"/>
                </a:solidFill>
              </a:rPr>
              <a:t>上海益菁汇</a:t>
            </a:r>
            <a:r>
              <a:rPr kumimoji="1" lang="zh-CN" altLang="en-US" sz="1000" dirty="0">
                <a:solidFill>
                  <a:prstClr val="black"/>
                </a:solidFill>
              </a:rPr>
              <a:t>认购资福技术新增注册资本</a:t>
            </a:r>
            <a:r>
              <a:rPr kumimoji="1" lang="en-US" altLang="zh-CN" sz="1000" dirty="0">
                <a:solidFill>
                  <a:prstClr val="black"/>
                </a:solidFill>
              </a:rPr>
              <a:t>62.2009</a:t>
            </a:r>
            <a:r>
              <a:rPr kumimoji="1" lang="zh-CN" altLang="en-US" sz="1000" dirty="0">
                <a:solidFill>
                  <a:prstClr val="black"/>
                </a:solidFill>
              </a:rPr>
              <a:t>万元。</a:t>
            </a:r>
          </a:p>
        </p:txBody>
      </p:sp>
      <p:sp>
        <p:nvSpPr>
          <p:cNvPr id="46" name="Rectangle 45">
            <a:extLst>
              <a:ext uri="{FF2B5EF4-FFF2-40B4-BE49-F238E27FC236}">
                <a16:creationId xmlns="" xmlns:a16="http://schemas.microsoft.com/office/drawing/2014/main" id="{AC6003EE-5167-5E41-A859-2FB35EBD3A6F}"/>
              </a:ext>
            </a:extLst>
          </p:cNvPr>
          <p:cNvSpPr/>
          <p:nvPr/>
        </p:nvSpPr>
        <p:spPr>
          <a:xfrm>
            <a:off x="5324424" y="3907322"/>
            <a:ext cx="1450945" cy="148121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endParaRPr lang="en-US" altLang="zh-CN" sz="1000" dirty="0">
              <a:solidFill>
                <a:prstClr val="black"/>
              </a:solidFill>
              <a:latin typeface="华文楷体"/>
            </a:endParaRPr>
          </a:p>
          <a:p>
            <a:pPr marL="128588" indent="-128588" defTabSz="342900">
              <a:buFont typeface="Arial" panose="020B0604020202020204" pitchFamily="34" charset="0"/>
              <a:buChar char="•"/>
            </a:pPr>
            <a:r>
              <a:rPr lang="zh-CN" altLang="en-US" sz="1000" dirty="0">
                <a:solidFill>
                  <a:prstClr val="black"/>
                </a:solidFill>
                <a:latin typeface="华文楷体"/>
              </a:rPr>
              <a:t>公司注册资本由 </a:t>
            </a:r>
            <a:r>
              <a:rPr lang="en-US" altLang="zh-CN" sz="1000" dirty="0">
                <a:solidFill>
                  <a:prstClr val="black"/>
                </a:solidFill>
                <a:latin typeface="华文楷体"/>
                <a:cs typeface="Kaiti TC" charset="-120"/>
              </a:rPr>
              <a:t>1461.7224 </a:t>
            </a:r>
            <a:r>
              <a:rPr lang="zh-CN" altLang="en-US" sz="1000" dirty="0">
                <a:solidFill>
                  <a:prstClr val="black"/>
                </a:solidFill>
                <a:latin typeface="华文楷体"/>
                <a:cs typeface="Kaiti TC" charset="-120"/>
              </a:rPr>
              <a:t>万元</a:t>
            </a:r>
            <a:r>
              <a:rPr lang="zh-CN" altLang="en-US" sz="1000" dirty="0">
                <a:solidFill>
                  <a:prstClr val="black"/>
                </a:solidFill>
                <a:latin typeface="华文楷体"/>
              </a:rPr>
              <a:t>增加至</a:t>
            </a:r>
            <a:r>
              <a:rPr lang="en-US" altLang="zh-CN" sz="1000" dirty="0">
                <a:solidFill>
                  <a:prstClr val="black"/>
                </a:solidFill>
                <a:latin typeface="华文楷体"/>
              </a:rPr>
              <a:t>1559.1706</a:t>
            </a:r>
            <a:r>
              <a:rPr lang="zh-CN" altLang="en-US" sz="1000" dirty="0">
                <a:solidFill>
                  <a:prstClr val="black"/>
                </a:solidFill>
                <a:latin typeface="华文楷体"/>
              </a:rPr>
              <a:t>万元，均系货币增资。</a:t>
            </a:r>
            <a:endParaRPr lang="en-US" altLang="zh-CN" sz="1000" dirty="0">
              <a:solidFill>
                <a:prstClr val="black"/>
              </a:solidFill>
              <a:latin typeface="华文楷体"/>
            </a:endParaRPr>
          </a:p>
          <a:p>
            <a:pPr marL="128588" indent="-128588" defTabSz="342900">
              <a:buFont typeface="Arial" panose="020B0604020202020204" pitchFamily="34" charset="0"/>
              <a:buChar char="•"/>
            </a:pPr>
            <a:r>
              <a:rPr lang="zh-CN" altLang="en-US" sz="1000" b="1" dirty="0">
                <a:solidFill>
                  <a:prstClr val="black"/>
                </a:solidFill>
                <a:latin typeface="华文楷体"/>
              </a:rPr>
              <a:t>至阳投资</a:t>
            </a:r>
            <a:r>
              <a:rPr lang="zh-CN" altLang="en-US" sz="1000" dirty="0">
                <a:solidFill>
                  <a:prstClr val="black"/>
                </a:solidFill>
                <a:latin typeface="华文楷体"/>
              </a:rPr>
              <a:t>以</a:t>
            </a:r>
            <a:r>
              <a:rPr lang="en-US" altLang="zh-CN" sz="1000" dirty="0">
                <a:solidFill>
                  <a:prstClr val="black"/>
                </a:solidFill>
                <a:latin typeface="华文楷体"/>
              </a:rPr>
              <a:t>2000</a:t>
            </a:r>
            <a:r>
              <a:rPr lang="zh-CN" altLang="en-US" sz="1000" dirty="0">
                <a:solidFill>
                  <a:prstClr val="black"/>
                </a:solidFill>
                <a:latin typeface="华文楷体"/>
              </a:rPr>
              <a:t>万元的价格认购新增注册资本</a:t>
            </a:r>
            <a:r>
              <a:rPr lang="en-US" altLang="zh-CN" sz="1000" dirty="0">
                <a:solidFill>
                  <a:prstClr val="black"/>
                </a:solidFill>
                <a:latin typeface="华文楷体"/>
              </a:rPr>
              <a:t>97.4482</a:t>
            </a:r>
            <a:r>
              <a:rPr lang="zh-CN" altLang="en-US" sz="1000" dirty="0">
                <a:solidFill>
                  <a:prstClr val="black"/>
                </a:solidFill>
                <a:latin typeface="华文楷体"/>
              </a:rPr>
              <a:t>万元（注册资本增加至</a:t>
            </a:r>
            <a:r>
              <a:rPr lang="en-US" altLang="zh-CN" sz="1000" dirty="0">
                <a:solidFill>
                  <a:prstClr val="black"/>
                </a:solidFill>
                <a:latin typeface="华文楷体"/>
              </a:rPr>
              <a:t>1559.1706</a:t>
            </a:r>
            <a:r>
              <a:rPr lang="zh-CN" altLang="en-US" sz="1000" dirty="0">
                <a:solidFill>
                  <a:prstClr val="black"/>
                </a:solidFill>
                <a:latin typeface="华文楷体"/>
              </a:rPr>
              <a:t>万元）</a:t>
            </a:r>
            <a:endParaRPr lang="en-US" altLang="zh-CN" sz="1000" dirty="0">
              <a:solidFill>
                <a:prstClr val="black"/>
              </a:solidFill>
              <a:latin typeface="华文楷体"/>
            </a:endParaRPr>
          </a:p>
          <a:p>
            <a:pPr marL="128588" indent="-128588" defTabSz="342900">
              <a:buFont typeface="Arial" panose="020B0604020202020204" pitchFamily="34" charset="0"/>
              <a:buChar char="•"/>
            </a:pPr>
            <a:endParaRPr kumimoji="1" lang="zh-CN" altLang="en-US" sz="1000" dirty="0">
              <a:solidFill>
                <a:prstClr val="black"/>
              </a:solidFill>
            </a:endParaRPr>
          </a:p>
        </p:txBody>
      </p:sp>
      <p:sp>
        <p:nvSpPr>
          <p:cNvPr id="47" name="Rectangle 46">
            <a:extLst>
              <a:ext uri="{FF2B5EF4-FFF2-40B4-BE49-F238E27FC236}">
                <a16:creationId xmlns="" xmlns:a16="http://schemas.microsoft.com/office/drawing/2014/main" id="{EEC5259A-3373-5440-A6E1-F7151D3E31BD}"/>
              </a:ext>
            </a:extLst>
          </p:cNvPr>
          <p:cNvSpPr/>
          <p:nvPr/>
        </p:nvSpPr>
        <p:spPr>
          <a:xfrm>
            <a:off x="6100240" y="1422894"/>
            <a:ext cx="1835150" cy="185101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endParaRPr lang="en-US" altLang="zh-CN" sz="1000" dirty="0">
              <a:solidFill>
                <a:prstClr val="black"/>
              </a:solidFill>
              <a:latin typeface="华文楷体"/>
              <a:cs typeface="Kaiti TC" charset="-120"/>
            </a:endParaRPr>
          </a:p>
          <a:p>
            <a:pPr marL="128588" indent="-128588" defTabSz="342900">
              <a:buFont typeface="Arial" panose="020B0604020202020204" pitchFamily="34" charset="0"/>
              <a:buChar char="•"/>
            </a:pPr>
            <a:r>
              <a:rPr lang="zh-CN" altLang="en-US" sz="1000" dirty="0">
                <a:solidFill>
                  <a:prstClr val="black"/>
                </a:solidFill>
                <a:latin typeface="华文楷体"/>
                <a:cs typeface="Kaiti TC" charset="-120"/>
              </a:rPr>
              <a:t>公司注册资本由 </a:t>
            </a:r>
            <a:r>
              <a:rPr lang="en-US" altLang="zh-CN" sz="1000" dirty="0">
                <a:solidFill>
                  <a:prstClr val="black"/>
                </a:solidFill>
                <a:latin typeface="华文楷体"/>
              </a:rPr>
              <a:t>1559.1706</a:t>
            </a:r>
            <a:r>
              <a:rPr lang="zh-CN" altLang="en-US" sz="1000" dirty="0">
                <a:solidFill>
                  <a:prstClr val="black"/>
                </a:solidFill>
                <a:latin typeface="华文楷体"/>
              </a:rPr>
              <a:t>万</a:t>
            </a:r>
            <a:r>
              <a:rPr lang="zh-CN" altLang="en-US" sz="1000" dirty="0">
                <a:solidFill>
                  <a:prstClr val="black"/>
                </a:solidFill>
                <a:latin typeface="华文楷体"/>
                <a:cs typeface="Kaiti TC" charset="-120"/>
              </a:rPr>
              <a:t>元增至 </a:t>
            </a:r>
            <a:r>
              <a:rPr lang="en-US" altLang="zh-CN" sz="1000" dirty="0">
                <a:solidFill>
                  <a:prstClr val="black"/>
                </a:solidFill>
                <a:latin typeface="华文楷体"/>
                <a:cs typeface="Kaiti TC" charset="-120"/>
              </a:rPr>
              <a:t>1764.1877</a:t>
            </a:r>
            <a:r>
              <a:rPr lang="zh-CN" altLang="en-US" sz="1000" dirty="0">
                <a:solidFill>
                  <a:prstClr val="black"/>
                </a:solidFill>
                <a:latin typeface="华文楷体"/>
                <a:cs typeface="Kaiti TC" charset="-120"/>
              </a:rPr>
              <a:t>万元，均系货币增资。</a:t>
            </a:r>
            <a:endParaRPr lang="en-US" altLang="zh-CN" sz="1000" dirty="0">
              <a:solidFill>
                <a:prstClr val="black"/>
              </a:solidFill>
              <a:latin typeface="华文楷体"/>
              <a:cs typeface="Kaiti TC" charset="-120"/>
            </a:endParaRPr>
          </a:p>
          <a:p>
            <a:pPr marL="128588" indent="-128588" defTabSz="342900">
              <a:buFont typeface="Arial" panose="020B0604020202020204" pitchFamily="34" charset="0"/>
              <a:buChar char="•"/>
            </a:pPr>
            <a:r>
              <a:rPr kumimoji="1" lang="zh-CN" altLang="en-US" sz="1000" b="1" dirty="0">
                <a:solidFill>
                  <a:prstClr val="black"/>
                </a:solidFill>
              </a:rPr>
              <a:t>富明鼎汇</a:t>
            </a:r>
            <a:r>
              <a:rPr kumimoji="1" lang="zh-CN" altLang="en-US" sz="1000" dirty="0">
                <a:solidFill>
                  <a:prstClr val="black"/>
                </a:solidFill>
              </a:rPr>
              <a:t>认购公司新增注册资本</a:t>
            </a:r>
            <a:r>
              <a:rPr kumimoji="1" lang="en-US" altLang="zh-CN" sz="1000" dirty="0">
                <a:solidFill>
                  <a:prstClr val="black"/>
                </a:solidFill>
              </a:rPr>
              <a:t>584,689</a:t>
            </a:r>
            <a:r>
              <a:rPr kumimoji="1" lang="zh-CN" altLang="en-US" sz="1000" dirty="0">
                <a:solidFill>
                  <a:prstClr val="black"/>
                </a:solidFill>
              </a:rPr>
              <a:t>元，</a:t>
            </a:r>
            <a:r>
              <a:rPr kumimoji="1" lang="zh-CN" altLang="en-US" sz="1000" b="1" dirty="0">
                <a:solidFill>
                  <a:prstClr val="black"/>
                </a:solidFill>
              </a:rPr>
              <a:t>比邻星</a:t>
            </a:r>
            <a:r>
              <a:rPr kumimoji="1" lang="zh-CN" altLang="en-US" sz="1000" dirty="0">
                <a:solidFill>
                  <a:prstClr val="black"/>
                </a:solidFill>
              </a:rPr>
              <a:t>认购公司新增注册资本</a:t>
            </a:r>
            <a:r>
              <a:rPr kumimoji="1" lang="en-US" altLang="zh-CN" sz="1000" dirty="0">
                <a:solidFill>
                  <a:prstClr val="black"/>
                </a:solidFill>
              </a:rPr>
              <a:t>389,793</a:t>
            </a:r>
            <a:r>
              <a:rPr kumimoji="1" lang="zh-CN" altLang="en-US" sz="1000" dirty="0">
                <a:solidFill>
                  <a:prstClr val="black"/>
                </a:solidFill>
              </a:rPr>
              <a:t>元，人才二号认购公司新增注册资本</a:t>
            </a:r>
            <a:r>
              <a:rPr kumimoji="1" lang="en-US" altLang="zh-CN" sz="1000" dirty="0">
                <a:solidFill>
                  <a:prstClr val="black"/>
                </a:solidFill>
              </a:rPr>
              <a:t>389,793</a:t>
            </a:r>
            <a:r>
              <a:rPr kumimoji="1" lang="zh-CN" altLang="en-US" sz="1000" dirty="0">
                <a:solidFill>
                  <a:prstClr val="black"/>
                </a:solidFill>
              </a:rPr>
              <a:t>元，</a:t>
            </a:r>
            <a:r>
              <a:rPr kumimoji="1" lang="zh-CN" altLang="en-US" sz="1000" b="1" dirty="0">
                <a:solidFill>
                  <a:prstClr val="black"/>
                </a:solidFill>
              </a:rPr>
              <a:t>人保远望</a:t>
            </a:r>
            <a:r>
              <a:rPr kumimoji="1" lang="zh-CN" altLang="en-US" sz="1000" dirty="0">
                <a:solidFill>
                  <a:prstClr val="black"/>
                </a:solidFill>
              </a:rPr>
              <a:t>认购公司新增注册资本</a:t>
            </a:r>
            <a:r>
              <a:rPr kumimoji="1" lang="en-US" altLang="zh-CN" sz="1000" dirty="0">
                <a:solidFill>
                  <a:prstClr val="black"/>
                </a:solidFill>
              </a:rPr>
              <a:t>389,793</a:t>
            </a:r>
            <a:r>
              <a:rPr kumimoji="1" lang="zh-CN" altLang="en-US" sz="1000" dirty="0">
                <a:solidFill>
                  <a:prstClr val="black"/>
                </a:solidFill>
              </a:rPr>
              <a:t>元，至阳投资认购公司新增注册资本</a:t>
            </a:r>
            <a:r>
              <a:rPr kumimoji="1" lang="en-US" altLang="zh-CN" sz="1000" dirty="0">
                <a:solidFill>
                  <a:prstClr val="black"/>
                </a:solidFill>
              </a:rPr>
              <a:t>296,104.00</a:t>
            </a:r>
            <a:r>
              <a:rPr kumimoji="1" lang="zh-CN" altLang="en-US" sz="1000" dirty="0">
                <a:solidFill>
                  <a:prstClr val="black"/>
                </a:solidFill>
              </a:rPr>
              <a:t>元。</a:t>
            </a:r>
          </a:p>
          <a:p>
            <a:pPr marL="128588" indent="-128588" defTabSz="342900">
              <a:buFont typeface="Arial" panose="020B0604020202020204" pitchFamily="34" charset="0"/>
              <a:buChar char="•"/>
            </a:pPr>
            <a:endParaRPr kumimoji="1" lang="zh-CN" altLang="en-US" sz="1000" dirty="0">
              <a:solidFill>
                <a:prstClr val="black"/>
              </a:solidFill>
            </a:endParaRPr>
          </a:p>
        </p:txBody>
      </p:sp>
      <p:sp>
        <p:nvSpPr>
          <p:cNvPr id="48" name="文本框 43">
            <a:extLst>
              <a:ext uri="{FF2B5EF4-FFF2-40B4-BE49-F238E27FC236}">
                <a16:creationId xmlns="" xmlns:a16="http://schemas.microsoft.com/office/drawing/2014/main" id="{6ED131BA-E455-A34F-BBDC-EDF6F883353A}"/>
              </a:ext>
            </a:extLst>
          </p:cNvPr>
          <p:cNvSpPr txBox="1"/>
          <p:nvPr/>
        </p:nvSpPr>
        <p:spPr>
          <a:xfrm>
            <a:off x="7720494" y="3347813"/>
            <a:ext cx="675210"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2019.04</a:t>
            </a:r>
            <a:endParaRPr kumimoji="1" lang="zh-CN" altLang="en-US" sz="1100" b="1" dirty="0">
              <a:solidFill>
                <a:prstClr val="black"/>
              </a:solidFill>
              <a:latin typeface="华文楷体"/>
              <a:ea typeface="华文楷体"/>
            </a:endParaRPr>
          </a:p>
        </p:txBody>
      </p:sp>
      <p:sp>
        <p:nvSpPr>
          <p:cNvPr id="49" name="矩形 38">
            <a:extLst>
              <a:ext uri="{FF2B5EF4-FFF2-40B4-BE49-F238E27FC236}">
                <a16:creationId xmlns="" xmlns:a16="http://schemas.microsoft.com/office/drawing/2014/main" id="{5B5AC519-0E24-6247-AA3B-58DF58A9C1F4}"/>
              </a:ext>
            </a:extLst>
          </p:cNvPr>
          <p:cNvSpPr/>
          <p:nvPr/>
        </p:nvSpPr>
        <p:spPr>
          <a:xfrm>
            <a:off x="6385462" y="956037"/>
            <a:ext cx="1141926"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US" altLang="zh-CN" sz="1000" dirty="0">
                <a:solidFill>
                  <a:prstClr val="black"/>
                </a:solidFill>
                <a:latin typeface="Arial"/>
                <a:ea typeface="华文楷体"/>
              </a:rPr>
              <a:t>4.576</a:t>
            </a:r>
            <a:r>
              <a:rPr kumimoji="1" lang="zh-CN" altLang="en-US" sz="1000" dirty="0">
                <a:solidFill>
                  <a:prstClr val="black"/>
                </a:solidFill>
                <a:latin typeface="Arial"/>
                <a:ea typeface="华文楷体"/>
              </a:rPr>
              <a:t>亿元</a:t>
            </a:r>
          </a:p>
        </p:txBody>
      </p:sp>
      <p:sp>
        <p:nvSpPr>
          <p:cNvPr id="50" name="Rectangle 49">
            <a:extLst>
              <a:ext uri="{FF2B5EF4-FFF2-40B4-BE49-F238E27FC236}">
                <a16:creationId xmlns="" xmlns:a16="http://schemas.microsoft.com/office/drawing/2014/main" id="{9A99947C-DB3D-E24B-B6E8-02F5E6238714}"/>
              </a:ext>
            </a:extLst>
          </p:cNvPr>
          <p:cNvSpPr/>
          <p:nvPr/>
        </p:nvSpPr>
        <p:spPr>
          <a:xfrm>
            <a:off x="7151258" y="3913113"/>
            <a:ext cx="1799861" cy="186895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endParaRPr lang="en-US" altLang="zh-CN" sz="1000" dirty="0">
              <a:solidFill>
                <a:prstClr val="black"/>
              </a:solidFill>
              <a:latin typeface="华文楷体"/>
            </a:endParaRPr>
          </a:p>
          <a:p>
            <a:pPr marL="128588" indent="-128588" defTabSz="342900">
              <a:buFont typeface="Arial" panose="020B0604020202020204" pitchFamily="34" charset="0"/>
              <a:buChar char="•"/>
            </a:pPr>
            <a:r>
              <a:rPr lang="zh-CN" altLang="en-US" sz="1000" dirty="0">
                <a:solidFill>
                  <a:prstClr val="black"/>
                </a:solidFill>
                <a:latin typeface="华文楷体"/>
              </a:rPr>
              <a:t>公司注册资本由 </a:t>
            </a:r>
            <a:r>
              <a:rPr lang="en-US" altLang="zh-CN" sz="1000" dirty="0">
                <a:solidFill>
                  <a:prstClr val="black"/>
                </a:solidFill>
                <a:latin typeface="华文楷体"/>
              </a:rPr>
              <a:t>1764.1877</a:t>
            </a:r>
            <a:r>
              <a:rPr lang="en-US" altLang="zh-CN" sz="1000" dirty="0">
                <a:solidFill>
                  <a:prstClr val="black"/>
                </a:solidFill>
                <a:latin typeface="华文楷体"/>
                <a:cs typeface="Kaiti TC" charset="-120"/>
              </a:rPr>
              <a:t> </a:t>
            </a:r>
            <a:r>
              <a:rPr lang="zh-CN" altLang="en-US" sz="1000" dirty="0">
                <a:solidFill>
                  <a:prstClr val="black"/>
                </a:solidFill>
                <a:latin typeface="华文楷体"/>
                <a:cs typeface="Kaiti TC" charset="-120"/>
              </a:rPr>
              <a:t>万元</a:t>
            </a:r>
            <a:r>
              <a:rPr lang="zh-CN" altLang="en-US" sz="1000" dirty="0">
                <a:solidFill>
                  <a:prstClr val="black"/>
                </a:solidFill>
                <a:latin typeface="华文楷体"/>
              </a:rPr>
              <a:t>增加至</a:t>
            </a:r>
            <a:r>
              <a:rPr lang="en-US" altLang="zh-CN" sz="1000" dirty="0">
                <a:solidFill>
                  <a:prstClr val="black"/>
                </a:solidFill>
                <a:latin typeface="华文楷体"/>
              </a:rPr>
              <a:t>1891.7973</a:t>
            </a:r>
            <a:r>
              <a:rPr lang="zh-CN" altLang="en-US" sz="1000" dirty="0">
                <a:solidFill>
                  <a:prstClr val="black"/>
                </a:solidFill>
                <a:latin typeface="华文楷体"/>
              </a:rPr>
              <a:t>万元，均系货币增资。</a:t>
            </a:r>
            <a:endParaRPr lang="en-US" altLang="zh-CN" sz="1000" dirty="0">
              <a:solidFill>
                <a:prstClr val="black"/>
              </a:solidFill>
              <a:latin typeface="华文楷体"/>
            </a:endParaRPr>
          </a:p>
          <a:p>
            <a:pPr marL="128588" indent="-128588" defTabSz="342900">
              <a:buFont typeface="Arial" panose="020B0604020202020204" pitchFamily="34" charset="0"/>
              <a:buChar char="•"/>
            </a:pPr>
            <a:r>
              <a:rPr kumimoji="1" lang="zh-CN" altLang="en-US" sz="1000" dirty="0">
                <a:solidFill>
                  <a:prstClr val="black"/>
                </a:solidFill>
              </a:rPr>
              <a:t>共青城美福投资管理合伙企业（有限合伙）增加出资</a:t>
            </a:r>
            <a:r>
              <a:rPr kumimoji="1" lang="en-US" altLang="zh-CN" sz="1000" dirty="0">
                <a:solidFill>
                  <a:prstClr val="black"/>
                </a:solidFill>
              </a:rPr>
              <a:t>29.4031</a:t>
            </a:r>
            <a:r>
              <a:rPr kumimoji="1" lang="zh-CN" altLang="en-US" sz="1000" dirty="0">
                <a:solidFill>
                  <a:prstClr val="black"/>
                </a:solidFill>
              </a:rPr>
              <a:t>万元；赣州市</a:t>
            </a:r>
            <a:r>
              <a:rPr kumimoji="1" lang="zh-CN" altLang="en-US" sz="1000" b="1" dirty="0">
                <a:solidFill>
                  <a:prstClr val="black"/>
                </a:solidFill>
              </a:rPr>
              <a:t>鼎心晖弘</a:t>
            </a:r>
            <a:r>
              <a:rPr kumimoji="1" lang="zh-CN" altLang="en-US" sz="1000" dirty="0">
                <a:solidFill>
                  <a:prstClr val="black"/>
                </a:solidFill>
              </a:rPr>
              <a:t>股权投资合伙企业（有限合伙）出资</a:t>
            </a:r>
            <a:r>
              <a:rPr kumimoji="1" lang="en-US" altLang="zh-CN" sz="1000" dirty="0">
                <a:solidFill>
                  <a:prstClr val="black"/>
                </a:solidFill>
              </a:rPr>
              <a:t>58.8063</a:t>
            </a:r>
            <a:r>
              <a:rPr kumimoji="1" lang="zh-CN" altLang="en-US" sz="1000" dirty="0">
                <a:solidFill>
                  <a:prstClr val="black"/>
                </a:solidFill>
              </a:rPr>
              <a:t>万元，</a:t>
            </a:r>
            <a:r>
              <a:rPr kumimoji="1" lang="zh-CN" altLang="en-US" sz="1000" b="1" dirty="0">
                <a:solidFill>
                  <a:prstClr val="black"/>
                </a:solidFill>
              </a:rPr>
              <a:t>荣成中科</a:t>
            </a:r>
            <a:r>
              <a:rPr kumimoji="1" lang="zh-CN" altLang="en-US" sz="1000" dirty="0">
                <a:solidFill>
                  <a:prstClr val="black"/>
                </a:solidFill>
              </a:rPr>
              <a:t>股权投资基金合伙企业（有限合伙）出资</a:t>
            </a:r>
            <a:r>
              <a:rPr kumimoji="1" lang="en-US" altLang="zh-CN" sz="1000" dirty="0">
                <a:solidFill>
                  <a:prstClr val="black"/>
                </a:solidFill>
              </a:rPr>
              <a:t>29.4031</a:t>
            </a:r>
            <a:r>
              <a:rPr kumimoji="1" lang="zh-CN" altLang="en-US" sz="1000" dirty="0">
                <a:solidFill>
                  <a:prstClr val="black"/>
                </a:solidFill>
              </a:rPr>
              <a:t>万元，孟龙出资</a:t>
            </a:r>
            <a:r>
              <a:rPr kumimoji="1" lang="en-US" altLang="zh-CN" sz="1000" dirty="0">
                <a:solidFill>
                  <a:prstClr val="black"/>
                </a:solidFill>
              </a:rPr>
              <a:t>9.9971</a:t>
            </a:r>
            <a:r>
              <a:rPr kumimoji="1" lang="zh-CN" altLang="en-US" sz="1000" dirty="0">
                <a:solidFill>
                  <a:prstClr val="black"/>
                </a:solidFill>
              </a:rPr>
              <a:t>万元。</a:t>
            </a:r>
          </a:p>
          <a:p>
            <a:pPr marL="128588" indent="-128588" defTabSz="342900">
              <a:buFont typeface="Arial" panose="020B0604020202020204" pitchFamily="34" charset="0"/>
              <a:buChar char="•"/>
            </a:pPr>
            <a:endParaRPr kumimoji="1" lang="zh-CN" altLang="en-US" sz="1000" dirty="0">
              <a:solidFill>
                <a:prstClr val="black"/>
              </a:solidFill>
            </a:endParaRPr>
          </a:p>
        </p:txBody>
      </p:sp>
      <p:sp>
        <p:nvSpPr>
          <p:cNvPr id="52" name="矩形 38">
            <a:extLst>
              <a:ext uri="{FF2B5EF4-FFF2-40B4-BE49-F238E27FC236}">
                <a16:creationId xmlns="" xmlns:a16="http://schemas.microsoft.com/office/drawing/2014/main" id="{B94B4967-2C42-C241-95FF-647F0F18B73F}"/>
              </a:ext>
            </a:extLst>
          </p:cNvPr>
          <p:cNvSpPr/>
          <p:nvPr/>
        </p:nvSpPr>
        <p:spPr>
          <a:xfrm>
            <a:off x="7527388" y="5867316"/>
            <a:ext cx="1064733"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US" altLang="zh-CN" sz="1000" dirty="0">
                <a:solidFill>
                  <a:prstClr val="black"/>
                </a:solidFill>
                <a:latin typeface="Arial"/>
                <a:ea typeface="华文楷体"/>
              </a:rPr>
              <a:t>6.54</a:t>
            </a:r>
            <a:r>
              <a:rPr kumimoji="1" lang="zh-CN" altLang="en-US" sz="1000" dirty="0">
                <a:solidFill>
                  <a:prstClr val="black"/>
                </a:solidFill>
                <a:latin typeface="Arial"/>
                <a:ea typeface="华文楷体"/>
              </a:rPr>
              <a:t>亿元</a:t>
            </a:r>
          </a:p>
        </p:txBody>
      </p:sp>
      <p:cxnSp>
        <p:nvCxnSpPr>
          <p:cNvPr id="53" name="直线连接符 26">
            <a:extLst>
              <a:ext uri="{FF2B5EF4-FFF2-40B4-BE49-F238E27FC236}">
                <a16:creationId xmlns="" xmlns:a16="http://schemas.microsoft.com/office/drawing/2014/main" id="{E21ED91C-C3B3-432B-9680-07DA18B4E563}"/>
              </a:ext>
            </a:extLst>
          </p:cNvPr>
          <p:cNvCxnSpPr>
            <a:cxnSpLocks/>
          </p:cNvCxnSpPr>
          <p:nvPr/>
        </p:nvCxnSpPr>
        <p:spPr>
          <a:xfrm>
            <a:off x="7017815" y="3271097"/>
            <a:ext cx="0" cy="35654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1647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2;p15">
            <a:extLst>
              <a:ext uri="{FF2B5EF4-FFF2-40B4-BE49-F238E27FC236}">
                <a16:creationId xmlns="" xmlns:a16="http://schemas.microsoft.com/office/drawing/2014/main" id="{CEAAD99E-F77C-4120-9FB8-CBAA0B800229}"/>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胶囊内镜国内竞争格局：安翰科技主要客户情况</a:t>
            </a:r>
          </a:p>
        </p:txBody>
      </p:sp>
      <p:sp>
        <p:nvSpPr>
          <p:cNvPr id="4" name="矩形 3">
            <a:extLst>
              <a:ext uri="{FF2B5EF4-FFF2-40B4-BE49-F238E27FC236}">
                <a16:creationId xmlns="" xmlns:a16="http://schemas.microsoft.com/office/drawing/2014/main" id="{996FD28D-5F4F-44AF-A87C-88D33DE82E1F}"/>
              </a:ext>
            </a:extLst>
          </p:cNvPr>
          <p:cNvSpPr/>
          <p:nvPr/>
        </p:nvSpPr>
        <p:spPr>
          <a:xfrm>
            <a:off x="263485" y="996773"/>
            <a:ext cx="8686798" cy="2123658"/>
          </a:xfrm>
          <a:prstGeom prst="rect">
            <a:avLst/>
          </a:prstGeom>
        </p:spPr>
        <p:txBody>
          <a:bodyPr wrap="square">
            <a:spAutoFit/>
          </a:bodyPr>
          <a:lstStyle/>
          <a:p>
            <a:pPr marL="171450" indent="-171450">
              <a:buFont typeface="Wingdings" panose="05000000000000000000" pitchFamily="2" charset="2"/>
              <a:buChar char="Ø"/>
            </a:pPr>
            <a:r>
              <a:rPr lang="zh-CN" altLang="en-US" sz="1200" b="1" dirty="0">
                <a:latin typeface="Times New Roman" panose="02020603050405020304" pitchFamily="18" charset="0"/>
                <a:cs typeface="Times New Roman" panose="02020603050405020304" pitchFamily="18" charset="0"/>
              </a:rPr>
              <a:t>体检中心客户：美年大健康</a:t>
            </a:r>
            <a:endParaRPr lang="en-US" altLang="zh-CN" sz="1200" b="1"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安翰科技对民营体检机构的销售集中度较高。</a:t>
            </a:r>
            <a:r>
              <a:rPr lang="en-US" altLang="zh-CN" sz="1200" dirty="0">
                <a:latin typeface="Times New Roman" panose="02020603050405020304" pitchFamily="18" charset="0"/>
                <a:cs typeface="Times New Roman" panose="02020603050405020304" pitchFamily="18" charset="0"/>
              </a:rPr>
              <a:t>2016</a:t>
            </a: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2017</a:t>
            </a: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2018</a:t>
            </a:r>
            <a:r>
              <a:rPr lang="zh-CN" altLang="en-US" sz="1200" dirty="0">
                <a:latin typeface="Times New Roman" panose="02020603050405020304" pitchFamily="18" charset="0"/>
                <a:cs typeface="Times New Roman" panose="02020603050405020304" pitchFamily="18" charset="0"/>
              </a:rPr>
              <a:t>年，公司第一大客户为美年大健康产业（集团）有限公司及其加盟店（包括“美年大健康”、“慈铭”、“奥亚”、“美兆”等体检品牌及该品牌的加盟店），销售收入分别为</a:t>
            </a:r>
            <a:r>
              <a:rPr lang="en-US" altLang="zh-CN" sz="1200" dirty="0">
                <a:latin typeface="Times New Roman" panose="02020603050405020304" pitchFamily="18" charset="0"/>
                <a:cs typeface="Times New Roman" panose="02020603050405020304" pitchFamily="18" charset="0"/>
              </a:rPr>
              <a:t>9,317.29</a:t>
            </a:r>
            <a:r>
              <a:rPr lang="zh-CN" altLang="en-US" sz="1200" dirty="0">
                <a:latin typeface="Times New Roman" panose="02020603050405020304" pitchFamily="18" charset="0"/>
                <a:cs typeface="Times New Roman" panose="02020603050405020304" pitchFamily="18" charset="0"/>
              </a:rPr>
              <a:t>万元、</a:t>
            </a:r>
            <a:r>
              <a:rPr lang="en-US" altLang="zh-CN" sz="1200" dirty="0">
                <a:latin typeface="Times New Roman" panose="02020603050405020304" pitchFamily="18" charset="0"/>
                <a:cs typeface="Times New Roman" panose="02020603050405020304" pitchFamily="18" charset="0"/>
              </a:rPr>
              <a:t>12,653.56</a:t>
            </a:r>
            <a:r>
              <a:rPr lang="zh-CN" altLang="en-US" sz="1200" dirty="0">
                <a:latin typeface="Times New Roman" panose="02020603050405020304" pitchFamily="18" charset="0"/>
                <a:cs typeface="Times New Roman" panose="02020603050405020304" pitchFamily="18" charset="0"/>
              </a:rPr>
              <a:t>万元、</a:t>
            </a:r>
            <a:r>
              <a:rPr lang="en-US" altLang="zh-CN" sz="1200" dirty="0">
                <a:latin typeface="Times New Roman" panose="02020603050405020304" pitchFamily="18" charset="0"/>
                <a:cs typeface="Times New Roman" panose="02020603050405020304" pitchFamily="18" charset="0"/>
              </a:rPr>
              <a:t>24,596.33</a:t>
            </a:r>
            <a:r>
              <a:rPr lang="zh-CN" altLang="en-US" sz="1200" dirty="0">
                <a:latin typeface="Times New Roman" panose="02020603050405020304" pitchFamily="18" charset="0"/>
                <a:cs typeface="Times New Roman" panose="02020603050405020304" pitchFamily="18" charset="0"/>
              </a:rPr>
              <a:t>万元，占主营业务收入的比例分别为</a:t>
            </a:r>
            <a:r>
              <a:rPr lang="en-US" altLang="zh-CN" sz="1200" dirty="0">
                <a:latin typeface="Times New Roman" panose="02020603050405020304" pitchFamily="18" charset="0"/>
                <a:cs typeface="Times New Roman" panose="02020603050405020304" pitchFamily="18" charset="0"/>
              </a:rPr>
              <a:t>81%</a:t>
            </a: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75%</a:t>
            </a: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78%</a:t>
            </a:r>
            <a:r>
              <a:rPr lang="zh-CN" altLang="en-US" sz="1200" dirty="0">
                <a:latin typeface="Times New Roman" panose="02020603050405020304" pitchFamily="18" charset="0"/>
                <a:cs typeface="Times New Roman" panose="02020603050405020304" pitchFamily="18" charset="0"/>
              </a:rPr>
              <a:t>，处于较高水平。</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Ø"/>
            </a:pPr>
            <a:r>
              <a:rPr lang="zh-CN" altLang="en-US" sz="1200" b="1" dirty="0">
                <a:latin typeface="Times New Roman" panose="02020603050405020304" pitchFamily="18" charset="0"/>
                <a:cs typeface="Times New Roman" panose="02020603050405020304" pitchFamily="18" charset="0"/>
              </a:rPr>
              <a:t>医院终端客户：</a:t>
            </a:r>
            <a:endParaRPr lang="en-US" altLang="zh-CN" sz="1200" b="1"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医院类客户数量也呈快速增长趋势：</a:t>
            </a:r>
            <a:endParaRPr lang="en-US" altLang="zh-C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CN" altLang="en-US" sz="1200" dirty="0">
                <a:latin typeface="Times New Roman" panose="02020603050405020304" pitchFamily="18" charset="0"/>
                <a:cs typeface="Times New Roman" panose="02020603050405020304" pitchFamily="18" charset="0"/>
              </a:rPr>
              <a:t>截至</a:t>
            </a:r>
            <a:r>
              <a:rPr lang="en-US" altLang="zh-CN" sz="1200" dirty="0">
                <a:latin typeface="Times New Roman" panose="02020603050405020304" pitchFamily="18" charset="0"/>
                <a:cs typeface="Times New Roman" panose="02020603050405020304" pitchFamily="18" charset="0"/>
              </a:rPr>
              <a:t>2019</a:t>
            </a:r>
            <a:r>
              <a:rPr lang="zh-CN" altLang="en-US" sz="1200" dirty="0">
                <a:latin typeface="Times New Roman" panose="02020603050405020304" pitchFamily="18" charset="0"/>
                <a:cs typeface="Times New Roman" panose="02020603050405020304" pitchFamily="18" charset="0"/>
              </a:rPr>
              <a:t>年</a:t>
            </a:r>
            <a:r>
              <a:rPr lang="en-US" altLang="zh-CN" sz="1200" dirty="0">
                <a:latin typeface="Times New Roman" panose="02020603050405020304" pitchFamily="18" charset="0"/>
                <a:cs typeface="Times New Roman" panose="02020603050405020304" pitchFamily="18" charset="0"/>
              </a:rPr>
              <a:t>6</a:t>
            </a:r>
            <a:r>
              <a:rPr lang="zh-CN" altLang="en-US" sz="1200" dirty="0">
                <a:latin typeface="Times New Roman" panose="02020603050405020304" pitchFamily="18" charset="0"/>
                <a:cs typeface="Times New Roman" panose="02020603050405020304" pitchFamily="18" charset="0"/>
              </a:rPr>
              <a:t>月</a:t>
            </a:r>
            <a:r>
              <a:rPr lang="en-US" altLang="zh-CN" sz="1200" dirty="0">
                <a:latin typeface="Times New Roman" panose="02020603050405020304" pitchFamily="18" charset="0"/>
                <a:cs typeface="Times New Roman" panose="02020603050405020304" pitchFamily="18" charset="0"/>
              </a:rPr>
              <a:t>30</a:t>
            </a:r>
            <a:r>
              <a:rPr lang="zh-CN" altLang="en-US" sz="1200" dirty="0">
                <a:latin typeface="Times New Roman" panose="02020603050405020304" pitchFamily="18" charset="0"/>
                <a:cs typeface="Times New Roman" panose="02020603050405020304" pitchFamily="18" charset="0"/>
              </a:rPr>
              <a:t>日，安翰科技</a:t>
            </a:r>
            <a:r>
              <a:rPr lang="zh-CN" altLang="en-US" sz="1200" b="1" dirty="0">
                <a:latin typeface="Times New Roman" panose="02020603050405020304" pitchFamily="18" charset="0"/>
                <a:cs typeface="Times New Roman" panose="02020603050405020304" pitchFamily="18" charset="0"/>
              </a:rPr>
              <a:t>医院类终端客户合计</a:t>
            </a:r>
            <a:r>
              <a:rPr lang="en-US" altLang="zh-CN" sz="1200" b="1" dirty="0">
                <a:latin typeface="Times New Roman" panose="02020603050405020304" pitchFamily="18" charset="0"/>
                <a:cs typeface="Times New Roman" panose="02020603050405020304" pitchFamily="18" charset="0"/>
              </a:rPr>
              <a:t>154</a:t>
            </a:r>
            <a:r>
              <a:rPr lang="zh-CN" altLang="en-US" sz="1200" b="1" dirty="0">
                <a:latin typeface="Times New Roman" panose="02020603050405020304" pitchFamily="18" charset="0"/>
                <a:cs typeface="Times New Roman" panose="02020603050405020304" pitchFamily="18" charset="0"/>
              </a:rPr>
              <a:t>家，其中公立医院</a:t>
            </a:r>
            <a:r>
              <a:rPr lang="en-US" altLang="zh-CN" sz="1200" b="1" dirty="0">
                <a:latin typeface="Times New Roman" panose="02020603050405020304" pitchFamily="18" charset="0"/>
                <a:cs typeface="Times New Roman" panose="02020603050405020304" pitchFamily="18" charset="0"/>
              </a:rPr>
              <a:t>133</a:t>
            </a:r>
            <a:r>
              <a:rPr lang="zh-CN" altLang="en-US" sz="1200" b="1" dirty="0">
                <a:latin typeface="Times New Roman" panose="02020603050405020304" pitchFamily="18" charset="0"/>
                <a:cs typeface="Times New Roman" panose="02020603050405020304" pitchFamily="18" charset="0"/>
              </a:rPr>
              <a:t>家、民营医院</a:t>
            </a:r>
            <a:r>
              <a:rPr lang="en-US" altLang="zh-CN" sz="1200" b="1" dirty="0">
                <a:latin typeface="Times New Roman" panose="02020603050405020304" pitchFamily="18" charset="0"/>
                <a:cs typeface="Times New Roman" panose="02020603050405020304" pitchFamily="18" charset="0"/>
              </a:rPr>
              <a:t>21</a:t>
            </a:r>
            <a:r>
              <a:rPr lang="zh-CN" altLang="en-US" sz="1200" b="1" dirty="0">
                <a:latin typeface="Times New Roman" panose="02020603050405020304" pitchFamily="18" charset="0"/>
                <a:cs typeface="Times New Roman" panose="02020603050405020304" pitchFamily="18" charset="0"/>
              </a:rPr>
              <a:t>家。</a:t>
            </a:r>
            <a:r>
              <a:rPr lang="zh-CN" altLang="en-US" sz="1200" dirty="0">
                <a:latin typeface="Times New Roman" panose="02020603050405020304" pitchFamily="18" charset="0"/>
                <a:cs typeface="Times New Roman" panose="02020603050405020304" pitchFamily="18" charset="0"/>
              </a:rPr>
              <a:t>公司</a:t>
            </a:r>
            <a:r>
              <a:rPr lang="en-US" altLang="zh-CN" sz="1200" dirty="0">
                <a:latin typeface="Times New Roman" panose="02020603050405020304" pitchFamily="18" charset="0"/>
                <a:cs typeface="Times New Roman" panose="02020603050405020304" pitchFamily="18" charset="0"/>
              </a:rPr>
              <a:t>133</a:t>
            </a:r>
            <a:r>
              <a:rPr lang="zh-CN" altLang="en-US" sz="1200" dirty="0">
                <a:latin typeface="Times New Roman" panose="02020603050405020304" pitchFamily="18" charset="0"/>
                <a:cs typeface="Times New Roman" panose="02020603050405020304" pitchFamily="18" charset="0"/>
              </a:rPr>
              <a:t>家公立医院类客户，遍布 </a:t>
            </a:r>
            <a:r>
              <a:rPr lang="en-US" altLang="zh-CN" sz="1200" dirty="0">
                <a:latin typeface="Times New Roman" panose="02020603050405020304" pitchFamily="18" charset="0"/>
                <a:cs typeface="Times New Roman" panose="02020603050405020304" pitchFamily="18" charset="0"/>
              </a:rPr>
              <a:t>27 </a:t>
            </a:r>
            <a:r>
              <a:rPr lang="zh-CN" altLang="en-US" sz="1200" dirty="0">
                <a:latin typeface="Times New Roman" panose="02020603050405020304" pitchFamily="18" charset="0"/>
                <a:cs typeface="Times New Roman" panose="02020603050405020304" pitchFamily="18" charset="0"/>
              </a:rPr>
              <a:t>个省直辖市自治区。</a:t>
            </a:r>
            <a:endParaRPr lang="en-US" altLang="zh-C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zh-CN" altLang="en-US" sz="1200" dirty="0">
                <a:latin typeface="Times New Roman" panose="02020603050405020304" pitchFamily="18" charset="0"/>
                <a:cs typeface="Times New Roman" panose="02020603050405020304" pitchFamily="18" charset="0"/>
              </a:rPr>
              <a:t>在安翰科技合作的公立医院，磁控胃镜年使用量接近</a:t>
            </a:r>
            <a:r>
              <a:rPr lang="en-US" altLang="zh-CN" sz="1200" dirty="0">
                <a:latin typeface="Times New Roman" panose="02020603050405020304" pitchFamily="18" charset="0"/>
                <a:cs typeface="Times New Roman" panose="02020603050405020304" pitchFamily="18" charset="0"/>
              </a:rPr>
              <a:t>2000</a:t>
            </a:r>
            <a:r>
              <a:rPr lang="zh-CN" altLang="en-US" sz="1200" dirty="0">
                <a:latin typeface="Times New Roman" panose="02020603050405020304" pitchFamily="18" charset="0"/>
                <a:cs typeface="Times New Roman" panose="02020603050405020304" pitchFamily="18" charset="0"/>
              </a:rPr>
              <a:t>颗的客户。以北京</a:t>
            </a:r>
            <a:r>
              <a:rPr lang="en-US" altLang="zh-CN" sz="1200" dirty="0">
                <a:latin typeface="Times New Roman" panose="02020603050405020304" pitchFamily="18" charset="0"/>
                <a:cs typeface="Times New Roman" panose="02020603050405020304" pitchFamily="18" charset="0"/>
              </a:rPr>
              <a:t>301</a:t>
            </a:r>
            <a:r>
              <a:rPr lang="zh-CN" altLang="en-US" sz="1200" dirty="0">
                <a:latin typeface="Times New Roman" panose="02020603050405020304" pitchFamily="18" charset="0"/>
                <a:cs typeface="Times New Roman" panose="02020603050405020304" pitchFamily="18" charset="0"/>
              </a:rPr>
              <a:t>医院为例，磁控胃镜使用量从</a:t>
            </a:r>
            <a:r>
              <a:rPr lang="en-US" altLang="zh-CN" sz="1200" dirty="0">
                <a:latin typeface="Times New Roman" panose="02020603050405020304" pitchFamily="18" charset="0"/>
                <a:cs typeface="Times New Roman" panose="02020603050405020304" pitchFamily="18" charset="0"/>
              </a:rPr>
              <a:t>2016</a:t>
            </a:r>
            <a:r>
              <a:rPr lang="zh-CN" altLang="en-US" sz="1200" dirty="0">
                <a:latin typeface="Times New Roman" panose="02020603050405020304" pitchFamily="18" charset="0"/>
                <a:cs typeface="Times New Roman" panose="02020603050405020304" pitchFamily="18" charset="0"/>
              </a:rPr>
              <a:t>年的</a:t>
            </a:r>
            <a:r>
              <a:rPr lang="en-US" altLang="zh-CN" sz="1200" dirty="0">
                <a:latin typeface="Times New Roman" panose="02020603050405020304" pitchFamily="18" charset="0"/>
                <a:cs typeface="Times New Roman" panose="02020603050405020304" pitchFamily="18" charset="0"/>
              </a:rPr>
              <a:t>385</a:t>
            </a:r>
            <a:r>
              <a:rPr lang="zh-CN" altLang="en-US" sz="1200" dirty="0">
                <a:latin typeface="Times New Roman" panose="02020603050405020304" pitchFamily="18" charset="0"/>
                <a:cs typeface="Times New Roman" panose="02020603050405020304" pitchFamily="18" charset="0"/>
              </a:rPr>
              <a:t>颗到</a:t>
            </a:r>
            <a:r>
              <a:rPr lang="en-US" altLang="zh-CN" sz="1200" dirty="0">
                <a:latin typeface="Times New Roman" panose="02020603050405020304" pitchFamily="18" charset="0"/>
                <a:cs typeface="Times New Roman" panose="02020603050405020304" pitchFamily="18" charset="0"/>
              </a:rPr>
              <a:t>2018</a:t>
            </a:r>
            <a:r>
              <a:rPr lang="zh-CN" altLang="en-US" sz="1200" dirty="0">
                <a:latin typeface="Times New Roman" panose="02020603050405020304" pitchFamily="18" charset="0"/>
                <a:cs typeface="Times New Roman" panose="02020603050405020304" pitchFamily="18" charset="0"/>
              </a:rPr>
              <a:t>年的</a:t>
            </a:r>
            <a:r>
              <a:rPr lang="en-US" altLang="zh-CN" sz="1200" dirty="0">
                <a:latin typeface="Times New Roman" panose="02020603050405020304" pitchFamily="18" charset="0"/>
                <a:cs typeface="Times New Roman" panose="02020603050405020304" pitchFamily="18" charset="0"/>
              </a:rPr>
              <a:t>1847</a:t>
            </a:r>
            <a:r>
              <a:rPr lang="zh-CN" altLang="en-US" sz="1200" dirty="0">
                <a:latin typeface="Times New Roman" panose="02020603050405020304" pitchFamily="18" charset="0"/>
                <a:cs typeface="Times New Roman" panose="02020603050405020304" pitchFamily="18" charset="0"/>
              </a:rPr>
              <a:t>颗，磁控胃镜需求量正在逐步打开。 </a:t>
            </a:r>
            <a:endParaRPr lang="en-US" altLang="zh-CN" sz="1200"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 xmlns:a16="http://schemas.microsoft.com/office/drawing/2014/main" id="{E3C7AC0E-9A2F-49F8-BA27-C7BC93899B5D}"/>
              </a:ext>
            </a:extLst>
          </p:cNvPr>
          <p:cNvSpPr/>
          <p:nvPr/>
        </p:nvSpPr>
        <p:spPr>
          <a:xfrm>
            <a:off x="263485" y="4660898"/>
            <a:ext cx="8810324" cy="1200329"/>
          </a:xfrm>
          <a:prstGeom prst="rect">
            <a:avLst/>
          </a:prstGeom>
        </p:spPr>
        <p:txBody>
          <a:bodyPr wrap="square">
            <a:spAutoFit/>
          </a:bodyPr>
          <a:lstStyle/>
          <a:p>
            <a:pPr marL="171450" indent="-171450">
              <a:buFont typeface="Wingdings" panose="05000000000000000000" pitchFamily="2" charset="2"/>
              <a:buChar char="Ø"/>
            </a:pPr>
            <a:r>
              <a:rPr lang="zh-CN" altLang="en-US" sz="1200" b="1" dirty="0">
                <a:latin typeface="Times New Roman" panose="02020603050405020304" pitchFamily="18" charset="0"/>
                <a:cs typeface="Times New Roman" panose="02020603050405020304" pitchFamily="18" charset="0"/>
              </a:rPr>
              <a:t>海外客户：</a:t>
            </a:r>
            <a:endParaRPr lang="en-US" altLang="zh-CN" sz="1200" b="1"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公司自</a:t>
            </a:r>
            <a:r>
              <a:rPr lang="en-US" altLang="zh-CN" sz="1200" dirty="0">
                <a:latin typeface="Times New Roman" panose="02020603050405020304" pitchFamily="18" charset="0"/>
                <a:cs typeface="Times New Roman" panose="02020603050405020304" pitchFamily="18" charset="0"/>
              </a:rPr>
              <a:t>2015</a:t>
            </a:r>
            <a:r>
              <a:rPr lang="zh-CN" altLang="en-US" sz="1200" dirty="0">
                <a:latin typeface="Times New Roman" panose="02020603050405020304" pitchFamily="18" charset="0"/>
                <a:cs typeface="Times New Roman" panose="02020603050405020304" pitchFamily="18" charset="0"/>
              </a:rPr>
              <a:t>年开始进行海外市场拓展，目前</a:t>
            </a:r>
            <a:r>
              <a:rPr lang="zh-CN" altLang="en-US" sz="1200" b="1" dirty="0">
                <a:latin typeface="Times New Roman" panose="02020603050405020304" pitchFamily="18" charset="0"/>
                <a:cs typeface="Times New Roman" panose="02020603050405020304" pitchFamily="18" charset="0"/>
              </a:rPr>
              <a:t>已经形成销售的有法国、匈牙利、阿联酋、丹麦</a:t>
            </a:r>
            <a:r>
              <a:rPr lang="zh-CN" altLang="en-US" sz="1200" dirty="0">
                <a:latin typeface="Times New Roman" panose="02020603050405020304" pitchFamily="18" charset="0"/>
                <a:cs typeface="Times New Roman" panose="02020603050405020304" pitchFamily="18" charset="0"/>
              </a:rPr>
              <a:t>（公司于</a:t>
            </a:r>
            <a:r>
              <a:rPr lang="en-US" altLang="zh-CN" sz="1200" dirty="0">
                <a:latin typeface="Times New Roman" panose="02020603050405020304" pitchFamily="18" charset="0"/>
                <a:cs typeface="Times New Roman" panose="02020603050405020304" pitchFamily="18" charset="0"/>
              </a:rPr>
              <a:t>2019</a:t>
            </a:r>
            <a:r>
              <a:rPr lang="zh-CN" altLang="en-US" sz="1200" dirty="0">
                <a:latin typeface="Times New Roman" panose="02020603050405020304" pitchFamily="18" charset="0"/>
                <a:cs typeface="Times New Roman" panose="02020603050405020304" pitchFamily="18" charset="0"/>
              </a:rPr>
              <a:t>年</a:t>
            </a:r>
            <a:r>
              <a:rPr lang="en-US" altLang="zh-CN" sz="1200" dirty="0">
                <a:latin typeface="Times New Roman" panose="02020603050405020304" pitchFamily="18" charset="0"/>
                <a:cs typeface="Times New Roman" panose="02020603050405020304" pitchFamily="18" charset="0"/>
              </a:rPr>
              <a:t>7</a:t>
            </a:r>
            <a:r>
              <a:rPr lang="zh-CN" altLang="en-US" sz="1200" dirty="0">
                <a:latin typeface="Times New Roman" panose="02020603050405020304" pitchFamily="18" charset="0"/>
                <a:cs typeface="Times New Roman" panose="02020603050405020304" pitchFamily="18" charset="0"/>
              </a:rPr>
              <a:t>月向丹麦形成销售），产品</a:t>
            </a:r>
            <a:r>
              <a:rPr lang="zh-CN" altLang="en-US" sz="1200" b="1" dirty="0">
                <a:latin typeface="Times New Roman" panose="02020603050405020304" pitchFamily="18" charset="0"/>
                <a:cs typeface="Times New Roman" panose="02020603050405020304" pitchFamily="18" charset="0"/>
              </a:rPr>
              <a:t>在英国的主要医院也已经开始临床研究和验证。</a:t>
            </a:r>
            <a:r>
              <a:rPr lang="zh-CN" altLang="en-US" sz="1200" dirty="0">
                <a:latin typeface="Times New Roman" panose="02020603050405020304" pitchFamily="18" charset="0"/>
                <a:cs typeface="Times New Roman" panose="02020603050405020304" pitchFamily="18" charset="0"/>
              </a:rPr>
              <a:t>自</a:t>
            </a:r>
            <a:r>
              <a:rPr lang="en-US" altLang="zh-CN" sz="1200" dirty="0">
                <a:latin typeface="Times New Roman" panose="02020603050405020304" pitchFamily="18" charset="0"/>
                <a:cs typeface="Times New Roman" panose="02020603050405020304" pitchFamily="18" charset="0"/>
              </a:rPr>
              <a:t>2018</a:t>
            </a:r>
            <a:r>
              <a:rPr lang="zh-CN" altLang="en-US" sz="1200" dirty="0">
                <a:latin typeface="Times New Roman" panose="02020603050405020304" pitchFamily="18" charset="0"/>
                <a:cs typeface="Times New Roman" panose="02020603050405020304" pitchFamily="18" charset="0"/>
              </a:rPr>
              <a:t>年起，公司开始</a:t>
            </a:r>
            <a:r>
              <a:rPr lang="zh-CN" altLang="en-US" sz="1200" b="1" dirty="0">
                <a:latin typeface="Times New Roman" panose="02020603050405020304" pitchFamily="18" charset="0"/>
                <a:cs typeface="Times New Roman" panose="02020603050405020304" pitchFamily="18" charset="0"/>
              </a:rPr>
              <a:t>进行中东市场拓展</a:t>
            </a:r>
            <a:r>
              <a:rPr lang="zh-CN" altLang="en-US" sz="1200" dirty="0">
                <a:latin typeface="Times New Roman" panose="02020603050405020304" pitchFamily="18" charset="0"/>
                <a:cs typeface="Times New Roman" panose="02020603050405020304" pitchFamily="18" charset="0"/>
              </a:rPr>
              <a:t>，并计划以阿联酋作为突破口，争取在三年内完成沙特等其余市场的覆盖。同时公司从</a:t>
            </a:r>
            <a:r>
              <a:rPr lang="en-US" altLang="zh-CN" sz="1200" dirty="0">
                <a:latin typeface="Times New Roman" panose="02020603050405020304" pitchFamily="18" charset="0"/>
                <a:cs typeface="Times New Roman" panose="02020603050405020304" pitchFamily="18" charset="0"/>
              </a:rPr>
              <a:t>2019</a:t>
            </a:r>
            <a:r>
              <a:rPr lang="zh-CN" altLang="en-US" sz="1200" dirty="0">
                <a:latin typeface="Times New Roman" panose="02020603050405020304" pitchFamily="18" charset="0"/>
                <a:cs typeface="Times New Roman" panose="02020603050405020304" pitchFamily="18" charset="0"/>
              </a:rPr>
              <a:t>年起对亚太其余国家和中、南美州巿场进行开拓 。而</a:t>
            </a:r>
            <a:r>
              <a:rPr lang="zh-CN" altLang="en-US" sz="1200" b="1" dirty="0">
                <a:latin typeface="Times New Roman" panose="02020603050405020304" pitchFamily="18" charset="0"/>
                <a:cs typeface="Times New Roman" panose="02020603050405020304" pitchFamily="18" charset="0"/>
              </a:rPr>
              <a:t>美国作为全世界第一大医疗器械市场，公司产品尚未进入。</a:t>
            </a:r>
            <a:r>
              <a:rPr lang="zh-CN" altLang="en-US" sz="1200" dirty="0">
                <a:latin typeface="Times New Roman" panose="02020603050405020304" pitchFamily="18" charset="0"/>
                <a:cs typeface="Times New Roman" panose="02020603050405020304" pitchFamily="18" charset="0"/>
              </a:rPr>
              <a:t>公司于</a:t>
            </a:r>
            <a:r>
              <a:rPr lang="en-US" altLang="zh-CN" sz="1200" dirty="0">
                <a:latin typeface="Times New Roman" panose="02020603050405020304" pitchFamily="18" charset="0"/>
                <a:cs typeface="Times New Roman" panose="02020603050405020304" pitchFamily="18" charset="0"/>
              </a:rPr>
              <a:t>2018</a:t>
            </a:r>
            <a:r>
              <a:rPr lang="zh-CN" altLang="en-US" sz="1200" dirty="0">
                <a:latin typeface="Times New Roman" panose="02020603050405020304" pitchFamily="18" charset="0"/>
                <a:cs typeface="Times New Roman" panose="02020603050405020304" pitchFamily="18" charset="0"/>
              </a:rPr>
              <a:t>年开始参加美国消化疾病周展会，目前正在投入资源进行公司产品在美国</a:t>
            </a:r>
            <a:r>
              <a:rPr lang="en-US" altLang="zh-CN" sz="1200" dirty="0">
                <a:latin typeface="Times New Roman" panose="02020603050405020304" pitchFamily="18" charset="0"/>
                <a:cs typeface="Times New Roman" panose="02020603050405020304" pitchFamily="18" charset="0"/>
              </a:rPr>
              <a:t>FDA</a:t>
            </a:r>
            <a:r>
              <a:rPr lang="zh-CN" altLang="en-US" sz="1200" dirty="0">
                <a:latin typeface="Times New Roman" panose="02020603050405020304" pitchFamily="18" charset="0"/>
                <a:cs typeface="Times New Roman" panose="02020603050405020304" pitchFamily="18" charset="0"/>
              </a:rPr>
              <a:t>的认证、与美国相关医学院和专家讨论临床研究、以及美国医保申请策略中。</a:t>
            </a:r>
          </a:p>
        </p:txBody>
      </p:sp>
      <p:graphicFrame>
        <p:nvGraphicFramePr>
          <p:cNvPr id="10" name="表格 9">
            <a:extLst>
              <a:ext uri="{FF2B5EF4-FFF2-40B4-BE49-F238E27FC236}">
                <a16:creationId xmlns="" xmlns:a16="http://schemas.microsoft.com/office/drawing/2014/main" id="{0B0D4B86-5F76-4AE4-9F89-79A4DE194D27}"/>
              </a:ext>
            </a:extLst>
          </p:cNvPr>
          <p:cNvGraphicFramePr>
            <a:graphicFrameLocks noGrp="1"/>
          </p:cNvGraphicFramePr>
          <p:nvPr>
            <p:extLst>
              <p:ext uri="{D42A27DB-BD31-4B8C-83A1-F6EECF244321}">
                <p14:modId xmlns:p14="http://schemas.microsoft.com/office/powerpoint/2010/main" val="3790178560"/>
              </p:ext>
            </p:extLst>
          </p:nvPr>
        </p:nvGraphicFramePr>
        <p:xfrm>
          <a:off x="1808455" y="3242270"/>
          <a:ext cx="5320135" cy="990600"/>
        </p:xfrm>
        <a:graphic>
          <a:graphicData uri="http://schemas.openxmlformats.org/drawingml/2006/table">
            <a:tbl>
              <a:tblPr>
                <a:tableStyleId>{5C22544A-7EE6-4342-B048-85BDC9FD1C3A}</a:tableStyleId>
              </a:tblPr>
              <a:tblGrid>
                <a:gridCol w="1246954">
                  <a:extLst>
                    <a:ext uri="{9D8B030D-6E8A-4147-A177-3AD203B41FA5}">
                      <a16:colId xmlns="" xmlns:a16="http://schemas.microsoft.com/office/drawing/2014/main" val="3452112455"/>
                    </a:ext>
                  </a:extLst>
                </a:gridCol>
                <a:gridCol w="716724">
                  <a:extLst>
                    <a:ext uri="{9D8B030D-6E8A-4147-A177-3AD203B41FA5}">
                      <a16:colId xmlns="" xmlns:a16="http://schemas.microsoft.com/office/drawing/2014/main" val="2444058668"/>
                    </a:ext>
                  </a:extLst>
                </a:gridCol>
                <a:gridCol w="603947">
                  <a:extLst>
                    <a:ext uri="{9D8B030D-6E8A-4147-A177-3AD203B41FA5}">
                      <a16:colId xmlns="" xmlns:a16="http://schemas.microsoft.com/office/drawing/2014/main" val="234065380"/>
                    </a:ext>
                  </a:extLst>
                </a:gridCol>
                <a:gridCol w="728027">
                  <a:extLst>
                    <a:ext uri="{9D8B030D-6E8A-4147-A177-3AD203B41FA5}">
                      <a16:colId xmlns="" xmlns:a16="http://schemas.microsoft.com/office/drawing/2014/main" val="3017989465"/>
                    </a:ext>
                  </a:extLst>
                </a:gridCol>
                <a:gridCol w="676059">
                  <a:extLst>
                    <a:ext uri="{9D8B030D-6E8A-4147-A177-3AD203B41FA5}">
                      <a16:colId xmlns="" xmlns:a16="http://schemas.microsoft.com/office/drawing/2014/main" val="2815857324"/>
                    </a:ext>
                  </a:extLst>
                </a:gridCol>
                <a:gridCol w="728027">
                  <a:extLst>
                    <a:ext uri="{9D8B030D-6E8A-4147-A177-3AD203B41FA5}">
                      <a16:colId xmlns="" xmlns:a16="http://schemas.microsoft.com/office/drawing/2014/main" val="1610201467"/>
                    </a:ext>
                  </a:extLst>
                </a:gridCol>
                <a:gridCol w="620397">
                  <a:extLst>
                    <a:ext uri="{9D8B030D-6E8A-4147-A177-3AD203B41FA5}">
                      <a16:colId xmlns="" xmlns:a16="http://schemas.microsoft.com/office/drawing/2014/main" val="3228971694"/>
                    </a:ext>
                  </a:extLst>
                </a:gridCol>
              </a:tblGrid>
              <a:tr h="198120">
                <a:tc rowSpan="2">
                  <a:txBody>
                    <a:bodyPr/>
                    <a:lstStyle/>
                    <a:p>
                      <a:pPr algn="l" fontAlgn="ctr"/>
                      <a:r>
                        <a:rPr lang="zh-CN" altLang="en-US" sz="1200" b="1" i="0" u="none" strike="noStrike"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收入（万元）</a:t>
                      </a:r>
                    </a:p>
                  </a:txBody>
                  <a:tcPr marL="7620" marR="7620" marT="7620" marB="0" anchor="ctr">
                    <a:solidFill>
                      <a:schemeClr val="accent1"/>
                    </a:solidFill>
                  </a:tcPr>
                </a:tc>
                <a:tc gridSpan="2">
                  <a:txBody>
                    <a:bodyPr/>
                    <a:lstStyle/>
                    <a:p>
                      <a:pPr algn="ctr" fontAlgn="ctr"/>
                      <a:r>
                        <a:rPr lang="en-US" altLang="zh-CN" sz="1200" b="1" u="none" strike="noStrike" dirty="0">
                          <a:solidFill>
                            <a:schemeClr val="bg1"/>
                          </a:solidFill>
                          <a:effectLst/>
                          <a:latin typeface="Times New Roman" panose="02020603050405020304" pitchFamily="18" charset="0"/>
                          <a:cs typeface="Times New Roman" panose="02020603050405020304" pitchFamily="18" charset="0"/>
                        </a:rPr>
                        <a:t>2016</a:t>
                      </a:r>
                      <a:r>
                        <a:rPr lang="zh-CN" altLang="en-US" sz="1200" b="1" u="none" strike="noStrike" dirty="0">
                          <a:solidFill>
                            <a:schemeClr val="bg1"/>
                          </a:solidFill>
                          <a:effectLst/>
                          <a:latin typeface="Times New Roman" panose="02020603050405020304" pitchFamily="18" charset="0"/>
                          <a:cs typeface="Times New Roman" panose="02020603050405020304" pitchFamily="18" charset="0"/>
                        </a:rPr>
                        <a:t>年</a:t>
                      </a:r>
                      <a:endParaRPr lang="zh-CN" altLang="en-US" sz="12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solidFill>
                      <a:schemeClr val="accent1"/>
                    </a:solidFill>
                  </a:tcPr>
                </a:tc>
                <a:tc hMerge="1">
                  <a:txBody>
                    <a:bodyPr/>
                    <a:lstStyle/>
                    <a:p>
                      <a:endParaRPr lang="zh-CN" altLang="en-US"/>
                    </a:p>
                  </a:txBody>
                  <a:tcPr/>
                </a:tc>
                <a:tc gridSpan="2">
                  <a:txBody>
                    <a:bodyPr/>
                    <a:lstStyle/>
                    <a:p>
                      <a:pPr algn="ctr" fontAlgn="ctr"/>
                      <a:r>
                        <a:rPr lang="en-US" altLang="zh-CN" sz="1200" b="1" u="none" strike="noStrike">
                          <a:solidFill>
                            <a:schemeClr val="bg1"/>
                          </a:solidFill>
                          <a:effectLst/>
                          <a:latin typeface="Times New Roman" panose="02020603050405020304" pitchFamily="18" charset="0"/>
                          <a:cs typeface="Times New Roman" panose="02020603050405020304" pitchFamily="18" charset="0"/>
                        </a:rPr>
                        <a:t>2017</a:t>
                      </a:r>
                      <a:r>
                        <a:rPr lang="zh-CN" altLang="en-US" sz="1200" b="1" u="none" strike="noStrike">
                          <a:solidFill>
                            <a:schemeClr val="bg1"/>
                          </a:solidFill>
                          <a:effectLst/>
                          <a:latin typeface="Times New Roman" panose="02020603050405020304" pitchFamily="18" charset="0"/>
                          <a:cs typeface="Times New Roman" panose="02020603050405020304" pitchFamily="18" charset="0"/>
                        </a:rPr>
                        <a:t>年</a:t>
                      </a:r>
                      <a:endParaRPr lang="zh-CN" altLang="en-US" sz="1200" b="1" i="0" u="none" strike="noStrike">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solidFill>
                      <a:schemeClr val="accent1"/>
                    </a:solidFill>
                  </a:tcPr>
                </a:tc>
                <a:tc hMerge="1">
                  <a:txBody>
                    <a:bodyPr/>
                    <a:lstStyle/>
                    <a:p>
                      <a:endParaRPr lang="zh-CN" altLang="en-US"/>
                    </a:p>
                  </a:txBody>
                  <a:tcPr/>
                </a:tc>
                <a:tc gridSpan="2">
                  <a:txBody>
                    <a:bodyPr/>
                    <a:lstStyle/>
                    <a:p>
                      <a:pPr algn="ctr" fontAlgn="ctr"/>
                      <a:r>
                        <a:rPr lang="en-US" altLang="zh-CN" sz="1200" b="1" u="none" strike="noStrike" dirty="0">
                          <a:solidFill>
                            <a:schemeClr val="bg1"/>
                          </a:solidFill>
                          <a:effectLst/>
                          <a:latin typeface="Times New Roman" panose="02020603050405020304" pitchFamily="18" charset="0"/>
                          <a:cs typeface="Times New Roman" panose="02020603050405020304" pitchFamily="18" charset="0"/>
                        </a:rPr>
                        <a:t>2018</a:t>
                      </a:r>
                      <a:r>
                        <a:rPr lang="zh-CN" altLang="en-US" sz="1200" b="1" u="none" strike="noStrike" dirty="0">
                          <a:solidFill>
                            <a:schemeClr val="bg1"/>
                          </a:solidFill>
                          <a:effectLst/>
                          <a:latin typeface="Times New Roman" panose="02020603050405020304" pitchFamily="18" charset="0"/>
                          <a:cs typeface="Times New Roman" panose="02020603050405020304" pitchFamily="18" charset="0"/>
                        </a:rPr>
                        <a:t>年</a:t>
                      </a:r>
                      <a:endParaRPr lang="zh-CN" altLang="en-US" sz="12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solidFill>
                      <a:schemeClr val="accent1"/>
                    </a:solidFill>
                  </a:tcPr>
                </a:tc>
                <a:tc hMerge="1">
                  <a:txBody>
                    <a:bodyPr/>
                    <a:lstStyle/>
                    <a:p>
                      <a:endParaRPr lang="zh-CN" altLang="en-US"/>
                    </a:p>
                  </a:txBody>
                  <a:tcPr/>
                </a:tc>
                <a:extLst>
                  <a:ext uri="{0D108BD9-81ED-4DB2-BD59-A6C34878D82A}">
                    <a16:rowId xmlns="" xmlns:a16="http://schemas.microsoft.com/office/drawing/2014/main" val="1620008336"/>
                  </a:ext>
                </a:extLst>
              </a:tr>
              <a:tr h="198120">
                <a:tc vMerge="1">
                  <a:txBody>
                    <a:bodyPr/>
                    <a:lstStyle/>
                    <a:p>
                      <a:pPr algn="l" fontAlgn="ctr"/>
                      <a:endParaRPr lang="zh-CN" altLang="en-US" sz="12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solidFill>
                      <a:schemeClr val="accent1"/>
                    </a:solidFill>
                  </a:tcPr>
                </a:tc>
                <a:tc>
                  <a:txBody>
                    <a:bodyPr/>
                    <a:lstStyle/>
                    <a:p>
                      <a:pPr algn="l" fontAlgn="ctr"/>
                      <a:r>
                        <a:rPr lang="zh-CN" altLang="en-US" sz="1200" b="1" u="none" strike="noStrike">
                          <a:solidFill>
                            <a:schemeClr val="bg1"/>
                          </a:solidFill>
                          <a:effectLst/>
                          <a:latin typeface="Times New Roman" panose="02020603050405020304" pitchFamily="18" charset="0"/>
                          <a:cs typeface="Times New Roman" panose="02020603050405020304" pitchFamily="18" charset="0"/>
                        </a:rPr>
                        <a:t>金额</a:t>
                      </a:r>
                      <a:endParaRPr lang="zh-CN" altLang="en-US" sz="1200" b="1" i="0" u="none" strike="noStrike">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solidFill>
                      <a:schemeClr val="accent1"/>
                    </a:solidFill>
                  </a:tcPr>
                </a:tc>
                <a:tc>
                  <a:txBody>
                    <a:bodyPr/>
                    <a:lstStyle/>
                    <a:p>
                      <a:pPr algn="l" fontAlgn="ctr"/>
                      <a:r>
                        <a:rPr lang="zh-CN" altLang="en-US" sz="1200" b="1" u="none" strike="noStrike" dirty="0">
                          <a:solidFill>
                            <a:schemeClr val="bg1"/>
                          </a:solidFill>
                          <a:effectLst/>
                          <a:latin typeface="Times New Roman" panose="02020603050405020304" pitchFamily="18" charset="0"/>
                          <a:cs typeface="Times New Roman" panose="02020603050405020304" pitchFamily="18" charset="0"/>
                        </a:rPr>
                        <a:t>占比</a:t>
                      </a:r>
                      <a:endParaRPr lang="zh-CN" altLang="en-US" sz="12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solidFill>
                      <a:schemeClr val="accent1"/>
                    </a:solidFill>
                  </a:tcPr>
                </a:tc>
                <a:tc>
                  <a:txBody>
                    <a:bodyPr/>
                    <a:lstStyle/>
                    <a:p>
                      <a:pPr algn="l" fontAlgn="ctr"/>
                      <a:r>
                        <a:rPr lang="zh-CN" altLang="en-US" sz="1200" b="1" u="none" strike="noStrike" dirty="0">
                          <a:solidFill>
                            <a:schemeClr val="bg1"/>
                          </a:solidFill>
                          <a:effectLst/>
                          <a:latin typeface="Times New Roman" panose="02020603050405020304" pitchFamily="18" charset="0"/>
                          <a:cs typeface="Times New Roman" panose="02020603050405020304" pitchFamily="18" charset="0"/>
                        </a:rPr>
                        <a:t>金额</a:t>
                      </a:r>
                      <a:endParaRPr lang="zh-CN" altLang="en-US" sz="12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solidFill>
                      <a:schemeClr val="accent1"/>
                    </a:solidFill>
                  </a:tcPr>
                </a:tc>
                <a:tc>
                  <a:txBody>
                    <a:bodyPr/>
                    <a:lstStyle/>
                    <a:p>
                      <a:pPr algn="l" fontAlgn="ctr"/>
                      <a:r>
                        <a:rPr lang="zh-CN" altLang="en-US" sz="1200" b="1" u="none" strike="noStrike" dirty="0">
                          <a:solidFill>
                            <a:schemeClr val="bg1"/>
                          </a:solidFill>
                          <a:effectLst/>
                          <a:latin typeface="Times New Roman" panose="02020603050405020304" pitchFamily="18" charset="0"/>
                          <a:cs typeface="Times New Roman" panose="02020603050405020304" pitchFamily="18" charset="0"/>
                        </a:rPr>
                        <a:t>占比</a:t>
                      </a:r>
                      <a:endParaRPr lang="zh-CN" altLang="en-US" sz="12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solidFill>
                      <a:schemeClr val="accent1"/>
                    </a:solidFill>
                  </a:tcPr>
                </a:tc>
                <a:tc>
                  <a:txBody>
                    <a:bodyPr/>
                    <a:lstStyle/>
                    <a:p>
                      <a:pPr algn="l" fontAlgn="ctr"/>
                      <a:r>
                        <a:rPr lang="zh-CN" altLang="en-US" sz="1200" b="1" u="none" strike="noStrike" dirty="0">
                          <a:solidFill>
                            <a:schemeClr val="bg1"/>
                          </a:solidFill>
                          <a:effectLst/>
                          <a:latin typeface="Times New Roman" panose="02020603050405020304" pitchFamily="18" charset="0"/>
                          <a:cs typeface="Times New Roman" panose="02020603050405020304" pitchFamily="18" charset="0"/>
                        </a:rPr>
                        <a:t>金额</a:t>
                      </a:r>
                      <a:endParaRPr lang="zh-CN" altLang="en-US" sz="12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solidFill>
                      <a:schemeClr val="accent1"/>
                    </a:solidFill>
                  </a:tcPr>
                </a:tc>
                <a:tc>
                  <a:txBody>
                    <a:bodyPr/>
                    <a:lstStyle/>
                    <a:p>
                      <a:pPr algn="l" fontAlgn="ctr"/>
                      <a:r>
                        <a:rPr lang="zh-CN" altLang="en-US" sz="1200" b="1" u="none" strike="noStrike" dirty="0">
                          <a:solidFill>
                            <a:schemeClr val="bg1"/>
                          </a:solidFill>
                          <a:effectLst/>
                          <a:latin typeface="Times New Roman" panose="02020603050405020304" pitchFamily="18" charset="0"/>
                          <a:cs typeface="Times New Roman" panose="02020603050405020304" pitchFamily="18" charset="0"/>
                        </a:rPr>
                        <a:t>占比</a:t>
                      </a:r>
                      <a:endParaRPr lang="zh-CN" altLang="en-US" sz="1200" b="1" i="0" u="none" strike="noStrike"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solidFill>
                      <a:schemeClr val="accent1"/>
                    </a:solidFill>
                  </a:tcPr>
                </a:tc>
                <a:extLst>
                  <a:ext uri="{0D108BD9-81ED-4DB2-BD59-A6C34878D82A}">
                    <a16:rowId xmlns="" xmlns:a16="http://schemas.microsoft.com/office/drawing/2014/main" val="584421167"/>
                  </a:ext>
                </a:extLst>
              </a:tr>
              <a:tr h="198120">
                <a:tc>
                  <a:txBody>
                    <a:bodyPr/>
                    <a:lstStyle/>
                    <a:p>
                      <a:pPr algn="l" fontAlgn="ctr"/>
                      <a:r>
                        <a:rPr lang="zh-CN" altLang="en-US" sz="1200" u="none" strike="noStrike">
                          <a:effectLst/>
                          <a:latin typeface="Times New Roman" panose="02020603050405020304" pitchFamily="18" charset="0"/>
                          <a:cs typeface="Times New Roman" panose="02020603050405020304" pitchFamily="18" charset="0"/>
                        </a:rPr>
                        <a:t>主营业务收入</a:t>
                      </a:r>
                      <a:endParaRPr lang="zh-CN" altLang="en-US"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a:effectLst/>
                          <a:latin typeface="Times New Roman" panose="02020603050405020304" pitchFamily="18" charset="0"/>
                          <a:cs typeface="Times New Roman" panose="02020603050405020304" pitchFamily="18" charset="0"/>
                        </a:rPr>
                        <a:t>11,467.00</a:t>
                      </a:r>
                      <a:endParaRPr lang="en-US" altLang="zh-CN"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l" fontAlgn="ctr"/>
                      <a:endParaRPr lang="zh-CN" altLang="en-US"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a:effectLst/>
                          <a:latin typeface="Times New Roman" panose="02020603050405020304" pitchFamily="18" charset="0"/>
                          <a:cs typeface="Times New Roman" panose="02020603050405020304" pitchFamily="18" charset="0"/>
                        </a:rPr>
                        <a:t>16,956.00</a:t>
                      </a:r>
                      <a:endParaRPr lang="en-US" altLang="zh-CN"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l" fontAlgn="ctr"/>
                      <a:endParaRPr lang="zh-CN" altLang="en-US"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a:effectLst/>
                          <a:latin typeface="Times New Roman" panose="02020603050405020304" pitchFamily="18" charset="0"/>
                          <a:cs typeface="Times New Roman" panose="02020603050405020304" pitchFamily="18" charset="0"/>
                        </a:rPr>
                        <a:t>31,425.00</a:t>
                      </a:r>
                      <a:endParaRPr lang="en-US" altLang="zh-CN"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l" fontAlgn="ctr"/>
                      <a:endParaRPr lang="zh-CN" altLang="en-US"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4203685972"/>
                  </a:ext>
                </a:extLst>
              </a:tr>
              <a:tr h="198120">
                <a:tc>
                  <a:txBody>
                    <a:bodyPr/>
                    <a:lstStyle/>
                    <a:p>
                      <a:pPr algn="l" fontAlgn="ctr"/>
                      <a:r>
                        <a:rPr lang="zh-CN" altLang="en-US" sz="1200" u="none" strike="noStrike">
                          <a:effectLst/>
                          <a:latin typeface="Times New Roman" panose="02020603050405020304" pitchFamily="18" charset="0"/>
                          <a:cs typeface="Times New Roman" panose="02020603050405020304" pitchFamily="18" charset="0"/>
                        </a:rPr>
                        <a:t>美年大健康</a:t>
                      </a:r>
                      <a:endParaRPr lang="zh-CN" altLang="en-US"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a:effectLst/>
                          <a:latin typeface="Times New Roman" panose="02020603050405020304" pitchFamily="18" charset="0"/>
                          <a:cs typeface="Times New Roman" panose="02020603050405020304" pitchFamily="18" charset="0"/>
                        </a:rPr>
                        <a:t>9,317.29</a:t>
                      </a:r>
                      <a:endParaRPr lang="en-US" altLang="zh-CN"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dirty="0">
                          <a:effectLst/>
                          <a:latin typeface="Times New Roman" panose="02020603050405020304" pitchFamily="18" charset="0"/>
                          <a:cs typeface="Times New Roman" panose="02020603050405020304" pitchFamily="18" charset="0"/>
                        </a:rPr>
                        <a:t>81%</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a:effectLst/>
                          <a:latin typeface="Times New Roman" panose="02020603050405020304" pitchFamily="18" charset="0"/>
                          <a:cs typeface="Times New Roman" panose="02020603050405020304" pitchFamily="18" charset="0"/>
                        </a:rPr>
                        <a:t>12,653.56</a:t>
                      </a:r>
                      <a:endParaRPr lang="en-US" altLang="zh-CN"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a:effectLst/>
                          <a:latin typeface="Times New Roman" panose="02020603050405020304" pitchFamily="18" charset="0"/>
                          <a:cs typeface="Times New Roman" panose="02020603050405020304" pitchFamily="18" charset="0"/>
                        </a:rPr>
                        <a:t>75%</a:t>
                      </a:r>
                      <a:endParaRPr lang="en-US" altLang="zh-CN"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a:effectLst/>
                          <a:latin typeface="Times New Roman" panose="02020603050405020304" pitchFamily="18" charset="0"/>
                          <a:cs typeface="Times New Roman" panose="02020603050405020304" pitchFamily="18" charset="0"/>
                        </a:rPr>
                        <a:t>24,596.33</a:t>
                      </a:r>
                      <a:endParaRPr lang="en-US" altLang="zh-CN"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dirty="0">
                          <a:effectLst/>
                          <a:latin typeface="Times New Roman" panose="02020603050405020304" pitchFamily="18" charset="0"/>
                          <a:cs typeface="Times New Roman" panose="02020603050405020304" pitchFamily="18" charset="0"/>
                        </a:rPr>
                        <a:t>78%</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1857004620"/>
                  </a:ext>
                </a:extLst>
              </a:tr>
              <a:tr h="198120">
                <a:tc>
                  <a:txBody>
                    <a:bodyPr/>
                    <a:lstStyle/>
                    <a:p>
                      <a:pPr algn="l" fontAlgn="ctr"/>
                      <a:r>
                        <a:rPr lang="zh-CN" altLang="en-US" sz="1200" u="none" strike="noStrike">
                          <a:effectLst/>
                          <a:latin typeface="Times New Roman" panose="02020603050405020304" pitchFamily="18" charset="0"/>
                          <a:cs typeface="Times New Roman" panose="02020603050405020304" pitchFamily="18" charset="0"/>
                        </a:rPr>
                        <a:t>公立医院</a:t>
                      </a:r>
                      <a:endParaRPr lang="zh-CN" altLang="en-US"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dirty="0">
                          <a:effectLst/>
                          <a:latin typeface="Times New Roman" panose="02020603050405020304" pitchFamily="18" charset="0"/>
                          <a:cs typeface="Times New Roman" panose="02020603050405020304" pitchFamily="18" charset="0"/>
                        </a:rPr>
                        <a:t>1,854.92</a:t>
                      </a:r>
                      <a:endParaRPr lang="en-US" altLang="zh-CN" sz="1200" b="1" i="0" u="none" strike="noStrike" dirty="0">
                        <a:solidFill>
                          <a:srgbClr val="333333"/>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7620" marR="7620" marT="7620" marB="0" anchor="ctr"/>
                </a:tc>
                <a:tc>
                  <a:txBody>
                    <a:bodyPr/>
                    <a:lstStyle/>
                    <a:p>
                      <a:pPr algn="r" fontAlgn="ctr"/>
                      <a:r>
                        <a:rPr lang="en-US" altLang="zh-CN" sz="1200" u="none" strike="noStrike">
                          <a:effectLst/>
                          <a:latin typeface="Times New Roman" panose="02020603050405020304" pitchFamily="18" charset="0"/>
                          <a:cs typeface="Times New Roman" panose="02020603050405020304" pitchFamily="18" charset="0"/>
                        </a:rPr>
                        <a:t>16%</a:t>
                      </a:r>
                      <a:endParaRPr lang="en-US" altLang="zh-CN"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a:effectLst/>
                          <a:latin typeface="Times New Roman" panose="02020603050405020304" pitchFamily="18" charset="0"/>
                          <a:cs typeface="Times New Roman" panose="02020603050405020304" pitchFamily="18" charset="0"/>
                        </a:rPr>
                        <a:t>2,565.58</a:t>
                      </a:r>
                      <a:endParaRPr lang="en-US" altLang="zh-CN" sz="1200" b="1" i="0" u="none" strike="noStrike">
                        <a:solidFill>
                          <a:srgbClr val="333333"/>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7620" marR="7620" marT="7620" marB="0" anchor="ctr"/>
                </a:tc>
                <a:tc>
                  <a:txBody>
                    <a:bodyPr/>
                    <a:lstStyle/>
                    <a:p>
                      <a:pPr algn="r" fontAlgn="ctr"/>
                      <a:r>
                        <a:rPr lang="en-US" altLang="zh-CN" sz="1200" u="none" strike="noStrike">
                          <a:effectLst/>
                          <a:latin typeface="Times New Roman" panose="02020603050405020304" pitchFamily="18" charset="0"/>
                          <a:cs typeface="Times New Roman" panose="02020603050405020304" pitchFamily="18" charset="0"/>
                        </a:rPr>
                        <a:t>15%</a:t>
                      </a:r>
                      <a:endParaRPr lang="en-US" altLang="zh-CN" sz="1200" b="0" i="0" u="none" strike="noStrike">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tc>
                  <a:txBody>
                    <a:bodyPr/>
                    <a:lstStyle/>
                    <a:p>
                      <a:pPr algn="r" fontAlgn="ctr"/>
                      <a:r>
                        <a:rPr lang="en-US" altLang="zh-CN" sz="1200" u="none" strike="noStrike" dirty="0">
                          <a:effectLst/>
                          <a:latin typeface="Times New Roman" panose="02020603050405020304" pitchFamily="18" charset="0"/>
                          <a:cs typeface="Times New Roman" panose="02020603050405020304" pitchFamily="18" charset="0"/>
                        </a:rPr>
                        <a:t>4,571.78</a:t>
                      </a:r>
                      <a:endParaRPr lang="en-US" altLang="zh-CN" sz="1200" b="1" i="0" u="none" strike="noStrike" dirty="0">
                        <a:solidFill>
                          <a:srgbClr val="333333"/>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7620" marR="7620" marT="7620" marB="0" anchor="ctr"/>
                </a:tc>
                <a:tc>
                  <a:txBody>
                    <a:bodyPr/>
                    <a:lstStyle/>
                    <a:p>
                      <a:pPr algn="r" fontAlgn="ctr"/>
                      <a:r>
                        <a:rPr lang="en-US" altLang="zh-CN" sz="1200" u="none" strike="noStrike" dirty="0">
                          <a:effectLst/>
                          <a:latin typeface="Times New Roman" panose="02020603050405020304" pitchFamily="18" charset="0"/>
                          <a:cs typeface="Times New Roman" panose="02020603050405020304" pitchFamily="18" charset="0"/>
                        </a:rPr>
                        <a:t>15%</a:t>
                      </a:r>
                      <a:endParaRPr lang="en-US" altLang="zh-CN" sz="12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172683070"/>
                  </a:ext>
                </a:extLst>
              </a:tr>
            </a:tbl>
          </a:graphicData>
        </a:graphic>
      </p:graphicFrame>
      <p:sp>
        <p:nvSpPr>
          <p:cNvPr id="6" name="文本框 5">
            <a:extLst>
              <a:ext uri="{FF2B5EF4-FFF2-40B4-BE49-F238E27FC236}">
                <a16:creationId xmlns="" xmlns:a16="http://schemas.microsoft.com/office/drawing/2014/main" id="{A659C97A-9622-4F7A-A6FF-1A373E849317}"/>
              </a:ext>
            </a:extLst>
          </p:cNvPr>
          <p:cNvSpPr txBox="1"/>
          <p:nvPr/>
        </p:nvSpPr>
        <p:spPr>
          <a:xfrm>
            <a:off x="7233173" y="6411376"/>
            <a:ext cx="2774124" cy="261610"/>
          </a:xfrm>
          <a:prstGeom prst="rect">
            <a:avLst/>
          </a:prstGeom>
          <a:noFill/>
        </p:spPr>
        <p:txBody>
          <a:bodyPr wrap="square" rtlCol="0">
            <a:spAutoFit/>
          </a:bodyPr>
          <a:lstStyle/>
          <a:p>
            <a:r>
              <a:rPr lang="zh-CN" altLang="en-US" sz="1100" dirty="0"/>
              <a:t>资料来源：公开资料整理</a:t>
            </a:r>
          </a:p>
        </p:txBody>
      </p:sp>
    </p:spTree>
    <p:extLst>
      <p:ext uri="{BB962C8B-B14F-4D97-AF65-F5344CB8AC3E}">
        <p14:creationId xmlns:p14="http://schemas.microsoft.com/office/powerpoint/2010/main" val="422426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2;p15">
            <a:extLst>
              <a:ext uri="{FF2B5EF4-FFF2-40B4-BE49-F238E27FC236}">
                <a16:creationId xmlns="" xmlns:a16="http://schemas.microsoft.com/office/drawing/2014/main" id="{95B90532-5A85-4C9D-805E-AEB064982DF3}"/>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胶囊内镜国内竞争格局：安翰科技主要客户情况（美年大健康）</a:t>
            </a:r>
          </a:p>
        </p:txBody>
      </p:sp>
      <p:sp>
        <p:nvSpPr>
          <p:cNvPr id="3" name="矩形 2">
            <a:extLst>
              <a:ext uri="{FF2B5EF4-FFF2-40B4-BE49-F238E27FC236}">
                <a16:creationId xmlns="" xmlns:a16="http://schemas.microsoft.com/office/drawing/2014/main" id="{49E635EF-DCB5-43B9-8739-566DE21C84D1}"/>
              </a:ext>
            </a:extLst>
          </p:cNvPr>
          <p:cNvSpPr/>
          <p:nvPr/>
        </p:nvSpPr>
        <p:spPr>
          <a:xfrm>
            <a:off x="186612" y="1536174"/>
            <a:ext cx="4572000" cy="3231654"/>
          </a:xfrm>
          <a:prstGeom prst="rect">
            <a:avLst/>
          </a:prstGeom>
        </p:spPr>
        <p:txBody>
          <a:bodyPr>
            <a:spAutoFit/>
          </a:bodyPr>
          <a:lstStyle/>
          <a:p>
            <a:pPr marL="171450" indent="-171450">
              <a:buFont typeface="Wingdings" pitchFamily="2" charset="2"/>
              <a:buChar char="Ø"/>
            </a:pP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截至</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2019</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6</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美年大健康国内开设</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500</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间门店</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期末胶囊设备台数为</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529</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台</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胶囊消耗数量</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使用人次</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为</a:t>
            </a:r>
            <a:r>
              <a:rPr lang="en-US" altLang="zh-TW"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63,496</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每台设备的胶囊消耗量为</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120.03.</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TW" sz="1200" dirty="0">
              <a:latin typeface="Times New Roman" panose="02020603050405020304" pitchFamily="18" charset="0"/>
              <a:ea typeface="楷体" panose="02010609060101010101" pitchFamily="49" charset="-122"/>
              <a:cs typeface="Times New Roman" panose="02020603050405020304" pitchFamily="18" charset="0"/>
            </a:endParaRPr>
          </a:p>
          <a:p>
            <a:pPr marL="171450" indent="-171450">
              <a:buFont typeface="Wingdings" pitchFamily="2" charset="2"/>
              <a:buChar char="Ø"/>
            </a:pP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而截至</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2019</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6</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安翰对美年大健康终端门店的销售情况如下</a:t>
            </a:r>
            <a:r>
              <a:rPr lang="zh-CN" altLang="zh-CN" sz="12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marL="628650" lvl="1" indent="-171450">
              <a:buFont typeface="Arial" panose="020B0604020202020204" pitchFamily="34" charset="0"/>
              <a:buChar char="•"/>
            </a:pPr>
            <a:r>
              <a:rPr lang="zh-CN" altLang="zh-CN" sz="1200" dirty="0">
                <a:latin typeface="Times New Roman" panose="02020603050405020304" pitchFamily="18" charset="0"/>
                <a:ea typeface="楷体" panose="02010609060101010101" pitchFamily="49" charset="-122"/>
                <a:cs typeface="Times New Roman" panose="02020603050405020304" pitchFamily="18" charset="0"/>
              </a:rPr>
              <a:t>2016 – 2019年上半年设备</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供应</a:t>
            </a:r>
            <a:r>
              <a:rPr lang="zh-CN" altLang="zh-CN" sz="1200" dirty="0">
                <a:latin typeface="Times New Roman" panose="02020603050405020304" pitchFamily="18" charset="0"/>
                <a:ea typeface="楷体" panose="02010609060101010101" pitchFamily="49" charset="-122"/>
                <a:cs typeface="Times New Roman" panose="02020603050405020304" pitchFamily="18" charset="0"/>
              </a:rPr>
              <a:t>数量分别为131、112、187、64</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台</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累计总计为</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494</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台</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marL="628650" lvl="1" indent="-171450">
              <a:buFont typeface="Arial" panose="020B0604020202020204" pitchFamily="34" charset="0"/>
              <a:buChar char="•"/>
            </a:pPr>
            <a:r>
              <a:rPr lang="zh-CN" altLang="zh-CN" sz="1200" dirty="0">
                <a:latin typeface="Times New Roman" panose="02020603050405020304" pitchFamily="18" charset="0"/>
                <a:ea typeface="楷体" panose="02010609060101010101" pitchFamily="49" charset="-122"/>
                <a:cs typeface="Times New Roman" panose="02020603050405020304" pitchFamily="18" charset="0"/>
              </a:rPr>
              <a:t>2016 – 2019年上半年胶囊采购总颗粒分别为29</a:t>
            </a:r>
            <a:r>
              <a:rPr lang="en-AU" altLang="zh-CN" sz="1200" dirty="0">
                <a:latin typeface="Times New Roman" panose="02020603050405020304" pitchFamily="18" charset="0"/>
                <a:ea typeface="楷体" panose="02010609060101010101" pitchFamily="49" charset="-122"/>
                <a:cs typeface="Times New Roman" panose="02020603050405020304" pitchFamily="18" charset="0"/>
              </a:rPr>
              <a:t>,300</a:t>
            </a:r>
            <a:r>
              <a:rPr lang="zh-CN" altLang="zh-CN" sz="1200" dirty="0">
                <a:latin typeface="Times New Roman" panose="02020603050405020304" pitchFamily="18" charset="0"/>
                <a:ea typeface="楷体" panose="02010609060101010101" pitchFamily="49" charset="-122"/>
                <a:cs typeface="Times New Roman" panose="02020603050405020304" pitchFamily="18" charset="0"/>
              </a:rPr>
              <a:t>、</a:t>
            </a:r>
            <a:r>
              <a:rPr lang="en-AU" altLang="zh-CN" sz="1200" dirty="0">
                <a:latin typeface="Times New Roman" panose="02020603050405020304" pitchFamily="18" charset="0"/>
                <a:ea typeface="楷体" panose="02010609060101010101" pitchFamily="49" charset="-122"/>
                <a:cs typeface="Times New Roman" panose="02020603050405020304" pitchFamily="18" charset="0"/>
              </a:rPr>
              <a:t>72,444</a:t>
            </a:r>
            <a:r>
              <a:rPr lang="zh-CN" altLang="zh-CN" sz="1200" dirty="0">
                <a:latin typeface="Times New Roman" panose="02020603050405020304" pitchFamily="18" charset="0"/>
                <a:ea typeface="楷体" panose="02010609060101010101" pitchFamily="49" charset="-122"/>
                <a:cs typeface="Times New Roman" panose="02020603050405020304" pitchFamily="18" charset="0"/>
              </a:rPr>
              <a:t>、</a:t>
            </a:r>
            <a:r>
              <a:rPr lang="en-AU" altLang="zh-CN" sz="1200" dirty="0">
                <a:latin typeface="Times New Roman" panose="02020603050405020304" pitchFamily="18" charset="0"/>
                <a:ea typeface="楷体" panose="02010609060101010101" pitchFamily="49" charset="-122"/>
                <a:cs typeface="Times New Roman" panose="02020603050405020304" pitchFamily="18" charset="0"/>
              </a:rPr>
              <a:t>146,314</a:t>
            </a:r>
            <a:r>
              <a:rPr lang="zh-CN" altLang="zh-CN" sz="1200" dirty="0">
                <a:latin typeface="Times New Roman" panose="02020603050405020304" pitchFamily="18" charset="0"/>
                <a:ea typeface="楷体" panose="02010609060101010101" pitchFamily="49" charset="-122"/>
                <a:cs typeface="Times New Roman" panose="02020603050405020304" pitchFamily="18" charset="0"/>
              </a:rPr>
              <a:t>、</a:t>
            </a:r>
            <a:r>
              <a:rPr lang="en-AU" altLang="zh-CN" sz="1200" dirty="0">
                <a:latin typeface="Times New Roman" panose="02020603050405020304" pitchFamily="18" charset="0"/>
                <a:ea typeface="楷体" panose="02010609060101010101" pitchFamily="49" charset="-122"/>
                <a:cs typeface="Times New Roman" panose="02020603050405020304" pitchFamily="18" charset="0"/>
              </a:rPr>
              <a:t>49,925</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粒</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lvl="1"/>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marL="171450" lvl="0" indent="-171450">
              <a:buFont typeface="Wingdings" pitchFamily="2" charset="2"/>
              <a:buChar char="Ø"/>
            </a:pP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安翰</a:t>
            </a:r>
            <a:r>
              <a:rPr lang="zh-CN" altLang="zh-CN" sz="1200" b="1" dirty="0">
                <a:latin typeface="Times New Roman" panose="02020603050405020304" pitchFamily="18" charset="0"/>
                <a:ea typeface="楷体" panose="02010609060101010101" pitchFamily="49" charset="-122"/>
                <a:cs typeface="Times New Roman" panose="02020603050405020304" pitchFamily="18" charset="0"/>
              </a:rPr>
              <a:t>向美年大健康单位门店销售金额为 55.40 万元/家门店</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marL="171450" lvl="0" indent="-171450">
              <a:buFont typeface="Wingdings" pitchFamily="2" charset="2"/>
              <a:buChar char="Ø"/>
            </a:pPr>
            <a:endParaRPr lang="en-US" altLang="zh-CN" sz="1200" dirty="0">
              <a:effectLst/>
              <a:latin typeface="Times New Roman" panose="02020603050405020304" pitchFamily="18" charset="0"/>
              <a:ea typeface="楷体" panose="02010609060101010101" pitchFamily="49" charset="-122"/>
              <a:cs typeface="Times New Roman" panose="02020603050405020304" pitchFamily="18" charset="0"/>
            </a:endParaRPr>
          </a:p>
          <a:p>
            <a:pPr lvl="0"/>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lvl="0"/>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由此可见，</a:t>
            </a:r>
            <a:r>
              <a:rPr lang="zh-TW" altLang="en-US" sz="1200" dirty="0">
                <a:effectLst/>
                <a:latin typeface="Times New Roman" panose="02020603050405020304" pitchFamily="18" charset="0"/>
                <a:ea typeface="楷体" panose="02010609060101010101" pitchFamily="49" charset="-122"/>
                <a:cs typeface="Times New Roman" panose="02020603050405020304" pitchFamily="18" charset="0"/>
              </a:rPr>
              <a:t>安翰的产品目前还未垄断美年大健康消化内镜诊疗的供应链</a:t>
            </a:r>
            <a:r>
              <a:rPr lang="zh-CN" altLang="en-US" sz="1200" dirty="0">
                <a:effectLst/>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资福从产品的技术</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成本</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价格具有相对的优势</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将在磁控胶囊市场空间有颇大的</a:t>
            </a:r>
            <a:r>
              <a:rPr lang="zh-TW" altLang="x-none" sz="1200" dirty="0">
                <a:latin typeface="Times New Roman" panose="02020603050405020304" pitchFamily="18" charset="0"/>
                <a:ea typeface="楷体" panose="02010609060101010101" pitchFamily="49" charset="-122"/>
                <a:cs typeface="Times New Roman" panose="02020603050405020304" pitchFamily="18" charset="0"/>
              </a:rPr>
              <a:t>占据</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力</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zh-CN" sz="1200" dirty="0">
              <a:effectLst/>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 xmlns:a16="http://schemas.microsoft.com/office/drawing/2014/main" id="{F05DEA24-75B7-4D02-BF7E-A0501B892485}"/>
              </a:ext>
            </a:extLst>
          </p:cNvPr>
          <p:cNvPicPr>
            <a:picLocks noChangeAspect="1"/>
          </p:cNvPicPr>
          <p:nvPr/>
        </p:nvPicPr>
        <p:blipFill>
          <a:blip r:embed="rId2"/>
          <a:stretch>
            <a:fillRect/>
          </a:stretch>
        </p:blipFill>
        <p:spPr>
          <a:xfrm>
            <a:off x="5010774" y="1009874"/>
            <a:ext cx="3881300" cy="5662030"/>
          </a:xfrm>
          <a:prstGeom prst="rect">
            <a:avLst/>
          </a:prstGeom>
        </p:spPr>
      </p:pic>
      <p:sp>
        <p:nvSpPr>
          <p:cNvPr id="5" name="文本框 4">
            <a:extLst>
              <a:ext uri="{FF2B5EF4-FFF2-40B4-BE49-F238E27FC236}">
                <a16:creationId xmlns="" xmlns:a16="http://schemas.microsoft.com/office/drawing/2014/main" id="{627E09F5-5400-401F-9155-AB711572C1B7}"/>
              </a:ext>
            </a:extLst>
          </p:cNvPr>
          <p:cNvSpPr txBox="1"/>
          <p:nvPr/>
        </p:nvSpPr>
        <p:spPr>
          <a:xfrm>
            <a:off x="2138658" y="6325048"/>
            <a:ext cx="2774124" cy="261610"/>
          </a:xfrm>
          <a:prstGeom prst="rect">
            <a:avLst/>
          </a:prstGeom>
          <a:noFill/>
        </p:spPr>
        <p:txBody>
          <a:bodyPr wrap="square" rtlCol="0">
            <a:spAutoFit/>
          </a:bodyPr>
          <a:lstStyle/>
          <a:p>
            <a:r>
              <a:rPr lang="zh-CN" altLang="en-US" sz="1100" dirty="0"/>
              <a:t>资料来源：公开资料整理</a:t>
            </a:r>
          </a:p>
        </p:txBody>
      </p:sp>
    </p:spTree>
    <p:extLst>
      <p:ext uri="{BB962C8B-B14F-4D97-AF65-F5344CB8AC3E}">
        <p14:creationId xmlns:p14="http://schemas.microsoft.com/office/powerpoint/2010/main" val="866393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52;p15">
            <a:extLst>
              <a:ext uri="{FF2B5EF4-FFF2-40B4-BE49-F238E27FC236}">
                <a16:creationId xmlns="" xmlns:a16="http://schemas.microsoft.com/office/drawing/2014/main" id="{8E2B16D7-A683-482C-BFD7-9E7FFFB7A9D4}"/>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胶囊内镜国内竞争格局：安翰科技主要客户情况（公立医院）</a:t>
            </a:r>
          </a:p>
        </p:txBody>
      </p:sp>
      <p:sp>
        <p:nvSpPr>
          <p:cNvPr id="6" name="矩形 5">
            <a:extLst>
              <a:ext uri="{FF2B5EF4-FFF2-40B4-BE49-F238E27FC236}">
                <a16:creationId xmlns="" xmlns:a16="http://schemas.microsoft.com/office/drawing/2014/main" id="{84CC4D63-8F1A-403E-86FF-01DF40A49DA9}"/>
              </a:ext>
            </a:extLst>
          </p:cNvPr>
          <p:cNvSpPr/>
          <p:nvPr/>
        </p:nvSpPr>
        <p:spPr>
          <a:xfrm>
            <a:off x="4836368" y="974989"/>
            <a:ext cx="3396342" cy="276999"/>
          </a:xfrm>
          <a:prstGeom prst="rect">
            <a:avLst/>
          </a:prstGeom>
        </p:spPr>
        <p:txBody>
          <a:bodyPr wrap="square">
            <a:spAutoFit/>
          </a:bodyPr>
          <a:lstStyle/>
          <a:p>
            <a:r>
              <a:rPr lang="zh-CN" altLang="en-US" sz="1200" b="1" dirty="0"/>
              <a:t>安翰科技公立医院客户具体分布</a:t>
            </a:r>
            <a:endParaRPr lang="zh-CN" altLang="en-US" sz="1200" dirty="0"/>
          </a:p>
        </p:txBody>
      </p:sp>
      <p:sp>
        <p:nvSpPr>
          <p:cNvPr id="7" name="矩形 2">
            <a:extLst>
              <a:ext uri="{FF2B5EF4-FFF2-40B4-BE49-F238E27FC236}">
                <a16:creationId xmlns="" xmlns:a16="http://schemas.microsoft.com/office/drawing/2014/main" id="{6B869E0D-ECD0-4BF7-970C-7DF88F26DBEC}"/>
              </a:ext>
            </a:extLst>
          </p:cNvPr>
          <p:cNvSpPr/>
          <p:nvPr/>
        </p:nvSpPr>
        <p:spPr>
          <a:xfrm>
            <a:off x="436012" y="1443841"/>
            <a:ext cx="3999334" cy="3785652"/>
          </a:xfrm>
          <a:prstGeom prst="rect">
            <a:avLst/>
          </a:prstGeom>
        </p:spPr>
        <p:txBody>
          <a:bodyPr wrap="square">
            <a:spAutoFit/>
          </a:bodyPr>
          <a:lstStyle/>
          <a:p>
            <a:pPr marL="171450" indent="-171450">
              <a:buFont typeface="Wingdings" pitchFamily="2" charset="2"/>
              <a:buChar char="Ø"/>
            </a:pP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根据国家卫生健康委员会</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截至</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2018</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我国有</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6128</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家公立医疗机构开展内镜检查</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200" b="1" dirty="0">
              <a:latin typeface="Times New Roman" panose="02020603050405020304" pitchFamily="18" charset="0"/>
              <a:ea typeface="楷体" panose="02010609060101010101" pitchFamily="49" charset="-122"/>
              <a:cs typeface="Times New Roman" panose="02020603050405020304" pitchFamily="18" charset="0"/>
            </a:endParaRPr>
          </a:p>
          <a:p>
            <a:pPr marL="171450" indent="-171450">
              <a:buFont typeface="Wingdings" pitchFamily="2" charset="2"/>
              <a:buChar char="Ø"/>
            </a:pPr>
            <a:endParaRPr lang="en-US" altLang="zh-TW" sz="1200" dirty="0">
              <a:latin typeface="Times New Roman" panose="02020603050405020304" pitchFamily="18" charset="0"/>
              <a:ea typeface="楷体" panose="02010609060101010101" pitchFamily="49" charset="-122"/>
              <a:cs typeface="Times New Roman" panose="02020603050405020304" pitchFamily="18" charset="0"/>
            </a:endParaRPr>
          </a:p>
          <a:p>
            <a:pPr marL="171450" indent="-171450">
              <a:buFont typeface="Wingdings" pitchFamily="2" charset="2"/>
              <a:buChar char="Ø"/>
            </a:pP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截至</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2019</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6</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a:t>
            </a:r>
            <a:r>
              <a:rPr lang="zh-CN" altLang="zh-CN" sz="1200"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安翰的公立医院类客户</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含直销及经销模式下</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共</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133</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家</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遍布</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27</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个</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直辖市自治区</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2019</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年上半年</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安翰新开发的公立医院类客户有</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22</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家</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200" b="1" dirty="0">
              <a:latin typeface="Times New Roman" panose="02020603050405020304" pitchFamily="18" charset="0"/>
              <a:ea typeface="楷体" panose="02010609060101010101" pitchFamily="49" charset="-122"/>
              <a:cs typeface="Times New Roman" panose="02020603050405020304" pitchFamily="18" charset="0"/>
            </a:endParaRPr>
          </a:p>
          <a:p>
            <a:pPr marL="171450" indent="-171450">
              <a:buFont typeface="Wingdings" pitchFamily="2" charset="2"/>
              <a:buChar char="Ø"/>
            </a:pPr>
            <a:endParaRPr lang="en-US" altLang="zh-CN" sz="1200" b="1" dirty="0">
              <a:latin typeface="Times New Roman" panose="02020603050405020304" pitchFamily="18" charset="0"/>
              <a:ea typeface="楷体" panose="02010609060101010101" pitchFamily="49" charset="-122"/>
              <a:cs typeface="Times New Roman" panose="02020603050405020304" pitchFamily="18" charset="0"/>
            </a:endParaRPr>
          </a:p>
          <a:p>
            <a:pPr marL="171450" indent="-171450">
              <a:buFont typeface="Wingdings" pitchFamily="2" charset="2"/>
              <a:buChar char="Ø"/>
            </a:pP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2016</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2017</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2018</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年和</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2019</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年上半年</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安翰向公立医院类终端的销售收入分别为</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a:t>
            </a:r>
            <a:r>
              <a:rPr lang="en-AU" altLang="zh-CN" sz="1200" dirty="0">
                <a:latin typeface="Times New Roman" panose="02020603050405020304" pitchFamily="18" charset="0"/>
                <a:ea typeface="楷体" panose="02010609060101010101" pitchFamily="49" charset="-122"/>
                <a:cs typeface="Times New Roman" panose="02020603050405020304" pitchFamily="18" charset="0"/>
              </a:rPr>
              <a:t>,854.92</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万元</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2,565.58</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万元</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4,571.78</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万元和</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4,730.35</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万元</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lvl="0"/>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lvl="0"/>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综上数据反映</a:t>
            </a:r>
            <a:r>
              <a:rPr lang="zh-CN" altLang="en-US" sz="1200" b="1" dirty="0">
                <a:effectLst/>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b="1" dirty="0">
                <a:effectLst/>
                <a:latin typeface="Times New Roman" panose="02020603050405020304" pitchFamily="18" charset="0"/>
                <a:ea typeface="楷体" panose="02010609060101010101" pitchFamily="49" charset="-122"/>
                <a:cs typeface="Times New Roman" panose="02020603050405020304" pitchFamily="18" charset="0"/>
              </a:rPr>
              <a:t>安翰的产品只开拓了</a:t>
            </a:r>
            <a:r>
              <a:rPr lang="en-US" altLang="zh-CN" sz="1200" b="1" dirty="0">
                <a:effectLst/>
                <a:latin typeface="Times New Roman" panose="02020603050405020304" pitchFamily="18" charset="0"/>
                <a:ea typeface="楷体" panose="02010609060101010101" pitchFamily="49" charset="-122"/>
                <a:cs typeface="Times New Roman" panose="02020603050405020304" pitchFamily="18" charset="0"/>
              </a:rPr>
              <a:t>2</a:t>
            </a:r>
            <a:r>
              <a:rPr lang="en-AU" altLang="zh-CN" sz="1200" b="1" dirty="0">
                <a:latin typeface="Times New Roman" panose="02020603050405020304" pitchFamily="18" charset="0"/>
                <a:ea typeface="楷体" panose="02010609060101010101" pitchFamily="49" charset="-122"/>
                <a:cs typeface="Times New Roman" panose="02020603050405020304" pitchFamily="18" charset="0"/>
              </a:rPr>
              <a:t>.17%</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公立医院市场</a:t>
            </a:r>
            <a:r>
              <a:rPr lang="zh-CN" altLang="en-US" sz="1200" b="1" dirty="0">
                <a:effectLst/>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b="1" dirty="0">
                <a:effectLst/>
                <a:latin typeface="Times New Roman" panose="02020603050405020304" pitchFamily="18" charset="0"/>
                <a:ea typeface="楷体" panose="02010609060101010101" pitchFamily="49" charset="-122"/>
                <a:cs typeface="Times New Roman" panose="02020603050405020304" pitchFamily="18" charset="0"/>
              </a:rPr>
              <a:t>因而</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结论出</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rPr>
              <a:t>磁控胶囊胃镜在公立医院市场还有很大的空间</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200" b="1" dirty="0">
              <a:latin typeface="Times New Roman" panose="02020603050405020304" pitchFamily="18" charset="0"/>
              <a:ea typeface="楷体" panose="02010609060101010101" pitchFamily="49" charset="-122"/>
              <a:cs typeface="Times New Roman" panose="02020603050405020304" pitchFamily="18" charset="0"/>
            </a:endParaRPr>
          </a:p>
          <a:p>
            <a:pPr lvl="0"/>
            <a:endParaRPr lang="en-US" altLang="zh-CN" sz="1200" dirty="0">
              <a:effectLst/>
              <a:latin typeface="Times New Roman" panose="02020603050405020304" pitchFamily="18" charset="0"/>
              <a:ea typeface="楷体" panose="02010609060101010101" pitchFamily="49" charset="-122"/>
              <a:cs typeface="Times New Roman" panose="02020603050405020304" pitchFamily="18" charset="0"/>
            </a:endParaRPr>
          </a:p>
          <a:p>
            <a:pPr lvl="0"/>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结合我国政策</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健康中国行的</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2019-2023》</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提供对</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sym typeface="STKaiti" panose="02010600040101010101" pitchFamily="2" charset="-122"/>
              </a:rPr>
              <a:t>对发病率高、筛查手段和技术方案比较成熟的胃癌、食管癌、结直肠癌、肺癌、宫颈癌、乳腺癌等重点癌症，制定筛查与早诊早治指南， </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sym typeface="STKaiti" panose="02010600040101010101" pitchFamily="2" charset="-122"/>
              </a:rPr>
              <a:t>我国未来将有可能集采磁控胶囊内镜从而提高我国胃肠道</a:t>
            </a:r>
            <a:r>
              <a:rPr lang="zh-TW" altLang="x-none" sz="1200" b="1" dirty="0">
                <a:latin typeface="Times New Roman" panose="02020603050405020304" pitchFamily="18" charset="0"/>
                <a:ea typeface="楷体" panose="02010609060101010101" pitchFamily="49" charset="-122"/>
                <a:cs typeface="Times New Roman" panose="02020603050405020304" pitchFamily="18" charset="0"/>
                <a:sym typeface="STKaiti" panose="02010600040101010101" pitchFamily="2" charset="-122"/>
              </a:rPr>
              <a:t>早</a:t>
            </a:r>
            <a:r>
              <a:rPr lang="zh-TW" altLang="en-US" sz="1200" b="1" dirty="0">
                <a:latin typeface="Times New Roman" panose="02020603050405020304" pitchFamily="18" charset="0"/>
                <a:ea typeface="楷体" panose="02010609060101010101" pitchFamily="49" charset="-122"/>
                <a:cs typeface="Times New Roman" panose="02020603050405020304" pitchFamily="18" charset="0"/>
                <a:sym typeface="STKaiti" panose="02010600040101010101" pitchFamily="2" charset="-122"/>
              </a:rPr>
              <a:t>癌诊断率</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sym typeface="STKaiti" panose="02010600040101010101" pitchFamily="2" charset="-122"/>
              </a:rPr>
              <a:t>。 </a:t>
            </a:r>
            <a:endParaRPr lang="zh-CN" altLang="zh-CN" sz="12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 xmlns:a16="http://schemas.microsoft.com/office/drawing/2014/main" id="{3BFDEADA-1155-42CF-A537-EEFA9E6C17F0}"/>
              </a:ext>
            </a:extLst>
          </p:cNvPr>
          <p:cNvPicPr>
            <a:picLocks noChangeAspect="1"/>
          </p:cNvPicPr>
          <p:nvPr/>
        </p:nvPicPr>
        <p:blipFill>
          <a:blip r:embed="rId2"/>
          <a:stretch>
            <a:fillRect/>
          </a:stretch>
        </p:blipFill>
        <p:spPr>
          <a:xfrm>
            <a:off x="4708655" y="1217103"/>
            <a:ext cx="3981450" cy="5238750"/>
          </a:xfrm>
          <a:prstGeom prst="rect">
            <a:avLst/>
          </a:prstGeom>
        </p:spPr>
      </p:pic>
      <p:sp>
        <p:nvSpPr>
          <p:cNvPr id="8" name="文本框 7">
            <a:extLst>
              <a:ext uri="{FF2B5EF4-FFF2-40B4-BE49-F238E27FC236}">
                <a16:creationId xmlns="" xmlns:a16="http://schemas.microsoft.com/office/drawing/2014/main" id="{6F1CA8BE-5B48-414C-A1F2-336AB576D555}"/>
              </a:ext>
            </a:extLst>
          </p:cNvPr>
          <p:cNvSpPr txBox="1"/>
          <p:nvPr/>
        </p:nvSpPr>
        <p:spPr>
          <a:xfrm>
            <a:off x="2138658" y="6325048"/>
            <a:ext cx="2774124" cy="261610"/>
          </a:xfrm>
          <a:prstGeom prst="rect">
            <a:avLst/>
          </a:prstGeom>
          <a:noFill/>
        </p:spPr>
        <p:txBody>
          <a:bodyPr wrap="square" rtlCol="0">
            <a:spAutoFit/>
          </a:bodyPr>
          <a:lstStyle/>
          <a:p>
            <a:r>
              <a:rPr lang="zh-CN" altLang="en-US" sz="1100" dirty="0"/>
              <a:t>资料来源：公开资料整理</a:t>
            </a:r>
          </a:p>
        </p:txBody>
      </p:sp>
    </p:spTree>
    <p:extLst>
      <p:ext uri="{BB962C8B-B14F-4D97-AF65-F5344CB8AC3E}">
        <p14:creationId xmlns:p14="http://schemas.microsoft.com/office/powerpoint/2010/main" val="3873727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2;p15">
            <a:extLst>
              <a:ext uri="{FF2B5EF4-FFF2-40B4-BE49-F238E27FC236}">
                <a16:creationId xmlns="" xmlns:a16="http://schemas.microsoft.com/office/drawing/2014/main" id="{3B438DF2-B604-4F4D-90D2-B2AECF4D7756}"/>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3.2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胶囊内镜行业简介</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胶囊内镜国内竞争格局：重庆金山销售情况</a:t>
            </a:r>
          </a:p>
        </p:txBody>
      </p:sp>
      <p:sp>
        <p:nvSpPr>
          <p:cNvPr id="3" name="矩形 2">
            <a:extLst>
              <a:ext uri="{FF2B5EF4-FFF2-40B4-BE49-F238E27FC236}">
                <a16:creationId xmlns="" xmlns:a16="http://schemas.microsoft.com/office/drawing/2014/main" id="{B5688A61-BF79-4134-9CA8-9CAF35D6CF52}"/>
              </a:ext>
            </a:extLst>
          </p:cNvPr>
          <p:cNvSpPr/>
          <p:nvPr/>
        </p:nvSpPr>
        <p:spPr>
          <a:xfrm>
            <a:off x="309531" y="1628507"/>
            <a:ext cx="3436924" cy="3600986"/>
          </a:xfrm>
          <a:prstGeom prst="rect">
            <a:avLst/>
          </a:prstGeom>
        </p:spPr>
        <p:txBody>
          <a:bodyPr wrap="square">
            <a:spAutoFit/>
          </a:bodyPr>
          <a:lstStyle/>
          <a:p>
            <a:pPr marL="171450" lvl="0" indent="-171450">
              <a:spcAft>
                <a:spcPts val="0"/>
              </a:spcAft>
              <a:buFont typeface="Wingdings" panose="05000000000000000000" pitchFamily="2" charset="2"/>
              <a:buChar char="Ø"/>
            </a:pPr>
            <a:r>
              <a:rPr lang="zh-CN" altLang="zh-CN" sz="1200" dirty="0">
                <a:latin typeface="楷体" panose="02010609060101010101" pitchFamily="49" charset="-122"/>
                <a:ea typeface="楷体" panose="02010609060101010101" pitchFamily="49" charset="-122"/>
                <a:cs typeface="Times New Roman" panose="02020603050405020304" pitchFamily="18" charset="0"/>
              </a:rPr>
              <a:t>公司的主要模式为“设备+耗材”，销售模式主要包括“直销”和“经销”两种模式，已建立起覆盖两千多家医院的营销网络</a:t>
            </a:r>
            <a:r>
              <a:rPr lang="zh-CN" altLang="en-US" sz="1200" dirty="0">
                <a:latin typeface="楷体" panose="02010609060101010101" pitchFamily="49" charset="-122"/>
                <a:ea typeface="楷体" panose="02010609060101010101" pitchFamily="49" charset="-122"/>
                <a:cs typeface="Times New Roman" panose="02020603050405020304" pitchFamily="18" charset="0"/>
              </a:rPr>
              <a:t>：</a:t>
            </a:r>
            <a:r>
              <a:rPr lang="zh-CN" altLang="zh-CN" sz="1200" b="1" dirty="0">
                <a:latin typeface="楷体" panose="02010609060101010101" pitchFamily="49" charset="-122"/>
                <a:ea typeface="楷体" panose="02010609060101010101" pitchFamily="49" charset="-122"/>
                <a:cs typeface="Times New Roman" panose="02020603050405020304" pitchFamily="18" charset="0"/>
              </a:rPr>
              <a:t>“直销” 客户</a:t>
            </a:r>
            <a:r>
              <a:rPr lang="zh-CN" altLang="zh-CN" sz="1200" dirty="0">
                <a:latin typeface="楷体" panose="02010609060101010101" pitchFamily="49" charset="-122"/>
                <a:ea typeface="楷体" panose="02010609060101010101" pitchFamily="49" charset="-122"/>
                <a:cs typeface="Times New Roman" panose="02020603050405020304" pitchFamily="18" charset="0"/>
              </a:rPr>
              <a:t>主要为公立医院及少部分私立医院、体检机构</a:t>
            </a:r>
            <a:r>
              <a:rPr lang="zh-CN" altLang="en-US" sz="1200" dirty="0">
                <a:latin typeface="楷体" panose="02010609060101010101" pitchFamily="49" charset="-122"/>
                <a:ea typeface="楷体" panose="02010609060101010101" pitchFamily="49" charset="-122"/>
                <a:cs typeface="Times New Roman" panose="02020603050405020304" pitchFamily="18" charset="0"/>
              </a:rPr>
              <a:t>，</a:t>
            </a:r>
            <a:r>
              <a:rPr lang="zh-CN" altLang="zh-CN" sz="1200" b="1" dirty="0">
                <a:latin typeface="楷体" panose="02010609060101010101" pitchFamily="49" charset="-122"/>
                <a:ea typeface="楷体" panose="02010609060101010101" pitchFamily="49" charset="-122"/>
                <a:cs typeface="Times New Roman" panose="02020603050405020304" pitchFamily="18" charset="0"/>
              </a:rPr>
              <a:t>“经销”</a:t>
            </a:r>
            <a:r>
              <a:rPr lang="zh-CN" altLang="zh-CN" sz="1200" dirty="0">
                <a:latin typeface="楷体" panose="02010609060101010101" pitchFamily="49" charset="-122"/>
                <a:ea typeface="楷体" panose="02010609060101010101" pitchFamily="49" charset="-122"/>
                <a:cs typeface="Times New Roman" panose="02020603050405020304" pitchFamily="18" charset="0"/>
              </a:rPr>
              <a:t>选取有医疗器械经营资质的经销商，深度合作</a:t>
            </a:r>
            <a:r>
              <a:rPr lang="zh-CN" altLang="en-US" sz="12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1200" dirty="0">
              <a:latin typeface="楷体" panose="02010609060101010101" pitchFamily="49" charset="-122"/>
              <a:ea typeface="楷体" panose="02010609060101010101" pitchFamily="49" charset="-122"/>
              <a:cs typeface="Times New Roman" panose="02020603050405020304" pitchFamily="18" charset="0"/>
            </a:endParaRPr>
          </a:p>
          <a:p>
            <a:pPr marL="171450" lvl="0" indent="-171450">
              <a:spcAft>
                <a:spcPts val="0"/>
              </a:spcAft>
              <a:buFont typeface="Wingdings" panose="05000000000000000000" pitchFamily="2" charset="2"/>
              <a:buChar char="Ø"/>
            </a:pPr>
            <a:endParaRPr lang="en-US" altLang="zh-CN" sz="1200" dirty="0">
              <a:latin typeface="楷体" panose="02010609060101010101" pitchFamily="49" charset="-122"/>
              <a:ea typeface="楷体" panose="02010609060101010101" pitchFamily="49" charset="-122"/>
              <a:cs typeface="Times New Roman" panose="02020603050405020304" pitchFamily="18" charset="0"/>
            </a:endParaRPr>
          </a:p>
          <a:p>
            <a:pPr marL="171450" lvl="0" indent="-171450">
              <a:spcAft>
                <a:spcPts val="0"/>
              </a:spcAft>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cs typeface="Times New Roman" panose="02020603050405020304" pitchFamily="18" charset="0"/>
              </a:rPr>
              <a:t>根据走访情况，中国医科大学航空总医院可以预约使用重庆金山产品用于胃部检查。可以看出，胃部图像采集并不意味着胃部疾病诊断，能否适用于胃部疾病诊断需要考虑以下因素：</a:t>
            </a:r>
            <a:r>
              <a:rPr lang="en-US" altLang="zh-CN" sz="1200" dirty="0">
                <a:latin typeface="楷体" panose="02010609060101010101" pitchFamily="49" charset="-122"/>
                <a:ea typeface="楷体" panose="02010609060101010101" pitchFamily="49" charset="-122"/>
                <a:cs typeface="Times New Roman" panose="02020603050405020304" pitchFamily="18" charset="0"/>
              </a:rPr>
              <a:t>1</a:t>
            </a:r>
            <a:r>
              <a:rPr lang="zh-CN" altLang="en-US" sz="1200" dirty="0">
                <a:latin typeface="楷体" panose="02010609060101010101" pitchFamily="49" charset="-122"/>
                <a:ea typeface="楷体" panose="02010609060101010101" pitchFamily="49" charset="-122"/>
                <a:cs typeface="Times New Roman" panose="02020603050405020304" pitchFamily="18" charset="0"/>
              </a:rPr>
              <a:t>、产品是否具备精确的控制技术确保胃部等大空腔完整检查的技术先进性；</a:t>
            </a:r>
            <a:r>
              <a:rPr lang="en-US" altLang="zh-CN" sz="1200" dirty="0">
                <a:latin typeface="楷体" panose="02010609060101010101" pitchFamily="49" charset="-122"/>
                <a:ea typeface="楷体" panose="02010609060101010101" pitchFamily="49" charset="-122"/>
                <a:cs typeface="Times New Roman" panose="02020603050405020304" pitchFamily="18" charset="0"/>
              </a:rPr>
              <a:t>2</a:t>
            </a:r>
            <a:r>
              <a:rPr lang="zh-CN" altLang="en-US" sz="1200" dirty="0">
                <a:latin typeface="楷体" panose="02010609060101010101" pitchFamily="49" charset="-122"/>
                <a:ea typeface="楷体" panose="02010609060101010101" pitchFamily="49" charset="-122"/>
                <a:cs typeface="Times New Roman" panose="02020603050405020304" pitchFamily="18" charset="0"/>
              </a:rPr>
              <a:t>、与传统胃镜金标准大样本多中心临床双盲对比证实的与金标准高度一致的科学严谨性；</a:t>
            </a:r>
            <a:r>
              <a:rPr lang="en-US" altLang="zh-CN" sz="1200" dirty="0">
                <a:latin typeface="楷体" panose="02010609060101010101" pitchFamily="49" charset="-122"/>
                <a:ea typeface="楷体" panose="02010609060101010101" pitchFamily="49" charset="-122"/>
                <a:cs typeface="Times New Roman" panose="02020603050405020304" pitchFamily="18" charset="0"/>
              </a:rPr>
              <a:t>3</a:t>
            </a:r>
            <a:r>
              <a:rPr lang="zh-CN" altLang="en-US" sz="1200" dirty="0">
                <a:latin typeface="楷体" panose="02010609060101010101" pitchFamily="49" charset="-122"/>
                <a:ea typeface="楷体" panose="02010609060101010101" pitchFamily="49" charset="-122"/>
                <a:cs typeface="Times New Roman" panose="02020603050405020304" pitchFamily="18" charset="0"/>
              </a:rPr>
              <a:t>、有医学临床领域专家共识推荐的专业认可性；</a:t>
            </a:r>
            <a:r>
              <a:rPr lang="en-US" altLang="zh-CN" sz="1200" dirty="0">
                <a:latin typeface="楷体" panose="02010609060101010101" pitchFamily="49" charset="-122"/>
                <a:ea typeface="楷体" panose="02010609060101010101" pitchFamily="49" charset="-122"/>
                <a:cs typeface="Times New Roman" panose="02020603050405020304" pitchFamily="18" charset="0"/>
              </a:rPr>
              <a:t>4</a:t>
            </a:r>
            <a:r>
              <a:rPr lang="zh-CN" altLang="en-US" sz="1200" dirty="0">
                <a:latin typeface="楷体" panose="02010609060101010101" pitchFamily="49" charset="-122"/>
                <a:ea typeface="楷体" panose="02010609060101010101" pitchFamily="49" charset="-122"/>
                <a:cs typeface="Times New Roman" panose="02020603050405020304" pitchFamily="18" charset="0"/>
              </a:rPr>
              <a:t>、有经得起同行评议，多篇研究文献发表于专业领域顶级期刊证实认可的学术权威性；</a:t>
            </a:r>
            <a:r>
              <a:rPr lang="en-US" altLang="zh-CN" sz="1200" dirty="0">
                <a:latin typeface="楷体" panose="02010609060101010101" pitchFamily="49" charset="-122"/>
                <a:ea typeface="楷体" panose="02010609060101010101" pitchFamily="49" charset="-122"/>
                <a:cs typeface="Times New Roman" panose="02020603050405020304" pitchFamily="18" charset="0"/>
              </a:rPr>
              <a:t>5</a:t>
            </a:r>
            <a:r>
              <a:rPr lang="zh-CN" altLang="en-US" sz="1200" dirty="0">
                <a:latin typeface="楷体" panose="02010609060101010101" pitchFamily="49" charset="-122"/>
                <a:ea typeface="楷体" panose="02010609060101010101" pitchFamily="49" charset="-122"/>
                <a:cs typeface="Times New Roman" panose="02020603050405020304" pitchFamily="18" charset="0"/>
              </a:rPr>
              <a:t>、有大量临床应用和众多体检人群使用的大众接受性。</a:t>
            </a:r>
            <a:endParaRPr lang="en-US" altLang="zh-CN" sz="12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 xmlns:a16="http://schemas.microsoft.com/office/drawing/2014/main" id="{89D0AC03-B142-4855-8DC3-CB8479C10807}"/>
              </a:ext>
            </a:extLst>
          </p:cNvPr>
          <p:cNvPicPr>
            <a:picLocks noChangeAspect="1"/>
          </p:cNvPicPr>
          <p:nvPr/>
        </p:nvPicPr>
        <p:blipFill>
          <a:blip r:embed="rId2"/>
          <a:stretch>
            <a:fillRect/>
          </a:stretch>
        </p:blipFill>
        <p:spPr>
          <a:xfrm>
            <a:off x="3814404" y="1339959"/>
            <a:ext cx="5191455" cy="5351512"/>
          </a:xfrm>
          <a:prstGeom prst="rect">
            <a:avLst/>
          </a:prstGeom>
        </p:spPr>
      </p:pic>
      <p:sp>
        <p:nvSpPr>
          <p:cNvPr id="7" name="矩形 6">
            <a:extLst>
              <a:ext uri="{FF2B5EF4-FFF2-40B4-BE49-F238E27FC236}">
                <a16:creationId xmlns="" xmlns:a16="http://schemas.microsoft.com/office/drawing/2014/main" id="{28F37206-86DD-4F6B-9222-7016B5D45546}"/>
              </a:ext>
            </a:extLst>
          </p:cNvPr>
          <p:cNvSpPr/>
          <p:nvPr/>
        </p:nvSpPr>
        <p:spPr>
          <a:xfrm>
            <a:off x="3814403" y="944084"/>
            <a:ext cx="5259405" cy="461665"/>
          </a:xfrm>
          <a:prstGeom prst="rect">
            <a:avLst/>
          </a:prstGeom>
        </p:spPr>
        <p:txBody>
          <a:bodyPr wrap="square">
            <a:spAutoFit/>
          </a:bodyPr>
          <a:lstStyle/>
          <a:p>
            <a:pPr lvl="0">
              <a:spcAft>
                <a:spcPts val="0"/>
              </a:spcAft>
            </a:pP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安翰科技的</a:t>
            </a:r>
            <a:r>
              <a:rPr lang="en-US" altLang="zh-CN" sz="1200" b="1" dirty="0">
                <a:latin typeface="Times New Roman" panose="02020603050405020304" pitchFamily="18" charset="0"/>
                <a:ea typeface="楷体" panose="02010609060101010101" pitchFamily="49" charset="-122"/>
                <a:cs typeface="Times New Roman" panose="02020603050405020304" pitchFamily="18" charset="0"/>
              </a:rPr>
              <a:t>IPO</a:t>
            </a: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保荐机构走访如下几家三级甲等公立医院，核实重庆金山产品的具体应用领域，具体结果如下：</a:t>
            </a:r>
            <a:endParaRPr lang="zh-CN" altLang="zh-CN" sz="12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 xmlns:a16="http://schemas.microsoft.com/office/drawing/2014/main" id="{7A713371-F4FD-45B0-9435-EBB7A64C6193}"/>
              </a:ext>
            </a:extLst>
          </p:cNvPr>
          <p:cNvSpPr txBox="1"/>
          <p:nvPr/>
        </p:nvSpPr>
        <p:spPr>
          <a:xfrm>
            <a:off x="1373547" y="5980665"/>
            <a:ext cx="2774124" cy="261610"/>
          </a:xfrm>
          <a:prstGeom prst="rect">
            <a:avLst/>
          </a:prstGeom>
          <a:noFill/>
        </p:spPr>
        <p:txBody>
          <a:bodyPr wrap="square" rtlCol="0">
            <a:spAutoFit/>
          </a:bodyPr>
          <a:lstStyle/>
          <a:p>
            <a:r>
              <a:rPr lang="zh-CN" altLang="en-US" sz="1100" dirty="0"/>
              <a:t>资料来源：安翰</a:t>
            </a:r>
            <a:r>
              <a:rPr lang="en-US" altLang="zh-CN" sz="1100" dirty="0"/>
              <a:t>IPO</a:t>
            </a:r>
            <a:r>
              <a:rPr lang="zh-CN" altLang="en-US" sz="1100" dirty="0"/>
              <a:t>审核问询函回复</a:t>
            </a:r>
          </a:p>
        </p:txBody>
      </p:sp>
    </p:spTree>
    <p:extLst>
      <p:ext uri="{BB962C8B-B14F-4D97-AF65-F5344CB8AC3E}">
        <p14:creationId xmlns:p14="http://schemas.microsoft.com/office/powerpoint/2010/main" val="3985061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52;p15">
            <a:extLst>
              <a:ext uri="{FF2B5EF4-FFF2-40B4-BE49-F238E27FC236}">
                <a16:creationId xmlns="" xmlns:a16="http://schemas.microsoft.com/office/drawing/2014/main" id="{34024EC9-84B0-4578-8987-542DECBC500F}"/>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3.3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胶囊肠镜市场</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发展现状：存量市场较小，增量市场受限</a:t>
            </a:r>
          </a:p>
        </p:txBody>
      </p:sp>
      <p:sp>
        <p:nvSpPr>
          <p:cNvPr id="2" name="矩形 1"/>
          <p:cNvSpPr/>
          <p:nvPr/>
        </p:nvSpPr>
        <p:spPr>
          <a:xfrm>
            <a:off x="545123" y="4460778"/>
            <a:ext cx="7953272" cy="1092607"/>
          </a:xfrm>
          <a:prstGeom prst="rect">
            <a:avLst/>
          </a:prstGeom>
        </p:spPr>
        <p:txBody>
          <a:bodyPr wrap="square">
            <a:spAutoFit/>
          </a:bodyPr>
          <a:lstStyle/>
          <a:p>
            <a:pPr marL="285750" indent="-285750">
              <a:spcBef>
                <a:spcPts val="600"/>
              </a:spcBef>
              <a:buFont typeface="Wingdings" panose="05000000000000000000" pitchFamily="2" charset="2"/>
              <a:buChar char="Ø"/>
            </a:pPr>
            <a:r>
              <a:rPr lang="zh-CN" altLang="en-US" sz="1200" b="1" dirty="0">
                <a:latin typeface="楷体" panose="02010609060101010101" pitchFamily="49" charset="-122"/>
                <a:ea typeface="楷体" panose="02010609060101010101" pitchFamily="49" charset="-122"/>
              </a:rPr>
              <a:t>存量市场较小</a:t>
            </a:r>
            <a:r>
              <a:rPr lang="zh-CN" altLang="en-US" sz="1200" dirty="0">
                <a:latin typeface="楷体" panose="02010609060101010101" pitchFamily="49" charset="-122"/>
                <a:ea typeface="楷体" panose="02010609060101010101" pitchFamily="49" charset="-122"/>
              </a:rPr>
              <a:t>：胶囊肠镜虽然相比传统内镜有优势并且已经发展较为成熟，但由于较低的肠道检查认知度和潜在的检查基数较小等原因，市场需求相对有限。据统计在国内，全国一年胶囊肠镜销售量在</a:t>
            </a:r>
            <a:r>
              <a:rPr lang="en-US" altLang="zh-CN" sz="1200" b="1" dirty="0">
                <a:latin typeface="楷体" panose="02010609060101010101" pitchFamily="49" charset="-122"/>
                <a:ea typeface="楷体" panose="02010609060101010101" pitchFamily="49" charset="-122"/>
              </a:rPr>
              <a:t>10-15</a:t>
            </a:r>
            <a:r>
              <a:rPr lang="zh-CN" altLang="en-US" sz="1200" b="1" dirty="0">
                <a:latin typeface="楷体" panose="02010609060101010101" pitchFamily="49" charset="-122"/>
                <a:ea typeface="楷体" panose="02010609060101010101" pitchFamily="49" charset="-122"/>
              </a:rPr>
              <a:t>万颗，市场规模在</a:t>
            </a:r>
            <a:r>
              <a:rPr lang="en-US" altLang="zh-CN" sz="1200" b="1" dirty="0">
                <a:latin typeface="楷体" panose="02010609060101010101" pitchFamily="49" charset="-122"/>
                <a:ea typeface="楷体" panose="02010609060101010101" pitchFamily="49" charset="-122"/>
              </a:rPr>
              <a:t>1.5</a:t>
            </a:r>
            <a:r>
              <a:rPr lang="zh-CN" altLang="en-US" sz="1200" b="1" dirty="0">
                <a:latin typeface="楷体" panose="02010609060101010101" pitchFamily="49" charset="-122"/>
                <a:ea typeface="楷体" panose="02010609060101010101" pitchFamily="49" charset="-122"/>
              </a:rPr>
              <a:t>亿</a:t>
            </a:r>
            <a:r>
              <a:rPr lang="en-US" altLang="zh-CN" sz="1200" b="1" dirty="0">
                <a:latin typeface="楷体" panose="02010609060101010101" pitchFamily="49" charset="-122"/>
                <a:ea typeface="楷体" panose="02010609060101010101" pitchFamily="49" charset="-122"/>
              </a:rPr>
              <a:t>-2</a:t>
            </a:r>
            <a:r>
              <a:rPr lang="zh-CN" altLang="en-US" sz="1200" b="1" dirty="0">
                <a:latin typeface="楷体" panose="02010609060101010101" pitchFamily="49" charset="-122"/>
                <a:ea typeface="楷体" panose="02010609060101010101" pitchFamily="49" charset="-122"/>
              </a:rPr>
              <a:t>亿元</a:t>
            </a:r>
            <a:r>
              <a:rPr lang="zh-CN" altLang="en-US" sz="1200" dirty="0">
                <a:latin typeface="楷体" panose="02010609060101010101" pitchFamily="49" charset="-122"/>
                <a:ea typeface="楷体" panose="02010609060101010101" pitchFamily="49" charset="-122"/>
              </a:rPr>
              <a:t>。</a:t>
            </a:r>
            <a:endParaRPr lang="en-US" altLang="zh-CN" sz="1200" dirty="0">
              <a:latin typeface="楷体" panose="02010609060101010101" pitchFamily="49" charset="-122"/>
              <a:ea typeface="楷体" panose="02010609060101010101" pitchFamily="49" charset="-122"/>
            </a:endParaRPr>
          </a:p>
          <a:p>
            <a:pPr marL="285750" indent="-285750">
              <a:spcBef>
                <a:spcPts val="600"/>
              </a:spcBef>
              <a:buFont typeface="Wingdings" panose="05000000000000000000" pitchFamily="2" charset="2"/>
              <a:buChar char="Ø"/>
            </a:pPr>
            <a:r>
              <a:rPr lang="zh-CN" altLang="en-US" sz="1200" b="1" dirty="0">
                <a:latin typeface="楷体" panose="02010609060101010101" pitchFamily="49" charset="-122"/>
                <a:ea typeface="楷体" panose="02010609060101010101" pitchFamily="49" charset="-122"/>
              </a:rPr>
              <a:t>增量市场受限</a:t>
            </a:r>
            <a:r>
              <a:rPr lang="zh-CN" altLang="en-US" sz="1200" dirty="0">
                <a:latin typeface="楷体" panose="02010609060101010101" pitchFamily="49" charset="-122"/>
                <a:ea typeface="楷体" panose="02010609060101010101" pitchFamily="49" charset="-122"/>
              </a:rPr>
              <a:t>：未来的胶囊胃镜产品无论在检查路径的覆盖范围上，还是检查效果上，都将优于胶囊肠镜。因此，随着更多的胶囊胃镜产品上市，会在一定程度上对胶囊肠镜的市场造成冲击和覆盖。</a:t>
            </a:r>
          </a:p>
        </p:txBody>
      </p:sp>
      <p:sp>
        <p:nvSpPr>
          <p:cNvPr id="3" name="TextBox 2"/>
          <p:cNvSpPr txBox="1"/>
          <p:nvPr/>
        </p:nvSpPr>
        <p:spPr>
          <a:xfrm>
            <a:off x="643734" y="1187302"/>
            <a:ext cx="8146701"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200" b="1" dirty="0">
                <a:latin typeface="楷体" panose="02010609060101010101" pitchFamily="49" charset="-122"/>
                <a:ea typeface="楷体" panose="02010609060101010101" pitchFamily="49" charset="-122"/>
              </a:rPr>
              <a:t>临床目标</a:t>
            </a:r>
            <a:r>
              <a:rPr lang="zh-CN" altLang="en-US" sz="1200" dirty="0">
                <a:latin typeface="楷体" panose="02010609060101010101" pitchFamily="49" charset="-122"/>
                <a:ea typeface="楷体" panose="02010609060101010101" pitchFamily="49" charset="-122"/>
              </a:rPr>
              <a:t>：</a:t>
            </a:r>
            <a:r>
              <a:rPr lang="zh-CN" altLang="zh-CN" sz="1200" dirty="0">
                <a:latin typeface="楷体" panose="02010609060101010101" pitchFamily="49" charset="-122"/>
                <a:ea typeface="楷体" panose="02010609060101010101" pitchFamily="49" charset="-122"/>
              </a:rPr>
              <a:t>解决临床上</a:t>
            </a:r>
            <a:r>
              <a:rPr lang="zh-CN" altLang="en-US" sz="1200" dirty="0">
                <a:latin typeface="楷体" panose="02010609060101010101" pitchFamily="49" charset="-122"/>
                <a:ea typeface="楷体" panose="02010609060101010101" pitchFamily="49" charset="-122"/>
              </a:rPr>
              <a:t>传统内镜检查</a:t>
            </a:r>
            <a:r>
              <a:rPr lang="zh-CN" altLang="en-US" sz="1200" b="1" dirty="0">
                <a:latin typeface="楷体" panose="02010609060101010101" pitchFamily="49" charset="-122"/>
                <a:ea typeface="楷体" panose="02010609060101010101" pitchFamily="49" charset="-122"/>
              </a:rPr>
              <a:t>最难操作</a:t>
            </a:r>
            <a:r>
              <a:rPr lang="zh-CN" altLang="zh-CN" sz="1200" b="1" dirty="0">
                <a:latin typeface="楷体" panose="02010609060101010101" pitchFamily="49" charset="-122"/>
                <a:ea typeface="楷体" panose="02010609060101010101" pitchFamily="49" charset="-122"/>
              </a:rPr>
              <a:t>的小肠段的检查</a:t>
            </a:r>
            <a:r>
              <a:rPr lang="zh-CN" altLang="zh-CN" sz="1200" dirty="0">
                <a:latin typeface="楷体" panose="02010609060101010101" pitchFamily="49" charset="-122"/>
                <a:ea typeface="楷体" panose="02010609060101010101" pitchFamily="49" charset="-122"/>
              </a:rPr>
              <a:t>。</a:t>
            </a:r>
            <a:endParaRPr lang="en-US" altLang="zh-CN" sz="1200" dirty="0">
              <a:latin typeface="楷体" panose="02010609060101010101" pitchFamily="49" charset="-122"/>
              <a:ea typeface="楷体" panose="02010609060101010101" pitchFamily="49" charset="-122"/>
            </a:endParaRPr>
          </a:p>
          <a:p>
            <a:pPr marL="342900" indent="-342900">
              <a:buFont typeface="+mj-ea"/>
              <a:buAutoNum type="circleNumDbPlain"/>
            </a:pPr>
            <a:r>
              <a:rPr lang="zh-CN" altLang="en-US" sz="1200" b="1" dirty="0">
                <a:latin typeface="楷体" panose="02010609060101010101" pitchFamily="49" charset="-122"/>
                <a:ea typeface="楷体" panose="02010609060101010101" pitchFamily="49" charset="-122"/>
              </a:rPr>
              <a:t>操作复杂且低效</a:t>
            </a:r>
            <a:r>
              <a:rPr lang="zh-CN" altLang="en-US" sz="1200" dirty="0">
                <a:latin typeface="楷体" panose="02010609060101010101" pitchFamily="49" charset="-122"/>
                <a:ea typeface="楷体" panose="02010609060101010101" pitchFamily="49" charset="-122"/>
              </a:rPr>
              <a:t>：</a:t>
            </a:r>
            <a:r>
              <a:rPr lang="zh-CN" altLang="zh-CN" sz="1200" dirty="0">
                <a:latin typeface="楷体" panose="02010609060101010101" pitchFamily="49" charset="-122"/>
                <a:ea typeface="楷体" panose="02010609060101010101" pitchFamily="49" charset="-122"/>
              </a:rPr>
              <a:t>小肠大概有五六米长，传统插管需要从上面插四米</a:t>
            </a:r>
            <a:r>
              <a:rPr lang="zh-CN" altLang="en-US" sz="1200" dirty="0">
                <a:latin typeface="楷体" panose="02010609060101010101" pitchFamily="49" charset="-122"/>
                <a:ea typeface="楷体" panose="02010609060101010101" pitchFamily="49" charset="-122"/>
              </a:rPr>
              <a:t>，</a:t>
            </a:r>
            <a:r>
              <a:rPr lang="zh-CN" altLang="zh-CN" sz="1200" dirty="0">
                <a:latin typeface="楷体" panose="02010609060101010101" pitchFamily="49" charset="-122"/>
                <a:ea typeface="楷体" panose="02010609060101010101" pitchFamily="49" charset="-122"/>
              </a:rPr>
              <a:t>从下面再插四米，中间还有一段可能是盲区。</a:t>
            </a:r>
            <a:endParaRPr lang="en-US" altLang="zh-CN" sz="1200" dirty="0">
              <a:latin typeface="楷体" panose="02010609060101010101" pitchFamily="49" charset="-122"/>
              <a:ea typeface="楷体" panose="02010609060101010101" pitchFamily="49" charset="-122"/>
            </a:endParaRPr>
          </a:p>
          <a:p>
            <a:pPr marL="342900" indent="-342900">
              <a:buFont typeface="+mj-ea"/>
              <a:buAutoNum type="circleNumDbPlain"/>
            </a:pPr>
            <a:r>
              <a:rPr lang="zh-CN" altLang="en-US" sz="1200" b="1" dirty="0">
                <a:latin typeface="楷体" panose="02010609060101010101" pitchFamily="49" charset="-122"/>
                <a:ea typeface="楷体" panose="02010609060101010101" pitchFamily="49" charset="-122"/>
              </a:rPr>
              <a:t>操作难度大、耗时长</a:t>
            </a:r>
            <a:r>
              <a:rPr lang="zh-CN" altLang="en-US" sz="1200" dirty="0">
                <a:latin typeface="楷体" panose="02010609060101010101" pitchFamily="49" charset="-122"/>
                <a:ea typeface="楷体" panose="02010609060101010101" pitchFamily="49" charset="-122"/>
              </a:rPr>
              <a:t>：</a:t>
            </a:r>
            <a:r>
              <a:rPr lang="zh-CN" altLang="zh-CN" sz="1200" dirty="0">
                <a:latin typeface="楷体" panose="02010609060101010101" pitchFamily="49" charset="-122"/>
                <a:ea typeface="楷体" panose="02010609060101010101" pitchFamily="49" charset="-122"/>
              </a:rPr>
              <a:t>一个资深的非常熟练的专家花上大半天的时间来完成这么高难度的插管技术，所以在临床上小肠检查一直是很多基层单位没法做</a:t>
            </a:r>
            <a:r>
              <a:rPr lang="zh-CN" altLang="en-US" sz="1200" dirty="0">
                <a:latin typeface="楷体" panose="02010609060101010101" pitchFamily="49" charset="-122"/>
                <a:ea typeface="楷体" panose="02010609060101010101" pitchFamily="49" charset="-122"/>
              </a:rPr>
              <a:t>的，</a:t>
            </a:r>
            <a:r>
              <a:rPr lang="zh-CN" altLang="zh-CN" sz="1200" dirty="0">
                <a:latin typeface="楷体" panose="02010609060101010101" pitchFamily="49" charset="-122"/>
                <a:ea typeface="楷体" panose="02010609060101010101" pitchFamily="49" charset="-122"/>
              </a:rPr>
              <a:t>大医院也需要技术非常熟练的消化专家级别才能够操作。</a:t>
            </a:r>
            <a:endParaRPr lang="zh-CN" altLang="en-US" sz="1200" dirty="0">
              <a:latin typeface="楷体" panose="02010609060101010101" pitchFamily="49" charset="-122"/>
              <a:ea typeface="楷体" panose="02010609060101010101" pitchFamily="49" charset="-122"/>
            </a:endParaRPr>
          </a:p>
        </p:txBody>
      </p:sp>
      <p:graphicFrame>
        <p:nvGraphicFramePr>
          <p:cNvPr id="4" name="表格 3"/>
          <p:cNvGraphicFramePr>
            <a:graphicFrameLocks noGrp="1"/>
          </p:cNvGraphicFramePr>
          <p:nvPr/>
        </p:nvGraphicFramePr>
        <p:xfrm>
          <a:off x="751006" y="2195728"/>
          <a:ext cx="7416000" cy="1920240"/>
        </p:xfrm>
        <a:graphic>
          <a:graphicData uri="http://schemas.openxmlformats.org/drawingml/2006/table">
            <a:tbl>
              <a:tblPr firstRow="1" bandRow="1">
                <a:tableStyleId>{5C22544A-7EE6-4342-B048-85BDC9FD1C3A}</a:tableStyleId>
              </a:tblPr>
              <a:tblGrid>
                <a:gridCol w="1890420">
                  <a:extLst>
                    <a:ext uri="{9D8B030D-6E8A-4147-A177-3AD203B41FA5}">
                      <a16:colId xmlns="" xmlns:a16="http://schemas.microsoft.com/office/drawing/2014/main" val="20000"/>
                    </a:ext>
                  </a:extLst>
                </a:gridCol>
                <a:gridCol w="2762790">
                  <a:extLst>
                    <a:ext uri="{9D8B030D-6E8A-4147-A177-3AD203B41FA5}">
                      <a16:colId xmlns="" xmlns:a16="http://schemas.microsoft.com/office/drawing/2014/main" val="20001"/>
                    </a:ext>
                  </a:extLst>
                </a:gridCol>
                <a:gridCol w="2762790">
                  <a:extLst>
                    <a:ext uri="{9D8B030D-6E8A-4147-A177-3AD203B41FA5}">
                      <a16:colId xmlns="" xmlns:a16="http://schemas.microsoft.com/office/drawing/2014/main" val="20002"/>
                    </a:ext>
                  </a:extLst>
                </a:gridCol>
              </a:tblGrid>
              <a:tr h="272571">
                <a:tc>
                  <a:txBody>
                    <a:bodyPr/>
                    <a:lstStyle/>
                    <a:p>
                      <a:pPr algn="ctr"/>
                      <a:r>
                        <a:rPr lang="zh-CN" altLang="en-US" sz="1200" dirty="0">
                          <a:latin typeface="楷体" panose="02010609060101010101" pitchFamily="49" charset="-122"/>
                          <a:ea typeface="楷体" panose="02010609060101010101" pitchFamily="49" charset="-122"/>
                        </a:rPr>
                        <a:t>对比角度</a:t>
                      </a:r>
                    </a:p>
                  </a:txBody>
                  <a:tcPr/>
                </a:tc>
                <a:tc>
                  <a:txBody>
                    <a:bodyPr/>
                    <a:lstStyle/>
                    <a:p>
                      <a:pPr algn="ctr"/>
                      <a:r>
                        <a:rPr lang="zh-CN" altLang="en-US" sz="1200" dirty="0">
                          <a:latin typeface="楷体" panose="02010609060101010101" pitchFamily="49" charset="-122"/>
                          <a:ea typeface="楷体" panose="02010609060101010101" pitchFamily="49" charset="-122"/>
                        </a:rPr>
                        <a:t>胶囊肠镜</a:t>
                      </a:r>
                    </a:p>
                  </a:txBody>
                  <a:tcPr/>
                </a:tc>
                <a:tc>
                  <a:txBody>
                    <a:bodyPr/>
                    <a:lstStyle/>
                    <a:p>
                      <a:pPr algn="ctr"/>
                      <a:r>
                        <a:rPr lang="zh-CN" altLang="en-US" sz="1200" dirty="0">
                          <a:latin typeface="楷体" panose="02010609060101010101" pitchFamily="49" charset="-122"/>
                          <a:ea typeface="楷体" panose="02010609060101010101" pitchFamily="49" charset="-122"/>
                        </a:rPr>
                        <a:t>胶囊胃镜</a:t>
                      </a:r>
                    </a:p>
                  </a:txBody>
                  <a:tcPr/>
                </a:tc>
                <a:extLst>
                  <a:ext uri="{0D108BD9-81ED-4DB2-BD59-A6C34878D82A}">
                    <a16:rowId xmlns="" xmlns:a16="http://schemas.microsoft.com/office/drawing/2014/main" val="10000"/>
                  </a:ext>
                </a:extLst>
              </a:tr>
              <a:tr h="272571">
                <a:tc>
                  <a:txBody>
                    <a:bodyPr/>
                    <a:lstStyle/>
                    <a:p>
                      <a:r>
                        <a:rPr lang="zh-CN" altLang="en-US" sz="1200" dirty="0">
                          <a:latin typeface="楷体" panose="02010609060101010101" pitchFamily="49" charset="-122"/>
                          <a:ea typeface="楷体" panose="02010609060101010101" pitchFamily="49" charset="-122"/>
                        </a:rPr>
                        <a:t>潜在的检查人群基数</a:t>
                      </a:r>
                    </a:p>
                  </a:txBody>
                  <a:tcPr/>
                </a:tc>
                <a:tc>
                  <a:txBody>
                    <a:bodyPr/>
                    <a:lstStyle/>
                    <a:p>
                      <a:r>
                        <a:rPr lang="zh-CN" altLang="en-US" sz="1200" kern="1200" dirty="0">
                          <a:solidFill>
                            <a:schemeClr val="dk1"/>
                          </a:solidFill>
                          <a:effectLst/>
                          <a:latin typeface="楷体" panose="02010609060101010101" pitchFamily="49" charset="-122"/>
                          <a:ea typeface="楷体" panose="02010609060101010101" pitchFamily="49" charset="-122"/>
                          <a:cs typeface="+mn-cs"/>
                        </a:rPr>
                        <a:t>中国</a:t>
                      </a:r>
                      <a:r>
                        <a:rPr lang="en-US" altLang="zh-CN" sz="1200" kern="1200" dirty="0">
                          <a:solidFill>
                            <a:schemeClr val="dk1"/>
                          </a:solidFill>
                          <a:effectLst/>
                          <a:latin typeface="楷体" panose="02010609060101010101" pitchFamily="49" charset="-122"/>
                          <a:ea typeface="楷体" panose="02010609060101010101" pitchFamily="49" charset="-122"/>
                          <a:cs typeface="+mn-cs"/>
                        </a:rPr>
                        <a:t>4</a:t>
                      </a:r>
                      <a:r>
                        <a:rPr lang="zh-CN" altLang="zh-CN" sz="1200" kern="1200" dirty="0">
                          <a:solidFill>
                            <a:schemeClr val="dk1"/>
                          </a:solidFill>
                          <a:effectLst/>
                          <a:latin typeface="楷体" panose="02010609060101010101" pitchFamily="49" charset="-122"/>
                          <a:ea typeface="楷体" panose="02010609060101010101" pitchFamily="49" charset="-122"/>
                          <a:cs typeface="+mn-cs"/>
                        </a:rPr>
                        <a:t>万人</a:t>
                      </a:r>
                      <a:r>
                        <a:rPr lang="en-US" altLang="zh-CN" sz="1200" kern="1200" dirty="0">
                          <a:solidFill>
                            <a:schemeClr val="dk1"/>
                          </a:solidFill>
                          <a:effectLst/>
                          <a:latin typeface="楷体" panose="02010609060101010101" pitchFamily="49" charset="-122"/>
                          <a:ea typeface="楷体" panose="02010609060101010101" pitchFamily="49" charset="-122"/>
                          <a:cs typeface="+mn-cs"/>
                        </a:rPr>
                        <a:t>/</a:t>
                      </a:r>
                      <a:r>
                        <a:rPr lang="zh-CN" altLang="en-US" sz="1200" kern="1200" dirty="0">
                          <a:solidFill>
                            <a:schemeClr val="dk1"/>
                          </a:solidFill>
                          <a:effectLst/>
                          <a:latin typeface="楷体" panose="02010609060101010101" pitchFamily="49" charset="-122"/>
                          <a:ea typeface="楷体" panose="02010609060101010101" pitchFamily="49" charset="-122"/>
                          <a:cs typeface="+mn-cs"/>
                        </a:rPr>
                        <a:t>年</a:t>
                      </a:r>
                      <a:endParaRPr lang="zh-CN" altLang="en-US" sz="1200" dirty="0">
                        <a:latin typeface="楷体" panose="02010609060101010101" pitchFamily="49" charset="-122"/>
                        <a:ea typeface="楷体" panose="02010609060101010101" pitchFamily="49" charset="-122"/>
                      </a:endParaRPr>
                    </a:p>
                  </a:txBody>
                  <a:tcPr/>
                </a:tc>
                <a:tc>
                  <a:txBody>
                    <a:bodyPr/>
                    <a:lstStyle/>
                    <a:p>
                      <a:r>
                        <a:rPr lang="zh-CN" altLang="en-US" sz="1200" kern="1200" dirty="0">
                          <a:solidFill>
                            <a:schemeClr val="dk1"/>
                          </a:solidFill>
                          <a:effectLst/>
                          <a:latin typeface="楷体" panose="02010609060101010101" pitchFamily="49" charset="-122"/>
                          <a:ea typeface="楷体" panose="02010609060101010101" pitchFamily="49" charset="-122"/>
                          <a:cs typeface="+mn-cs"/>
                        </a:rPr>
                        <a:t>中国</a:t>
                      </a:r>
                      <a:r>
                        <a:rPr lang="en-US" altLang="zh-CN" sz="1200" kern="1200" dirty="0">
                          <a:solidFill>
                            <a:schemeClr val="dk1"/>
                          </a:solidFill>
                          <a:effectLst/>
                          <a:latin typeface="楷体" panose="02010609060101010101" pitchFamily="49" charset="-122"/>
                          <a:ea typeface="楷体" panose="02010609060101010101" pitchFamily="49" charset="-122"/>
                          <a:cs typeface="+mn-cs"/>
                        </a:rPr>
                        <a:t>2500</a:t>
                      </a:r>
                      <a:r>
                        <a:rPr lang="zh-CN" altLang="zh-CN" sz="1200" kern="1200" dirty="0">
                          <a:solidFill>
                            <a:schemeClr val="dk1"/>
                          </a:solidFill>
                          <a:effectLst/>
                          <a:latin typeface="楷体" panose="02010609060101010101" pitchFamily="49" charset="-122"/>
                          <a:ea typeface="楷体" panose="02010609060101010101" pitchFamily="49" charset="-122"/>
                          <a:cs typeface="+mn-cs"/>
                        </a:rPr>
                        <a:t>万</a:t>
                      </a:r>
                      <a:r>
                        <a:rPr lang="zh-CN" altLang="en-US" sz="1200" kern="1200" dirty="0">
                          <a:solidFill>
                            <a:schemeClr val="dk1"/>
                          </a:solidFill>
                          <a:effectLst/>
                          <a:latin typeface="楷体" panose="02010609060101010101" pitchFamily="49" charset="-122"/>
                          <a:ea typeface="楷体" panose="02010609060101010101" pitchFamily="49" charset="-122"/>
                          <a:cs typeface="+mn-cs"/>
                        </a:rPr>
                        <a:t>人</a:t>
                      </a:r>
                      <a:r>
                        <a:rPr lang="en-US" altLang="zh-CN" sz="1200" kern="1200" dirty="0">
                          <a:solidFill>
                            <a:schemeClr val="dk1"/>
                          </a:solidFill>
                          <a:effectLst/>
                          <a:latin typeface="楷体" panose="02010609060101010101" pitchFamily="49" charset="-122"/>
                          <a:ea typeface="楷体" panose="02010609060101010101" pitchFamily="49" charset="-122"/>
                          <a:cs typeface="+mn-cs"/>
                        </a:rPr>
                        <a:t>/</a:t>
                      </a:r>
                      <a:r>
                        <a:rPr lang="zh-CN" altLang="en-US" sz="1200" kern="1200" dirty="0">
                          <a:solidFill>
                            <a:schemeClr val="dk1"/>
                          </a:solidFill>
                          <a:effectLst/>
                          <a:latin typeface="楷体" panose="02010609060101010101" pitchFamily="49" charset="-122"/>
                          <a:ea typeface="楷体" panose="02010609060101010101" pitchFamily="49" charset="-122"/>
                          <a:cs typeface="+mn-cs"/>
                        </a:rPr>
                        <a:t>年</a:t>
                      </a:r>
                      <a:endParaRPr lang="zh-CN" altLang="en-US" sz="1200" dirty="0">
                        <a:latin typeface="楷体" panose="02010609060101010101" pitchFamily="49" charset="-122"/>
                        <a:ea typeface="楷体" panose="02010609060101010101" pitchFamily="49" charset="-122"/>
                      </a:endParaRPr>
                    </a:p>
                  </a:txBody>
                  <a:tcPr/>
                </a:tc>
                <a:extLst>
                  <a:ext uri="{0D108BD9-81ED-4DB2-BD59-A6C34878D82A}">
                    <a16:rowId xmlns="" xmlns:a16="http://schemas.microsoft.com/office/drawing/2014/main" val="10001"/>
                  </a:ext>
                </a:extLst>
              </a:tr>
              <a:tr h="272571">
                <a:tc>
                  <a:txBody>
                    <a:bodyPr/>
                    <a:lstStyle/>
                    <a:p>
                      <a:r>
                        <a:rPr lang="zh-CN" altLang="en-US" sz="1200" dirty="0">
                          <a:latin typeface="楷体" panose="02010609060101010101" pitchFamily="49" charset="-122"/>
                          <a:ea typeface="楷体" panose="02010609060101010101" pitchFamily="49" charset="-122"/>
                        </a:rPr>
                        <a:t>临床认知度</a:t>
                      </a:r>
                    </a:p>
                  </a:txBody>
                  <a:tcPr/>
                </a:tc>
                <a:tc>
                  <a:txBody>
                    <a:bodyPr/>
                    <a:lstStyle/>
                    <a:p>
                      <a:r>
                        <a:rPr lang="zh-CN" altLang="en-US" sz="1200" dirty="0">
                          <a:latin typeface="楷体" panose="02010609060101010101" pitchFamily="49" charset="-122"/>
                          <a:ea typeface="楷体" panose="02010609060101010101" pitchFamily="49" charset="-122"/>
                        </a:rPr>
                        <a:t>认知度低</a:t>
                      </a:r>
                    </a:p>
                  </a:txBody>
                  <a:tcPr/>
                </a:tc>
                <a:tc>
                  <a:txBody>
                    <a:bodyPr/>
                    <a:lstStyle/>
                    <a:p>
                      <a:r>
                        <a:rPr lang="zh-CN" altLang="en-US" sz="1200" dirty="0">
                          <a:latin typeface="楷体" panose="02010609060101010101" pitchFamily="49" charset="-122"/>
                          <a:ea typeface="楷体" panose="02010609060101010101" pitchFamily="49" charset="-122"/>
                        </a:rPr>
                        <a:t>认知度较高</a:t>
                      </a:r>
                    </a:p>
                  </a:txBody>
                  <a:tcPr/>
                </a:tc>
                <a:extLst>
                  <a:ext uri="{0D108BD9-81ED-4DB2-BD59-A6C34878D82A}">
                    <a16:rowId xmlns="" xmlns:a16="http://schemas.microsoft.com/office/drawing/2014/main" val="10002"/>
                  </a:ext>
                </a:extLst>
              </a:tr>
              <a:tr h="272571">
                <a:tc>
                  <a:txBody>
                    <a:bodyPr/>
                    <a:lstStyle/>
                    <a:p>
                      <a:r>
                        <a:rPr lang="zh-CN" altLang="en-US" sz="1200" dirty="0">
                          <a:latin typeface="楷体" panose="02010609060101010101" pitchFamily="49" charset="-122"/>
                          <a:ea typeface="楷体" panose="02010609060101010101" pitchFamily="49" charset="-122"/>
                        </a:rPr>
                        <a:t>市场痛点（发病率）</a:t>
                      </a:r>
                    </a:p>
                  </a:txBody>
                  <a:tcPr/>
                </a:tc>
                <a:tc>
                  <a:txBody>
                    <a:bodyPr/>
                    <a:lstStyle/>
                    <a:p>
                      <a:r>
                        <a:rPr lang="zh-CN" altLang="en-US" sz="1200" dirty="0">
                          <a:latin typeface="楷体" panose="02010609060101010101" pitchFamily="49" charset="-122"/>
                          <a:ea typeface="楷体" panose="02010609060101010101" pitchFamily="49" charset="-122"/>
                        </a:rPr>
                        <a:t>小肠发病率较低</a:t>
                      </a:r>
                    </a:p>
                  </a:txBody>
                  <a:tcPr/>
                </a:tc>
                <a:tc>
                  <a:txBody>
                    <a:bodyPr/>
                    <a:lstStyle/>
                    <a:p>
                      <a:r>
                        <a:rPr lang="zh-CN" altLang="en-US" sz="1200" dirty="0">
                          <a:latin typeface="楷体" panose="02010609060101010101" pitchFamily="49" charset="-122"/>
                          <a:ea typeface="楷体" panose="02010609060101010101" pitchFamily="49" charset="-122"/>
                        </a:rPr>
                        <a:t>胃发病率较高</a:t>
                      </a:r>
                    </a:p>
                  </a:txBody>
                  <a:tcPr/>
                </a:tc>
                <a:extLst>
                  <a:ext uri="{0D108BD9-81ED-4DB2-BD59-A6C34878D82A}">
                    <a16:rowId xmlns="" xmlns:a16="http://schemas.microsoft.com/office/drawing/2014/main" val="10003"/>
                  </a:ext>
                </a:extLst>
              </a:tr>
              <a:tr h="272571">
                <a:tc>
                  <a:txBody>
                    <a:bodyPr/>
                    <a:lstStyle/>
                    <a:p>
                      <a:r>
                        <a:rPr lang="zh-CN" altLang="en-US" sz="1200" dirty="0">
                          <a:latin typeface="楷体" panose="02010609060101010101" pitchFamily="49" charset="-122"/>
                          <a:ea typeface="楷体" panose="02010609060101010101" pitchFamily="49" charset="-122"/>
                        </a:rPr>
                        <a:t>控制方式</a:t>
                      </a:r>
                    </a:p>
                  </a:txBody>
                  <a:tcPr/>
                </a:tc>
                <a:tc>
                  <a:txBody>
                    <a:bodyPr/>
                    <a:lstStyle/>
                    <a:p>
                      <a:r>
                        <a:rPr lang="zh-CN" altLang="en-US" sz="1200" dirty="0">
                          <a:latin typeface="楷体" panose="02010609060101010101" pitchFamily="49" charset="-122"/>
                          <a:ea typeface="楷体" panose="02010609060101010101" pitchFamily="49" charset="-122"/>
                        </a:rPr>
                        <a:t>被动控制</a:t>
                      </a:r>
                    </a:p>
                  </a:txBody>
                  <a:tcPr/>
                </a:tc>
                <a:tc>
                  <a:txBody>
                    <a:bodyPr/>
                    <a:lstStyle/>
                    <a:p>
                      <a:r>
                        <a:rPr lang="zh-CN" altLang="en-US" sz="1200" dirty="0">
                          <a:latin typeface="楷体" panose="02010609060101010101" pitchFamily="49" charset="-122"/>
                          <a:ea typeface="楷体" panose="02010609060101010101" pitchFamily="49" charset="-122"/>
                        </a:rPr>
                        <a:t>主动控制</a:t>
                      </a:r>
                    </a:p>
                  </a:txBody>
                  <a:tcPr/>
                </a:tc>
                <a:extLst>
                  <a:ext uri="{0D108BD9-81ED-4DB2-BD59-A6C34878D82A}">
                    <a16:rowId xmlns="" xmlns:a16="http://schemas.microsoft.com/office/drawing/2014/main" val="10004"/>
                  </a:ext>
                </a:extLst>
              </a:tr>
              <a:tr h="272571">
                <a:tc>
                  <a:txBody>
                    <a:bodyPr/>
                    <a:lstStyle/>
                    <a:p>
                      <a:r>
                        <a:rPr lang="zh-CN" altLang="en-US" sz="1200" dirty="0">
                          <a:latin typeface="楷体" panose="02010609060101010101" pitchFamily="49" charset="-122"/>
                          <a:ea typeface="楷体" panose="02010609060101010101" pitchFamily="49" charset="-122"/>
                        </a:rPr>
                        <a:t>拍摄方式</a:t>
                      </a:r>
                    </a:p>
                  </a:txBody>
                  <a:tcPr/>
                </a:tc>
                <a:tc>
                  <a:txBody>
                    <a:bodyPr/>
                    <a:lstStyle/>
                    <a:p>
                      <a:r>
                        <a:rPr lang="zh-CN" altLang="en-US" sz="1200" dirty="0">
                          <a:latin typeface="楷体" panose="02010609060101010101" pitchFamily="49" charset="-122"/>
                          <a:ea typeface="楷体" panose="02010609060101010101" pitchFamily="49" charset="-122"/>
                        </a:rPr>
                        <a:t>消化道内随机拍摄</a:t>
                      </a:r>
                    </a:p>
                  </a:txBody>
                  <a:tcPr/>
                </a:tc>
                <a:tc>
                  <a:txBody>
                    <a:bodyPr/>
                    <a:lstStyle/>
                    <a:p>
                      <a:r>
                        <a:rPr lang="zh-CN" altLang="en-US" sz="1200" dirty="0">
                          <a:latin typeface="楷体" panose="02010609060101010101" pitchFamily="49" charset="-122"/>
                          <a:ea typeface="楷体" panose="02010609060101010101" pitchFamily="49" charset="-122"/>
                        </a:rPr>
                        <a:t>可多角度拍摄</a:t>
                      </a:r>
                    </a:p>
                  </a:txBody>
                  <a:tcPr/>
                </a:tc>
                <a:extLst>
                  <a:ext uri="{0D108BD9-81ED-4DB2-BD59-A6C34878D82A}">
                    <a16:rowId xmlns="" xmlns:a16="http://schemas.microsoft.com/office/drawing/2014/main" val="10005"/>
                  </a:ext>
                </a:extLst>
              </a:tr>
              <a:tr h="272571">
                <a:tc>
                  <a:txBody>
                    <a:bodyPr/>
                    <a:lstStyle/>
                    <a:p>
                      <a:r>
                        <a:rPr lang="zh-CN" altLang="en-US" sz="1200" dirty="0">
                          <a:latin typeface="楷体" panose="02010609060101010101" pitchFamily="49" charset="-122"/>
                          <a:ea typeface="楷体" panose="02010609060101010101" pitchFamily="49" charset="-122"/>
                        </a:rPr>
                        <a:t>检查范围</a:t>
                      </a:r>
                    </a:p>
                  </a:txBody>
                  <a:tcPr/>
                </a:tc>
                <a:tc>
                  <a:txBody>
                    <a:bodyPr/>
                    <a:lstStyle/>
                    <a:p>
                      <a:r>
                        <a:rPr lang="zh-CN" altLang="en-US" sz="1200" dirty="0">
                          <a:latin typeface="楷体" panose="02010609060101010101" pitchFamily="49" charset="-122"/>
                          <a:ea typeface="楷体" panose="02010609060101010101" pitchFamily="49" charset="-122"/>
                        </a:rPr>
                        <a:t>上消化道停留时间较短，肠道为主</a:t>
                      </a:r>
                    </a:p>
                  </a:txBody>
                  <a:tcPr/>
                </a:tc>
                <a:tc>
                  <a:txBody>
                    <a:bodyPr/>
                    <a:lstStyle/>
                    <a:p>
                      <a:r>
                        <a:rPr lang="zh-CN" altLang="en-US" sz="1200" dirty="0">
                          <a:latin typeface="楷体" panose="02010609060101010101" pitchFamily="49" charset="-122"/>
                          <a:ea typeface="楷体" panose="02010609060101010101" pitchFamily="49" charset="-122"/>
                        </a:rPr>
                        <a:t>可从上消化道开始，覆盖肠道</a:t>
                      </a:r>
                    </a:p>
                  </a:txBody>
                  <a:tcPr/>
                </a:tc>
                <a:extLst>
                  <a:ext uri="{0D108BD9-81ED-4DB2-BD59-A6C34878D82A}">
                    <a16:rowId xmlns="" xmlns:a16="http://schemas.microsoft.com/office/drawing/2014/main" val="10006"/>
                  </a:ext>
                </a:extLst>
              </a:tr>
            </a:tbl>
          </a:graphicData>
        </a:graphic>
      </p:graphicFrame>
      <p:sp>
        <p:nvSpPr>
          <p:cNvPr id="6" name="文本框 5">
            <a:extLst>
              <a:ext uri="{FF2B5EF4-FFF2-40B4-BE49-F238E27FC236}">
                <a16:creationId xmlns="" xmlns:a16="http://schemas.microsoft.com/office/drawing/2014/main" id="{268D6AB2-5A98-473E-B67B-C3A2AC8FF200}"/>
              </a:ext>
            </a:extLst>
          </p:cNvPr>
          <p:cNvSpPr txBox="1"/>
          <p:nvPr/>
        </p:nvSpPr>
        <p:spPr>
          <a:xfrm>
            <a:off x="7300302" y="6427642"/>
            <a:ext cx="2980266" cy="261610"/>
          </a:xfrm>
          <a:prstGeom prst="rect">
            <a:avLst/>
          </a:prstGeom>
          <a:noFill/>
        </p:spPr>
        <p:txBody>
          <a:bodyPr wrap="square" rtlCol="0">
            <a:spAutoFit/>
          </a:bodyPr>
          <a:lstStyle/>
          <a:p>
            <a:r>
              <a:rPr lang="zh-CN" altLang="en-US" sz="1100" dirty="0"/>
              <a:t>资料来源：公开资料整理</a:t>
            </a:r>
          </a:p>
        </p:txBody>
      </p:sp>
    </p:spTree>
    <p:extLst>
      <p:ext uri="{BB962C8B-B14F-4D97-AF65-F5344CB8AC3E}">
        <p14:creationId xmlns:p14="http://schemas.microsoft.com/office/powerpoint/2010/main" val="2843268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 xmlns:a16="http://schemas.microsoft.com/office/drawing/2014/main" id="{BB74E715-FE92-074F-B3AE-086866FA6738}"/>
              </a:ext>
            </a:extLst>
          </p:cNvPr>
          <p:cNvSpPr txBox="1"/>
          <p:nvPr/>
        </p:nvSpPr>
        <p:spPr>
          <a:xfrm>
            <a:off x="7407627" y="6501283"/>
            <a:ext cx="1736373" cy="261610"/>
          </a:xfrm>
          <a:prstGeom prst="rect">
            <a:avLst/>
          </a:prstGeom>
          <a:noFill/>
        </p:spPr>
        <p:txBody>
          <a:bodyPr wrap="none" rtlCol="0">
            <a:spAutoFit/>
          </a:bodyPr>
          <a:lstStyle/>
          <a:p>
            <a:r>
              <a:rPr kumimoji="1" lang="zh-CN" altLang="en-US" sz="1100"/>
              <a:t>数据来源：公开资料整理</a:t>
            </a:r>
            <a:endParaRPr kumimoji="1" lang="zh-CN" altLang="en-US" sz="1100" dirty="0"/>
          </a:p>
        </p:txBody>
      </p:sp>
      <p:graphicFrame>
        <p:nvGraphicFramePr>
          <p:cNvPr id="6" name="图表 5">
            <a:extLst>
              <a:ext uri="{FF2B5EF4-FFF2-40B4-BE49-F238E27FC236}">
                <a16:creationId xmlns="" xmlns:a16="http://schemas.microsoft.com/office/drawing/2014/main" id="{4F47E7EA-A8FE-47F4-B0BA-1820F103A8DE}"/>
              </a:ext>
            </a:extLst>
          </p:cNvPr>
          <p:cNvGraphicFramePr/>
          <p:nvPr/>
        </p:nvGraphicFramePr>
        <p:xfrm>
          <a:off x="300700" y="1714354"/>
          <a:ext cx="3989965" cy="2250224"/>
        </p:xfrm>
        <a:graphic>
          <a:graphicData uri="http://schemas.openxmlformats.org/drawingml/2006/chart">
            <c:chart xmlns:c="http://schemas.openxmlformats.org/drawingml/2006/chart" xmlns:r="http://schemas.openxmlformats.org/officeDocument/2006/relationships" r:id="rId2"/>
          </a:graphicData>
        </a:graphic>
      </p:graphicFrame>
      <p:sp>
        <p:nvSpPr>
          <p:cNvPr id="9" name="矩形 8">
            <a:extLst>
              <a:ext uri="{FF2B5EF4-FFF2-40B4-BE49-F238E27FC236}">
                <a16:creationId xmlns="" xmlns:a16="http://schemas.microsoft.com/office/drawing/2014/main" id="{967304A8-F558-446A-B668-8BBBE76822A0}"/>
              </a:ext>
            </a:extLst>
          </p:cNvPr>
          <p:cNvSpPr/>
          <p:nvPr/>
        </p:nvSpPr>
        <p:spPr>
          <a:xfrm>
            <a:off x="300700" y="1029331"/>
            <a:ext cx="8843300" cy="646331"/>
          </a:xfrm>
          <a:prstGeom prst="rect">
            <a:avLst/>
          </a:prstGeom>
        </p:spPr>
        <p:txBody>
          <a:bodyPr wrap="square">
            <a:spAutoFit/>
          </a:bodyPr>
          <a:lstStyle/>
          <a:p>
            <a:pPr marL="171450" indent="-171450">
              <a:buFont typeface="Wingdings" panose="05000000000000000000" pitchFamily="2" charset="2"/>
              <a:buChar char="Ø"/>
            </a:pPr>
            <a:r>
              <a:rPr lang="zh-CN" altLang="en-US" sz="1200" b="1" dirty="0"/>
              <a:t>胃癌为我国恶性肿瘤发病率第二大癌症，死亡率第三大癌症：</a:t>
            </a:r>
            <a:r>
              <a:rPr lang="zh-CN" altLang="en-US" sz="1200" dirty="0"/>
              <a:t>我国是消化道疾病大国，根据</a:t>
            </a:r>
            <a:r>
              <a:rPr lang="en-US" altLang="zh-CN" sz="1200" dirty="0"/>
              <a:t>《2015</a:t>
            </a:r>
            <a:r>
              <a:rPr lang="zh-CN" altLang="en-US" sz="1200" dirty="0"/>
              <a:t>年中国恶性肿瘤流行情况分析</a:t>
            </a:r>
            <a:r>
              <a:rPr lang="en-US" altLang="zh-CN" sz="1200" dirty="0"/>
              <a:t>》</a:t>
            </a:r>
            <a:r>
              <a:rPr lang="zh-CN" altLang="en-US" sz="1200" dirty="0"/>
              <a:t>。</a:t>
            </a:r>
            <a:r>
              <a:rPr lang="en-US" altLang="zh-CN" sz="1200" dirty="0"/>
              <a:t>2015</a:t>
            </a:r>
            <a:r>
              <a:rPr lang="zh-CN" altLang="en-US" sz="1200" dirty="0"/>
              <a:t>年我国新发胃癌</a:t>
            </a:r>
            <a:r>
              <a:rPr lang="en-US" altLang="zh-CN" sz="1200" dirty="0"/>
              <a:t>67.9</a:t>
            </a:r>
            <a:r>
              <a:rPr lang="zh-CN" altLang="en-US" sz="1200" dirty="0"/>
              <a:t>万例，消化性溃疡人群患病率高达</a:t>
            </a:r>
            <a:r>
              <a:rPr lang="en-US" altLang="zh-CN" sz="1200" dirty="0"/>
              <a:t>17.2%</a:t>
            </a:r>
            <a:r>
              <a:rPr lang="zh-CN" altLang="en-US" sz="1200" dirty="0"/>
              <a:t>；</a:t>
            </a:r>
            <a:r>
              <a:rPr lang="en-US" altLang="zh-CN" sz="1200" dirty="0"/>
              <a:t>《2015</a:t>
            </a:r>
            <a:r>
              <a:rPr lang="zh-CN" altLang="en-US" sz="1200" dirty="0"/>
              <a:t>中国肿瘤登记年报</a:t>
            </a:r>
            <a:r>
              <a:rPr lang="en-US" altLang="zh-CN" sz="1200" dirty="0"/>
              <a:t>》</a:t>
            </a:r>
            <a:r>
              <a:rPr lang="zh-CN" altLang="en-US" sz="1200" dirty="0"/>
              <a:t>数据，消化道癌症为我国第一大癌症，占总发病率的 </a:t>
            </a:r>
            <a:r>
              <a:rPr lang="en-US" altLang="zh-CN" sz="1200" dirty="0"/>
              <a:t>26.4%</a:t>
            </a:r>
            <a:r>
              <a:rPr lang="zh-CN" altLang="en-US" sz="1200" dirty="0"/>
              <a:t>，总死亡率的 </a:t>
            </a:r>
            <a:r>
              <a:rPr lang="en-US" altLang="zh-CN" sz="1200" dirty="0"/>
              <a:t>28.49%</a:t>
            </a:r>
            <a:r>
              <a:rPr lang="zh-CN" altLang="en-US" sz="1200" dirty="0"/>
              <a:t>。</a:t>
            </a:r>
            <a:endParaRPr lang="zh-CN" altLang="en-US" sz="1050" dirty="0"/>
          </a:p>
        </p:txBody>
      </p:sp>
      <p:sp>
        <p:nvSpPr>
          <p:cNvPr id="11" name="Google Shape;152;p15">
            <a:extLst>
              <a:ext uri="{FF2B5EF4-FFF2-40B4-BE49-F238E27FC236}">
                <a16:creationId xmlns="" xmlns:a16="http://schemas.microsoft.com/office/drawing/2014/main" id="{A845DDA3-8A94-4FC0-BDB1-9D03C2DEEEAF}"/>
              </a:ext>
            </a:extLst>
          </p:cNvPr>
          <p:cNvSpPr/>
          <p:nvPr/>
        </p:nvSpPr>
        <p:spPr>
          <a:xfrm>
            <a:off x="1174409" y="315819"/>
            <a:ext cx="7899400" cy="694055"/>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3.4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胶囊胃镜市场</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市场需求：我国胃癌发病率、致死率较高</a:t>
            </a:r>
          </a:p>
        </p:txBody>
      </p:sp>
      <p:sp>
        <p:nvSpPr>
          <p:cNvPr id="15" name="矩形 14">
            <a:extLst>
              <a:ext uri="{FF2B5EF4-FFF2-40B4-BE49-F238E27FC236}">
                <a16:creationId xmlns="" xmlns:a16="http://schemas.microsoft.com/office/drawing/2014/main" id="{B8E7774F-8884-48C3-A63A-6C0EC47484CB}"/>
              </a:ext>
            </a:extLst>
          </p:cNvPr>
          <p:cNvSpPr/>
          <p:nvPr/>
        </p:nvSpPr>
        <p:spPr>
          <a:xfrm>
            <a:off x="1174409" y="1714354"/>
            <a:ext cx="2486587" cy="284693"/>
          </a:xfrm>
          <a:prstGeom prst="rect">
            <a:avLst/>
          </a:prstGeom>
        </p:spPr>
        <p:txBody>
          <a:bodyPr wrap="square">
            <a:spAutoFit/>
          </a:bodyPr>
          <a:lstStyle/>
          <a:p>
            <a:pPr>
              <a:spcBef>
                <a:spcPts val="0"/>
              </a:spcBef>
              <a:spcAft>
                <a:spcPts val="600"/>
              </a:spcAft>
            </a:pP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我国恶性肿瘤发病前十位（人数）</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a:extLst>
              <a:ext uri="{FF2B5EF4-FFF2-40B4-BE49-F238E27FC236}">
                <a16:creationId xmlns="" xmlns:a16="http://schemas.microsoft.com/office/drawing/2014/main" id="{366E0FEB-C113-4C60-A452-5E5F18848660}"/>
              </a:ext>
            </a:extLst>
          </p:cNvPr>
          <p:cNvSpPr/>
          <p:nvPr/>
        </p:nvSpPr>
        <p:spPr>
          <a:xfrm>
            <a:off x="5758142" y="1714354"/>
            <a:ext cx="2486587" cy="284693"/>
          </a:xfrm>
          <a:prstGeom prst="rect">
            <a:avLst/>
          </a:prstGeom>
        </p:spPr>
        <p:txBody>
          <a:bodyPr wrap="square">
            <a:spAutoFit/>
          </a:bodyPr>
          <a:lstStyle/>
          <a:p>
            <a:pPr>
              <a:spcBef>
                <a:spcPts val="0"/>
              </a:spcBef>
              <a:spcAft>
                <a:spcPts val="600"/>
              </a:spcAft>
            </a:pP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我国恶性肿瘤死亡前十位（占比）</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7" name="图表 16">
            <a:extLst>
              <a:ext uri="{FF2B5EF4-FFF2-40B4-BE49-F238E27FC236}">
                <a16:creationId xmlns="" xmlns:a16="http://schemas.microsoft.com/office/drawing/2014/main" id="{97E12F28-8B48-48B2-BF43-2235B607BEF5}"/>
              </a:ext>
            </a:extLst>
          </p:cNvPr>
          <p:cNvGraphicFramePr>
            <a:graphicFrameLocks/>
          </p:cNvGraphicFramePr>
          <p:nvPr/>
        </p:nvGraphicFramePr>
        <p:xfrm>
          <a:off x="4916758" y="1598643"/>
          <a:ext cx="3926542" cy="2364588"/>
        </p:xfrm>
        <a:graphic>
          <a:graphicData uri="http://schemas.openxmlformats.org/drawingml/2006/chart">
            <c:chart xmlns:c="http://schemas.openxmlformats.org/drawingml/2006/chart" xmlns:r="http://schemas.openxmlformats.org/officeDocument/2006/relationships" r:id="rId3"/>
          </a:graphicData>
        </a:graphic>
      </p:graphicFrame>
      <p:sp>
        <p:nvSpPr>
          <p:cNvPr id="18" name="矩形 17">
            <a:extLst>
              <a:ext uri="{FF2B5EF4-FFF2-40B4-BE49-F238E27FC236}">
                <a16:creationId xmlns="" xmlns:a16="http://schemas.microsoft.com/office/drawing/2014/main" id="{8842D94C-9E71-47F5-8220-66F5501215D1}"/>
              </a:ext>
            </a:extLst>
          </p:cNvPr>
          <p:cNvSpPr/>
          <p:nvPr/>
        </p:nvSpPr>
        <p:spPr>
          <a:xfrm>
            <a:off x="255956" y="3936419"/>
            <a:ext cx="8632087" cy="646331"/>
          </a:xfrm>
          <a:prstGeom prst="rect">
            <a:avLst/>
          </a:prstGeom>
        </p:spPr>
        <p:txBody>
          <a:bodyPr wrap="square">
            <a:spAutoFit/>
          </a:bodyPr>
          <a:lstStyle/>
          <a:p>
            <a:pPr marL="285750" indent="-285750">
              <a:buFont typeface="Wingdings" pitchFamily="2" charset="2"/>
              <a:buChar char="Ø"/>
            </a:pPr>
            <a:r>
              <a:rPr lang="zh-CN" altLang="en-US" sz="1200" b="1" kern="100" dirty="0">
                <a:effectLst/>
                <a:latin typeface="+mn-ea"/>
                <a:cs typeface="Times New Roman" panose="02020603050405020304" pitchFamily="18" charset="0"/>
              </a:rPr>
              <a:t>发病率、死亡率、近五年生存率与美日韩差距较大</a:t>
            </a:r>
            <a:r>
              <a:rPr lang="zh-CN" altLang="en-US" sz="1200" b="1" kern="100" dirty="0">
                <a:latin typeface="+mn-ea"/>
                <a:cs typeface="Times New Roman" panose="02020603050405020304" pitchFamily="18" charset="0"/>
              </a:rPr>
              <a:t>：</a:t>
            </a:r>
            <a:r>
              <a:rPr lang="zh-CN" altLang="en-US" sz="1200" kern="100" dirty="0">
                <a:latin typeface="+mn-ea"/>
                <a:cs typeface="Times New Roman" panose="02020603050405020304" pitchFamily="18" charset="0"/>
              </a:rPr>
              <a:t>日本和韩国的发病率虽高，但死亡率</a:t>
            </a:r>
            <a:r>
              <a:rPr lang="en-US" altLang="zh-CN" sz="1200" kern="100" dirty="0">
                <a:latin typeface="+mn-ea"/>
                <a:cs typeface="Times New Roman" panose="02020603050405020304" pitchFamily="18" charset="0"/>
              </a:rPr>
              <a:t>/</a:t>
            </a:r>
            <a:r>
              <a:rPr lang="zh-CN" altLang="en-US" sz="1200" kern="100" dirty="0">
                <a:latin typeface="+mn-ea"/>
                <a:cs typeface="Times New Roman" panose="02020603050405020304" pitchFamily="18" charset="0"/>
              </a:rPr>
              <a:t>发病率不高，且</a:t>
            </a:r>
            <a:r>
              <a:rPr lang="en-US" altLang="zh-CN" sz="1200" kern="100" dirty="0">
                <a:latin typeface="+mn-ea"/>
                <a:cs typeface="Times New Roman" panose="02020603050405020304" pitchFamily="18" charset="0"/>
              </a:rPr>
              <a:t>5</a:t>
            </a:r>
            <a:r>
              <a:rPr lang="zh-CN" altLang="en-US" sz="1200" kern="100" dirty="0">
                <a:latin typeface="+mn-ea"/>
                <a:cs typeface="Times New Roman" panose="02020603050405020304" pitchFamily="18" charset="0"/>
              </a:rPr>
              <a:t>年期生存率在</a:t>
            </a:r>
            <a:r>
              <a:rPr lang="en-US" altLang="zh-CN" sz="1200" kern="100" dirty="0">
                <a:latin typeface="+mn-ea"/>
                <a:cs typeface="Times New Roman" panose="02020603050405020304" pitchFamily="18" charset="0"/>
              </a:rPr>
              <a:t>2000-2014</a:t>
            </a:r>
            <a:r>
              <a:rPr lang="zh-CN" altLang="en-US" sz="1200" kern="100" dirty="0">
                <a:latin typeface="+mn-ea"/>
                <a:cs typeface="Times New Roman" panose="02020603050405020304" pitchFamily="18" charset="0"/>
              </a:rPr>
              <a:t>年期间提高速度较中美都要更快，主要得益于内镜普查的推广。</a:t>
            </a:r>
          </a:p>
          <a:p>
            <a:pPr marL="742950" lvl="1" indent="-285750">
              <a:buFont typeface="Wingdings" panose="05000000000000000000" pitchFamily="2" charset="2"/>
              <a:buChar char="Ø"/>
            </a:pPr>
            <a:endParaRPr lang="zh-CN" altLang="zh-CN" sz="1200" kern="100" dirty="0">
              <a:effectLst/>
              <a:latin typeface="+mn-ea"/>
              <a:cs typeface="Times New Roman" panose="02020603050405020304" pitchFamily="18" charset="0"/>
            </a:endParaRPr>
          </a:p>
        </p:txBody>
      </p:sp>
      <p:graphicFrame>
        <p:nvGraphicFramePr>
          <p:cNvPr id="19" name="表格 18">
            <a:extLst>
              <a:ext uri="{FF2B5EF4-FFF2-40B4-BE49-F238E27FC236}">
                <a16:creationId xmlns="" xmlns:a16="http://schemas.microsoft.com/office/drawing/2014/main" id="{8F2B7B08-1818-4E72-BFA9-AFC0A1B51AEE}"/>
              </a:ext>
            </a:extLst>
          </p:cNvPr>
          <p:cNvGraphicFramePr>
            <a:graphicFrameLocks noGrp="1"/>
          </p:cNvGraphicFramePr>
          <p:nvPr/>
        </p:nvGraphicFramePr>
        <p:xfrm>
          <a:off x="1516123" y="4412361"/>
          <a:ext cx="6537960" cy="1889760"/>
        </p:xfrm>
        <a:graphic>
          <a:graphicData uri="http://schemas.openxmlformats.org/drawingml/2006/table">
            <a:tbl>
              <a:tblPr firstRow="1" bandRow="1">
                <a:tableStyleId>{5C22544A-7EE6-4342-B048-85BDC9FD1C3A}</a:tableStyleId>
              </a:tblPr>
              <a:tblGrid>
                <a:gridCol w="1112071">
                  <a:extLst>
                    <a:ext uri="{9D8B030D-6E8A-4147-A177-3AD203B41FA5}">
                      <a16:colId xmlns="" xmlns:a16="http://schemas.microsoft.com/office/drawing/2014/main" val="2577904214"/>
                    </a:ext>
                  </a:extLst>
                </a:gridCol>
                <a:gridCol w="1021080">
                  <a:extLst>
                    <a:ext uri="{9D8B030D-6E8A-4147-A177-3AD203B41FA5}">
                      <a16:colId xmlns="" xmlns:a16="http://schemas.microsoft.com/office/drawing/2014/main" val="227996865"/>
                    </a:ext>
                  </a:extLst>
                </a:gridCol>
                <a:gridCol w="952500">
                  <a:extLst>
                    <a:ext uri="{9D8B030D-6E8A-4147-A177-3AD203B41FA5}">
                      <a16:colId xmlns="" xmlns:a16="http://schemas.microsoft.com/office/drawing/2014/main" val="3980975080"/>
                    </a:ext>
                  </a:extLst>
                </a:gridCol>
                <a:gridCol w="784860">
                  <a:extLst>
                    <a:ext uri="{9D8B030D-6E8A-4147-A177-3AD203B41FA5}">
                      <a16:colId xmlns="" xmlns:a16="http://schemas.microsoft.com/office/drawing/2014/main" val="3375064499"/>
                    </a:ext>
                  </a:extLst>
                </a:gridCol>
                <a:gridCol w="975360">
                  <a:extLst>
                    <a:ext uri="{9D8B030D-6E8A-4147-A177-3AD203B41FA5}">
                      <a16:colId xmlns="" xmlns:a16="http://schemas.microsoft.com/office/drawing/2014/main" val="3176868723"/>
                    </a:ext>
                  </a:extLst>
                </a:gridCol>
                <a:gridCol w="807720">
                  <a:extLst>
                    <a:ext uri="{9D8B030D-6E8A-4147-A177-3AD203B41FA5}">
                      <a16:colId xmlns="" xmlns:a16="http://schemas.microsoft.com/office/drawing/2014/main" val="3068663594"/>
                    </a:ext>
                  </a:extLst>
                </a:gridCol>
                <a:gridCol w="884369">
                  <a:extLst>
                    <a:ext uri="{9D8B030D-6E8A-4147-A177-3AD203B41FA5}">
                      <a16:colId xmlns="" xmlns:a16="http://schemas.microsoft.com/office/drawing/2014/main" val="3398542051"/>
                    </a:ext>
                  </a:extLst>
                </a:gridCol>
              </a:tblGrid>
              <a:tr h="241714">
                <a:tc gridSpan="7">
                  <a:txBody>
                    <a:bodyPr/>
                    <a:lstStyle/>
                    <a:p>
                      <a:pPr algn="ctr"/>
                      <a:r>
                        <a:rPr lang="zh-CN" altLang="en-US" sz="1100" dirty="0">
                          <a:solidFill>
                            <a:schemeClr val="tx1"/>
                          </a:solidFill>
                          <a:latin typeface="Times New Roman" panose="02020603050405020304" pitchFamily="18" charset="0"/>
                          <a:ea typeface="+mn-ea"/>
                          <a:cs typeface="Times New Roman" panose="02020603050405020304" pitchFamily="18" charset="0"/>
                        </a:rPr>
                        <a:t>中美日韩胃癌发病率、死亡率、</a:t>
                      </a:r>
                      <a:r>
                        <a:rPr lang="en-US" altLang="zh-CN" sz="1100" dirty="0">
                          <a:solidFill>
                            <a:schemeClr val="tx1"/>
                          </a:solidFill>
                          <a:latin typeface="Times New Roman" panose="02020603050405020304" pitchFamily="18" charset="0"/>
                          <a:ea typeface="+mn-ea"/>
                          <a:cs typeface="Times New Roman" panose="02020603050405020304" pitchFamily="18" charset="0"/>
                        </a:rPr>
                        <a:t>5</a:t>
                      </a:r>
                      <a:r>
                        <a:rPr lang="zh-CN" altLang="en-US" sz="1100" dirty="0">
                          <a:solidFill>
                            <a:schemeClr val="tx1"/>
                          </a:solidFill>
                          <a:latin typeface="Times New Roman" panose="02020603050405020304" pitchFamily="18" charset="0"/>
                          <a:ea typeface="+mn-ea"/>
                          <a:cs typeface="Times New Roman" panose="02020603050405020304" pitchFamily="18" charset="0"/>
                        </a:rPr>
                        <a:t>年生存率比较</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hMerge="1">
                  <a:txBody>
                    <a:bodyPr/>
                    <a:lstStyle/>
                    <a:p>
                      <a:pPr algn="ctr"/>
                      <a:endParaRPr lang="zh-CN"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hMerge="1">
                  <a:txBody>
                    <a:bodyPr/>
                    <a:lstStyle/>
                    <a:p>
                      <a:pPr algn="ctr"/>
                      <a:endParaRPr lang="zh-CN"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hMerge="1">
                  <a:txBody>
                    <a:bodyPr/>
                    <a:lstStyle/>
                    <a:p>
                      <a:pPr algn="ctr"/>
                      <a:endParaRPr lang="zh-CN"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hMerge="1">
                  <a:txBody>
                    <a:bodyPr/>
                    <a:lstStyle/>
                    <a:p>
                      <a:pPr algn="ctr"/>
                      <a:endParaRPr lang="zh-CN"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765284543"/>
                  </a:ext>
                </a:extLst>
              </a:tr>
              <a:tr h="241714">
                <a:tc rowSpan="2">
                  <a:txBody>
                    <a:bodyPr/>
                    <a:lstStyle/>
                    <a:p>
                      <a:pPr algn="ctr"/>
                      <a:r>
                        <a:rPr lang="zh-CN" altLang="en-US" sz="1100" dirty="0">
                          <a:solidFill>
                            <a:schemeClr val="tx1"/>
                          </a:solidFill>
                          <a:latin typeface="Times New Roman" panose="02020603050405020304" pitchFamily="18" charset="0"/>
                          <a:ea typeface="+mn-ea"/>
                          <a:cs typeface="Times New Roman" panose="02020603050405020304" pitchFamily="18" charset="0"/>
                        </a:rPr>
                        <a:t>国家</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rowSpan="2">
                  <a:txBody>
                    <a:bodyPr/>
                    <a:lstStyle/>
                    <a:p>
                      <a:pPr algn="ctr"/>
                      <a:r>
                        <a:rPr lang="zh-CN" altLang="en-US" sz="1100" dirty="0">
                          <a:solidFill>
                            <a:schemeClr val="tx1"/>
                          </a:solidFill>
                          <a:latin typeface="Times New Roman" panose="02020603050405020304" pitchFamily="18" charset="0"/>
                          <a:ea typeface="+mn-ea"/>
                          <a:cs typeface="Times New Roman" panose="02020603050405020304" pitchFamily="18" charset="0"/>
                        </a:rPr>
                        <a:t>胃癌发病率（每</a:t>
                      </a:r>
                      <a:r>
                        <a:rPr lang="en-US" altLang="zh-CN" sz="1100" dirty="0">
                          <a:solidFill>
                            <a:schemeClr val="tx1"/>
                          </a:solidFill>
                          <a:latin typeface="Times New Roman" panose="02020603050405020304" pitchFamily="18" charset="0"/>
                          <a:ea typeface="+mn-ea"/>
                          <a:cs typeface="Times New Roman" panose="02020603050405020304" pitchFamily="18" charset="0"/>
                        </a:rPr>
                        <a:t>10</a:t>
                      </a:r>
                      <a:r>
                        <a:rPr lang="zh-CN" altLang="en-US" sz="1100" dirty="0">
                          <a:solidFill>
                            <a:schemeClr val="tx1"/>
                          </a:solidFill>
                          <a:latin typeface="Times New Roman" panose="02020603050405020304" pitchFamily="18" charset="0"/>
                          <a:ea typeface="+mn-ea"/>
                          <a:cs typeface="Times New Roman" panose="02020603050405020304" pitchFamily="18" charset="0"/>
                        </a:rPr>
                        <a:t>万人）</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rowSpan="2">
                  <a:txBody>
                    <a:bodyPr/>
                    <a:lstStyle/>
                    <a:p>
                      <a:pPr algn="ctr"/>
                      <a:r>
                        <a:rPr lang="zh-CN" altLang="en-US" sz="1100" dirty="0">
                          <a:solidFill>
                            <a:schemeClr val="tx1"/>
                          </a:solidFill>
                          <a:latin typeface="Times New Roman" panose="02020603050405020304" pitchFamily="18" charset="0"/>
                          <a:ea typeface="+mn-ea"/>
                          <a:cs typeface="Times New Roman" panose="02020603050405020304" pitchFamily="18" charset="0"/>
                        </a:rPr>
                        <a:t>胃癌死亡率（每</a:t>
                      </a:r>
                      <a:r>
                        <a:rPr lang="en-US" altLang="zh-CN" sz="1100" dirty="0">
                          <a:solidFill>
                            <a:schemeClr val="tx1"/>
                          </a:solidFill>
                          <a:latin typeface="Times New Roman" panose="02020603050405020304" pitchFamily="18" charset="0"/>
                          <a:ea typeface="+mn-ea"/>
                          <a:cs typeface="Times New Roman" panose="02020603050405020304" pitchFamily="18" charset="0"/>
                        </a:rPr>
                        <a:t>10</a:t>
                      </a:r>
                      <a:r>
                        <a:rPr lang="zh-CN" altLang="en-US" sz="1100" dirty="0">
                          <a:solidFill>
                            <a:schemeClr val="tx1"/>
                          </a:solidFill>
                          <a:latin typeface="Times New Roman" panose="02020603050405020304" pitchFamily="18" charset="0"/>
                          <a:ea typeface="+mn-ea"/>
                          <a:cs typeface="Times New Roman" panose="02020603050405020304" pitchFamily="18" charset="0"/>
                        </a:rPr>
                        <a:t>万人）</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rowSpan="2">
                  <a:txBody>
                    <a:bodyPr/>
                    <a:lstStyle/>
                    <a:p>
                      <a:pPr algn="ctr"/>
                      <a:r>
                        <a:rPr lang="zh-CN" altLang="en-US" sz="1100" dirty="0">
                          <a:solidFill>
                            <a:schemeClr val="tx1"/>
                          </a:solidFill>
                          <a:latin typeface="Times New Roman" panose="02020603050405020304" pitchFamily="18" charset="0"/>
                          <a:ea typeface="+mn-ea"/>
                          <a:cs typeface="Times New Roman" panose="02020603050405020304" pitchFamily="18" charset="0"/>
                        </a:rPr>
                        <a:t>死亡率</a:t>
                      </a:r>
                      <a:r>
                        <a:rPr lang="en-US" altLang="zh-CN" sz="1100" dirty="0">
                          <a:solidFill>
                            <a:schemeClr val="tx1"/>
                          </a:solidFill>
                          <a:latin typeface="Times New Roman" panose="02020603050405020304" pitchFamily="18" charset="0"/>
                          <a:ea typeface="+mn-ea"/>
                          <a:cs typeface="Times New Roman" panose="02020603050405020304" pitchFamily="18" charset="0"/>
                        </a:rPr>
                        <a:t>/</a:t>
                      </a:r>
                      <a:r>
                        <a:rPr lang="zh-CN" altLang="en-US" sz="1100" dirty="0">
                          <a:solidFill>
                            <a:schemeClr val="tx1"/>
                          </a:solidFill>
                          <a:latin typeface="Times New Roman" panose="02020603050405020304" pitchFamily="18" charset="0"/>
                          <a:ea typeface="+mn-ea"/>
                          <a:cs typeface="Times New Roman" panose="02020603050405020304" pitchFamily="18" charset="0"/>
                        </a:rPr>
                        <a:t>发病率</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gridSpan="3">
                  <a:txBody>
                    <a:bodyPr/>
                    <a:lstStyle/>
                    <a:p>
                      <a:pPr algn="ctr"/>
                      <a:r>
                        <a:rPr lang="en-US" altLang="zh-CN" sz="1100" dirty="0">
                          <a:solidFill>
                            <a:schemeClr val="tx1"/>
                          </a:solidFill>
                          <a:latin typeface="Times New Roman" panose="02020603050405020304" pitchFamily="18" charset="0"/>
                          <a:ea typeface="+mn-ea"/>
                          <a:cs typeface="Times New Roman" panose="02020603050405020304" pitchFamily="18" charset="0"/>
                        </a:rPr>
                        <a:t>5</a:t>
                      </a:r>
                      <a:r>
                        <a:rPr lang="zh-CN" altLang="en-US" sz="1100" dirty="0">
                          <a:solidFill>
                            <a:schemeClr val="tx1"/>
                          </a:solidFill>
                          <a:latin typeface="Times New Roman" panose="02020603050405020304" pitchFamily="18" charset="0"/>
                          <a:ea typeface="+mn-ea"/>
                          <a:cs typeface="Times New Roman" panose="02020603050405020304" pitchFamily="18" charset="0"/>
                        </a:rPr>
                        <a:t>年生存率</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hMerge="1">
                  <a:txBody>
                    <a:bodyPr/>
                    <a:lstStyle/>
                    <a:p>
                      <a:pPr algn="ctr"/>
                      <a:endParaRPr lang="zh-CN"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hMerge="1">
                  <a:txBody>
                    <a:bodyPr/>
                    <a:lstStyle/>
                    <a:p>
                      <a:pPr algn="ctr"/>
                      <a:endParaRPr lang="zh-CN"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extLst>
                  <a:ext uri="{0D108BD9-81ED-4DB2-BD59-A6C34878D82A}">
                    <a16:rowId xmlns="" xmlns:a16="http://schemas.microsoft.com/office/drawing/2014/main" val="3365937109"/>
                  </a:ext>
                </a:extLst>
              </a:tr>
              <a:tr h="24171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r>
                        <a:rPr lang="en-US" altLang="zh-CN" sz="1100" dirty="0">
                          <a:solidFill>
                            <a:schemeClr val="tx1"/>
                          </a:solidFill>
                          <a:latin typeface="Times New Roman" panose="02020603050405020304" pitchFamily="18" charset="0"/>
                          <a:ea typeface="+mn-ea"/>
                          <a:cs typeface="Times New Roman" panose="02020603050405020304" pitchFamily="18" charset="0"/>
                        </a:rPr>
                        <a:t>2000-2004</a:t>
                      </a:r>
                      <a:endParaRPr lang="zh-CN" altLang="en-US" sz="11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a:txBody>
                    <a:bodyPr/>
                    <a:lstStyle/>
                    <a:p>
                      <a:pPr algn="ctr"/>
                      <a:r>
                        <a:rPr lang="en-US" altLang="zh-CN" sz="1100" dirty="0">
                          <a:solidFill>
                            <a:schemeClr val="tx1"/>
                          </a:solidFill>
                          <a:latin typeface="Times New Roman" panose="02020603050405020304" pitchFamily="18" charset="0"/>
                          <a:ea typeface="+mn-ea"/>
                          <a:cs typeface="Times New Roman" panose="02020603050405020304" pitchFamily="18" charset="0"/>
                        </a:rPr>
                        <a:t>2005-2009</a:t>
                      </a:r>
                      <a:endParaRPr lang="zh-CN" altLang="en-US" sz="11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tc>
                  <a:txBody>
                    <a:bodyPr/>
                    <a:lstStyle/>
                    <a:p>
                      <a:pPr algn="ctr"/>
                      <a:r>
                        <a:rPr lang="en-US" altLang="zh-CN" sz="1100" dirty="0">
                          <a:solidFill>
                            <a:schemeClr val="tx1"/>
                          </a:solidFill>
                          <a:latin typeface="Times New Roman" panose="02020603050405020304" pitchFamily="18" charset="0"/>
                          <a:ea typeface="+mn-ea"/>
                          <a:cs typeface="Times New Roman" panose="02020603050405020304" pitchFamily="18" charset="0"/>
                        </a:rPr>
                        <a:t>2010-2014</a:t>
                      </a:r>
                      <a:endParaRPr lang="zh-CN" altLang="en-US" sz="11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FD7"/>
                    </a:solidFill>
                  </a:tcPr>
                </a:tc>
                <a:extLst>
                  <a:ext uri="{0D108BD9-81ED-4DB2-BD59-A6C34878D82A}">
                    <a16:rowId xmlns="" xmlns:a16="http://schemas.microsoft.com/office/drawing/2014/main" val="3207800668"/>
                  </a:ext>
                </a:extLst>
              </a:tr>
              <a:tr h="241714">
                <a:tc>
                  <a:txBody>
                    <a:bodyPr/>
                    <a:lstStyle/>
                    <a:p>
                      <a:pPr algn="ctr"/>
                      <a:r>
                        <a:rPr lang="zh-CN" altLang="en-US" sz="1100" dirty="0">
                          <a:latin typeface="Times New Roman" panose="02020603050405020304" pitchFamily="18" charset="0"/>
                          <a:ea typeface="+mn-ea"/>
                          <a:cs typeface="Times New Roman" panose="02020603050405020304" pitchFamily="18" charset="0"/>
                        </a:rPr>
                        <a:t>美国（</a:t>
                      </a:r>
                      <a:r>
                        <a:rPr lang="en-US" altLang="zh-CN" sz="1100" dirty="0">
                          <a:latin typeface="Times New Roman" panose="02020603050405020304" pitchFamily="18" charset="0"/>
                          <a:ea typeface="+mn-ea"/>
                          <a:cs typeface="Times New Roman" panose="02020603050405020304" pitchFamily="18" charset="0"/>
                        </a:rPr>
                        <a:t>2017</a:t>
                      </a:r>
                      <a:r>
                        <a:rPr lang="zh-CN" altLang="en-US" sz="1100" dirty="0">
                          <a:latin typeface="Times New Roman" panose="02020603050405020304" pitchFamily="18" charset="0"/>
                          <a:ea typeface="+mn-ea"/>
                          <a:cs typeface="Times New Roman" panose="02020603050405020304" pitchFamily="18" charset="0"/>
                        </a:rPr>
                        <a:t>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sz="1100" dirty="0">
                          <a:latin typeface="Times New Roman" panose="02020603050405020304" pitchFamily="18" charset="0"/>
                          <a:ea typeface="+mn-ea"/>
                          <a:cs typeface="Times New Roman" panose="02020603050405020304" pitchFamily="18" charset="0"/>
                        </a:rPr>
                        <a:t>8.6</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altLang="zh-CN" sz="1100" dirty="0">
                          <a:latin typeface="Times New Roman" panose="02020603050405020304" pitchFamily="18" charset="0"/>
                          <a:ea typeface="+mn-ea"/>
                          <a:cs typeface="Times New Roman" panose="02020603050405020304" pitchFamily="18" charset="0"/>
                        </a:rPr>
                        <a:t>3.4</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altLang="zh-CN" sz="1100" dirty="0">
                          <a:latin typeface="Times New Roman" panose="02020603050405020304" pitchFamily="18" charset="0"/>
                          <a:ea typeface="+mn-ea"/>
                          <a:cs typeface="Times New Roman" panose="02020603050405020304" pitchFamily="18" charset="0"/>
                        </a:rPr>
                        <a:t>39.12%</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altLang="zh-CN" sz="1100" dirty="0">
                          <a:latin typeface="Times New Roman" panose="02020603050405020304" pitchFamily="18" charset="0"/>
                          <a:ea typeface="+mn-ea"/>
                          <a:cs typeface="Times New Roman" panose="02020603050405020304" pitchFamily="18" charset="0"/>
                        </a:rPr>
                        <a:t>26.20%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altLang="zh-CN" sz="1100" dirty="0">
                          <a:latin typeface="Times New Roman" panose="02020603050405020304" pitchFamily="18" charset="0"/>
                          <a:ea typeface="+mn-ea"/>
                          <a:cs typeface="Times New Roman" panose="02020603050405020304" pitchFamily="18" charset="0"/>
                        </a:rPr>
                        <a:t>30.10%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altLang="zh-CN" sz="1100" dirty="0">
                          <a:latin typeface="Times New Roman" panose="02020603050405020304" pitchFamily="18" charset="0"/>
                          <a:ea typeface="+mn-ea"/>
                          <a:cs typeface="Times New Roman" panose="02020603050405020304" pitchFamily="18" charset="0"/>
                        </a:rPr>
                        <a:t>33.10%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 xmlns:a16="http://schemas.microsoft.com/office/drawing/2014/main" val="3971788941"/>
                  </a:ext>
                </a:extLst>
              </a:tr>
              <a:tr h="241714">
                <a:tc>
                  <a:txBody>
                    <a:bodyPr/>
                    <a:lstStyle/>
                    <a:p>
                      <a:pPr algn="ctr"/>
                      <a:r>
                        <a:rPr lang="zh-CN" altLang="en-US" sz="1100" dirty="0">
                          <a:latin typeface="Times New Roman" panose="02020603050405020304" pitchFamily="18" charset="0"/>
                          <a:ea typeface="+mn-ea"/>
                          <a:cs typeface="Times New Roman" panose="02020603050405020304" pitchFamily="18" charset="0"/>
                        </a:rPr>
                        <a:t>日本（</a:t>
                      </a:r>
                      <a:r>
                        <a:rPr lang="en-US" altLang="zh-CN" sz="1100" dirty="0">
                          <a:latin typeface="Times New Roman" panose="02020603050405020304" pitchFamily="18" charset="0"/>
                          <a:ea typeface="+mn-ea"/>
                          <a:cs typeface="Times New Roman" panose="02020603050405020304" pitchFamily="18" charset="0"/>
                        </a:rPr>
                        <a:t>2017</a:t>
                      </a:r>
                      <a:r>
                        <a:rPr lang="zh-CN" altLang="en-US" sz="1100" dirty="0">
                          <a:latin typeface="Times New Roman" panose="02020603050405020304" pitchFamily="18" charset="0"/>
                          <a:ea typeface="+mn-ea"/>
                          <a:cs typeface="Times New Roman" panose="02020603050405020304" pitchFamily="18" charset="0"/>
                        </a:rPr>
                        <a:t>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sz="1100" dirty="0">
                          <a:latin typeface="Times New Roman" panose="02020603050405020304" pitchFamily="18" charset="0"/>
                          <a:ea typeface="+mn-ea"/>
                          <a:cs typeface="Times New Roman" panose="02020603050405020304" pitchFamily="18" charset="0"/>
                        </a:rPr>
                        <a:t>106.1</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sz="1100" dirty="0">
                          <a:latin typeface="Times New Roman" panose="02020603050405020304" pitchFamily="18" charset="0"/>
                          <a:ea typeface="+mn-ea"/>
                          <a:cs typeface="Times New Roman" panose="02020603050405020304" pitchFamily="18" charset="0"/>
                        </a:rPr>
                        <a:t>42.7</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sz="1100" dirty="0">
                          <a:latin typeface="Times New Roman" panose="02020603050405020304" pitchFamily="18" charset="0"/>
                          <a:ea typeface="+mn-ea"/>
                          <a:cs typeface="Times New Roman" panose="02020603050405020304" pitchFamily="18" charset="0"/>
                        </a:rPr>
                        <a:t>40.25%</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sz="1100" dirty="0">
                          <a:latin typeface="Times New Roman" panose="02020603050405020304" pitchFamily="18" charset="0"/>
                          <a:ea typeface="+mn-ea"/>
                          <a:cs typeface="Times New Roman" panose="02020603050405020304" pitchFamily="18" charset="0"/>
                        </a:rPr>
                        <a:t>50.50%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sz="1100" dirty="0">
                          <a:latin typeface="Times New Roman" panose="02020603050405020304" pitchFamily="18" charset="0"/>
                          <a:ea typeface="+mn-ea"/>
                          <a:cs typeface="Times New Roman" panose="02020603050405020304" pitchFamily="18" charset="0"/>
                        </a:rPr>
                        <a:t>57.60%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sz="1100" dirty="0">
                          <a:latin typeface="Times New Roman" panose="02020603050405020304" pitchFamily="18" charset="0"/>
                          <a:ea typeface="+mn-ea"/>
                          <a:cs typeface="Times New Roman" panose="02020603050405020304" pitchFamily="18" charset="0"/>
                        </a:rPr>
                        <a:t>60.30%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2743585480"/>
                  </a:ext>
                </a:extLst>
              </a:tr>
              <a:tr h="241714">
                <a:tc>
                  <a:txBody>
                    <a:bodyPr/>
                    <a:lstStyle/>
                    <a:p>
                      <a:pPr algn="ctr"/>
                      <a:r>
                        <a:rPr lang="zh-CN" altLang="en-US" sz="1100" dirty="0">
                          <a:latin typeface="Times New Roman" panose="02020603050405020304" pitchFamily="18" charset="0"/>
                          <a:ea typeface="+mn-ea"/>
                          <a:cs typeface="Times New Roman" panose="02020603050405020304" pitchFamily="18" charset="0"/>
                        </a:rPr>
                        <a:t>中国（</a:t>
                      </a:r>
                      <a:r>
                        <a:rPr lang="en-US" altLang="zh-CN" sz="1100" dirty="0">
                          <a:latin typeface="Times New Roman" panose="02020603050405020304" pitchFamily="18" charset="0"/>
                          <a:ea typeface="+mn-ea"/>
                          <a:cs typeface="Times New Roman" panose="02020603050405020304" pitchFamily="18" charset="0"/>
                        </a:rPr>
                        <a:t>2015</a:t>
                      </a:r>
                      <a:r>
                        <a:rPr lang="zh-CN" altLang="en-US" sz="1100" dirty="0">
                          <a:latin typeface="Times New Roman" panose="02020603050405020304" pitchFamily="18" charset="0"/>
                          <a:ea typeface="+mn-ea"/>
                          <a:cs typeface="Times New Roman" panose="02020603050405020304" pitchFamily="18" charset="0"/>
                        </a:rPr>
                        <a:t>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sz="1100" dirty="0">
                          <a:latin typeface="Times New Roman" panose="02020603050405020304" pitchFamily="18" charset="0"/>
                          <a:ea typeface="+mn-ea"/>
                          <a:cs typeface="Times New Roman" panose="02020603050405020304" pitchFamily="18" charset="0"/>
                        </a:rPr>
                        <a:t>29.4</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altLang="zh-CN" sz="1100" dirty="0">
                          <a:latin typeface="Times New Roman" panose="02020603050405020304" pitchFamily="18" charset="0"/>
                          <a:ea typeface="+mn-ea"/>
                          <a:cs typeface="Times New Roman" panose="02020603050405020304" pitchFamily="18" charset="0"/>
                        </a:rPr>
                        <a:t>21.2</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altLang="zh-CN" sz="1100" dirty="0">
                          <a:latin typeface="Times New Roman" panose="02020603050405020304" pitchFamily="18" charset="0"/>
                          <a:ea typeface="+mn-ea"/>
                          <a:cs typeface="Times New Roman" panose="02020603050405020304" pitchFamily="18" charset="0"/>
                        </a:rPr>
                        <a:t>72.06%</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altLang="zh-CN" sz="1100" dirty="0">
                          <a:latin typeface="Times New Roman" panose="02020603050405020304" pitchFamily="18" charset="0"/>
                          <a:ea typeface="+mn-ea"/>
                          <a:cs typeface="Times New Roman" panose="02020603050405020304" pitchFamily="18" charset="0"/>
                        </a:rPr>
                        <a:t>30.20%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altLang="zh-CN" sz="1100" dirty="0">
                          <a:latin typeface="Times New Roman" panose="02020603050405020304" pitchFamily="18" charset="0"/>
                          <a:ea typeface="+mn-ea"/>
                          <a:cs typeface="Times New Roman" panose="02020603050405020304" pitchFamily="18" charset="0"/>
                        </a:rPr>
                        <a:t>33.30%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altLang="zh-CN" sz="1100" dirty="0">
                          <a:latin typeface="Times New Roman" panose="02020603050405020304" pitchFamily="18" charset="0"/>
                          <a:ea typeface="+mn-ea"/>
                          <a:cs typeface="Times New Roman" panose="02020603050405020304" pitchFamily="18" charset="0"/>
                        </a:rPr>
                        <a:t>35.90%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 xmlns:a16="http://schemas.microsoft.com/office/drawing/2014/main" val="669365418"/>
                  </a:ext>
                </a:extLst>
              </a:tr>
              <a:tr h="241714">
                <a:tc>
                  <a:txBody>
                    <a:bodyPr/>
                    <a:lstStyle/>
                    <a:p>
                      <a:pPr algn="ctr"/>
                      <a:r>
                        <a:rPr lang="zh-CN" altLang="en-US" sz="1100" dirty="0">
                          <a:latin typeface="Times New Roman" panose="02020603050405020304" pitchFamily="18" charset="0"/>
                          <a:ea typeface="+mn-ea"/>
                          <a:cs typeface="Times New Roman" panose="02020603050405020304" pitchFamily="18" charset="0"/>
                        </a:rPr>
                        <a:t>韩国（</a:t>
                      </a:r>
                      <a:r>
                        <a:rPr lang="en-US" altLang="zh-CN" sz="1100" dirty="0">
                          <a:latin typeface="Times New Roman" panose="02020603050405020304" pitchFamily="18" charset="0"/>
                          <a:ea typeface="+mn-ea"/>
                          <a:cs typeface="Times New Roman" panose="02020603050405020304" pitchFamily="18" charset="0"/>
                        </a:rPr>
                        <a:t>2015</a:t>
                      </a:r>
                      <a:r>
                        <a:rPr lang="zh-CN" altLang="en-US" sz="1100" dirty="0">
                          <a:latin typeface="Times New Roman" panose="02020603050405020304" pitchFamily="18" charset="0"/>
                          <a:ea typeface="+mn-ea"/>
                          <a:cs typeface="Times New Roman" panose="02020603050405020304" pitchFamily="18" charset="0"/>
                        </a:rPr>
                        <a:t>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sz="1100" dirty="0">
                          <a:latin typeface="Times New Roman" panose="02020603050405020304" pitchFamily="18" charset="0"/>
                          <a:ea typeface="+mn-ea"/>
                          <a:cs typeface="Times New Roman" panose="02020603050405020304" pitchFamily="18" charset="0"/>
                        </a:rPr>
                        <a:t>57.3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sz="1100" dirty="0">
                          <a:latin typeface="Times New Roman" panose="02020603050405020304" pitchFamily="18" charset="0"/>
                          <a:ea typeface="+mn-ea"/>
                          <a:cs typeface="Times New Roman" panose="02020603050405020304" pitchFamily="18" charset="0"/>
                        </a:rPr>
                        <a:t>16.7</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sz="1100" dirty="0">
                          <a:latin typeface="Times New Roman" panose="02020603050405020304" pitchFamily="18" charset="0"/>
                          <a:ea typeface="+mn-ea"/>
                          <a:cs typeface="Times New Roman" panose="02020603050405020304" pitchFamily="18" charset="0"/>
                        </a:rPr>
                        <a:t>29.14%</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sz="1100" dirty="0">
                          <a:latin typeface="Times New Roman" panose="02020603050405020304" pitchFamily="18" charset="0"/>
                          <a:ea typeface="+mn-ea"/>
                          <a:cs typeface="Times New Roman" panose="02020603050405020304" pitchFamily="18" charset="0"/>
                        </a:rPr>
                        <a:t>48.60%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sz="1100" dirty="0">
                          <a:latin typeface="Times New Roman" panose="02020603050405020304" pitchFamily="18" charset="0"/>
                          <a:ea typeface="+mn-ea"/>
                          <a:cs typeface="Times New Roman" panose="02020603050405020304" pitchFamily="18" charset="0"/>
                        </a:rPr>
                        <a:t>61.10%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ltLang="zh-CN" sz="1100" dirty="0">
                          <a:latin typeface="Times New Roman" panose="02020603050405020304" pitchFamily="18" charset="0"/>
                          <a:ea typeface="+mn-ea"/>
                          <a:cs typeface="Times New Roman" panose="02020603050405020304" pitchFamily="18" charset="0"/>
                        </a:rPr>
                        <a:t>68.90%</a:t>
                      </a:r>
                      <a:endParaRPr lang="zh-CN" altLang="en-US" sz="110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62263053"/>
                  </a:ext>
                </a:extLst>
              </a:tr>
            </a:tbl>
          </a:graphicData>
        </a:graphic>
      </p:graphicFrame>
    </p:spTree>
    <p:extLst>
      <p:ext uri="{BB962C8B-B14F-4D97-AF65-F5344CB8AC3E}">
        <p14:creationId xmlns:p14="http://schemas.microsoft.com/office/powerpoint/2010/main" val="6577414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FC88F1C4-D1E4-EC4A-8B0A-C9CFA3C61FB3}"/>
              </a:ext>
            </a:extLst>
          </p:cNvPr>
          <p:cNvSpPr txBox="1"/>
          <p:nvPr/>
        </p:nvSpPr>
        <p:spPr>
          <a:xfrm>
            <a:off x="145344" y="1044930"/>
            <a:ext cx="5349385" cy="1569660"/>
          </a:xfrm>
          <a:prstGeom prst="rect">
            <a:avLst/>
          </a:prstGeom>
          <a:noFill/>
        </p:spPr>
        <p:txBody>
          <a:bodyPr wrap="square" rtlCol="0">
            <a:spAutoFit/>
          </a:bodyPr>
          <a:lstStyle/>
          <a:p>
            <a:pPr marL="285750" indent="-285750">
              <a:buFont typeface="Wingdings" pitchFamily="2" charset="2"/>
              <a:buChar char="Ø"/>
            </a:pPr>
            <a:r>
              <a:rPr lang="zh-CN" altLang="en-US" sz="1200" b="1" dirty="0">
                <a:latin typeface="times" panose="02020603050405020304" pitchFamily="18" charset="0"/>
                <a:cs typeface="times" panose="02020603050405020304" pitchFamily="18" charset="0"/>
              </a:rPr>
              <a:t>调查显示，在体检中使用胃镜筛查是提高早诊率、降低死亡率最有效的办法。</a:t>
            </a:r>
            <a:r>
              <a:rPr lang="en-US" altLang="zh-CN" sz="1200" dirty="0">
                <a:latin typeface="times" panose="02020603050405020304" pitchFamily="18" charset="0"/>
                <a:cs typeface="times" panose="02020603050405020304" pitchFamily="18" charset="0"/>
              </a:rPr>
              <a:t>2015</a:t>
            </a:r>
            <a:r>
              <a:rPr lang="zh-CN" altLang="en-US" sz="1200" dirty="0">
                <a:latin typeface="times" panose="02020603050405020304" pitchFamily="18" charset="0"/>
                <a:cs typeface="times" panose="02020603050405020304" pitchFamily="18" charset="0"/>
              </a:rPr>
              <a:t>年，中国共有</a:t>
            </a:r>
            <a:r>
              <a:rPr lang="en-US" altLang="zh-CN" sz="1200" dirty="0">
                <a:latin typeface="times" panose="02020603050405020304" pitchFamily="18" charset="0"/>
                <a:cs typeface="times" panose="02020603050405020304" pitchFamily="18" charset="0"/>
              </a:rPr>
              <a:t>6000</a:t>
            </a:r>
            <a:r>
              <a:rPr lang="zh-CN" altLang="en-US" sz="1200" dirty="0">
                <a:latin typeface="times" panose="02020603050405020304" pitchFamily="18" charset="0"/>
                <a:cs typeface="times" panose="02020603050405020304" pitchFamily="18" charset="0"/>
              </a:rPr>
              <a:t>多家医疗机极开展内镜检查项目，每年消化内镜检查量为</a:t>
            </a:r>
            <a:r>
              <a:rPr lang="en-US" altLang="zh-CN" sz="1200" dirty="0">
                <a:latin typeface="times" panose="02020603050405020304" pitchFamily="18" charset="0"/>
                <a:cs typeface="times" panose="02020603050405020304" pitchFamily="18" charset="0"/>
              </a:rPr>
              <a:t>3000</a:t>
            </a:r>
            <a:r>
              <a:rPr lang="zh-CN" altLang="en-US" sz="1200" dirty="0">
                <a:latin typeface="times" panose="02020603050405020304" pitchFamily="18" charset="0"/>
                <a:cs typeface="times" panose="02020603050405020304" pitchFamily="18" charset="0"/>
              </a:rPr>
              <a:t>万例次，仅占总人口比例</a:t>
            </a:r>
            <a:r>
              <a:rPr lang="en-US" altLang="zh-CN" sz="1200" dirty="0">
                <a:latin typeface="times" panose="02020603050405020304" pitchFamily="18" charset="0"/>
                <a:cs typeface="times" panose="02020603050405020304" pitchFamily="18" charset="0"/>
              </a:rPr>
              <a:t>2.14%</a:t>
            </a:r>
            <a:r>
              <a:rPr lang="zh-CN" altLang="en-US" sz="1200" dirty="0">
                <a:latin typeface="times" panose="02020603050405020304" pitchFamily="18" charset="0"/>
                <a:cs typeface="times" panose="02020603050405020304" pitchFamily="18" charset="0"/>
              </a:rPr>
              <a:t>。</a:t>
            </a:r>
            <a:endParaRPr lang="en-US" altLang="zh-CN" sz="1200" dirty="0">
              <a:latin typeface="times" panose="02020603050405020304" pitchFamily="18" charset="0"/>
              <a:cs typeface="times" panose="02020603050405020304" pitchFamily="18" charset="0"/>
            </a:endParaRPr>
          </a:p>
          <a:p>
            <a:pPr marL="285750" indent="-285750">
              <a:buFont typeface="Wingdings" pitchFamily="2" charset="2"/>
              <a:buChar char="Ø"/>
            </a:pPr>
            <a:r>
              <a:rPr lang="zh-CN" altLang="en-US" sz="1200" dirty="0">
                <a:latin typeface="times" panose="02020603050405020304" pitchFamily="18" charset="0"/>
                <a:cs typeface="times" panose="02020603050405020304" pitchFamily="18" charset="0"/>
              </a:rPr>
              <a:t>临床数据显示，</a:t>
            </a:r>
            <a:r>
              <a:rPr lang="zh-CN" altLang="en-US" sz="1200" b="1" dirty="0">
                <a:latin typeface="times" panose="02020603050405020304" pitchFamily="18" charset="0"/>
                <a:cs typeface="times" panose="02020603050405020304" pitchFamily="18" charset="0"/>
              </a:rPr>
              <a:t>四十岁以上胃癌发病率快速上升</a:t>
            </a:r>
            <a:r>
              <a:rPr lang="zh-CN" altLang="en-US" sz="1200" dirty="0">
                <a:latin typeface="times" panose="02020603050405020304" pitchFamily="18" charset="0"/>
                <a:cs typeface="times" panose="02020603050405020304" pitchFamily="18" charset="0"/>
              </a:rPr>
              <a:t>，根据中国医学科学院</a:t>
            </a:r>
            <a:r>
              <a:rPr lang="en-US" altLang="zh-CN" sz="1200" dirty="0">
                <a:latin typeface="times" panose="02020603050405020304" pitchFamily="18" charset="0"/>
                <a:cs typeface="times" panose="02020603050405020304" pitchFamily="18" charset="0"/>
              </a:rPr>
              <a:t>《902</a:t>
            </a:r>
            <a:r>
              <a:rPr lang="zh-CN" altLang="en-US" sz="1200" dirty="0">
                <a:latin typeface="times" panose="02020603050405020304" pitchFamily="18" charset="0"/>
                <a:cs typeface="times" panose="02020603050405020304" pitchFamily="18" charset="0"/>
              </a:rPr>
              <a:t>例胃癌临床流行病学特征分析</a:t>
            </a:r>
            <a:r>
              <a:rPr lang="en-US" altLang="zh-CN" sz="1200" dirty="0">
                <a:latin typeface="times" panose="02020603050405020304" pitchFamily="18" charset="0"/>
                <a:cs typeface="times" panose="02020603050405020304" pitchFamily="18" charset="0"/>
              </a:rPr>
              <a:t>》</a:t>
            </a:r>
            <a:r>
              <a:rPr lang="zh-CN" altLang="en-US" sz="1200" dirty="0">
                <a:latin typeface="times" panose="02020603050405020304" pitchFamily="18" charset="0"/>
                <a:cs typeface="times" panose="02020603050405020304" pitchFamily="18" charset="0"/>
              </a:rPr>
              <a:t>，该年龄段胃癌患者占全部患者的</a:t>
            </a:r>
            <a:r>
              <a:rPr lang="en-US" altLang="zh-CN" sz="1200" dirty="0">
                <a:latin typeface="times" panose="02020603050405020304" pitchFamily="18" charset="0"/>
                <a:cs typeface="times" panose="02020603050405020304" pitchFamily="18" charset="0"/>
              </a:rPr>
              <a:t>92.24%</a:t>
            </a:r>
            <a:r>
              <a:rPr lang="zh-CN" altLang="en-US" sz="1200" dirty="0">
                <a:latin typeface="times" panose="02020603050405020304" pitchFamily="18" charset="0"/>
                <a:cs typeface="times" panose="02020603050405020304" pitchFamily="18" charset="0"/>
              </a:rPr>
              <a:t>，而根据我国第六次人口普查显示，</a:t>
            </a:r>
            <a:r>
              <a:rPr lang="zh-CN" altLang="en-US" sz="1200" b="1" dirty="0">
                <a:latin typeface="times" panose="02020603050405020304" pitchFamily="18" charset="0"/>
                <a:cs typeface="times" panose="02020603050405020304" pitchFamily="18" charset="0"/>
              </a:rPr>
              <a:t>中国</a:t>
            </a:r>
            <a:r>
              <a:rPr lang="en-US" altLang="zh-CN" sz="1200" b="1" dirty="0">
                <a:latin typeface="times" panose="02020603050405020304" pitchFamily="18" charset="0"/>
                <a:cs typeface="times" panose="02020603050405020304" pitchFamily="18" charset="0"/>
              </a:rPr>
              <a:t>40 </a:t>
            </a:r>
            <a:r>
              <a:rPr lang="zh-CN" altLang="en-US" sz="1200" b="1" dirty="0">
                <a:latin typeface="times" panose="02020603050405020304" pitchFamily="18" charset="0"/>
                <a:cs typeface="times" panose="02020603050405020304" pitchFamily="18" charset="0"/>
              </a:rPr>
              <a:t>岁以上人口共计</a:t>
            </a:r>
            <a:r>
              <a:rPr lang="en-US" altLang="zh-CN" sz="1200" b="1" dirty="0">
                <a:latin typeface="times" panose="02020603050405020304" pitchFamily="18" charset="0"/>
                <a:cs typeface="times" panose="02020603050405020304" pitchFamily="18" charset="0"/>
              </a:rPr>
              <a:t>5.68 </a:t>
            </a:r>
            <a:r>
              <a:rPr lang="zh-CN" altLang="en-US" sz="1200" b="1" dirty="0">
                <a:latin typeface="times" panose="02020603050405020304" pitchFamily="18" charset="0"/>
                <a:cs typeface="times" panose="02020603050405020304" pitchFamily="18" charset="0"/>
              </a:rPr>
              <a:t>亿，可见我国胃癌潜在患者数量庞大。</a:t>
            </a:r>
            <a:r>
              <a:rPr lang="zh-CN" altLang="en-US" sz="1200" dirty="0">
                <a:latin typeface="times" panose="02020603050405020304" pitchFamily="18" charset="0"/>
                <a:cs typeface="times" panose="02020603050405020304" pitchFamily="18" charset="0"/>
              </a:rPr>
              <a:t>按照统计局最新公布数据，我国中等收入群体占比超过</a:t>
            </a:r>
            <a:r>
              <a:rPr lang="en-US" altLang="zh-CN" sz="1200" dirty="0">
                <a:latin typeface="times" panose="02020603050405020304" pitchFamily="18" charset="0"/>
                <a:cs typeface="times" panose="02020603050405020304" pitchFamily="18" charset="0"/>
              </a:rPr>
              <a:t>30%</a:t>
            </a:r>
            <a:r>
              <a:rPr lang="zh-CN" altLang="en-US" sz="1200" dirty="0">
                <a:latin typeface="times" panose="02020603050405020304" pitchFamily="18" charset="0"/>
                <a:cs typeface="times" panose="02020603050405020304" pitchFamily="18" charset="0"/>
              </a:rPr>
              <a:t>，即约</a:t>
            </a:r>
            <a:r>
              <a:rPr lang="en-US" altLang="zh-CN" sz="1200" dirty="0">
                <a:latin typeface="times" panose="02020603050405020304" pitchFamily="18" charset="0"/>
                <a:cs typeface="times" panose="02020603050405020304" pitchFamily="18" charset="0"/>
              </a:rPr>
              <a:t>4 </a:t>
            </a:r>
            <a:r>
              <a:rPr lang="zh-CN" altLang="en-US" sz="1200" dirty="0">
                <a:latin typeface="times" panose="02020603050405020304" pitchFamily="18" charset="0"/>
                <a:cs typeface="times" panose="02020603050405020304" pitchFamily="18" charset="0"/>
              </a:rPr>
              <a:t>亿人</a:t>
            </a:r>
            <a:endParaRPr lang="en-US" altLang="zh-CN" sz="1200" dirty="0">
              <a:latin typeface="times" panose="02020603050405020304" pitchFamily="18" charset="0"/>
              <a:cs typeface="times" panose="02020603050405020304" pitchFamily="18" charset="0"/>
            </a:endParaRPr>
          </a:p>
        </p:txBody>
      </p:sp>
      <p:sp>
        <p:nvSpPr>
          <p:cNvPr id="9" name="Google Shape;152;p15">
            <a:extLst>
              <a:ext uri="{FF2B5EF4-FFF2-40B4-BE49-F238E27FC236}">
                <a16:creationId xmlns="" xmlns:a16="http://schemas.microsoft.com/office/drawing/2014/main" id="{846BF5B2-548C-47EE-AAD9-480744E52E4E}"/>
              </a:ext>
            </a:extLst>
          </p:cNvPr>
          <p:cNvSpPr/>
          <p:nvPr/>
        </p:nvSpPr>
        <p:spPr>
          <a:xfrm>
            <a:off x="1174409" y="315819"/>
            <a:ext cx="7899400" cy="695829"/>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3.4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胶囊胃镜市场</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市场空间及规模预测：高发病率、低筛查率，市场空间巨大</a:t>
            </a:r>
          </a:p>
        </p:txBody>
      </p:sp>
      <p:sp>
        <p:nvSpPr>
          <p:cNvPr id="6" name="Rectangle 2">
            <a:extLst>
              <a:ext uri="{FF2B5EF4-FFF2-40B4-BE49-F238E27FC236}">
                <a16:creationId xmlns="" xmlns:a16="http://schemas.microsoft.com/office/drawing/2014/main" id="{5B57B915-CB5C-4B4A-A467-4B44C46C8141}"/>
              </a:ext>
            </a:extLst>
          </p:cNvPr>
          <p:cNvSpPr/>
          <p:nvPr/>
        </p:nvSpPr>
        <p:spPr>
          <a:xfrm>
            <a:off x="145344" y="2676146"/>
            <a:ext cx="5349385" cy="194994"/>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 indent="-74295" algn="ctr" defTabSz="912495" fontAlgn="base">
              <a:spcBef>
                <a:spcPct val="0"/>
              </a:spcBef>
              <a:spcAft>
                <a:spcPct val="0"/>
              </a:spcAft>
              <a:defRPr/>
            </a:pPr>
            <a:r>
              <a:rPr lang="zh-CN" altLang="en-US" sz="1400" b="1" dirty="0">
                <a:solidFill>
                  <a:schemeClr val="bg1"/>
                </a:solidFill>
                <a:latin typeface="+mj-ea"/>
              </a:rPr>
              <a:t>胶囊胃镜市场规模预测</a:t>
            </a:r>
            <a:endParaRPr lang="en-US" altLang="zh-CN" sz="1400" b="1" dirty="0">
              <a:solidFill>
                <a:schemeClr val="bg1"/>
              </a:solidFill>
              <a:latin typeface="+mj-ea"/>
            </a:endParaRPr>
          </a:p>
        </p:txBody>
      </p:sp>
      <p:graphicFrame>
        <p:nvGraphicFramePr>
          <p:cNvPr id="15" name="Table 3">
            <a:extLst>
              <a:ext uri="{FF2B5EF4-FFF2-40B4-BE49-F238E27FC236}">
                <a16:creationId xmlns="" xmlns:a16="http://schemas.microsoft.com/office/drawing/2014/main" id="{610F96D9-5689-4C07-A232-3078EED2623B}"/>
              </a:ext>
            </a:extLst>
          </p:cNvPr>
          <p:cNvGraphicFramePr>
            <a:graphicFrameLocks noGrp="1"/>
          </p:cNvGraphicFramePr>
          <p:nvPr>
            <p:extLst>
              <p:ext uri="{D42A27DB-BD31-4B8C-83A1-F6EECF244321}">
                <p14:modId xmlns:p14="http://schemas.microsoft.com/office/powerpoint/2010/main" val="2484848714"/>
              </p:ext>
            </p:extLst>
          </p:nvPr>
        </p:nvGraphicFramePr>
        <p:xfrm>
          <a:off x="5569884" y="1011648"/>
          <a:ext cx="3353617" cy="5486400"/>
        </p:xfrm>
        <a:graphic>
          <a:graphicData uri="http://schemas.openxmlformats.org/drawingml/2006/table">
            <a:tbl>
              <a:tblPr firstRow="1" bandRow="1">
                <a:tableStyleId>{69012ECD-51FC-41F1-AA8D-1B2483CD663E}</a:tableStyleId>
              </a:tblPr>
              <a:tblGrid>
                <a:gridCol w="708891">
                  <a:extLst>
                    <a:ext uri="{9D8B030D-6E8A-4147-A177-3AD203B41FA5}">
                      <a16:colId xmlns="" xmlns:a16="http://schemas.microsoft.com/office/drawing/2014/main" val="3101605451"/>
                    </a:ext>
                  </a:extLst>
                </a:gridCol>
                <a:gridCol w="1990166">
                  <a:extLst>
                    <a:ext uri="{9D8B030D-6E8A-4147-A177-3AD203B41FA5}">
                      <a16:colId xmlns="" xmlns:a16="http://schemas.microsoft.com/office/drawing/2014/main" val="211529319"/>
                    </a:ext>
                  </a:extLst>
                </a:gridCol>
                <a:gridCol w="654560">
                  <a:extLst>
                    <a:ext uri="{9D8B030D-6E8A-4147-A177-3AD203B41FA5}">
                      <a16:colId xmlns="" xmlns:a16="http://schemas.microsoft.com/office/drawing/2014/main" val="1674781943"/>
                    </a:ext>
                  </a:extLst>
                </a:gridCol>
              </a:tblGrid>
              <a:tr h="0">
                <a:tc>
                  <a:txBody>
                    <a:bodyPr/>
                    <a:lstStyle/>
                    <a:p>
                      <a:r>
                        <a:rPr lang="zh-TW" altLang="x-none" sz="900" dirty="0"/>
                        <a:t>市场</a:t>
                      </a:r>
                      <a:r>
                        <a:rPr lang="zh-TW" altLang="en-US" sz="900" dirty="0"/>
                        <a:t>类别</a:t>
                      </a:r>
                      <a:endParaRPr lang="x-none" sz="900" dirty="0"/>
                    </a:p>
                  </a:txBody>
                  <a:tcPr>
                    <a:lnB w="9525" cap="flat" cmpd="sng" algn="ctr">
                      <a:noFill/>
                      <a:prstDash val="solid"/>
                    </a:lnB>
                  </a:tcPr>
                </a:tc>
                <a:tc gridSpan="2">
                  <a:txBody>
                    <a:bodyPr/>
                    <a:lstStyle/>
                    <a:p>
                      <a:r>
                        <a:rPr lang="zh-TW" altLang="x-none" sz="900" dirty="0"/>
                        <a:t>相关</a:t>
                      </a:r>
                      <a:r>
                        <a:rPr lang="zh-TW" altLang="en-US" sz="900" dirty="0"/>
                        <a:t>变量</a:t>
                      </a:r>
                      <a:endParaRPr lang="x-none" sz="900" dirty="0"/>
                    </a:p>
                  </a:txBody>
                  <a:tcPr/>
                </a:tc>
                <a:tc hMerge="1">
                  <a:txBody>
                    <a:bodyPr/>
                    <a:lstStyle/>
                    <a:p>
                      <a:endParaRPr lang="x-none" dirty="0"/>
                    </a:p>
                  </a:txBody>
                  <a:tcPr/>
                </a:tc>
                <a:extLst>
                  <a:ext uri="{0D108BD9-81ED-4DB2-BD59-A6C34878D82A}">
                    <a16:rowId xmlns="" xmlns:a16="http://schemas.microsoft.com/office/drawing/2014/main" val="1684845346"/>
                  </a:ext>
                </a:extLst>
              </a:tr>
              <a:tr h="200970">
                <a:tc rowSpan="8">
                  <a:txBody>
                    <a:bodyPr/>
                    <a:lstStyle/>
                    <a:p>
                      <a:r>
                        <a:rPr lang="zh-TW" altLang="x-none" sz="900" dirty="0"/>
                        <a:t>高端</a:t>
                      </a:r>
                      <a:r>
                        <a:rPr lang="zh-TW" altLang="en-US" sz="900" dirty="0"/>
                        <a:t>体检中心</a:t>
                      </a:r>
                      <a:endParaRPr lang="x-none" sz="900" dirty="0"/>
                    </a:p>
                  </a:txBody>
                  <a:tcPr>
                    <a:lnT w="9525" cap="flat" cmpd="sng" algn="ctr">
                      <a:noFill/>
                      <a:prstDash val="solid"/>
                    </a:lnT>
                    <a:lnB>
                      <a:noFill/>
                    </a:lnB>
                  </a:tcPr>
                </a:tc>
                <a:tc>
                  <a:txBody>
                    <a:bodyPr/>
                    <a:lstStyle/>
                    <a:p>
                      <a:r>
                        <a:rPr lang="zh-TW" altLang="x-none" sz="900" dirty="0"/>
                        <a:t>全国</a:t>
                      </a:r>
                      <a:r>
                        <a:rPr lang="zh-TW" altLang="en-US" sz="900" dirty="0"/>
                        <a:t>体检人次</a:t>
                      </a:r>
                      <a:r>
                        <a:rPr lang="zh-CN" altLang="en-US" sz="900" dirty="0"/>
                        <a:t>（</a:t>
                      </a:r>
                      <a:r>
                        <a:rPr lang="zh-TW" altLang="en-US" sz="900" dirty="0"/>
                        <a:t>亿</a:t>
                      </a:r>
                      <a:r>
                        <a:rPr lang="zh-CN" altLang="en-US" sz="900" dirty="0"/>
                        <a:t>）</a:t>
                      </a:r>
                      <a:endParaRPr lang="x-none" sz="900" dirty="0"/>
                    </a:p>
                  </a:txBody>
                  <a:tcPr/>
                </a:tc>
                <a:tc>
                  <a:txBody>
                    <a:bodyPr/>
                    <a:lstStyle/>
                    <a:p>
                      <a:r>
                        <a:rPr lang="en-US" altLang="zh-CN" sz="900" dirty="0"/>
                        <a:t>7</a:t>
                      </a:r>
                      <a:endParaRPr lang="x-none" sz="900" dirty="0"/>
                    </a:p>
                  </a:txBody>
                  <a:tcPr/>
                </a:tc>
                <a:extLst>
                  <a:ext uri="{0D108BD9-81ED-4DB2-BD59-A6C34878D82A}">
                    <a16:rowId xmlns="" xmlns:a16="http://schemas.microsoft.com/office/drawing/2014/main" val="4237766836"/>
                  </a:ext>
                </a:extLst>
              </a:tr>
              <a:tr h="200970">
                <a:tc vMerge="1">
                  <a:txBody>
                    <a:bodyPr/>
                    <a:lstStyle/>
                    <a:p>
                      <a:endParaRPr lang="x-none" dirty="0"/>
                    </a:p>
                  </a:txBody>
                  <a:tcPr/>
                </a:tc>
                <a:tc>
                  <a:txBody>
                    <a:bodyPr/>
                    <a:lstStyle/>
                    <a:p>
                      <a:r>
                        <a:rPr lang="zh-TW" altLang="x-none" sz="900" dirty="0"/>
                        <a:t>覆盖率</a:t>
                      </a:r>
                      <a:r>
                        <a:rPr lang="zh-CN" altLang="en-US" sz="900" dirty="0"/>
                        <a:t>（</a:t>
                      </a:r>
                      <a:r>
                        <a:rPr lang="en-US" altLang="zh-CN" sz="900" dirty="0"/>
                        <a:t>E</a:t>
                      </a:r>
                      <a:r>
                        <a:rPr lang="zh-CN" altLang="en-US" sz="900" dirty="0"/>
                        <a:t>）</a:t>
                      </a:r>
                      <a:endParaRPr lang="x-none" sz="900" dirty="0"/>
                    </a:p>
                  </a:txBody>
                  <a:tcPr/>
                </a:tc>
                <a:tc>
                  <a:txBody>
                    <a:bodyPr/>
                    <a:lstStyle/>
                    <a:p>
                      <a:r>
                        <a:rPr lang="en-US" altLang="zh-CN" sz="900" dirty="0"/>
                        <a:t>50%</a:t>
                      </a:r>
                      <a:endParaRPr lang="x-none" sz="900" dirty="0"/>
                    </a:p>
                  </a:txBody>
                  <a:tcPr/>
                </a:tc>
                <a:extLst>
                  <a:ext uri="{0D108BD9-81ED-4DB2-BD59-A6C34878D82A}">
                    <a16:rowId xmlns="" xmlns:a16="http://schemas.microsoft.com/office/drawing/2014/main" val="666850699"/>
                  </a:ext>
                </a:extLst>
              </a:tr>
              <a:tr h="200970">
                <a:tc vMerge="1">
                  <a:txBody>
                    <a:bodyPr/>
                    <a:lstStyle/>
                    <a:p>
                      <a:endParaRPr lang="x-none" dirty="0"/>
                    </a:p>
                  </a:txBody>
                  <a:tcPr/>
                </a:tc>
                <a:tc>
                  <a:txBody>
                    <a:bodyPr/>
                    <a:lstStyle/>
                    <a:p>
                      <a:r>
                        <a:rPr lang="zh-TW" altLang="x-none" sz="900" dirty="0"/>
                        <a:t>高端</a:t>
                      </a:r>
                      <a:r>
                        <a:rPr lang="zh-TW" altLang="en-US" sz="900" dirty="0"/>
                        <a:t>体检中心占比</a:t>
                      </a:r>
                      <a:r>
                        <a:rPr lang="zh-CN" altLang="en-US" sz="900" dirty="0"/>
                        <a:t>（</a:t>
                      </a:r>
                      <a:r>
                        <a:rPr lang="en-US" altLang="zh-CN" sz="900" dirty="0"/>
                        <a:t>E</a:t>
                      </a:r>
                      <a:r>
                        <a:rPr lang="zh-CN" altLang="en-US" sz="900" dirty="0"/>
                        <a:t>）</a:t>
                      </a:r>
                      <a:endParaRPr lang="x-none" sz="900" dirty="0"/>
                    </a:p>
                  </a:txBody>
                  <a:tcPr/>
                </a:tc>
                <a:tc>
                  <a:txBody>
                    <a:bodyPr/>
                    <a:lstStyle/>
                    <a:p>
                      <a:endParaRPr lang="x-none" sz="900" dirty="0"/>
                    </a:p>
                  </a:txBody>
                  <a:tcPr/>
                </a:tc>
                <a:extLst>
                  <a:ext uri="{0D108BD9-81ED-4DB2-BD59-A6C34878D82A}">
                    <a16:rowId xmlns="" xmlns:a16="http://schemas.microsoft.com/office/drawing/2014/main" val="4145540486"/>
                  </a:ext>
                </a:extLst>
              </a:tr>
              <a:tr h="200970">
                <a:tc vMerge="1">
                  <a:txBody>
                    <a:bodyPr/>
                    <a:lstStyle/>
                    <a:p>
                      <a:endParaRPr lang="x-none" dirty="0"/>
                    </a:p>
                  </a:txBody>
                  <a:tcPr/>
                </a:tc>
                <a:tc>
                  <a:txBody>
                    <a:bodyPr/>
                    <a:lstStyle/>
                    <a:p>
                      <a:r>
                        <a:rPr lang="zh-TW" altLang="x-none" sz="900" dirty="0"/>
                        <a:t>高端</a:t>
                      </a:r>
                      <a:r>
                        <a:rPr lang="zh-TW" altLang="en-US" sz="900" dirty="0"/>
                        <a:t>体检中心体检人次</a:t>
                      </a:r>
                      <a:r>
                        <a:rPr lang="zh-CN" altLang="en-US" sz="900" dirty="0"/>
                        <a:t>（</a:t>
                      </a:r>
                      <a:r>
                        <a:rPr lang="zh-TW" altLang="en-US" sz="900" dirty="0"/>
                        <a:t>万</a:t>
                      </a:r>
                      <a:r>
                        <a:rPr lang="zh-CN" altLang="en-US" sz="900" dirty="0"/>
                        <a:t>）</a:t>
                      </a:r>
                      <a:endParaRPr lang="x-none" sz="900" dirty="0"/>
                    </a:p>
                  </a:txBody>
                  <a:tcPr/>
                </a:tc>
                <a:tc>
                  <a:txBody>
                    <a:bodyPr/>
                    <a:lstStyle/>
                    <a:p>
                      <a:r>
                        <a:rPr lang="en-US" altLang="zh-CN" sz="900" dirty="0"/>
                        <a:t>14000</a:t>
                      </a:r>
                      <a:endParaRPr lang="x-none" sz="900" dirty="0"/>
                    </a:p>
                  </a:txBody>
                  <a:tcPr/>
                </a:tc>
                <a:extLst>
                  <a:ext uri="{0D108BD9-81ED-4DB2-BD59-A6C34878D82A}">
                    <a16:rowId xmlns="" xmlns:a16="http://schemas.microsoft.com/office/drawing/2014/main" val="3314981252"/>
                  </a:ext>
                </a:extLst>
              </a:tr>
              <a:tr h="200970">
                <a:tc vMerge="1">
                  <a:txBody>
                    <a:bodyPr/>
                    <a:lstStyle/>
                    <a:p>
                      <a:endParaRPr lang="x-none" dirty="0"/>
                    </a:p>
                  </a:txBody>
                  <a:tcPr/>
                </a:tc>
                <a:tc>
                  <a:txBody>
                    <a:bodyPr/>
                    <a:lstStyle/>
                    <a:p>
                      <a:r>
                        <a:rPr lang="zh-TW" altLang="x-none" sz="900" dirty="0"/>
                        <a:t>胶囊</a:t>
                      </a:r>
                      <a:r>
                        <a:rPr lang="zh-TW" altLang="en-US" sz="900" dirty="0"/>
                        <a:t>内镜渗透率</a:t>
                      </a:r>
                      <a:r>
                        <a:rPr lang="zh-CN" altLang="en-US" sz="900" dirty="0"/>
                        <a:t>（</a:t>
                      </a:r>
                      <a:r>
                        <a:rPr lang="en-US" altLang="zh-CN" sz="900" dirty="0"/>
                        <a:t>E</a:t>
                      </a:r>
                      <a:r>
                        <a:rPr lang="zh-CN" altLang="en-US" sz="900" dirty="0"/>
                        <a:t>）</a:t>
                      </a:r>
                      <a:endParaRPr lang="x-none" sz="900" dirty="0"/>
                    </a:p>
                  </a:txBody>
                  <a:tcPr/>
                </a:tc>
                <a:tc>
                  <a:txBody>
                    <a:bodyPr/>
                    <a:lstStyle/>
                    <a:p>
                      <a:r>
                        <a:rPr lang="en-US" altLang="zh-CN" sz="900" dirty="0"/>
                        <a:t>10.0%</a:t>
                      </a:r>
                      <a:endParaRPr lang="x-none" sz="900" dirty="0"/>
                    </a:p>
                  </a:txBody>
                  <a:tcPr/>
                </a:tc>
                <a:extLst>
                  <a:ext uri="{0D108BD9-81ED-4DB2-BD59-A6C34878D82A}">
                    <a16:rowId xmlns="" xmlns:a16="http://schemas.microsoft.com/office/drawing/2014/main" val="3960372076"/>
                  </a:ext>
                </a:extLst>
              </a:tr>
              <a:tr h="200970">
                <a:tc vMerge="1">
                  <a:txBody>
                    <a:bodyPr/>
                    <a:lstStyle/>
                    <a:p>
                      <a:endParaRPr lang="x-none" dirty="0"/>
                    </a:p>
                  </a:txBody>
                  <a:tcPr/>
                </a:tc>
                <a:tc>
                  <a:txBody>
                    <a:bodyPr/>
                    <a:lstStyle/>
                    <a:p>
                      <a:r>
                        <a:rPr lang="zh-TW" altLang="x-none" sz="900" dirty="0"/>
                        <a:t>胶囊</a:t>
                      </a:r>
                      <a:r>
                        <a:rPr lang="zh-TW" altLang="en-US" sz="900" dirty="0"/>
                        <a:t>内镜销售量</a:t>
                      </a:r>
                      <a:r>
                        <a:rPr lang="zh-CN" altLang="en-US" sz="900" dirty="0"/>
                        <a:t>（</a:t>
                      </a:r>
                      <a:r>
                        <a:rPr lang="zh-TW" altLang="x-none" sz="900" dirty="0"/>
                        <a:t>万</a:t>
                      </a:r>
                      <a:r>
                        <a:rPr lang="zh-TW" altLang="en-US" sz="900" dirty="0"/>
                        <a:t>颗</a:t>
                      </a:r>
                      <a:r>
                        <a:rPr lang="zh-CN" altLang="en-US" sz="900" dirty="0"/>
                        <a:t>）</a:t>
                      </a:r>
                      <a:endParaRPr lang="x-none" sz="900" dirty="0"/>
                    </a:p>
                  </a:txBody>
                  <a:tcPr/>
                </a:tc>
                <a:tc>
                  <a:txBody>
                    <a:bodyPr/>
                    <a:lstStyle/>
                    <a:p>
                      <a:r>
                        <a:rPr lang="en-US" altLang="zh-CN" sz="900" dirty="0"/>
                        <a:t>1400</a:t>
                      </a:r>
                      <a:endParaRPr lang="x-none" sz="900" dirty="0"/>
                    </a:p>
                  </a:txBody>
                  <a:tcPr/>
                </a:tc>
                <a:extLst>
                  <a:ext uri="{0D108BD9-81ED-4DB2-BD59-A6C34878D82A}">
                    <a16:rowId xmlns="" xmlns:a16="http://schemas.microsoft.com/office/drawing/2014/main" val="115128878"/>
                  </a:ext>
                </a:extLst>
              </a:tr>
              <a:tr h="200970">
                <a:tc vMerge="1">
                  <a:txBody>
                    <a:bodyPr/>
                    <a:lstStyle/>
                    <a:p>
                      <a:endParaRPr lang="x-none" dirty="0"/>
                    </a:p>
                  </a:txBody>
                  <a:tcPr/>
                </a:tc>
                <a:tc>
                  <a:txBody>
                    <a:bodyPr/>
                    <a:lstStyle/>
                    <a:p>
                      <a:r>
                        <a:rPr lang="zh-TW" altLang="x-none" sz="900" dirty="0"/>
                        <a:t>出厂价</a:t>
                      </a:r>
                      <a:r>
                        <a:rPr lang="zh-CN" altLang="en-US" sz="900" dirty="0"/>
                        <a:t>（</a:t>
                      </a:r>
                      <a:r>
                        <a:rPr lang="zh-TW" altLang="en-US" sz="900" dirty="0"/>
                        <a:t>元</a:t>
                      </a:r>
                      <a:r>
                        <a:rPr lang="zh-CN" altLang="en-US" sz="900" dirty="0"/>
                        <a:t>）（</a:t>
                      </a:r>
                      <a:r>
                        <a:rPr lang="en-US" altLang="zh-CN" sz="900" dirty="0"/>
                        <a:t>E</a:t>
                      </a:r>
                      <a:r>
                        <a:rPr lang="zh-CN" altLang="en-US" sz="900" dirty="0"/>
                        <a:t>）</a:t>
                      </a:r>
                      <a:endParaRPr lang="x-none" sz="900" dirty="0"/>
                    </a:p>
                  </a:txBody>
                  <a:tcPr/>
                </a:tc>
                <a:tc>
                  <a:txBody>
                    <a:bodyPr/>
                    <a:lstStyle/>
                    <a:p>
                      <a:r>
                        <a:rPr lang="en-US" altLang="zh-CN" sz="900" dirty="0"/>
                        <a:t>1000</a:t>
                      </a:r>
                      <a:endParaRPr lang="x-none" sz="900" dirty="0"/>
                    </a:p>
                  </a:txBody>
                  <a:tcPr/>
                </a:tc>
                <a:extLst>
                  <a:ext uri="{0D108BD9-81ED-4DB2-BD59-A6C34878D82A}">
                    <a16:rowId xmlns="" xmlns:a16="http://schemas.microsoft.com/office/drawing/2014/main" val="2811661075"/>
                  </a:ext>
                </a:extLst>
              </a:tr>
              <a:tr h="200970">
                <a:tc vMerge="1">
                  <a:txBody>
                    <a:bodyPr/>
                    <a:lstStyle/>
                    <a:p>
                      <a:endParaRPr lang="x-none" dirty="0"/>
                    </a:p>
                  </a:txBody>
                  <a:tcPr/>
                </a:tc>
                <a:tc>
                  <a:txBody>
                    <a:bodyPr/>
                    <a:lstStyle/>
                    <a:p>
                      <a:r>
                        <a:rPr lang="zh-TW" altLang="x-none" sz="900" b="1" u="none" dirty="0">
                          <a:solidFill>
                            <a:srgbClr val="134576"/>
                          </a:solidFill>
                        </a:rPr>
                        <a:t>胶囊</a:t>
                      </a:r>
                      <a:r>
                        <a:rPr lang="zh-TW" altLang="en-US" sz="900" b="1" u="none" dirty="0">
                          <a:solidFill>
                            <a:srgbClr val="134576"/>
                          </a:solidFill>
                        </a:rPr>
                        <a:t>销售金额</a:t>
                      </a:r>
                      <a:r>
                        <a:rPr lang="zh-CN" altLang="en-US" sz="900" b="1" u="none" dirty="0">
                          <a:solidFill>
                            <a:srgbClr val="134576"/>
                          </a:solidFill>
                        </a:rPr>
                        <a:t>（</a:t>
                      </a:r>
                      <a:r>
                        <a:rPr lang="zh-TW" altLang="en-US" sz="900" b="1" u="none" dirty="0">
                          <a:solidFill>
                            <a:srgbClr val="134576"/>
                          </a:solidFill>
                        </a:rPr>
                        <a:t>万元</a:t>
                      </a:r>
                      <a:r>
                        <a:rPr lang="zh-CN" altLang="en-US" sz="900" b="1" u="none" dirty="0">
                          <a:solidFill>
                            <a:srgbClr val="134576"/>
                          </a:solidFill>
                        </a:rPr>
                        <a:t>）</a:t>
                      </a:r>
                      <a:endParaRPr lang="x-none" sz="900" b="1" u="none" dirty="0">
                        <a:solidFill>
                          <a:srgbClr val="134576"/>
                        </a:solidFill>
                      </a:endParaRPr>
                    </a:p>
                  </a:txBody>
                  <a:tcPr/>
                </a:tc>
                <a:tc>
                  <a:txBody>
                    <a:bodyPr/>
                    <a:lstStyle/>
                    <a:p>
                      <a:r>
                        <a:rPr lang="en-US" altLang="zh-CN" sz="900" b="1" u="none" dirty="0">
                          <a:solidFill>
                            <a:srgbClr val="134576"/>
                          </a:solidFill>
                        </a:rPr>
                        <a:t>1400</a:t>
                      </a:r>
                      <a:r>
                        <a:rPr lang="en-AU" altLang="zh-CN" sz="900" b="1" u="none" dirty="0">
                          <a:solidFill>
                            <a:srgbClr val="134576"/>
                          </a:solidFill>
                        </a:rPr>
                        <a:t>000</a:t>
                      </a:r>
                      <a:endParaRPr lang="x-none" sz="900" b="1" u="none" dirty="0">
                        <a:solidFill>
                          <a:srgbClr val="134576"/>
                        </a:solidFill>
                      </a:endParaRPr>
                    </a:p>
                  </a:txBody>
                  <a:tcPr/>
                </a:tc>
                <a:extLst>
                  <a:ext uri="{0D108BD9-81ED-4DB2-BD59-A6C34878D82A}">
                    <a16:rowId xmlns="" xmlns:a16="http://schemas.microsoft.com/office/drawing/2014/main" val="3306720639"/>
                  </a:ext>
                </a:extLst>
              </a:tr>
              <a:tr h="200970">
                <a:tc rowSpan="8">
                  <a:txBody>
                    <a:bodyPr/>
                    <a:lstStyle/>
                    <a:p>
                      <a:r>
                        <a:rPr lang="zh-TW" altLang="x-none" sz="900" dirty="0"/>
                        <a:t>医院</a:t>
                      </a:r>
                      <a:r>
                        <a:rPr lang="zh-TW" altLang="en-US" sz="900" dirty="0"/>
                        <a:t>检查</a:t>
                      </a:r>
                      <a:endParaRPr lang="x-none" sz="900" dirty="0"/>
                    </a:p>
                  </a:txBody>
                  <a:tcPr>
                    <a:lnT>
                      <a:noFill/>
                    </a:lnT>
                    <a:lnB>
                      <a:noFill/>
                    </a:lnB>
                  </a:tcPr>
                </a:tc>
                <a:tc>
                  <a:txBody>
                    <a:bodyPr/>
                    <a:lstStyle/>
                    <a:p>
                      <a:r>
                        <a:rPr lang="zh-TW" altLang="en-US" sz="900" dirty="0"/>
                        <a:t>胃肠镜检查人次</a:t>
                      </a:r>
                      <a:r>
                        <a:rPr lang="zh-CN" altLang="en-US" sz="900" dirty="0"/>
                        <a:t>（</a:t>
                      </a:r>
                      <a:r>
                        <a:rPr lang="zh-TW" altLang="en-US" sz="900" dirty="0"/>
                        <a:t>万</a:t>
                      </a:r>
                      <a:r>
                        <a:rPr lang="zh-CN" altLang="en-US" sz="900" dirty="0"/>
                        <a:t>）</a:t>
                      </a:r>
                      <a:endParaRPr lang="x-none" sz="900" dirty="0"/>
                    </a:p>
                  </a:txBody>
                  <a:tcPr/>
                </a:tc>
                <a:tc>
                  <a:txBody>
                    <a:bodyPr/>
                    <a:lstStyle/>
                    <a:p>
                      <a:r>
                        <a:rPr lang="en-US" altLang="zh-CN" sz="900" dirty="0"/>
                        <a:t>4200</a:t>
                      </a:r>
                      <a:endParaRPr lang="x-none" sz="900" dirty="0"/>
                    </a:p>
                  </a:txBody>
                  <a:tcPr/>
                </a:tc>
                <a:extLst>
                  <a:ext uri="{0D108BD9-81ED-4DB2-BD59-A6C34878D82A}">
                    <a16:rowId xmlns="" xmlns:a16="http://schemas.microsoft.com/office/drawing/2014/main" val="2470670357"/>
                  </a:ext>
                </a:extLst>
              </a:tr>
              <a:tr h="200970">
                <a:tc vMerge="1">
                  <a:txBody>
                    <a:bodyPr/>
                    <a:lstStyle/>
                    <a:p>
                      <a:endParaRPr lang="x-none" sz="800"/>
                    </a:p>
                  </a:txBody>
                  <a:tcPr/>
                </a:tc>
                <a:tc>
                  <a:txBody>
                    <a:bodyPr/>
                    <a:lstStyle/>
                    <a:p>
                      <a:r>
                        <a:rPr lang="zh-TW" altLang="x-none" sz="900" dirty="0"/>
                        <a:t>检查</a:t>
                      </a:r>
                      <a:r>
                        <a:rPr lang="zh-TW" altLang="en-US" sz="900" dirty="0"/>
                        <a:t>覆盖率</a:t>
                      </a:r>
                      <a:r>
                        <a:rPr lang="zh-CN" altLang="en-US" sz="900" dirty="0"/>
                        <a:t>（</a:t>
                      </a:r>
                      <a:r>
                        <a:rPr lang="en-US" altLang="zh-CN" sz="900" dirty="0"/>
                        <a:t>E</a:t>
                      </a:r>
                      <a:r>
                        <a:rPr lang="zh-CN" altLang="en-US" sz="900" dirty="0"/>
                        <a:t>）</a:t>
                      </a:r>
                      <a:endParaRPr lang="x-none" sz="900" dirty="0"/>
                    </a:p>
                  </a:txBody>
                  <a:tcPr/>
                </a:tc>
                <a:tc>
                  <a:txBody>
                    <a:bodyPr/>
                    <a:lstStyle/>
                    <a:p>
                      <a:r>
                        <a:rPr lang="en-US" altLang="zh-CN" sz="900" dirty="0"/>
                        <a:t>3.0%</a:t>
                      </a:r>
                      <a:endParaRPr lang="x-none" sz="900" dirty="0"/>
                    </a:p>
                  </a:txBody>
                  <a:tcPr/>
                </a:tc>
                <a:extLst>
                  <a:ext uri="{0D108BD9-81ED-4DB2-BD59-A6C34878D82A}">
                    <a16:rowId xmlns="" xmlns:a16="http://schemas.microsoft.com/office/drawing/2014/main" val="2100094746"/>
                  </a:ext>
                </a:extLst>
              </a:tr>
              <a:tr h="200970">
                <a:tc vMerge="1">
                  <a:txBody>
                    <a:bodyPr/>
                    <a:lstStyle/>
                    <a:p>
                      <a:endParaRPr lang="x-none" sz="800"/>
                    </a:p>
                  </a:txBody>
                  <a:tcPr/>
                </a:tc>
                <a:tc>
                  <a:txBody>
                    <a:bodyPr/>
                    <a:lstStyle/>
                    <a:p>
                      <a:r>
                        <a:rPr lang="zh-TW" altLang="x-none" sz="900" dirty="0"/>
                        <a:t>胶囊</a:t>
                      </a:r>
                      <a:r>
                        <a:rPr lang="zh-TW" altLang="en-US" sz="900" dirty="0"/>
                        <a:t>内镜替代率</a:t>
                      </a:r>
                      <a:r>
                        <a:rPr lang="zh-CN" altLang="en-US" sz="900" dirty="0"/>
                        <a:t>（</a:t>
                      </a:r>
                      <a:r>
                        <a:rPr lang="en-US" altLang="zh-CN" sz="900" dirty="0"/>
                        <a:t>E</a:t>
                      </a:r>
                      <a:r>
                        <a:rPr lang="zh-CN" altLang="en-US" sz="900" dirty="0"/>
                        <a:t>）</a:t>
                      </a:r>
                      <a:endParaRPr lang="x-none" sz="900" dirty="0"/>
                    </a:p>
                  </a:txBody>
                  <a:tcPr/>
                </a:tc>
                <a:tc>
                  <a:txBody>
                    <a:bodyPr/>
                    <a:lstStyle/>
                    <a:p>
                      <a:r>
                        <a:rPr lang="en-US" altLang="zh-CN" sz="900" dirty="0"/>
                        <a:t>5.0%</a:t>
                      </a:r>
                      <a:endParaRPr lang="x-none" sz="900" dirty="0"/>
                    </a:p>
                  </a:txBody>
                  <a:tcPr/>
                </a:tc>
                <a:extLst>
                  <a:ext uri="{0D108BD9-81ED-4DB2-BD59-A6C34878D82A}">
                    <a16:rowId xmlns="" xmlns:a16="http://schemas.microsoft.com/office/drawing/2014/main" val="2985670878"/>
                  </a:ext>
                </a:extLst>
              </a:tr>
              <a:tr h="214368">
                <a:tc vMerge="1">
                  <a:txBody>
                    <a:bodyPr/>
                    <a:lstStyle/>
                    <a:p>
                      <a:endParaRPr lang="x-none" sz="900" dirty="0"/>
                    </a:p>
                  </a:txBody>
                  <a:tcPr/>
                </a:tc>
                <a:tc>
                  <a:txBody>
                    <a:bodyPr/>
                    <a:lstStyle/>
                    <a:p>
                      <a:r>
                        <a:rPr lang="zh-TW" altLang="x-none" sz="900" dirty="0"/>
                        <a:t>冠脉</a:t>
                      </a:r>
                      <a:r>
                        <a:rPr lang="zh-TW" altLang="en-US" sz="900" dirty="0"/>
                        <a:t>介入手术患者</a:t>
                      </a:r>
                      <a:r>
                        <a:rPr lang="zh-CN" altLang="en-US" sz="900" dirty="0"/>
                        <a:t>（</a:t>
                      </a:r>
                      <a:r>
                        <a:rPr lang="zh-TW" altLang="en-US" sz="900" dirty="0"/>
                        <a:t>万</a:t>
                      </a:r>
                      <a:r>
                        <a:rPr lang="zh-CN" altLang="en-US" sz="900" dirty="0"/>
                        <a:t>）（</a:t>
                      </a:r>
                      <a:r>
                        <a:rPr lang="en-US" altLang="zh-CN" sz="900" dirty="0"/>
                        <a:t>E</a:t>
                      </a:r>
                      <a:r>
                        <a:rPr lang="zh-CN" altLang="en-US" sz="900" dirty="0"/>
                        <a:t>）</a:t>
                      </a:r>
                      <a:endParaRPr lang="x-none" sz="900" dirty="0"/>
                    </a:p>
                  </a:txBody>
                  <a:tcPr/>
                </a:tc>
                <a:tc>
                  <a:txBody>
                    <a:bodyPr/>
                    <a:lstStyle/>
                    <a:p>
                      <a:r>
                        <a:rPr lang="en-US" altLang="zh-CN" sz="900" dirty="0"/>
                        <a:t>450</a:t>
                      </a:r>
                      <a:endParaRPr lang="x-none" sz="900" dirty="0"/>
                    </a:p>
                  </a:txBody>
                  <a:tcPr/>
                </a:tc>
                <a:extLst>
                  <a:ext uri="{0D108BD9-81ED-4DB2-BD59-A6C34878D82A}">
                    <a16:rowId xmlns="" xmlns:a16="http://schemas.microsoft.com/office/drawing/2014/main" val="339339410"/>
                  </a:ext>
                </a:extLst>
              </a:tr>
              <a:tr h="214368">
                <a:tc vMerge="1">
                  <a:txBody>
                    <a:bodyPr/>
                    <a:lstStyle/>
                    <a:p>
                      <a:endParaRPr lang="x-none" sz="900"/>
                    </a:p>
                  </a:txBody>
                  <a:tcPr/>
                </a:tc>
                <a:tc>
                  <a:txBody>
                    <a:bodyPr/>
                    <a:lstStyle/>
                    <a:p>
                      <a:r>
                        <a:rPr lang="zh-TW" altLang="x-none" sz="900" dirty="0"/>
                        <a:t>胶囊</a:t>
                      </a:r>
                      <a:r>
                        <a:rPr lang="zh-TW" altLang="en-US" sz="900" dirty="0"/>
                        <a:t>内镜渗透率</a:t>
                      </a:r>
                      <a:r>
                        <a:rPr lang="zh-CN" altLang="en-US" sz="900" dirty="0"/>
                        <a:t>（</a:t>
                      </a:r>
                      <a:r>
                        <a:rPr lang="en-US" altLang="zh-CN" sz="900" dirty="0"/>
                        <a:t>E</a:t>
                      </a:r>
                      <a:r>
                        <a:rPr lang="zh-CN" altLang="en-US" sz="900" dirty="0"/>
                        <a:t>）</a:t>
                      </a:r>
                      <a:endParaRPr lang="x-none" sz="900" dirty="0"/>
                    </a:p>
                  </a:txBody>
                  <a:tcPr/>
                </a:tc>
                <a:tc>
                  <a:txBody>
                    <a:bodyPr/>
                    <a:lstStyle/>
                    <a:p>
                      <a:r>
                        <a:rPr lang="en-US" altLang="zh-CN" sz="900" dirty="0"/>
                        <a:t>10.0%</a:t>
                      </a:r>
                      <a:endParaRPr lang="x-none" sz="900" dirty="0"/>
                    </a:p>
                  </a:txBody>
                  <a:tcPr/>
                </a:tc>
                <a:extLst>
                  <a:ext uri="{0D108BD9-81ED-4DB2-BD59-A6C34878D82A}">
                    <a16:rowId xmlns="" xmlns:a16="http://schemas.microsoft.com/office/drawing/2014/main" val="539245467"/>
                  </a:ext>
                </a:extLst>
              </a:tr>
              <a:tr h="214368">
                <a:tc vMerge="1">
                  <a:txBody>
                    <a:bodyPr/>
                    <a:lstStyle/>
                    <a:p>
                      <a:endParaRPr lang="x-none" sz="900"/>
                    </a:p>
                  </a:txBody>
                  <a:tcPr/>
                </a:tc>
                <a:tc>
                  <a:txBody>
                    <a:bodyPr/>
                    <a:lstStyle/>
                    <a:p>
                      <a:r>
                        <a:rPr lang="zh-TW" altLang="x-none" sz="900" dirty="0"/>
                        <a:t>胶囊</a:t>
                      </a:r>
                      <a:r>
                        <a:rPr lang="zh-TW" altLang="en-US" sz="900" dirty="0"/>
                        <a:t>内镜销售量</a:t>
                      </a:r>
                      <a:r>
                        <a:rPr lang="zh-CN" altLang="en-US" sz="900" dirty="0"/>
                        <a:t>（</a:t>
                      </a:r>
                      <a:r>
                        <a:rPr lang="zh-TW" altLang="en-US" sz="900" dirty="0"/>
                        <a:t>万颗</a:t>
                      </a:r>
                      <a:r>
                        <a:rPr lang="zh-CN" altLang="en-US" sz="900" dirty="0"/>
                        <a:t>）</a:t>
                      </a:r>
                      <a:endParaRPr lang="x-none" sz="900" dirty="0"/>
                    </a:p>
                  </a:txBody>
                  <a:tcPr/>
                </a:tc>
                <a:tc>
                  <a:txBody>
                    <a:bodyPr/>
                    <a:lstStyle/>
                    <a:p>
                      <a:r>
                        <a:rPr lang="en-US" altLang="zh-CN" sz="900" dirty="0"/>
                        <a:t>255</a:t>
                      </a:r>
                      <a:endParaRPr lang="x-none" sz="900" dirty="0"/>
                    </a:p>
                  </a:txBody>
                  <a:tcPr/>
                </a:tc>
                <a:extLst>
                  <a:ext uri="{0D108BD9-81ED-4DB2-BD59-A6C34878D82A}">
                    <a16:rowId xmlns="" xmlns:a16="http://schemas.microsoft.com/office/drawing/2014/main" val="2908678774"/>
                  </a:ext>
                </a:extLst>
              </a:tr>
              <a:tr h="214368">
                <a:tc vMerge="1">
                  <a:txBody>
                    <a:bodyPr/>
                    <a:lstStyle/>
                    <a:p>
                      <a:endParaRPr lang="x-none" sz="900"/>
                    </a:p>
                  </a:txBody>
                  <a:tcPr/>
                </a:tc>
                <a:tc>
                  <a:txBody>
                    <a:bodyPr/>
                    <a:lstStyle/>
                    <a:p>
                      <a:r>
                        <a:rPr lang="zh-TW" altLang="x-none" sz="900" dirty="0"/>
                        <a:t>出厂</a:t>
                      </a:r>
                      <a:r>
                        <a:rPr lang="zh-TW" altLang="en-US" sz="900" dirty="0"/>
                        <a:t>价</a:t>
                      </a:r>
                      <a:r>
                        <a:rPr lang="zh-CN" altLang="en-US" sz="900" dirty="0"/>
                        <a:t>（</a:t>
                      </a:r>
                      <a:r>
                        <a:rPr lang="zh-TW" altLang="en-US" sz="900" dirty="0"/>
                        <a:t>元</a:t>
                      </a:r>
                      <a:r>
                        <a:rPr lang="zh-CN" altLang="en-US" sz="900" dirty="0"/>
                        <a:t>）（</a:t>
                      </a:r>
                      <a:r>
                        <a:rPr lang="en-US" altLang="zh-CN" sz="900" dirty="0"/>
                        <a:t>E</a:t>
                      </a:r>
                      <a:r>
                        <a:rPr lang="zh-CN" altLang="en-US" sz="900" dirty="0"/>
                        <a:t>）</a:t>
                      </a:r>
                      <a:endParaRPr lang="x-none" sz="900" dirty="0"/>
                    </a:p>
                  </a:txBody>
                  <a:tcPr/>
                </a:tc>
                <a:tc>
                  <a:txBody>
                    <a:bodyPr/>
                    <a:lstStyle/>
                    <a:p>
                      <a:r>
                        <a:rPr lang="en-US" altLang="zh-CN" sz="900" dirty="0"/>
                        <a:t>700</a:t>
                      </a:r>
                      <a:endParaRPr lang="x-none" sz="900" dirty="0"/>
                    </a:p>
                  </a:txBody>
                  <a:tcPr/>
                </a:tc>
                <a:extLst>
                  <a:ext uri="{0D108BD9-81ED-4DB2-BD59-A6C34878D82A}">
                    <a16:rowId xmlns="" xmlns:a16="http://schemas.microsoft.com/office/drawing/2014/main" val="2554654630"/>
                  </a:ext>
                </a:extLst>
              </a:tr>
              <a:tr h="214368">
                <a:tc vMerge="1">
                  <a:txBody>
                    <a:bodyPr/>
                    <a:lstStyle/>
                    <a:p>
                      <a:endParaRPr lang="x-none" sz="900" dirty="0"/>
                    </a:p>
                  </a:txBody>
                  <a:tcPr/>
                </a:tc>
                <a:tc>
                  <a:txBody>
                    <a:bodyPr/>
                    <a:lstStyle/>
                    <a:p>
                      <a:r>
                        <a:rPr lang="zh-TW" altLang="x-none" sz="900" b="1" dirty="0">
                          <a:solidFill>
                            <a:srgbClr val="134576"/>
                          </a:solidFill>
                        </a:rPr>
                        <a:t>胶囊</a:t>
                      </a:r>
                      <a:r>
                        <a:rPr lang="zh-TW" altLang="en-US" sz="900" b="1" dirty="0">
                          <a:solidFill>
                            <a:srgbClr val="134576"/>
                          </a:solidFill>
                        </a:rPr>
                        <a:t>销售金额</a:t>
                      </a:r>
                      <a:r>
                        <a:rPr lang="zh-CN" altLang="en-US" sz="900" b="1" dirty="0">
                          <a:solidFill>
                            <a:srgbClr val="134576"/>
                          </a:solidFill>
                        </a:rPr>
                        <a:t>（</a:t>
                      </a:r>
                      <a:r>
                        <a:rPr lang="zh-TW" altLang="en-US" sz="900" b="1" dirty="0">
                          <a:solidFill>
                            <a:srgbClr val="134576"/>
                          </a:solidFill>
                        </a:rPr>
                        <a:t>万元</a:t>
                      </a:r>
                      <a:r>
                        <a:rPr lang="zh-CN" altLang="en-US" sz="900" b="1" dirty="0">
                          <a:solidFill>
                            <a:srgbClr val="134576"/>
                          </a:solidFill>
                        </a:rPr>
                        <a:t>）</a:t>
                      </a:r>
                      <a:endParaRPr lang="x-none" sz="900" b="1" dirty="0">
                        <a:solidFill>
                          <a:srgbClr val="134576"/>
                        </a:solidFill>
                      </a:endParaRPr>
                    </a:p>
                  </a:txBody>
                  <a:tcPr/>
                </a:tc>
                <a:tc>
                  <a:txBody>
                    <a:bodyPr/>
                    <a:lstStyle/>
                    <a:p>
                      <a:r>
                        <a:rPr lang="en-US" altLang="zh-CN" sz="900" b="1" dirty="0">
                          <a:solidFill>
                            <a:srgbClr val="134576"/>
                          </a:solidFill>
                        </a:rPr>
                        <a:t>178500</a:t>
                      </a:r>
                      <a:endParaRPr lang="x-none" sz="900" b="1" dirty="0">
                        <a:solidFill>
                          <a:srgbClr val="134576"/>
                        </a:solidFill>
                      </a:endParaRPr>
                    </a:p>
                  </a:txBody>
                  <a:tcPr/>
                </a:tc>
                <a:extLst>
                  <a:ext uri="{0D108BD9-81ED-4DB2-BD59-A6C34878D82A}">
                    <a16:rowId xmlns="" xmlns:a16="http://schemas.microsoft.com/office/drawing/2014/main" val="3343862801"/>
                  </a:ext>
                </a:extLst>
              </a:tr>
              <a:tr h="214368">
                <a:tc rowSpan="6">
                  <a:txBody>
                    <a:bodyPr/>
                    <a:lstStyle/>
                    <a:p>
                      <a:r>
                        <a:rPr lang="zh-TW" altLang="x-none" sz="900" dirty="0"/>
                        <a:t>消化道</a:t>
                      </a:r>
                      <a:r>
                        <a:rPr lang="zh-TW" altLang="en-US" sz="900" dirty="0"/>
                        <a:t>疾病筛查</a:t>
                      </a:r>
                      <a:endParaRPr lang="x-none" sz="900" dirty="0"/>
                    </a:p>
                  </a:txBody>
                  <a:tcPr>
                    <a:lnT>
                      <a:noFill/>
                    </a:lnT>
                    <a:lnB>
                      <a:noFill/>
                    </a:lnB>
                  </a:tcPr>
                </a:tc>
                <a:tc>
                  <a:txBody>
                    <a:bodyPr/>
                    <a:lstStyle/>
                    <a:p>
                      <a:r>
                        <a:rPr lang="zh-TW" altLang="en-US" sz="900" dirty="0"/>
                        <a:t>消化道疾病患者数量</a:t>
                      </a:r>
                      <a:r>
                        <a:rPr lang="zh-CN" altLang="en-US" sz="900" dirty="0"/>
                        <a:t>（</a:t>
                      </a:r>
                      <a:r>
                        <a:rPr lang="zh-TW" altLang="en-US" sz="900" dirty="0"/>
                        <a:t>万</a:t>
                      </a:r>
                      <a:r>
                        <a:rPr lang="zh-CN" altLang="en-US" sz="900" dirty="0"/>
                        <a:t>）</a:t>
                      </a:r>
                      <a:endParaRPr lang="x-none" sz="900" dirty="0"/>
                    </a:p>
                  </a:txBody>
                  <a:tcPr/>
                </a:tc>
                <a:tc>
                  <a:txBody>
                    <a:bodyPr/>
                    <a:lstStyle/>
                    <a:p>
                      <a:r>
                        <a:rPr lang="en-US" altLang="zh-CN" sz="900" dirty="0"/>
                        <a:t>12000</a:t>
                      </a:r>
                      <a:endParaRPr lang="x-none" sz="900" dirty="0"/>
                    </a:p>
                  </a:txBody>
                  <a:tcPr/>
                </a:tc>
                <a:extLst>
                  <a:ext uri="{0D108BD9-81ED-4DB2-BD59-A6C34878D82A}">
                    <a16:rowId xmlns="" xmlns:a16="http://schemas.microsoft.com/office/drawing/2014/main" val="2107236508"/>
                  </a:ext>
                </a:extLst>
              </a:tr>
              <a:tr h="214368">
                <a:tc vMerge="1">
                  <a:txBody>
                    <a:bodyPr/>
                    <a:lstStyle/>
                    <a:p>
                      <a:endParaRPr lang="x-none" sz="900" dirty="0"/>
                    </a:p>
                  </a:txBody>
                  <a:tcPr>
                    <a:lnT>
                      <a:noFill/>
                    </a:lnT>
                  </a:tcPr>
                </a:tc>
                <a:tc>
                  <a:txBody>
                    <a:bodyPr/>
                    <a:lstStyle/>
                    <a:p>
                      <a:r>
                        <a:rPr lang="zh-TW" altLang="x-none" sz="900" dirty="0"/>
                        <a:t>筛查</a:t>
                      </a:r>
                      <a:r>
                        <a:rPr lang="zh-TW" altLang="en-US" sz="900" dirty="0"/>
                        <a:t>渗透率</a:t>
                      </a:r>
                      <a:r>
                        <a:rPr lang="zh-CN" altLang="en-US" sz="900" dirty="0"/>
                        <a:t>（</a:t>
                      </a:r>
                      <a:r>
                        <a:rPr lang="en-US" altLang="zh-CN" sz="900" dirty="0"/>
                        <a:t>E</a:t>
                      </a:r>
                      <a:r>
                        <a:rPr lang="zh-CN" altLang="en-US" sz="900" dirty="0"/>
                        <a:t>）</a:t>
                      </a:r>
                      <a:endParaRPr lang="x-none" sz="900" dirty="0"/>
                    </a:p>
                  </a:txBody>
                  <a:tcPr/>
                </a:tc>
                <a:tc>
                  <a:txBody>
                    <a:bodyPr/>
                    <a:lstStyle/>
                    <a:p>
                      <a:r>
                        <a:rPr lang="en-US" altLang="zh-CN" sz="900" dirty="0"/>
                        <a:t>50%</a:t>
                      </a:r>
                      <a:endParaRPr lang="x-none" sz="900" dirty="0"/>
                    </a:p>
                  </a:txBody>
                  <a:tcPr/>
                </a:tc>
                <a:extLst>
                  <a:ext uri="{0D108BD9-81ED-4DB2-BD59-A6C34878D82A}">
                    <a16:rowId xmlns="" xmlns:a16="http://schemas.microsoft.com/office/drawing/2014/main" val="855602106"/>
                  </a:ext>
                </a:extLst>
              </a:tr>
              <a:tr h="214368">
                <a:tc vMerge="1">
                  <a:txBody>
                    <a:bodyPr/>
                    <a:lstStyle/>
                    <a:p>
                      <a:endParaRPr lang="x-none" sz="900" dirty="0"/>
                    </a:p>
                  </a:txBody>
                  <a:tcPr/>
                </a:tc>
                <a:tc>
                  <a:txBody>
                    <a:bodyPr/>
                    <a:lstStyle/>
                    <a:p>
                      <a:r>
                        <a:rPr lang="zh-TW" altLang="x-none" sz="900" dirty="0"/>
                        <a:t>胶囊</a:t>
                      </a:r>
                      <a:r>
                        <a:rPr lang="zh-TW" altLang="en-US" sz="900" dirty="0"/>
                        <a:t>内镜筛查渗透率</a:t>
                      </a:r>
                      <a:r>
                        <a:rPr lang="zh-CN" altLang="en-US" sz="900" dirty="0"/>
                        <a:t>（</a:t>
                      </a:r>
                      <a:r>
                        <a:rPr lang="en-US" altLang="zh-CN" sz="900" dirty="0"/>
                        <a:t>E</a:t>
                      </a:r>
                      <a:r>
                        <a:rPr lang="zh-CN" altLang="en-US" sz="900" dirty="0"/>
                        <a:t>）</a:t>
                      </a:r>
                      <a:endParaRPr lang="x-none" sz="900" dirty="0"/>
                    </a:p>
                  </a:txBody>
                  <a:tcPr/>
                </a:tc>
                <a:tc>
                  <a:txBody>
                    <a:bodyPr/>
                    <a:lstStyle/>
                    <a:p>
                      <a:r>
                        <a:rPr lang="en-US" altLang="zh-CN" sz="900" dirty="0"/>
                        <a:t>10.0%</a:t>
                      </a:r>
                      <a:endParaRPr lang="x-none" sz="900" dirty="0"/>
                    </a:p>
                  </a:txBody>
                  <a:tcPr/>
                </a:tc>
                <a:extLst>
                  <a:ext uri="{0D108BD9-81ED-4DB2-BD59-A6C34878D82A}">
                    <a16:rowId xmlns="" xmlns:a16="http://schemas.microsoft.com/office/drawing/2014/main" val="2085691582"/>
                  </a:ext>
                </a:extLst>
              </a:tr>
              <a:tr h="214368">
                <a:tc vMerge="1">
                  <a:txBody>
                    <a:bodyPr/>
                    <a:lstStyle/>
                    <a:p>
                      <a:endParaRPr lang="x-none" sz="900" dirty="0"/>
                    </a:p>
                  </a:txBody>
                  <a:tcPr/>
                </a:tc>
                <a:tc>
                  <a:txBody>
                    <a:bodyPr/>
                    <a:lstStyle/>
                    <a:p>
                      <a:r>
                        <a:rPr lang="zh-TW" altLang="x-none" sz="900" dirty="0"/>
                        <a:t>胶囊</a:t>
                      </a:r>
                      <a:r>
                        <a:rPr lang="zh-TW" altLang="en-US" sz="900" dirty="0"/>
                        <a:t>内镜销售量</a:t>
                      </a:r>
                      <a:r>
                        <a:rPr lang="zh-CN" altLang="en-US" sz="900" dirty="0"/>
                        <a:t>（</a:t>
                      </a:r>
                      <a:r>
                        <a:rPr lang="zh-TW" altLang="en-US" sz="900" dirty="0"/>
                        <a:t>万颗</a:t>
                      </a:r>
                      <a:r>
                        <a:rPr lang="zh-CN" altLang="en-US" sz="900" dirty="0"/>
                        <a:t>）</a:t>
                      </a:r>
                      <a:endParaRPr lang="x-none" sz="900" dirty="0"/>
                    </a:p>
                  </a:txBody>
                  <a:tcPr/>
                </a:tc>
                <a:tc>
                  <a:txBody>
                    <a:bodyPr/>
                    <a:lstStyle/>
                    <a:p>
                      <a:r>
                        <a:rPr lang="en-US" altLang="zh-CN" sz="900" dirty="0"/>
                        <a:t>600</a:t>
                      </a:r>
                      <a:endParaRPr lang="x-none" sz="900" dirty="0"/>
                    </a:p>
                  </a:txBody>
                  <a:tcPr/>
                </a:tc>
                <a:extLst>
                  <a:ext uri="{0D108BD9-81ED-4DB2-BD59-A6C34878D82A}">
                    <a16:rowId xmlns="" xmlns:a16="http://schemas.microsoft.com/office/drawing/2014/main" val="2233752362"/>
                  </a:ext>
                </a:extLst>
              </a:tr>
              <a:tr h="214368">
                <a:tc vMerge="1">
                  <a:txBody>
                    <a:bodyPr/>
                    <a:lstStyle/>
                    <a:p>
                      <a:endParaRPr lang="x-none" sz="900" dirty="0"/>
                    </a:p>
                  </a:txBody>
                  <a:tcPr/>
                </a:tc>
                <a:tc>
                  <a:txBody>
                    <a:bodyPr/>
                    <a:lstStyle/>
                    <a:p>
                      <a:r>
                        <a:rPr lang="zh-TW" altLang="x-none" sz="900" dirty="0"/>
                        <a:t>出厂</a:t>
                      </a:r>
                      <a:r>
                        <a:rPr lang="zh-TW" altLang="en-US" sz="900" dirty="0"/>
                        <a:t>价</a:t>
                      </a:r>
                      <a:r>
                        <a:rPr lang="zh-CN" altLang="en-US" sz="900" dirty="0"/>
                        <a:t>（</a:t>
                      </a:r>
                      <a:r>
                        <a:rPr lang="zh-TW" altLang="en-US" sz="900" dirty="0"/>
                        <a:t>元</a:t>
                      </a:r>
                      <a:r>
                        <a:rPr lang="zh-CN" altLang="en-US" sz="900" dirty="0"/>
                        <a:t>） （</a:t>
                      </a:r>
                      <a:r>
                        <a:rPr lang="en-US" altLang="zh-CN" sz="900" dirty="0"/>
                        <a:t>E</a:t>
                      </a:r>
                      <a:r>
                        <a:rPr lang="zh-CN" altLang="en-US" sz="900" dirty="0"/>
                        <a:t>）</a:t>
                      </a:r>
                      <a:endParaRPr lang="x-none" sz="900" dirty="0"/>
                    </a:p>
                  </a:txBody>
                  <a:tcPr/>
                </a:tc>
                <a:tc>
                  <a:txBody>
                    <a:bodyPr/>
                    <a:lstStyle/>
                    <a:p>
                      <a:r>
                        <a:rPr lang="en-US" altLang="zh-CN" sz="900" dirty="0"/>
                        <a:t>700</a:t>
                      </a:r>
                      <a:endParaRPr lang="x-none" sz="900" dirty="0"/>
                    </a:p>
                  </a:txBody>
                  <a:tcPr/>
                </a:tc>
                <a:extLst>
                  <a:ext uri="{0D108BD9-81ED-4DB2-BD59-A6C34878D82A}">
                    <a16:rowId xmlns="" xmlns:a16="http://schemas.microsoft.com/office/drawing/2014/main" val="2441139296"/>
                  </a:ext>
                </a:extLst>
              </a:tr>
              <a:tr h="214368">
                <a:tc vMerge="1">
                  <a:txBody>
                    <a:bodyPr/>
                    <a:lstStyle/>
                    <a:p>
                      <a:endParaRPr lang="x-none" sz="900" dirty="0"/>
                    </a:p>
                  </a:txBody>
                  <a:tcPr/>
                </a:tc>
                <a:tc>
                  <a:txBody>
                    <a:bodyPr/>
                    <a:lstStyle/>
                    <a:p>
                      <a:r>
                        <a:rPr lang="zh-TW" altLang="x-none" sz="900" b="1" dirty="0">
                          <a:solidFill>
                            <a:srgbClr val="134576"/>
                          </a:solidFill>
                        </a:rPr>
                        <a:t>胶囊</a:t>
                      </a:r>
                      <a:r>
                        <a:rPr lang="zh-TW" altLang="en-US" sz="900" b="1" dirty="0">
                          <a:solidFill>
                            <a:srgbClr val="134576"/>
                          </a:solidFill>
                        </a:rPr>
                        <a:t>销售金额</a:t>
                      </a:r>
                      <a:r>
                        <a:rPr lang="zh-CN" altLang="en-US" sz="900" b="1" dirty="0">
                          <a:solidFill>
                            <a:srgbClr val="134576"/>
                          </a:solidFill>
                        </a:rPr>
                        <a:t>（</a:t>
                      </a:r>
                      <a:r>
                        <a:rPr lang="zh-TW" altLang="en-US" sz="900" b="1" dirty="0">
                          <a:solidFill>
                            <a:srgbClr val="134576"/>
                          </a:solidFill>
                        </a:rPr>
                        <a:t>万元</a:t>
                      </a:r>
                      <a:r>
                        <a:rPr lang="zh-CN" altLang="en-US" sz="900" b="1" dirty="0">
                          <a:solidFill>
                            <a:srgbClr val="134576"/>
                          </a:solidFill>
                        </a:rPr>
                        <a:t>）</a:t>
                      </a:r>
                      <a:endParaRPr lang="x-none" sz="900" b="1" dirty="0">
                        <a:solidFill>
                          <a:srgbClr val="134576"/>
                        </a:solidFill>
                      </a:endParaRPr>
                    </a:p>
                  </a:txBody>
                  <a:tcPr/>
                </a:tc>
                <a:tc>
                  <a:txBody>
                    <a:bodyPr/>
                    <a:lstStyle/>
                    <a:p>
                      <a:r>
                        <a:rPr lang="en-US" altLang="zh-CN" sz="900" b="1" dirty="0">
                          <a:solidFill>
                            <a:srgbClr val="134576"/>
                          </a:solidFill>
                        </a:rPr>
                        <a:t>420000</a:t>
                      </a:r>
                      <a:endParaRPr lang="x-none" sz="900" b="1" dirty="0">
                        <a:solidFill>
                          <a:srgbClr val="134576"/>
                        </a:solidFill>
                      </a:endParaRPr>
                    </a:p>
                  </a:txBody>
                  <a:tcPr/>
                </a:tc>
                <a:extLst>
                  <a:ext uri="{0D108BD9-81ED-4DB2-BD59-A6C34878D82A}">
                    <a16:rowId xmlns="" xmlns:a16="http://schemas.microsoft.com/office/drawing/2014/main" val="2957864397"/>
                  </a:ext>
                </a:extLst>
              </a:tr>
              <a:tr h="214368">
                <a:tc gridSpan="2">
                  <a:txBody>
                    <a:bodyPr/>
                    <a:lstStyle/>
                    <a:p>
                      <a:r>
                        <a:rPr lang="zh-TW" altLang="x-none" sz="900" b="1" dirty="0"/>
                        <a:t>市场</a:t>
                      </a:r>
                      <a:r>
                        <a:rPr lang="zh-TW" altLang="en-US" sz="900" b="1" dirty="0"/>
                        <a:t>空间合计</a:t>
                      </a:r>
                      <a:r>
                        <a:rPr lang="zh-CN" altLang="en-US" sz="900" b="1" dirty="0"/>
                        <a:t>（</a:t>
                      </a:r>
                      <a:r>
                        <a:rPr lang="zh-TW" altLang="en-US" sz="900" b="1" dirty="0"/>
                        <a:t>万元</a:t>
                      </a:r>
                      <a:r>
                        <a:rPr lang="zh-CN" altLang="en-US" sz="900" b="1" dirty="0"/>
                        <a:t>）</a:t>
                      </a:r>
                      <a:endParaRPr lang="x-none" sz="900" b="1" dirty="0"/>
                    </a:p>
                  </a:txBody>
                  <a:tcPr>
                    <a:lnT>
                      <a:noFill/>
                    </a:lnT>
                  </a:tcPr>
                </a:tc>
                <a:tc hMerge="1">
                  <a:txBody>
                    <a:bodyPr/>
                    <a:lstStyle/>
                    <a:p>
                      <a:endParaRPr lang="x-none" sz="900" dirty="0"/>
                    </a:p>
                  </a:txBody>
                  <a:tcPr/>
                </a:tc>
                <a:tc>
                  <a:txBody>
                    <a:bodyPr/>
                    <a:lstStyle/>
                    <a:p>
                      <a:r>
                        <a:rPr lang="en-US" altLang="zh-CN" sz="900" b="1" dirty="0"/>
                        <a:t>1998500</a:t>
                      </a:r>
                      <a:endParaRPr lang="x-none" sz="900" b="1" dirty="0"/>
                    </a:p>
                  </a:txBody>
                  <a:tcPr/>
                </a:tc>
                <a:extLst>
                  <a:ext uri="{0D108BD9-81ED-4DB2-BD59-A6C34878D82A}">
                    <a16:rowId xmlns="" xmlns:a16="http://schemas.microsoft.com/office/drawing/2014/main" val="1192289243"/>
                  </a:ext>
                </a:extLst>
              </a:tr>
            </a:tbl>
          </a:graphicData>
        </a:graphic>
      </p:graphicFrame>
      <p:sp>
        <p:nvSpPr>
          <p:cNvPr id="16" name="矩形 15">
            <a:extLst>
              <a:ext uri="{FF2B5EF4-FFF2-40B4-BE49-F238E27FC236}">
                <a16:creationId xmlns="" xmlns:a16="http://schemas.microsoft.com/office/drawing/2014/main" id="{EFE231BB-2BAF-48A9-9C96-54FDBD28E5B2}"/>
              </a:ext>
            </a:extLst>
          </p:cNvPr>
          <p:cNvSpPr/>
          <p:nvPr/>
        </p:nvSpPr>
        <p:spPr>
          <a:xfrm>
            <a:off x="145345" y="2975893"/>
            <a:ext cx="5349384" cy="3231654"/>
          </a:xfrm>
          <a:prstGeom prst="rect">
            <a:avLst/>
          </a:prstGeom>
        </p:spPr>
        <p:txBody>
          <a:bodyPr wrap="square">
            <a:spAutoFit/>
          </a:bodyPr>
          <a:lstStyle/>
          <a:p>
            <a:pPr marL="171450" indent="-171450">
              <a:buFont typeface="Wingdings" panose="05000000000000000000" pitchFamily="2" charset="2"/>
              <a:buChar char="Ø"/>
            </a:pPr>
            <a:r>
              <a:rPr lang="zh-CN" altLang="en-US" sz="1200" b="1" dirty="0"/>
              <a:t>高端体检市场：</a:t>
            </a:r>
            <a:r>
              <a:rPr lang="en-US" altLang="zh-CN" sz="1200" dirty="0"/>
              <a:t>1</a:t>
            </a:r>
            <a:r>
              <a:rPr lang="zh-CN" altLang="en-US" sz="1200" dirty="0"/>
              <a:t>）体检覆盖率：假设未来我国体检覆盖率达到 </a:t>
            </a:r>
            <a:r>
              <a:rPr lang="en-US" altLang="zh-CN" sz="1200" dirty="0"/>
              <a:t>50%</a:t>
            </a:r>
            <a:r>
              <a:rPr lang="zh-CN" altLang="en-US" sz="1200" dirty="0"/>
              <a:t>，其中高端体检中心的市占率达到</a:t>
            </a:r>
            <a:r>
              <a:rPr lang="en-US" altLang="zh-CN" sz="1200" dirty="0"/>
              <a:t>20%</a:t>
            </a:r>
            <a:r>
              <a:rPr lang="zh-CN" altLang="en-US" sz="1200" dirty="0"/>
              <a:t>，对应高端体检中心体检人次为</a:t>
            </a:r>
            <a:r>
              <a:rPr lang="en-US" altLang="zh-CN" sz="1200" dirty="0"/>
              <a:t>1.4</a:t>
            </a:r>
            <a:r>
              <a:rPr lang="zh-CN" altLang="en-US" sz="1200" dirty="0"/>
              <a:t>亿人次；</a:t>
            </a:r>
            <a:r>
              <a:rPr lang="en-US" altLang="zh-CN" sz="1200" dirty="0"/>
              <a:t>2</a:t>
            </a:r>
            <a:r>
              <a:rPr lang="zh-CN" altLang="en-US" sz="1200" dirty="0"/>
              <a:t>）胶囊内镜渗透率：假设胶囊内镜渗透率达到</a:t>
            </a:r>
            <a:r>
              <a:rPr lang="en-US" altLang="zh-CN" sz="1200" dirty="0"/>
              <a:t>10%</a:t>
            </a:r>
            <a:r>
              <a:rPr lang="zh-CN" altLang="en-US" sz="1200" dirty="0"/>
              <a:t>，对应胶囊内镜的销售数量为</a:t>
            </a:r>
            <a:r>
              <a:rPr lang="en-US" altLang="zh-CN" sz="1200" dirty="0"/>
              <a:t>1400 </a:t>
            </a:r>
            <a:r>
              <a:rPr lang="zh-CN" altLang="en-US" sz="1200" dirty="0"/>
              <a:t>万颗；</a:t>
            </a:r>
            <a:r>
              <a:rPr lang="en-US" altLang="zh-CN" sz="1200" dirty="0"/>
              <a:t>3</a:t>
            </a:r>
            <a:r>
              <a:rPr lang="zh-CN" altLang="en-US" sz="1200" dirty="0"/>
              <a:t>）胶囊内镜价格：假设胶囊内镜在高端体检市场的出厂价维持在 </a:t>
            </a:r>
            <a:r>
              <a:rPr lang="en-US" altLang="zh-CN" sz="1200" dirty="0"/>
              <a:t>1000 </a:t>
            </a:r>
            <a:r>
              <a:rPr lang="zh-CN" altLang="en-US" sz="1200" dirty="0"/>
              <a:t>元</a:t>
            </a:r>
            <a:r>
              <a:rPr lang="en-US" altLang="zh-CN" sz="1200" dirty="0"/>
              <a:t>/</a:t>
            </a:r>
            <a:r>
              <a:rPr lang="zh-CN" altLang="en-US" sz="1200" dirty="0"/>
              <a:t>颗（与目前水平类似）。根据测算，</a:t>
            </a:r>
            <a:r>
              <a:rPr lang="zh-CN" altLang="en-US" sz="1200" b="1" dirty="0"/>
              <a:t>高端体检市场的潜在市场空间约</a:t>
            </a:r>
            <a:r>
              <a:rPr lang="en-US" altLang="zh-CN" sz="1200" b="1" dirty="0"/>
              <a:t>140</a:t>
            </a:r>
            <a:r>
              <a:rPr lang="zh-CN" altLang="en-US" sz="1200" b="1" dirty="0"/>
              <a:t>亿元。</a:t>
            </a:r>
            <a:endParaRPr lang="en-US" altLang="zh-CN" sz="1200" b="1" dirty="0"/>
          </a:p>
          <a:p>
            <a:pPr marL="171450" indent="-171450">
              <a:buFont typeface="Wingdings" panose="05000000000000000000" pitchFamily="2" charset="2"/>
              <a:buChar char="Ø"/>
            </a:pPr>
            <a:r>
              <a:rPr lang="zh-CN" altLang="en-US" sz="1200" b="1" dirty="0"/>
              <a:t>医院检查市场：</a:t>
            </a:r>
            <a:r>
              <a:rPr lang="zh-CN" altLang="en-US" sz="1200" dirty="0"/>
              <a:t>主要应用集中在消化内科市场以及心血管内科市场。根据测算，消化内科市场的潜在市场空间约</a:t>
            </a:r>
            <a:r>
              <a:rPr lang="en-US" altLang="zh-CN" sz="1200" dirty="0"/>
              <a:t>15</a:t>
            </a:r>
            <a:r>
              <a:rPr lang="zh-CN" altLang="en-US" sz="1200" dirty="0"/>
              <a:t>亿元，心血管内科市场的潜在市场空间超过</a:t>
            </a:r>
            <a:r>
              <a:rPr lang="en-US" altLang="zh-CN" sz="1200" dirty="0"/>
              <a:t>3</a:t>
            </a:r>
            <a:r>
              <a:rPr lang="zh-CN" altLang="en-US" sz="1200" dirty="0"/>
              <a:t>亿元</a:t>
            </a:r>
            <a:r>
              <a:rPr lang="zh-CN" altLang="en-US" sz="1200" b="1" dirty="0"/>
              <a:t>。 因此院内市场的潜在市场空间合计约</a:t>
            </a:r>
            <a:r>
              <a:rPr lang="en-US" altLang="zh-CN" sz="1200" b="1" dirty="0"/>
              <a:t>18</a:t>
            </a:r>
            <a:r>
              <a:rPr lang="zh-CN" altLang="en-US" sz="1200" b="1" dirty="0"/>
              <a:t>亿元。 </a:t>
            </a:r>
            <a:endParaRPr lang="en-US" altLang="zh-CN" sz="1200" b="1" dirty="0"/>
          </a:p>
          <a:p>
            <a:pPr marL="171450" indent="-171450">
              <a:buFont typeface="Wingdings" panose="05000000000000000000" pitchFamily="2" charset="2"/>
              <a:buChar char="Ø"/>
            </a:pPr>
            <a:r>
              <a:rPr lang="zh-CN" altLang="en-US" sz="1200" b="1" dirty="0"/>
              <a:t>早筛市场测算方式：</a:t>
            </a:r>
            <a:r>
              <a:rPr lang="en-US" altLang="zh-CN" sz="1200" dirty="0"/>
              <a:t>1</a:t>
            </a:r>
            <a:r>
              <a:rPr lang="zh-CN" altLang="en-US" sz="1200" dirty="0"/>
              <a:t>）消化道疾病患者数量及早筛渗透率：</a:t>
            </a:r>
            <a:r>
              <a:rPr lang="en-US" altLang="zh-CN" sz="1200" dirty="0"/>
              <a:t>2030</a:t>
            </a:r>
            <a:r>
              <a:rPr lang="zh-CN" altLang="en-US" sz="1200" dirty="0"/>
              <a:t>年我国需要做内镜检查的人口达到</a:t>
            </a:r>
            <a:r>
              <a:rPr lang="en-US" altLang="zh-CN" sz="1200" dirty="0"/>
              <a:t>1.2</a:t>
            </a:r>
            <a:r>
              <a:rPr lang="zh-CN" altLang="en-US" sz="1200" dirty="0"/>
              <a:t>亿人次，剔除在高端体检中心 和院内使用胶囊胃镜的人群，假设剩余人口需做早期筛查，对应的早期筛查率约</a:t>
            </a:r>
            <a:r>
              <a:rPr lang="en-US" altLang="zh-CN" sz="1200" dirty="0"/>
              <a:t>50%</a:t>
            </a:r>
            <a:r>
              <a:rPr lang="zh-CN" altLang="en-US" sz="1200" dirty="0"/>
              <a:t>；</a:t>
            </a:r>
            <a:r>
              <a:rPr lang="en-US" altLang="zh-CN" sz="1200" dirty="0"/>
              <a:t>2</a:t>
            </a:r>
            <a:r>
              <a:rPr lang="zh-CN" altLang="en-US" sz="1200" dirty="0"/>
              <a:t>） 胶囊内镜渗透率：假设胶囊内镜渗透率可达到</a:t>
            </a:r>
            <a:r>
              <a:rPr lang="en-US" altLang="zh-CN" sz="1200" dirty="0"/>
              <a:t>10%</a:t>
            </a:r>
            <a:r>
              <a:rPr lang="zh-CN" altLang="en-US" sz="1200" dirty="0"/>
              <a:t>， 对应胶囊内镜的销售数量为 </a:t>
            </a:r>
            <a:r>
              <a:rPr lang="en-US" altLang="zh-CN" sz="1200" dirty="0"/>
              <a:t>600</a:t>
            </a:r>
            <a:r>
              <a:rPr lang="zh-CN" altLang="en-US" sz="1200" dirty="0"/>
              <a:t>万颗；</a:t>
            </a:r>
            <a:r>
              <a:rPr lang="en-US" altLang="zh-CN" sz="1200" dirty="0"/>
              <a:t>3</a:t>
            </a:r>
            <a:r>
              <a:rPr lang="zh-CN" altLang="en-US" sz="1200" dirty="0"/>
              <a:t>）胶囊内镜价格：假设降价 </a:t>
            </a:r>
            <a:r>
              <a:rPr lang="en-US" altLang="zh-CN" sz="1200" dirty="0"/>
              <a:t>30%</a:t>
            </a:r>
            <a:r>
              <a:rPr lang="zh-CN" altLang="en-US" sz="1200" dirty="0"/>
              <a:t>至 </a:t>
            </a:r>
            <a:r>
              <a:rPr lang="en-US" altLang="zh-CN" sz="1200" dirty="0"/>
              <a:t>700 </a:t>
            </a:r>
            <a:r>
              <a:rPr lang="zh-CN" altLang="en-US" sz="1200" dirty="0"/>
              <a:t>元</a:t>
            </a:r>
            <a:r>
              <a:rPr lang="en-US" altLang="zh-CN" sz="1200" dirty="0"/>
              <a:t>/</a:t>
            </a:r>
            <a:r>
              <a:rPr lang="zh-CN" altLang="en-US" sz="1200" dirty="0"/>
              <a:t>颗。根据测算，消化道早期筛查市场的潜在市场空间约</a:t>
            </a:r>
            <a:r>
              <a:rPr lang="en-US" altLang="zh-CN" sz="1200" dirty="0"/>
              <a:t>42</a:t>
            </a:r>
            <a:r>
              <a:rPr lang="zh-CN" altLang="en-US" sz="1200" dirty="0"/>
              <a:t>亿元。 </a:t>
            </a:r>
            <a:endParaRPr lang="en-US" altLang="zh-CN" sz="1200" dirty="0"/>
          </a:p>
          <a:p>
            <a:pPr marL="171450" indent="-171450">
              <a:buFont typeface="Wingdings" panose="05000000000000000000" pitchFamily="2" charset="2"/>
              <a:buChar char="Ø"/>
            </a:pPr>
            <a:r>
              <a:rPr lang="zh-CN" altLang="en-US" sz="1200" b="1" dirty="0"/>
              <a:t>因此，胶囊胃镜市场规模总体在</a:t>
            </a:r>
            <a:r>
              <a:rPr lang="en-US" altLang="zh-CN" sz="1200" b="1" dirty="0"/>
              <a:t>200</a:t>
            </a:r>
            <a:r>
              <a:rPr lang="zh-CN" altLang="en-US" sz="1200" b="1" dirty="0"/>
              <a:t>万亿左右。</a:t>
            </a:r>
          </a:p>
          <a:p>
            <a:pPr marL="171450" indent="-171450">
              <a:buFont typeface="Wingdings" panose="05000000000000000000" pitchFamily="2" charset="2"/>
              <a:buChar char="Ø"/>
            </a:pPr>
            <a:endParaRPr lang="zh-CN" altLang="en-US" sz="1200" b="1" dirty="0"/>
          </a:p>
        </p:txBody>
      </p:sp>
      <p:sp>
        <p:nvSpPr>
          <p:cNvPr id="7" name="文本框 6">
            <a:extLst>
              <a:ext uri="{FF2B5EF4-FFF2-40B4-BE49-F238E27FC236}">
                <a16:creationId xmlns="" xmlns:a16="http://schemas.microsoft.com/office/drawing/2014/main" id="{0A006F3B-9217-40C8-B84C-A8A8DEF6B263}"/>
              </a:ext>
            </a:extLst>
          </p:cNvPr>
          <p:cNvSpPr txBox="1"/>
          <p:nvPr/>
        </p:nvSpPr>
        <p:spPr>
          <a:xfrm>
            <a:off x="6380240" y="6483329"/>
            <a:ext cx="2980266" cy="261610"/>
          </a:xfrm>
          <a:prstGeom prst="rect">
            <a:avLst/>
          </a:prstGeom>
          <a:noFill/>
        </p:spPr>
        <p:txBody>
          <a:bodyPr wrap="square" rtlCol="0">
            <a:spAutoFit/>
          </a:bodyPr>
          <a:lstStyle/>
          <a:p>
            <a:r>
              <a:rPr lang="zh-CN" altLang="en-US" sz="1100" dirty="0"/>
              <a:t>资料来源：公开资料整理，申万宏源研究</a:t>
            </a:r>
          </a:p>
        </p:txBody>
      </p:sp>
    </p:spTree>
    <p:extLst>
      <p:ext uri="{BB962C8B-B14F-4D97-AF65-F5344CB8AC3E}">
        <p14:creationId xmlns:p14="http://schemas.microsoft.com/office/powerpoint/2010/main" val="3025899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5">
            <a:extLst>
              <a:ext uri="{FF2B5EF4-FFF2-40B4-BE49-F238E27FC236}">
                <a16:creationId xmlns="" xmlns:a16="http://schemas.microsoft.com/office/drawing/2014/main" id="{D9EFF99D-5C5F-4698-A629-DFA0B514841A}"/>
              </a:ext>
            </a:extLst>
          </p:cNvPr>
          <p:cNvSpPr>
            <a:spLocks noChangeArrowheads="1"/>
          </p:cNvSpPr>
          <p:nvPr/>
        </p:nvSpPr>
        <p:spPr bwMode="auto">
          <a:xfrm>
            <a:off x="804275" y="1478963"/>
            <a:ext cx="3081591" cy="2429514"/>
          </a:xfrm>
          <a:prstGeom prst="foldedCorner">
            <a:avLst>
              <a:gd name="adj" fmla="val 12500"/>
            </a:avLst>
          </a:prstGeom>
          <a:solidFill>
            <a:schemeClr val="bg1">
              <a:lumMod val="95000"/>
            </a:schemeClr>
          </a:solidFill>
          <a:ln w="9525">
            <a:noFill/>
            <a:round/>
            <a:headEnd/>
            <a:tailEnd/>
          </a:ln>
          <a:effectLst/>
        </p:spPr>
        <p:txBody>
          <a:bodyPr lIns="79289" tIns="39643" rIns="79289" bIns="39643"/>
          <a:lstStyle/>
          <a:p>
            <a:pPr marL="151525" indent="-151525" algn="just">
              <a:lnSpc>
                <a:spcPct val="120000"/>
              </a:lnSpc>
              <a:spcBef>
                <a:spcPts val="277"/>
              </a:spcBef>
              <a:spcAft>
                <a:spcPts val="277"/>
              </a:spcAft>
              <a:buClr>
                <a:srgbClr val="0E345B"/>
              </a:buClr>
              <a:buSzPct val="80000"/>
              <a:buFont typeface="Wingdings" pitchFamily="2" charset="2"/>
              <a:buChar char="n"/>
            </a:pP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在体检市场，磁控胶囊胃镜系统检查市场需求非常大，且将有稳定的增长率：</a:t>
            </a: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中国医学科学院研究表明，四十岁以上年龄段胃癌患者占全部患者的 </a:t>
            </a:r>
            <a:r>
              <a:rPr lang="en-US" altLang="zh-CN" sz="1108" dirty="0">
                <a:solidFill>
                  <a:srgbClr val="000000"/>
                </a:solidFill>
                <a:latin typeface="times" panose="02020603050405020304" pitchFamily="18" charset="0"/>
                <a:ea typeface="楷体" panose="02010609060101010101" pitchFamily="49" charset="-122"/>
                <a:cs typeface="times" panose="02020603050405020304" pitchFamily="18" charset="0"/>
              </a:rPr>
              <a:t>92.24%</a:t>
            </a: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 而根据我国第六次人口普查显示，中国 </a:t>
            </a:r>
            <a:r>
              <a:rPr lang="en-US" altLang="zh-CN" sz="1108" dirty="0">
                <a:solidFill>
                  <a:srgbClr val="000000"/>
                </a:solidFill>
                <a:latin typeface="times" panose="02020603050405020304" pitchFamily="18" charset="0"/>
                <a:ea typeface="楷体" panose="02010609060101010101" pitchFamily="49" charset="-122"/>
                <a:cs typeface="times" panose="02020603050405020304" pitchFamily="18" charset="0"/>
              </a:rPr>
              <a:t>40 </a:t>
            </a: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岁以上人口共计 </a:t>
            </a:r>
            <a:r>
              <a:rPr lang="en-US" altLang="zh-CN" sz="1108" dirty="0">
                <a:solidFill>
                  <a:srgbClr val="000000"/>
                </a:solidFill>
                <a:latin typeface="times" panose="02020603050405020304" pitchFamily="18" charset="0"/>
                <a:ea typeface="楷体" panose="02010609060101010101" pitchFamily="49" charset="-122"/>
                <a:cs typeface="times" panose="02020603050405020304" pitchFamily="18" charset="0"/>
              </a:rPr>
              <a:t>5.68 </a:t>
            </a: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亿，可见我国胃癌潜在患者数量庞大。按照统计局最新公布数据，我国中等收入群体占比超过 </a:t>
            </a:r>
            <a:r>
              <a:rPr lang="en-US" altLang="zh-CN" sz="1108" dirty="0">
                <a:solidFill>
                  <a:srgbClr val="000000"/>
                </a:solidFill>
                <a:latin typeface="times" panose="02020603050405020304" pitchFamily="18" charset="0"/>
                <a:ea typeface="楷体" panose="02010609060101010101" pitchFamily="49" charset="-122"/>
                <a:cs typeface="times" panose="02020603050405020304" pitchFamily="18" charset="0"/>
              </a:rPr>
              <a:t>30%</a:t>
            </a: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，即约 </a:t>
            </a:r>
            <a:r>
              <a:rPr lang="en-US" altLang="zh-CN" sz="1108" dirty="0">
                <a:solidFill>
                  <a:srgbClr val="000000"/>
                </a:solidFill>
                <a:latin typeface="times" panose="02020603050405020304" pitchFamily="18" charset="0"/>
                <a:ea typeface="楷体" panose="02010609060101010101" pitchFamily="49" charset="-122"/>
                <a:cs typeface="times" panose="02020603050405020304" pitchFamily="18" charset="0"/>
              </a:rPr>
              <a:t>4 </a:t>
            </a: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亿人。</a:t>
            </a:r>
          </a:p>
          <a:p>
            <a:pPr marL="151525" indent="-151525" algn="just">
              <a:lnSpc>
                <a:spcPct val="120000"/>
              </a:lnSpc>
              <a:spcBef>
                <a:spcPts val="277"/>
              </a:spcBef>
              <a:spcAft>
                <a:spcPts val="277"/>
              </a:spcAft>
              <a:buClr>
                <a:srgbClr val="0E345B"/>
              </a:buClr>
              <a:buSzPct val="80000"/>
              <a:buFont typeface="Wingdings" pitchFamily="2" charset="2"/>
              <a:buChar char="n"/>
            </a:pP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高端体检市场的潜在市场空间约</a:t>
            </a:r>
            <a:r>
              <a:rPr lang="en-US" altLang="zh-CN" sz="1108" b="1" dirty="0">
                <a:solidFill>
                  <a:srgbClr val="000000"/>
                </a:solidFill>
                <a:latin typeface="times" panose="02020603050405020304" pitchFamily="18" charset="0"/>
                <a:ea typeface="楷体" panose="02010609060101010101" pitchFamily="49" charset="-122"/>
                <a:cs typeface="times" panose="02020603050405020304" pitchFamily="18" charset="0"/>
              </a:rPr>
              <a:t>140</a:t>
            </a: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亿元：</a:t>
            </a: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随着体检人次和内镜检查需求快速增长，对应高端体检中心体检人次将达到</a:t>
            </a:r>
            <a:r>
              <a:rPr lang="en-US" altLang="zh-CN" sz="1108" dirty="0">
                <a:solidFill>
                  <a:srgbClr val="000000"/>
                </a:solidFill>
                <a:latin typeface="times" panose="02020603050405020304" pitchFamily="18" charset="0"/>
                <a:ea typeface="楷体" panose="02010609060101010101" pitchFamily="49" charset="-122"/>
                <a:cs typeface="times" panose="02020603050405020304" pitchFamily="18" charset="0"/>
              </a:rPr>
              <a:t>1.4</a:t>
            </a: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亿人次。</a:t>
            </a:r>
          </a:p>
        </p:txBody>
      </p:sp>
      <p:sp>
        <p:nvSpPr>
          <p:cNvPr id="24" name="Text Box 4">
            <a:extLst>
              <a:ext uri="{FF2B5EF4-FFF2-40B4-BE49-F238E27FC236}">
                <a16:creationId xmlns="" xmlns:a16="http://schemas.microsoft.com/office/drawing/2014/main" id="{11E91A46-A152-4C0C-AF00-1A086B6ED724}"/>
              </a:ext>
            </a:extLst>
          </p:cNvPr>
          <p:cNvSpPr txBox="1">
            <a:spLocks noChangeArrowheads="1"/>
          </p:cNvSpPr>
          <p:nvPr/>
        </p:nvSpPr>
        <p:spPr bwMode="auto">
          <a:xfrm>
            <a:off x="793230" y="1180344"/>
            <a:ext cx="3081592" cy="298618"/>
          </a:xfrm>
          <a:prstGeom prst="rect">
            <a:avLst/>
          </a:prstGeom>
          <a:solidFill>
            <a:schemeClr val="accent1"/>
          </a:solidFill>
          <a:ln w="9525" algn="ctr">
            <a:noFill/>
            <a:miter lim="800000"/>
            <a:headEnd/>
            <a:tailEnd/>
          </a:ln>
          <a:effectLst/>
        </p:spPr>
        <p:txBody>
          <a:bodyPr lIns="79313" tIns="39657" rIns="79313" bIns="39657"/>
          <a:lstStyle>
            <a:lvl1pPr algn="l" defTabSz="314325">
              <a:spcBef>
                <a:spcPct val="0"/>
              </a:spcBef>
              <a:defRPr>
                <a:solidFill>
                  <a:schemeClr val="tx1"/>
                </a:solidFill>
                <a:latin typeface="Arial" pitchFamily="34" charset="0"/>
                <a:ea typeface="宋体" pitchFamily="2" charset="-122"/>
              </a:defRPr>
            </a:lvl1pPr>
            <a:lvl2pPr algn="l" defTabSz="314325">
              <a:spcBef>
                <a:spcPct val="0"/>
              </a:spcBef>
              <a:defRPr>
                <a:solidFill>
                  <a:schemeClr val="tx1"/>
                </a:solidFill>
                <a:latin typeface="Arial" pitchFamily="34" charset="0"/>
                <a:ea typeface="宋体" pitchFamily="2" charset="-122"/>
              </a:defRPr>
            </a:lvl2pPr>
            <a:lvl3pPr algn="l" defTabSz="314325">
              <a:spcBef>
                <a:spcPct val="0"/>
              </a:spcBef>
              <a:defRPr>
                <a:solidFill>
                  <a:schemeClr val="tx1"/>
                </a:solidFill>
                <a:latin typeface="Arial" pitchFamily="34" charset="0"/>
                <a:ea typeface="宋体" pitchFamily="2" charset="-122"/>
              </a:defRPr>
            </a:lvl3pPr>
            <a:lvl4pPr algn="l" defTabSz="314325">
              <a:spcBef>
                <a:spcPct val="0"/>
              </a:spcBef>
              <a:defRPr>
                <a:solidFill>
                  <a:schemeClr val="tx1"/>
                </a:solidFill>
                <a:latin typeface="Arial" pitchFamily="34" charset="0"/>
                <a:ea typeface="宋体" pitchFamily="2" charset="-122"/>
              </a:defRPr>
            </a:lvl4pPr>
            <a:lvl5pPr marL="1827213" algn="l" defTabSz="314325">
              <a:spcBef>
                <a:spcPct val="0"/>
              </a:spcBef>
              <a:defRPr>
                <a:solidFill>
                  <a:schemeClr val="tx1"/>
                </a:solidFill>
                <a:latin typeface="Arial" pitchFamily="34" charset="0"/>
                <a:ea typeface="宋体" pitchFamily="2" charset="-122"/>
              </a:defRPr>
            </a:lvl5pPr>
            <a:lvl6pPr marL="2284413" defTabSz="314325" fontAlgn="base">
              <a:spcBef>
                <a:spcPct val="0"/>
              </a:spcBef>
              <a:spcAft>
                <a:spcPct val="0"/>
              </a:spcAft>
              <a:defRPr>
                <a:solidFill>
                  <a:schemeClr val="tx1"/>
                </a:solidFill>
                <a:latin typeface="Arial" pitchFamily="34" charset="0"/>
                <a:ea typeface="宋体" pitchFamily="2" charset="-122"/>
              </a:defRPr>
            </a:lvl6pPr>
            <a:lvl7pPr marL="2741613" defTabSz="314325" fontAlgn="base">
              <a:spcBef>
                <a:spcPct val="0"/>
              </a:spcBef>
              <a:spcAft>
                <a:spcPct val="0"/>
              </a:spcAft>
              <a:defRPr>
                <a:solidFill>
                  <a:schemeClr val="tx1"/>
                </a:solidFill>
                <a:latin typeface="Arial" pitchFamily="34" charset="0"/>
                <a:ea typeface="宋体" pitchFamily="2" charset="-122"/>
              </a:defRPr>
            </a:lvl7pPr>
            <a:lvl8pPr marL="3198813" defTabSz="314325" fontAlgn="base">
              <a:spcBef>
                <a:spcPct val="0"/>
              </a:spcBef>
              <a:spcAft>
                <a:spcPct val="0"/>
              </a:spcAft>
              <a:defRPr>
                <a:solidFill>
                  <a:schemeClr val="tx1"/>
                </a:solidFill>
                <a:latin typeface="Arial" pitchFamily="34" charset="0"/>
                <a:ea typeface="宋体" pitchFamily="2" charset="-122"/>
              </a:defRPr>
            </a:lvl8pPr>
            <a:lvl9pPr marL="3656013" defTabSz="314325" fontAlgn="base">
              <a:spcBef>
                <a:spcPct val="0"/>
              </a:spcBef>
              <a:spcAft>
                <a:spcPct val="0"/>
              </a:spcAft>
              <a:defRPr>
                <a:solidFill>
                  <a:schemeClr val="tx1"/>
                </a:solidFill>
                <a:latin typeface="Arial" pitchFamily="34" charset="0"/>
                <a:ea typeface="宋体" pitchFamily="2" charset="-122"/>
              </a:defRPr>
            </a:lvl9pPr>
          </a:lstStyle>
          <a:p>
            <a:pPr algn="ctr" eaLnBrk="0" hangingPunct="0">
              <a:spcBef>
                <a:spcPct val="50000"/>
              </a:spcBef>
              <a:spcAft>
                <a:spcPct val="10000"/>
              </a:spcAft>
            </a:pPr>
            <a:r>
              <a:rPr kumimoji="1" lang="zh-CN" altLang="en-US" sz="1292" b="1" dirty="0">
                <a:solidFill>
                  <a:srgbClr val="FFFFFF"/>
                </a:solidFill>
                <a:latin typeface="楷体" panose="02010609060101010101" pitchFamily="49" charset="-122"/>
                <a:ea typeface="楷体" panose="02010609060101010101" pitchFamily="49" charset="-122"/>
                <a:cs typeface="Arial" pitchFamily="34" charset="0"/>
                <a:sym typeface="Arial"/>
              </a:rPr>
              <a:t>体检市场</a:t>
            </a:r>
            <a:endParaRPr kumimoji="1" lang="zh-CN" altLang="zh-CN" sz="1292" b="1" dirty="0">
              <a:solidFill>
                <a:srgbClr val="FFFFFF"/>
              </a:solidFill>
              <a:latin typeface="楷体" panose="02010609060101010101" pitchFamily="49" charset="-122"/>
              <a:ea typeface="楷体" panose="02010609060101010101" pitchFamily="49" charset="-122"/>
              <a:cs typeface="Arial" pitchFamily="34" charset="0"/>
              <a:sym typeface="Arial"/>
            </a:endParaRPr>
          </a:p>
        </p:txBody>
      </p:sp>
      <p:grpSp>
        <p:nvGrpSpPr>
          <p:cNvPr id="28" name="组合 27">
            <a:extLst>
              <a:ext uri="{FF2B5EF4-FFF2-40B4-BE49-F238E27FC236}">
                <a16:creationId xmlns="" xmlns:a16="http://schemas.microsoft.com/office/drawing/2014/main" id="{3D2E3D17-1EF7-443F-8B58-1197C6FE78D7}"/>
              </a:ext>
            </a:extLst>
          </p:cNvPr>
          <p:cNvGrpSpPr/>
          <p:nvPr/>
        </p:nvGrpSpPr>
        <p:grpSpPr>
          <a:xfrm>
            <a:off x="3902731" y="2819578"/>
            <a:ext cx="1691833" cy="1218843"/>
            <a:chOff x="3135780" y="1608368"/>
            <a:chExt cx="3615682" cy="2604836"/>
          </a:xfrm>
        </p:grpSpPr>
        <p:sp>
          <p:nvSpPr>
            <p:cNvPr id="29" name="Freeform 7">
              <a:extLst>
                <a:ext uri="{FF2B5EF4-FFF2-40B4-BE49-F238E27FC236}">
                  <a16:creationId xmlns="" xmlns:a16="http://schemas.microsoft.com/office/drawing/2014/main" id="{49D1018C-E4E5-4803-8AA2-A38F44E16690}"/>
                </a:ext>
              </a:extLst>
            </p:cNvPr>
            <p:cNvSpPr>
              <a:spLocks/>
            </p:cNvSpPr>
            <p:nvPr/>
          </p:nvSpPr>
          <p:spPr bwMode="auto">
            <a:xfrm>
              <a:off x="3135780" y="1954280"/>
              <a:ext cx="1960253" cy="2258924"/>
            </a:xfrm>
            <a:custGeom>
              <a:avLst/>
              <a:gdLst>
                <a:gd name="T0" fmla="*/ 0 w 986"/>
                <a:gd name="T1" fmla="*/ 1404 h 1404"/>
                <a:gd name="T2" fmla="*/ 814 w 986"/>
                <a:gd name="T3" fmla="*/ 0 h 1404"/>
                <a:gd name="T4" fmla="*/ 986 w 986"/>
                <a:gd name="T5" fmla="*/ 329 h 1404"/>
              </a:gdLst>
              <a:ahLst/>
              <a:cxnLst>
                <a:cxn ang="0">
                  <a:pos x="T0" y="T1"/>
                </a:cxn>
                <a:cxn ang="0">
                  <a:pos x="T2" y="T3"/>
                </a:cxn>
                <a:cxn ang="0">
                  <a:pos x="T4" y="T5"/>
                </a:cxn>
              </a:cxnLst>
              <a:rect l="0" t="0" r="r" b="b"/>
              <a:pathLst>
                <a:path w="986" h="1404">
                  <a:moveTo>
                    <a:pt x="0" y="1404"/>
                  </a:moveTo>
                  <a:lnTo>
                    <a:pt x="814" y="0"/>
                  </a:lnTo>
                  <a:lnTo>
                    <a:pt x="986" y="329"/>
                  </a:lnTo>
                </a:path>
              </a:pathLst>
            </a:custGeom>
            <a:noFill/>
            <a:ln w="22225" cap="flat" cmpd="sng">
              <a:solidFill>
                <a:srgbClr val="507BB5"/>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dirty="0">
                <a:latin typeface="Arial" pitchFamily="34" charset="0"/>
                <a:ea typeface="楷体_GB2312" pitchFamily="49" charset="-122"/>
                <a:cs typeface="Arial" pitchFamily="34" charset="0"/>
                <a:sym typeface="Arial"/>
              </a:endParaRPr>
            </a:p>
          </p:txBody>
        </p:sp>
        <p:sp>
          <p:nvSpPr>
            <p:cNvPr id="30" name="Freeform 8">
              <a:extLst>
                <a:ext uri="{FF2B5EF4-FFF2-40B4-BE49-F238E27FC236}">
                  <a16:creationId xmlns="" xmlns:a16="http://schemas.microsoft.com/office/drawing/2014/main" id="{CB09E955-2CBB-4CAB-B11E-190E61C87B12}"/>
                </a:ext>
              </a:extLst>
            </p:cNvPr>
            <p:cNvSpPr>
              <a:spLocks/>
            </p:cNvSpPr>
            <p:nvPr/>
          </p:nvSpPr>
          <p:spPr bwMode="auto">
            <a:xfrm>
              <a:off x="3523453" y="3637619"/>
              <a:ext cx="3228009" cy="453746"/>
            </a:xfrm>
            <a:custGeom>
              <a:avLst/>
              <a:gdLst>
                <a:gd name="T0" fmla="*/ 1623 w 1623"/>
                <a:gd name="T1" fmla="*/ 281 h 281"/>
                <a:gd name="T2" fmla="*/ 0 w 1623"/>
                <a:gd name="T3" fmla="*/ 277 h 281"/>
                <a:gd name="T4" fmla="*/ 174 w 1623"/>
                <a:gd name="T5" fmla="*/ 0 h 281"/>
              </a:gdLst>
              <a:ahLst/>
              <a:cxnLst>
                <a:cxn ang="0">
                  <a:pos x="T0" y="T1"/>
                </a:cxn>
                <a:cxn ang="0">
                  <a:pos x="T2" y="T3"/>
                </a:cxn>
                <a:cxn ang="0">
                  <a:pos x="T4" y="T5"/>
                </a:cxn>
              </a:cxnLst>
              <a:rect l="0" t="0" r="r" b="b"/>
              <a:pathLst>
                <a:path w="1623" h="281">
                  <a:moveTo>
                    <a:pt x="1623" y="281"/>
                  </a:moveTo>
                  <a:lnTo>
                    <a:pt x="0" y="277"/>
                  </a:lnTo>
                  <a:lnTo>
                    <a:pt x="174" y="0"/>
                  </a:lnTo>
                </a:path>
              </a:pathLst>
            </a:custGeom>
            <a:noFill/>
            <a:ln w="22225" cap="flat" cmpd="sng">
              <a:solidFill>
                <a:srgbClr val="507BB5"/>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dirty="0">
                <a:latin typeface="Arial" pitchFamily="34" charset="0"/>
                <a:ea typeface="楷体_GB2312" pitchFamily="49" charset="-122"/>
                <a:cs typeface="Arial" pitchFamily="34" charset="0"/>
                <a:sym typeface="Arial"/>
              </a:endParaRPr>
            </a:p>
          </p:txBody>
        </p:sp>
        <p:sp>
          <p:nvSpPr>
            <p:cNvPr id="31" name="Freeform 9">
              <a:extLst>
                <a:ext uri="{FF2B5EF4-FFF2-40B4-BE49-F238E27FC236}">
                  <a16:creationId xmlns="" xmlns:a16="http://schemas.microsoft.com/office/drawing/2014/main" id="{9323124F-94CC-4667-ABD4-317728F78217}"/>
                </a:ext>
              </a:extLst>
            </p:cNvPr>
            <p:cNvSpPr>
              <a:spLocks/>
            </p:cNvSpPr>
            <p:nvPr/>
          </p:nvSpPr>
          <p:spPr bwMode="auto">
            <a:xfrm>
              <a:off x="4797462" y="1608368"/>
              <a:ext cx="1606970" cy="2264527"/>
            </a:xfrm>
            <a:custGeom>
              <a:avLst/>
              <a:gdLst>
                <a:gd name="T0" fmla="*/ 0 w 808"/>
                <a:gd name="T1" fmla="*/ 0 h 1408"/>
                <a:gd name="T2" fmla="*/ 808 w 808"/>
                <a:gd name="T3" fmla="*/ 1408 h 1408"/>
                <a:gd name="T4" fmla="*/ 430 w 808"/>
                <a:gd name="T5" fmla="*/ 1407 h 1408"/>
              </a:gdLst>
              <a:ahLst/>
              <a:cxnLst>
                <a:cxn ang="0">
                  <a:pos x="T0" y="T1"/>
                </a:cxn>
                <a:cxn ang="0">
                  <a:pos x="T2" y="T3"/>
                </a:cxn>
                <a:cxn ang="0">
                  <a:pos x="T4" y="T5"/>
                </a:cxn>
              </a:cxnLst>
              <a:rect l="0" t="0" r="r" b="b"/>
              <a:pathLst>
                <a:path w="808" h="1408">
                  <a:moveTo>
                    <a:pt x="0" y="0"/>
                  </a:moveTo>
                  <a:lnTo>
                    <a:pt x="808" y="1408"/>
                  </a:lnTo>
                  <a:lnTo>
                    <a:pt x="430" y="1407"/>
                  </a:lnTo>
                </a:path>
              </a:pathLst>
            </a:custGeom>
            <a:noFill/>
            <a:ln w="22225" cap="flat" cmpd="sng">
              <a:solidFill>
                <a:srgbClr val="507BB5"/>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dirty="0">
                <a:latin typeface="Arial" pitchFamily="34" charset="0"/>
                <a:ea typeface="楷体_GB2312" pitchFamily="49" charset="-122"/>
                <a:cs typeface="Arial" pitchFamily="34" charset="0"/>
                <a:sym typeface="Arial"/>
              </a:endParaRPr>
            </a:p>
          </p:txBody>
        </p:sp>
      </p:grpSp>
      <p:sp>
        <p:nvSpPr>
          <p:cNvPr id="26" name="圆角矩形 1">
            <a:extLst>
              <a:ext uri="{FF2B5EF4-FFF2-40B4-BE49-F238E27FC236}">
                <a16:creationId xmlns="" xmlns:a16="http://schemas.microsoft.com/office/drawing/2014/main" id="{A55D8CA3-B47A-4BBE-B562-95A515111290}"/>
              </a:ext>
            </a:extLst>
          </p:cNvPr>
          <p:cNvSpPr/>
          <p:nvPr/>
        </p:nvSpPr>
        <p:spPr>
          <a:xfrm>
            <a:off x="3919596" y="3371143"/>
            <a:ext cx="1669199" cy="368981"/>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500" b="1" dirty="0">
                <a:solidFill>
                  <a:schemeClr val="tx1"/>
                </a:solidFill>
                <a:latin typeface="+mj-ea"/>
              </a:rPr>
              <a:t>终端</a:t>
            </a:r>
            <a:endParaRPr kumimoji="1" lang="en-US" altLang="zh-CN" sz="1500" b="1" dirty="0">
              <a:solidFill>
                <a:schemeClr val="tx1"/>
              </a:solidFill>
              <a:latin typeface="+mj-ea"/>
            </a:endParaRPr>
          </a:p>
          <a:p>
            <a:pPr algn="ctr"/>
            <a:r>
              <a:rPr kumimoji="1" lang="zh-CN" altLang="en-US" sz="1500" b="1" dirty="0">
                <a:solidFill>
                  <a:schemeClr val="tx1"/>
                </a:solidFill>
                <a:latin typeface="+mj-ea"/>
              </a:rPr>
              <a:t>需求增长</a:t>
            </a:r>
            <a:endParaRPr kumimoji="1" lang="zh-CN" altLang="en-US" sz="1500" b="1" dirty="0">
              <a:solidFill>
                <a:schemeClr val="tx1"/>
              </a:solidFill>
            </a:endParaRPr>
          </a:p>
        </p:txBody>
      </p:sp>
      <p:sp>
        <p:nvSpPr>
          <p:cNvPr id="32" name="AutoShape 5">
            <a:extLst>
              <a:ext uri="{FF2B5EF4-FFF2-40B4-BE49-F238E27FC236}">
                <a16:creationId xmlns="" xmlns:a16="http://schemas.microsoft.com/office/drawing/2014/main" id="{C3FB15D6-7F4A-4F22-AEED-85746570E2EE}"/>
              </a:ext>
            </a:extLst>
          </p:cNvPr>
          <p:cNvSpPr>
            <a:spLocks noChangeArrowheads="1"/>
          </p:cNvSpPr>
          <p:nvPr/>
        </p:nvSpPr>
        <p:spPr bwMode="auto">
          <a:xfrm>
            <a:off x="5588796" y="1448469"/>
            <a:ext cx="3081591" cy="2429514"/>
          </a:xfrm>
          <a:prstGeom prst="foldedCorner">
            <a:avLst>
              <a:gd name="adj" fmla="val 12500"/>
            </a:avLst>
          </a:prstGeom>
          <a:solidFill>
            <a:schemeClr val="bg1">
              <a:lumMod val="95000"/>
            </a:schemeClr>
          </a:solidFill>
          <a:ln w="9525">
            <a:noFill/>
            <a:round/>
            <a:headEnd/>
            <a:tailEnd/>
          </a:ln>
          <a:effectLst/>
        </p:spPr>
        <p:txBody>
          <a:bodyPr lIns="79289" tIns="39643" rIns="79289" bIns="39643"/>
          <a:lstStyle/>
          <a:p>
            <a:pPr marL="151525" indent="-151525" algn="just">
              <a:lnSpc>
                <a:spcPct val="120000"/>
              </a:lnSpc>
              <a:spcBef>
                <a:spcPts val="277"/>
              </a:spcBef>
              <a:spcAft>
                <a:spcPts val="277"/>
              </a:spcAft>
              <a:buClr>
                <a:srgbClr val="0E345B"/>
              </a:buClr>
              <a:buSzPct val="80000"/>
              <a:buFont typeface="Wingdings" pitchFamily="2" charset="2"/>
              <a:buChar char="n"/>
            </a:pP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传统电子胃镜有六项</a:t>
            </a: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绝对禁忌症</a:t>
            </a: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，但经适当处理可行磁控胶囊胃镜检查</a:t>
            </a:r>
            <a:r>
              <a:rPr lang="en-US" altLang="zh-CN" sz="1108" dirty="0">
                <a:solidFill>
                  <a:srgbClr val="000000"/>
                </a:solidFill>
                <a:latin typeface="times" panose="02020603050405020304" pitchFamily="18" charset="0"/>
                <a:ea typeface="楷体" panose="02010609060101010101" pitchFamily="49" charset="-122"/>
                <a:cs typeface="times" panose="02020603050405020304" pitchFamily="18" charset="0"/>
              </a:rPr>
              <a:t>;</a:t>
            </a: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相对禁忌症</a:t>
            </a: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中的各类慢性疾病患者，也可接受磁控胶囊胃镜检查</a:t>
            </a:r>
            <a:r>
              <a:rPr lang="en-US" altLang="zh-CN" sz="1108" dirty="0">
                <a:solidFill>
                  <a:srgbClr val="000000"/>
                </a:solidFill>
                <a:latin typeface="times" panose="02020603050405020304" pitchFamily="18" charset="0"/>
                <a:ea typeface="楷体" panose="02010609060101010101" pitchFamily="49" charset="-122"/>
                <a:cs typeface="times" panose="02020603050405020304" pitchFamily="18" charset="0"/>
              </a:rPr>
              <a:t>; </a:t>
            </a: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另外，</a:t>
            </a: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存在有大量患者对传统电子胃镜心存恐惧，拒绝检查。</a:t>
            </a:r>
            <a:endParaRPr lang="en-US" altLang="zh-CN" sz="1108" b="1" dirty="0">
              <a:solidFill>
                <a:srgbClr val="000000"/>
              </a:solidFill>
              <a:latin typeface="times" panose="02020603050405020304" pitchFamily="18" charset="0"/>
              <a:ea typeface="楷体" panose="02010609060101010101" pitchFamily="49" charset="-122"/>
              <a:cs typeface="times" panose="02020603050405020304" pitchFamily="18" charset="0"/>
            </a:endParaRPr>
          </a:p>
          <a:p>
            <a:pPr marL="151525" indent="-151525" algn="just">
              <a:lnSpc>
                <a:spcPct val="120000"/>
              </a:lnSpc>
              <a:spcBef>
                <a:spcPts val="277"/>
              </a:spcBef>
              <a:spcAft>
                <a:spcPts val="277"/>
              </a:spcAft>
              <a:buClr>
                <a:srgbClr val="0E345B"/>
              </a:buClr>
              <a:buSzPct val="80000"/>
              <a:buFont typeface="Wingdings" pitchFamily="2" charset="2"/>
              <a:buChar char="n"/>
            </a:pPr>
            <a:r>
              <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rPr>
              <a:t> 随着磁控胶囊胃镜产品的推广，这三类人群的临床需求将被逐渐释放出来。</a:t>
            </a: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以北京 </a:t>
            </a:r>
            <a:r>
              <a:rPr lang="en-US" altLang="zh-CN" sz="1108" b="1" dirty="0">
                <a:solidFill>
                  <a:srgbClr val="000000"/>
                </a:solidFill>
                <a:latin typeface="times" panose="02020603050405020304" pitchFamily="18" charset="0"/>
                <a:ea typeface="楷体" panose="02010609060101010101" pitchFamily="49" charset="-122"/>
                <a:cs typeface="times" panose="02020603050405020304" pitchFamily="18" charset="0"/>
              </a:rPr>
              <a:t>301 </a:t>
            </a: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医院为例，</a:t>
            </a:r>
            <a:r>
              <a:rPr lang="en-US" altLang="zh-CN" sz="1108" b="1" dirty="0">
                <a:solidFill>
                  <a:srgbClr val="000000"/>
                </a:solidFill>
                <a:latin typeface="times" panose="02020603050405020304" pitchFamily="18" charset="0"/>
                <a:ea typeface="楷体" panose="02010609060101010101" pitchFamily="49" charset="-122"/>
                <a:cs typeface="times" panose="02020603050405020304" pitchFamily="18" charset="0"/>
              </a:rPr>
              <a:t>2016</a:t>
            </a: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年全院“磁控胶囊胃镜系统”机器人的使用量为</a:t>
            </a:r>
            <a:r>
              <a:rPr lang="en-US" altLang="zh-CN" sz="1108" b="1" dirty="0">
                <a:solidFill>
                  <a:srgbClr val="000000"/>
                </a:solidFill>
                <a:latin typeface="times" panose="02020603050405020304" pitchFamily="18" charset="0"/>
                <a:ea typeface="楷体" panose="02010609060101010101" pitchFamily="49" charset="-122"/>
                <a:cs typeface="times" panose="02020603050405020304" pitchFamily="18" charset="0"/>
              </a:rPr>
              <a:t>385 </a:t>
            </a: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颗，</a:t>
            </a:r>
            <a:r>
              <a:rPr lang="en-US" altLang="zh-CN" sz="1108" b="1" dirty="0">
                <a:solidFill>
                  <a:srgbClr val="000000"/>
                </a:solidFill>
                <a:latin typeface="times" panose="02020603050405020304" pitchFamily="18" charset="0"/>
                <a:ea typeface="楷体" panose="02010609060101010101" pitchFamily="49" charset="-122"/>
                <a:cs typeface="times" panose="02020603050405020304" pitchFamily="18" charset="0"/>
              </a:rPr>
              <a:t>2018</a:t>
            </a: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年迅速增长至 </a:t>
            </a:r>
            <a:r>
              <a:rPr lang="en-US" altLang="zh-CN" sz="1108" b="1" dirty="0">
                <a:solidFill>
                  <a:srgbClr val="000000"/>
                </a:solidFill>
                <a:latin typeface="times" panose="02020603050405020304" pitchFamily="18" charset="0"/>
                <a:ea typeface="楷体" panose="02010609060101010101" pitchFamily="49" charset="-122"/>
                <a:cs typeface="times" panose="02020603050405020304" pitchFamily="18" charset="0"/>
              </a:rPr>
              <a:t>1,847 </a:t>
            </a:r>
            <a:r>
              <a:rPr lang="zh-CN" altLang="en-US" sz="1108" b="1" dirty="0">
                <a:solidFill>
                  <a:srgbClr val="000000"/>
                </a:solidFill>
                <a:latin typeface="times" panose="02020603050405020304" pitchFamily="18" charset="0"/>
                <a:ea typeface="楷体" panose="02010609060101010101" pitchFamily="49" charset="-122"/>
                <a:cs typeface="times" panose="02020603050405020304" pitchFamily="18" charset="0"/>
              </a:rPr>
              <a:t>颗。 </a:t>
            </a:r>
          </a:p>
        </p:txBody>
      </p:sp>
      <p:sp>
        <p:nvSpPr>
          <p:cNvPr id="33" name="Text Box 4">
            <a:extLst>
              <a:ext uri="{FF2B5EF4-FFF2-40B4-BE49-F238E27FC236}">
                <a16:creationId xmlns="" xmlns:a16="http://schemas.microsoft.com/office/drawing/2014/main" id="{51E3FC2C-B0CE-4A6D-A1C3-376B413CAEAE}"/>
              </a:ext>
            </a:extLst>
          </p:cNvPr>
          <p:cNvSpPr txBox="1">
            <a:spLocks noChangeArrowheads="1"/>
          </p:cNvSpPr>
          <p:nvPr/>
        </p:nvSpPr>
        <p:spPr bwMode="auto">
          <a:xfrm>
            <a:off x="5588795" y="1149850"/>
            <a:ext cx="3081592" cy="298618"/>
          </a:xfrm>
          <a:prstGeom prst="rect">
            <a:avLst/>
          </a:prstGeom>
          <a:solidFill>
            <a:schemeClr val="accent1"/>
          </a:solidFill>
          <a:ln w="9525" algn="ctr">
            <a:noFill/>
            <a:miter lim="800000"/>
            <a:headEnd/>
            <a:tailEnd/>
          </a:ln>
          <a:effectLst/>
        </p:spPr>
        <p:txBody>
          <a:bodyPr lIns="79313" tIns="39657" rIns="79313" bIns="39657"/>
          <a:lstStyle>
            <a:lvl1pPr algn="l" defTabSz="314325">
              <a:spcBef>
                <a:spcPct val="0"/>
              </a:spcBef>
              <a:defRPr>
                <a:solidFill>
                  <a:schemeClr val="tx1"/>
                </a:solidFill>
                <a:latin typeface="Arial" pitchFamily="34" charset="0"/>
                <a:ea typeface="宋体" pitchFamily="2" charset="-122"/>
              </a:defRPr>
            </a:lvl1pPr>
            <a:lvl2pPr algn="l" defTabSz="314325">
              <a:spcBef>
                <a:spcPct val="0"/>
              </a:spcBef>
              <a:defRPr>
                <a:solidFill>
                  <a:schemeClr val="tx1"/>
                </a:solidFill>
                <a:latin typeface="Arial" pitchFamily="34" charset="0"/>
                <a:ea typeface="宋体" pitchFamily="2" charset="-122"/>
              </a:defRPr>
            </a:lvl2pPr>
            <a:lvl3pPr algn="l" defTabSz="314325">
              <a:spcBef>
                <a:spcPct val="0"/>
              </a:spcBef>
              <a:defRPr>
                <a:solidFill>
                  <a:schemeClr val="tx1"/>
                </a:solidFill>
                <a:latin typeface="Arial" pitchFamily="34" charset="0"/>
                <a:ea typeface="宋体" pitchFamily="2" charset="-122"/>
              </a:defRPr>
            </a:lvl3pPr>
            <a:lvl4pPr algn="l" defTabSz="314325">
              <a:spcBef>
                <a:spcPct val="0"/>
              </a:spcBef>
              <a:defRPr>
                <a:solidFill>
                  <a:schemeClr val="tx1"/>
                </a:solidFill>
                <a:latin typeface="Arial" pitchFamily="34" charset="0"/>
                <a:ea typeface="宋体" pitchFamily="2" charset="-122"/>
              </a:defRPr>
            </a:lvl4pPr>
            <a:lvl5pPr marL="1827213" algn="l" defTabSz="314325">
              <a:spcBef>
                <a:spcPct val="0"/>
              </a:spcBef>
              <a:defRPr>
                <a:solidFill>
                  <a:schemeClr val="tx1"/>
                </a:solidFill>
                <a:latin typeface="Arial" pitchFamily="34" charset="0"/>
                <a:ea typeface="宋体" pitchFamily="2" charset="-122"/>
              </a:defRPr>
            </a:lvl5pPr>
            <a:lvl6pPr marL="2284413" defTabSz="314325" fontAlgn="base">
              <a:spcBef>
                <a:spcPct val="0"/>
              </a:spcBef>
              <a:spcAft>
                <a:spcPct val="0"/>
              </a:spcAft>
              <a:defRPr>
                <a:solidFill>
                  <a:schemeClr val="tx1"/>
                </a:solidFill>
                <a:latin typeface="Arial" pitchFamily="34" charset="0"/>
                <a:ea typeface="宋体" pitchFamily="2" charset="-122"/>
              </a:defRPr>
            </a:lvl6pPr>
            <a:lvl7pPr marL="2741613" defTabSz="314325" fontAlgn="base">
              <a:spcBef>
                <a:spcPct val="0"/>
              </a:spcBef>
              <a:spcAft>
                <a:spcPct val="0"/>
              </a:spcAft>
              <a:defRPr>
                <a:solidFill>
                  <a:schemeClr val="tx1"/>
                </a:solidFill>
                <a:latin typeface="Arial" pitchFamily="34" charset="0"/>
                <a:ea typeface="宋体" pitchFamily="2" charset="-122"/>
              </a:defRPr>
            </a:lvl7pPr>
            <a:lvl8pPr marL="3198813" defTabSz="314325" fontAlgn="base">
              <a:spcBef>
                <a:spcPct val="0"/>
              </a:spcBef>
              <a:spcAft>
                <a:spcPct val="0"/>
              </a:spcAft>
              <a:defRPr>
                <a:solidFill>
                  <a:schemeClr val="tx1"/>
                </a:solidFill>
                <a:latin typeface="Arial" pitchFamily="34" charset="0"/>
                <a:ea typeface="宋体" pitchFamily="2" charset="-122"/>
              </a:defRPr>
            </a:lvl8pPr>
            <a:lvl9pPr marL="3656013" defTabSz="314325" fontAlgn="base">
              <a:spcBef>
                <a:spcPct val="0"/>
              </a:spcBef>
              <a:spcAft>
                <a:spcPct val="0"/>
              </a:spcAft>
              <a:defRPr>
                <a:solidFill>
                  <a:schemeClr val="tx1"/>
                </a:solidFill>
                <a:latin typeface="Arial" pitchFamily="34" charset="0"/>
                <a:ea typeface="宋体" pitchFamily="2" charset="-122"/>
              </a:defRPr>
            </a:lvl9pPr>
          </a:lstStyle>
          <a:p>
            <a:pPr algn="ctr" eaLnBrk="0" hangingPunct="0">
              <a:spcBef>
                <a:spcPct val="50000"/>
              </a:spcBef>
              <a:spcAft>
                <a:spcPct val="10000"/>
              </a:spcAft>
            </a:pPr>
            <a:r>
              <a:rPr kumimoji="1" lang="zh-CN" altLang="en-US" sz="1292" b="1" dirty="0">
                <a:solidFill>
                  <a:srgbClr val="FFFFFF"/>
                </a:solidFill>
                <a:latin typeface="楷体" panose="02010609060101010101" pitchFamily="49" charset="-122"/>
                <a:ea typeface="楷体" panose="02010609060101010101" pitchFamily="49" charset="-122"/>
                <a:cs typeface="Arial" pitchFamily="34" charset="0"/>
                <a:sym typeface="Arial"/>
              </a:rPr>
              <a:t>一般临床市场</a:t>
            </a:r>
            <a:endParaRPr kumimoji="1" lang="zh-CN" altLang="zh-CN" sz="1292" b="1" dirty="0">
              <a:solidFill>
                <a:srgbClr val="FFFFFF"/>
              </a:solidFill>
              <a:latin typeface="楷体" panose="02010609060101010101" pitchFamily="49" charset="-122"/>
              <a:ea typeface="楷体" panose="02010609060101010101" pitchFamily="49" charset="-122"/>
              <a:cs typeface="Arial" pitchFamily="34" charset="0"/>
              <a:sym typeface="Arial"/>
            </a:endParaRPr>
          </a:p>
        </p:txBody>
      </p:sp>
      <p:sp>
        <p:nvSpPr>
          <p:cNvPr id="34" name="AutoShape 5">
            <a:extLst>
              <a:ext uri="{FF2B5EF4-FFF2-40B4-BE49-F238E27FC236}">
                <a16:creationId xmlns="" xmlns:a16="http://schemas.microsoft.com/office/drawing/2014/main" id="{2AE0F5ED-6B69-4CF5-9696-939AD5D5B497}"/>
              </a:ext>
            </a:extLst>
          </p:cNvPr>
          <p:cNvSpPr>
            <a:spLocks noChangeArrowheads="1"/>
          </p:cNvSpPr>
          <p:nvPr/>
        </p:nvSpPr>
        <p:spPr bwMode="auto">
          <a:xfrm>
            <a:off x="2672994" y="4460042"/>
            <a:ext cx="4162401" cy="2153212"/>
          </a:xfrm>
          <a:prstGeom prst="foldedCorner">
            <a:avLst>
              <a:gd name="adj" fmla="val 12500"/>
            </a:avLst>
          </a:prstGeom>
          <a:solidFill>
            <a:schemeClr val="bg1">
              <a:lumMod val="95000"/>
            </a:schemeClr>
          </a:solidFill>
          <a:ln w="9525">
            <a:noFill/>
            <a:round/>
            <a:headEnd/>
            <a:tailEnd/>
          </a:ln>
          <a:effectLst/>
        </p:spPr>
        <p:txBody>
          <a:bodyPr lIns="79289" tIns="39643" rIns="79289" bIns="39643"/>
          <a:lstStyle/>
          <a:p>
            <a:pPr marL="151525" indent="-151525" algn="just">
              <a:lnSpc>
                <a:spcPct val="120000"/>
              </a:lnSpc>
              <a:spcBef>
                <a:spcPts val="277"/>
              </a:spcBef>
              <a:spcAft>
                <a:spcPts val="277"/>
              </a:spcAft>
              <a:buClr>
                <a:srgbClr val="0E345B"/>
              </a:buClr>
              <a:buSzPct val="80000"/>
              <a:buFont typeface="Wingdings" pitchFamily="2" charset="2"/>
              <a:buChar char="n"/>
            </a:pPr>
            <a:r>
              <a:rPr lang="zh-CN" altLang="en-US" sz="1100" dirty="0">
                <a:latin typeface="times" panose="02020603050405020304" pitchFamily="18" charset="0"/>
                <a:cs typeface="times" panose="02020603050405020304" pitchFamily="18" charset="0"/>
              </a:rPr>
              <a:t>据临床分析，冠心病患者在术后一年需服用抗血小板药物以防止消化道大出血。</a:t>
            </a:r>
            <a:r>
              <a:rPr lang="zh-CN" altLang="en-US" sz="1100" b="1" dirty="0">
                <a:latin typeface="times" panose="02020603050405020304" pitchFamily="18" charset="0"/>
                <a:cs typeface="times" panose="02020603050405020304" pitchFamily="18" charset="0"/>
              </a:rPr>
              <a:t>磁控胶囊胃镜系统替代传统电子胃镜，避免了患者在传统电子胃镜检查前需停服抗血小板药物导致的血栓风险</a:t>
            </a:r>
            <a:r>
              <a:rPr lang="zh-CN" altLang="en-US" sz="1100" dirty="0">
                <a:latin typeface="times" panose="02020603050405020304" pitchFamily="18" charset="0"/>
                <a:cs typeface="times" panose="02020603050405020304" pitchFamily="18" charset="0"/>
              </a:rPr>
              <a:t>，同时还可完整检查电子胃镜不能抵达的小肠。临床试验初步证明， </a:t>
            </a:r>
            <a:r>
              <a:rPr lang="zh-CN" altLang="en-US" sz="1100" b="1" dirty="0">
                <a:latin typeface="times" panose="02020603050405020304" pitchFamily="18" charset="0"/>
                <a:cs typeface="times" panose="02020603050405020304" pitchFamily="18" charset="0"/>
              </a:rPr>
              <a:t>磁控胶囊胃镜可作为此类检查的首选方式。</a:t>
            </a:r>
            <a:endParaRPr lang="en-US" altLang="zh-CN" sz="1100" dirty="0">
              <a:latin typeface="times" panose="02020603050405020304" pitchFamily="18" charset="0"/>
              <a:cs typeface="times" panose="02020603050405020304" pitchFamily="18" charset="0"/>
            </a:endParaRPr>
          </a:p>
          <a:p>
            <a:pPr marL="151525" indent="-151525" algn="just">
              <a:lnSpc>
                <a:spcPct val="120000"/>
              </a:lnSpc>
              <a:spcBef>
                <a:spcPts val="277"/>
              </a:spcBef>
              <a:spcAft>
                <a:spcPts val="277"/>
              </a:spcAft>
              <a:buClr>
                <a:srgbClr val="0E345B"/>
              </a:buClr>
              <a:buSzPct val="80000"/>
              <a:buFont typeface="Wingdings" pitchFamily="2" charset="2"/>
              <a:buChar char="n"/>
            </a:pPr>
            <a:r>
              <a:rPr lang="en-US" altLang="zh-CN" sz="1100" dirty="0">
                <a:latin typeface="times" panose="02020603050405020304" pitchFamily="18" charset="0"/>
                <a:cs typeface="times" panose="02020603050405020304" pitchFamily="18" charset="0"/>
              </a:rPr>
              <a:t>2017</a:t>
            </a:r>
            <a:r>
              <a:rPr lang="zh-CN" altLang="en-US" sz="1100" dirty="0">
                <a:latin typeface="times" panose="02020603050405020304" pitchFamily="18" charset="0"/>
                <a:cs typeface="times" panose="02020603050405020304" pitchFamily="18" charset="0"/>
              </a:rPr>
              <a:t>年中国冠脉介入手术例数为</a:t>
            </a:r>
            <a:r>
              <a:rPr lang="en-US" altLang="zh-CN" sz="1100" dirty="0">
                <a:latin typeface="times" panose="02020603050405020304" pitchFamily="18" charset="0"/>
                <a:cs typeface="times" panose="02020603050405020304" pitchFamily="18" charset="0"/>
              </a:rPr>
              <a:t>753,142</a:t>
            </a:r>
            <a:r>
              <a:rPr lang="zh-CN" altLang="en-US" sz="1100" dirty="0">
                <a:latin typeface="times" panose="02020603050405020304" pitchFamily="18" charset="0"/>
                <a:cs typeface="times" panose="02020603050405020304" pitchFamily="18" charset="0"/>
              </a:rPr>
              <a:t>例，且从</a:t>
            </a:r>
            <a:r>
              <a:rPr lang="en-US" altLang="zh-CN" sz="1100" dirty="0">
                <a:latin typeface="times" panose="02020603050405020304" pitchFamily="18" charset="0"/>
                <a:cs typeface="times" panose="02020603050405020304" pitchFamily="18" charset="0"/>
              </a:rPr>
              <a:t>2010</a:t>
            </a:r>
            <a:r>
              <a:rPr lang="zh-CN" altLang="en-US" sz="1100" dirty="0">
                <a:latin typeface="times" panose="02020603050405020304" pitchFamily="18" charset="0"/>
                <a:cs typeface="times" panose="02020603050405020304" pitchFamily="18" charset="0"/>
              </a:rPr>
              <a:t>年起，始终保持</a:t>
            </a:r>
            <a:r>
              <a:rPr lang="en-US" altLang="zh-CN" sz="1100" dirty="0">
                <a:latin typeface="times" panose="02020603050405020304" pitchFamily="18" charset="0"/>
                <a:cs typeface="times" panose="02020603050405020304" pitchFamily="18" charset="0"/>
              </a:rPr>
              <a:t>10%</a:t>
            </a:r>
            <a:r>
              <a:rPr lang="zh-CN" altLang="en-US" sz="1100" dirty="0">
                <a:latin typeface="times" panose="02020603050405020304" pitchFamily="18" charset="0"/>
                <a:cs typeface="times" panose="02020603050405020304" pitchFamily="18" charset="0"/>
              </a:rPr>
              <a:t>以上的增长速度，</a:t>
            </a:r>
            <a:r>
              <a:rPr lang="zh-CN" altLang="en-US" sz="1100" b="1" dirty="0">
                <a:latin typeface="times" panose="02020603050405020304" pitchFamily="18" charset="0"/>
                <a:cs typeface="times" panose="02020603050405020304" pitchFamily="18" charset="0"/>
              </a:rPr>
              <a:t>预计</a:t>
            </a:r>
            <a:r>
              <a:rPr lang="en-US" altLang="zh-CN" sz="1100" b="1" dirty="0">
                <a:latin typeface="times" panose="02020603050405020304" pitchFamily="18" charset="0"/>
                <a:cs typeface="times" panose="02020603050405020304" pitchFamily="18" charset="0"/>
              </a:rPr>
              <a:t>2020</a:t>
            </a:r>
            <a:r>
              <a:rPr lang="zh-CN" altLang="en-US" sz="1100" b="1" dirty="0">
                <a:latin typeface="times" panose="02020603050405020304" pitchFamily="18" charset="0"/>
                <a:cs typeface="times" panose="02020603050405020304" pitchFamily="18" charset="0"/>
              </a:rPr>
              <a:t>年左右将突破</a:t>
            </a:r>
            <a:r>
              <a:rPr lang="en-US" altLang="zh-CN" sz="1100" b="1" dirty="0">
                <a:latin typeface="times" panose="02020603050405020304" pitchFamily="18" charset="0"/>
                <a:cs typeface="times" panose="02020603050405020304" pitchFamily="18" charset="0"/>
              </a:rPr>
              <a:t>100</a:t>
            </a:r>
            <a:r>
              <a:rPr lang="zh-CN" altLang="en-US" sz="1100" b="1" dirty="0">
                <a:latin typeface="times" panose="02020603050405020304" pitchFamily="18" charset="0"/>
                <a:cs typeface="times" panose="02020603050405020304" pitchFamily="18" charset="0"/>
              </a:rPr>
              <a:t>万例。</a:t>
            </a:r>
            <a:r>
              <a:rPr lang="zh-CN" altLang="en-US" sz="1100" dirty="0">
                <a:latin typeface="times" panose="02020603050405020304" pitchFamily="18" charset="0"/>
                <a:cs typeface="times" panose="02020603050405020304" pitchFamily="18" charset="0"/>
              </a:rPr>
              <a:t>此外，患者术后还需终身服用抗血小板药物，消化道溃疡、出血风险长期存在，定期监测十分必要。</a:t>
            </a:r>
          </a:p>
          <a:p>
            <a:pPr marL="151525" indent="-151525" algn="just">
              <a:lnSpc>
                <a:spcPct val="120000"/>
              </a:lnSpc>
              <a:spcBef>
                <a:spcPts val="277"/>
              </a:spcBef>
              <a:spcAft>
                <a:spcPts val="277"/>
              </a:spcAft>
              <a:buClr>
                <a:srgbClr val="0E345B"/>
              </a:buClr>
              <a:buSzPct val="80000"/>
              <a:buFont typeface="Wingdings" pitchFamily="2" charset="2"/>
              <a:buChar char="n"/>
            </a:pPr>
            <a:endParaRPr lang="zh-CN" altLang="en-US" sz="1108" dirty="0">
              <a:solidFill>
                <a:srgbClr val="000000"/>
              </a:solidFill>
              <a:latin typeface="times" panose="02020603050405020304" pitchFamily="18" charset="0"/>
              <a:ea typeface="楷体" panose="02010609060101010101" pitchFamily="49" charset="-122"/>
              <a:cs typeface="times" panose="02020603050405020304" pitchFamily="18" charset="0"/>
            </a:endParaRPr>
          </a:p>
        </p:txBody>
      </p:sp>
      <p:sp>
        <p:nvSpPr>
          <p:cNvPr id="35" name="Text Box 4">
            <a:extLst>
              <a:ext uri="{FF2B5EF4-FFF2-40B4-BE49-F238E27FC236}">
                <a16:creationId xmlns="" xmlns:a16="http://schemas.microsoft.com/office/drawing/2014/main" id="{FE862AF0-F38E-46F5-BDD3-083812E1EA16}"/>
              </a:ext>
            </a:extLst>
          </p:cNvPr>
          <p:cNvSpPr txBox="1">
            <a:spLocks noChangeArrowheads="1"/>
          </p:cNvSpPr>
          <p:nvPr/>
        </p:nvSpPr>
        <p:spPr bwMode="auto">
          <a:xfrm>
            <a:off x="2672994" y="4200279"/>
            <a:ext cx="4162401" cy="247339"/>
          </a:xfrm>
          <a:prstGeom prst="rect">
            <a:avLst/>
          </a:prstGeom>
          <a:solidFill>
            <a:schemeClr val="accent1"/>
          </a:solidFill>
          <a:ln w="9525" algn="ctr">
            <a:noFill/>
            <a:miter lim="800000"/>
            <a:headEnd/>
            <a:tailEnd/>
          </a:ln>
          <a:effectLst/>
        </p:spPr>
        <p:txBody>
          <a:bodyPr lIns="79313" tIns="39657" rIns="79313" bIns="39657"/>
          <a:lstStyle>
            <a:lvl1pPr algn="l" defTabSz="314325">
              <a:spcBef>
                <a:spcPct val="0"/>
              </a:spcBef>
              <a:defRPr>
                <a:solidFill>
                  <a:schemeClr val="tx1"/>
                </a:solidFill>
                <a:latin typeface="Arial" pitchFamily="34" charset="0"/>
                <a:ea typeface="宋体" pitchFamily="2" charset="-122"/>
              </a:defRPr>
            </a:lvl1pPr>
            <a:lvl2pPr algn="l" defTabSz="314325">
              <a:spcBef>
                <a:spcPct val="0"/>
              </a:spcBef>
              <a:defRPr>
                <a:solidFill>
                  <a:schemeClr val="tx1"/>
                </a:solidFill>
                <a:latin typeface="Arial" pitchFamily="34" charset="0"/>
                <a:ea typeface="宋体" pitchFamily="2" charset="-122"/>
              </a:defRPr>
            </a:lvl2pPr>
            <a:lvl3pPr algn="l" defTabSz="314325">
              <a:spcBef>
                <a:spcPct val="0"/>
              </a:spcBef>
              <a:defRPr>
                <a:solidFill>
                  <a:schemeClr val="tx1"/>
                </a:solidFill>
                <a:latin typeface="Arial" pitchFamily="34" charset="0"/>
                <a:ea typeface="宋体" pitchFamily="2" charset="-122"/>
              </a:defRPr>
            </a:lvl3pPr>
            <a:lvl4pPr algn="l" defTabSz="314325">
              <a:spcBef>
                <a:spcPct val="0"/>
              </a:spcBef>
              <a:defRPr>
                <a:solidFill>
                  <a:schemeClr val="tx1"/>
                </a:solidFill>
                <a:latin typeface="Arial" pitchFamily="34" charset="0"/>
                <a:ea typeface="宋体" pitchFamily="2" charset="-122"/>
              </a:defRPr>
            </a:lvl4pPr>
            <a:lvl5pPr marL="1827213" algn="l" defTabSz="314325">
              <a:spcBef>
                <a:spcPct val="0"/>
              </a:spcBef>
              <a:defRPr>
                <a:solidFill>
                  <a:schemeClr val="tx1"/>
                </a:solidFill>
                <a:latin typeface="Arial" pitchFamily="34" charset="0"/>
                <a:ea typeface="宋体" pitchFamily="2" charset="-122"/>
              </a:defRPr>
            </a:lvl5pPr>
            <a:lvl6pPr marL="2284413" defTabSz="314325" fontAlgn="base">
              <a:spcBef>
                <a:spcPct val="0"/>
              </a:spcBef>
              <a:spcAft>
                <a:spcPct val="0"/>
              </a:spcAft>
              <a:defRPr>
                <a:solidFill>
                  <a:schemeClr val="tx1"/>
                </a:solidFill>
                <a:latin typeface="Arial" pitchFamily="34" charset="0"/>
                <a:ea typeface="宋体" pitchFamily="2" charset="-122"/>
              </a:defRPr>
            </a:lvl6pPr>
            <a:lvl7pPr marL="2741613" defTabSz="314325" fontAlgn="base">
              <a:spcBef>
                <a:spcPct val="0"/>
              </a:spcBef>
              <a:spcAft>
                <a:spcPct val="0"/>
              </a:spcAft>
              <a:defRPr>
                <a:solidFill>
                  <a:schemeClr val="tx1"/>
                </a:solidFill>
                <a:latin typeface="Arial" pitchFamily="34" charset="0"/>
                <a:ea typeface="宋体" pitchFamily="2" charset="-122"/>
              </a:defRPr>
            </a:lvl7pPr>
            <a:lvl8pPr marL="3198813" defTabSz="314325" fontAlgn="base">
              <a:spcBef>
                <a:spcPct val="0"/>
              </a:spcBef>
              <a:spcAft>
                <a:spcPct val="0"/>
              </a:spcAft>
              <a:defRPr>
                <a:solidFill>
                  <a:schemeClr val="tx1"/>
                </a:solidFill>
                <a:latin typeface="Arial" pitchFamily="34" charset="0"/>
                <a:ea typeface="宋体" pitchFamily="2" charset="-122"/>
              </a:defRPr>
            </a:lvl8pPr>
            <a:lvl9pPr marL="3656013" defTabSz="314325" fontAlgn="base">
              <a:spcBef>
                <a:spcPct val="0"/>
              </a:spcBef>
              <a:spcAft>
                <a:spcPct val="0"/>
              </a:spcAft>
              <a:defRPr>
                <a:solidFill>
                  <a:schemeClr val="tx1"/>
                </a:solidFill>
                <a:latin typeface="Arial" pitchFamily="34" charset="0"/>
                <a:ea typeface="宋体" pitchFamily="2" charset="-122"/>
              </a:defRPr>
            </a:lvl9pPr>
          </a:lstStyle>
          <a:p>
            <a:pPr algn="ctr" eaLnBrk="0" hangingPunct="0">
              <a:spcBef>
                <a:spcPct val="50000"/>
              </a:spcBef>
              <a:spcAft>
                <a:spcPct val="10000"/>
              </a:spcAft>
            </a:pPr>
            <a:r>
              <a:rPr kumimoji="1" lang="zh-CN" altLang="en-US" sz="1292" b="1" dirty="0">
                <a:solidFill>
                  <a:srgbClr val="FFFFFF"/>
                </a:solidFill>
                <a:latin typeface="楷体" panose="02010609060101010101" pitchFamily="49" charset="-122"/>
                <a:ea typeface="楷体" panose="02010609060101010101" pitchFamily="49" charset="-122"/>
                <a:cs typeface="Arial" pitchFamily="34" charset="0"/>
                <a:sym typeface="Arial"/>
              </a:rPr>
              <a:t>临床市场</a:t>
            </a:r>
            <a:r>
              <a:rPr kumimoji="1" lang="en-US" altLang="zh-CN" sz="1292" b="1" dirty="0">
                <a:solidFill>
                  <a:srgbClr val="FFFFFF"/>
                </a:solidFill>
                <a:latin typeface="楷体" panose="02010609060101010101" pitchFamily="49" charset="-122"/>
                <a:ea typeface="楷体" panose="02010609060101010101" pitchFamily="49" charset="-122"/>
                <a:cs typeface="Arial" pitchFamily="34" charset="0"/>
                <a:sym typeface="Arial"/>
              </a:rPr>
              <a:t>-</a:t>
            </a:r>
            <a:r>
              <a:rPr kumimoji="1" lang="zh-CN" altLang="en-US" sz="1292" b="1" dirty="0">
                <a:solidFill>
                  <a:srgbClr val="FFFFFF"/>
                </a:solidFill>
                <a:latin typeface="楷体" panose="02010609060101010101" pitchFamily="49" charset="-122"/>
                <a:ea typeface="楷体" panose="02010609060101010101" pitchFamily="49" charset="-122"/>
                <a:cs typeface="Arial" pitchFamily="34" charset="0"/>
                <a:sym typeface="Arial"/>
              </a:rPr>
              <a:t>心血管内科</a:t>
            </a:r>
          </a:p>
        </p:txBody>
      </p:sp>
      <p:sp>
        <p:nvSpPr>
          <p:cNvPr id="16" name="Google Shape;152;p15">
            <a:extLst>
              <a:ext uri="{FF2B5EF4-FFF2-40B4-BE49-F238E27FC236}">
                <a16:creationId xmlns="" xmlns:a16="http://schemas.microsoft.com/office/drawing/2014/main" id="{6C1B2AF8-0503-431B-AD75-958D580ADE7A}"/>
              </a:ext>
            </a:extLst>
          </p:cNvPr>
          <p:cNvSpPr/>
          <p:nvPr/>
        </p:nvSpPr>
        <p:spPr>
          <a:xfrm>
            <a:off x="1174409" y="315819"/>
            <a:ext cx="7899400" cy="695829"/>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3.4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胶囊胃镜市场</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kumimoji="1" lang="zh-CN" altLang="en-US" sz="2000" b="1" dirty="0">
                <a:solidFill>
                  <a:schemeClr val="bg1"/>
                </a:solidFill>
                <a:latin typeface="+mj-ea"/>
              </a:rPr>
              <a:t>行业驱动力：终端市场加速行业发展</a:t>
            </a:r>
            <a:endPar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endParaRPr>
          </a:p>
        </p:txBody>
      </p:sp>
    </p:spTree>
    <p:extLst>
      <p:ext uri="{BB962C8B-B14F-4D97-AF65-F5344CB8AC3E}">
        <p14:creationId xmlns:p14="http://schemas.microsoft.com/office/powerpoint/2010/main" val="1449406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 xmlns:a16="http://schemas.microsoft.com/office/drawing/2014/main" id="{678322F8-AF13-42FB-AD61-463A41235E16}"/>
              </a:ext>
            </a:extLst>
          </p:cNvPr>
          <p:cNvGraphicFramePr>
            <a:graphicFrameLocks noGrp="1"/>
          </p:cNvGraphicFramePr>
          <p:nvPr/>
        </p:nvGraphicFramePr>
        <p:xfrm>
          <a:off x="477519" y="1980464"/>
          <a:ext cx="7899401" cy="3291840"/>
        </p:xfrm>
        <a:graphic>
          <a:graphicData uri="http://schemas.openxmlformats.org/drawingml/2006/table">
            <a:tbl>
              <a:tblPr firstRow="1" bandRow="1">
                <a:tableStyleId>{5C22544A-7EE6-4342-B048-85BDC9FD1C3A}</a:tableStyleId>
              </a:tblPr>
              <a:tblGrid>
                <a:gridCol w="1778001">
                  <a:extLst>
                    <a:ext uri="{9D8B030D-6E8A-4147-A177-3AD203B41FA5}">
                      <a16:colId xmlns="" xmlns:a16="http://schemas.microsoft.com/office/drawing/2014/main" val="3692271332"/>
                    </a:ext>
                  </a:extLst>
                </a:gridCol>
                <a:gridCol w="6121400">
                  <a:extLst>
                    <a:ext uri="{9D8B030D-6E8A-4147-A177-3AD203B41FA5}">
                      <a16:colId xmlns="" xmlns:a16="http://schemas.microsoft.com/office/drawing/2014/main" val="959561684"/>
                    </a:ext>
                  </a:extLst>
                </a:gridCol>
              </a:tblGrid>
              <a:tr h="0">
                <a:tc>
                  <a:txBody>
                    <a:bodyPr/>
                    <a:lstStyle/>
                    <a:p>
                      <a:pPr marL="0" algn="l" defTabSz="913765" rtl="0" eaLnBrk="1" latinLnBrk="0" hangingPunct="1"/>
                      <a:r>
                        <a:rPr kumimoji="0" lang="zh-CN" altLang="en-US" sz="1200" b="0" i="0" u="none" strike="noStrike" kern="1200" cap="none" spc="0" normalizeH="0" baseline="0" dirty="0">
                          <a:ln>
                            <a:noFill/>
                          </a:ln>
                          <a:solidFill>
                            <a:srgbClr val="000000"/>
                          </a:solidFill>
                          <a:effectLst/>
                          <a:uLnTx/>
                          <a:uFillTx/>
                          <a:latin typeface="+mn-ea"/>
                          <a:ea typeface="+mn-ea"/>
                          <a:cs typeface="+mn-cs"/>
                        </a:rPr>
                        <a:t>方向</a:t>
                      </a:r>
                      <a:endParaRPr kumimoji="0" lang="en-US" altLang="zh-CN" sz="1200" b="0" i="0" u="none" strike="noStrike" kern="1200" cap="none" spc="0" normalizeH="0" baseline="0" dirty="0">
                        <a:ln>
                          <a:noFill/>
                        </a:ln>
                        <a:solidFill>
                          <a:srgbClr val="000000"/>
                        </a:solidFill>
                        <a:effectLst/>
                        <a:uLnTx/>
                        <a:uFillTx/>
                        <a:latin typeface="+mn-ea"/>
                        <a:ea typeface="+mn-ea"/>
                        <a:cs typeface="+mn-cs"/>
                      </a:endParaRPr>
                    </a:p>
                  </a:txBody>
                  <a:tcPr>
                    <a:solidFill>
                      <a:srgbClr val="CBCFD7"/>
                    </a:solidFill>
                  </a:tcPr>
                </a:tc>
                <a:tc>
                  <a:txBody>
                    <a:bodyPr/>
                    <a:lstStyle/>
                    <a:p>
                      <a:pPr marL="0" marR="0" indent="0" algn="l" defTabSz="913765"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dirty="0">
                          <a:ln>
                            <a:noFill/>
                          </a:ln>
                          <a:solidFill>
                            <a:srgbClr val="000000"/>
                          </a:solidFill>
                          <a:effectLst/>
                          <a:uLnTx/>
                          <a:uFillTx/>
                          <a:latin typeface="+mn-ea"/>
                          <a:ea typeface="+mn-ea"/>
                          <a:cs typeface="+mn-cs"/>
                        </a:rPr>
                        <a:t>简介</a:t>
                      </a:r>
                    </a:p>
                  </a:txBody>
                  <a:tcPr>
                    <a:solidFill>
                      <a:srgbClr val="CBCFD7"/>
                    </a:solidFill>
                  </a:tcPr>
                </a:tc>
                <a:extLst>
                  <a:ext uri="{0D108BD9-81ED-4DB2-BD59-A6C34878D82A}">
                    <a16:rowId xmlns="" xmlns:a16="http://schemas.microsoft.com/office/drawing/2014/main" val="12571851"/>
                  </a:ext>
                </a:extLst>
              </a:tr>
              <a:tr h="998609">
                <a:tc>
                  <a:txBody>
                    <a:bodyPr/>
                    <a:lstStyle/>
                    <a:p>
                      <a:pPr marL="0" algn="l" defTabSz="913765" rtl="0" eaLnBrk="1" latinLnBrk="0" hangingPunct="1"/>
                      <a:r>
                        <a:rPr kumimoji="0" lang="zh-CN" altLang="en-US" sz="1200" b="0" i="0" u="none" strike="noStrike" kern="1200" cap="none" spc="0" normalizeH="0" baseline="0" dirty="0">
                          <a:ln>
                            <a:noFill/>
                          </a:ln>
                          <a:solidFill>
                            <a:srgbClr val="000000"/>
                          </a:solidFill>
                          <a:effectLst/>
                          <a:uLnTx/>
                          <a:uFillTx/>
                          <a:latin typeface="+mn-ea"/>
                          <a:ea typeface="+mn-ea"/>
                          <a:cs typeface="+mn-cs"/>
                        </a:rPr>
                        <a:t>新的磁控技术</a:t>
                      </a:r>
                      <a:endParaRPr kumimoji="0" lang="en-US" altLang="zh-CN" sz="1200" b="0" i="0" u="none" strike="noStrike" kern="1200" cap="none" spc="0" normalizeH="0" baseline="0" dirty="0">
                        <a:ln>
                          <a:noFill/>
                        </a:ln>
                        <a:solidFill>
                          <a:srgbClr val="000000"/>
                        </a:solidFill>
                        <a:effectLst/>
                        <a:uLnTx/>
                        <a:uFillTx/>
                        <a:latin typeface="+mn-ea"/>
                        <a:ea typeface="+mn-ea"/>
                        <a:cs typeface="+mn-cs"/>
                      </a:endParaRPr>
                    </a:p>
                  </a:txBody>
                  <a:tcPr>
                    <a:solidFill>
                      <a:schemeClr val="bg1">
                        <a:lumMod val="95000"/>
                      </a:schemeClr>
                    </a:solidFill>
                  </a:tcP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dirty="0">
                          <a:ln>
                            <a:noFill/>
                          </a:ln>
                          <a:solidFill>
                            <a:srgbClr val="000000"/>
                          </a:solidFill>
                          <a:effectLst/>
                          <a:uLnTx/>
                          <a:uFillTx/>
                          <a:latin typeface="+mn-ea"/>
                          <a:ea typeface="+mn-ea"/>
                          <a:cs typeface="+mn-cs"/>
                        </a:rPr>
                        <a:t>如</a:t>
                      </a:r>
                      <a:r>
                        <a:rPr kumimoji="0" lang="en-US" altLang="zh-CN" sz="1200" b="0" i="0" u="none" strike="noStrike" kern="1200" cap="none" spc="0" normalizeH="0" baseline="0" dirty="0">
                          <a:ln>
                            <a:noFill/>
                          </a:ln>
                          <a:solidFill>
                            <a:srgbClr val="000000"/>
                          </a:solidFill>
                          <a:effectLst/>
                          <a:uLnTx/>
                          <a:uFillTx/>
                          <a:latin typeface="+mn-ea"/>
                          <a:ea typeface="+mn-ea"/>
                          <a:cs typeface="+mn-cs"/>
                        </a:rPr>
                        <a:t>MRI</a:t>
                      </a:r>
                      <a:r>
                        <a:rPr kumimoji="0" lang="zh-CN" altLang="en-US" sz="1200" b="0" i="0" u="none" strike="noStrike" kern="1200" cap="none" spc="0" normalizeH="0" baseline="0" dirty="0">
                          <a:ln>
                            <a:noFill/>
                          </a:ln>
                          <a:solidFill>
                            <a:srgbClr val="000000"/>
                          </a:solidFill>
                          <a:effectLst/>
                          <a:uLnTx/>
                          <a:uFillTx/>
                          <a:latin typeface="+mn-ea"/>
                          <a:ea typeface="+mn-ea"/>
                          <a:cs typeface="+mn-cs"/>
                        </a:rPr>
                        <a:t>磁控技术，已有苏黎世联邦理工学院的研究者在概念上演示了用</a:t>
                      </a:r>
                      <a:r>
                        <a:rPr kumimoji="0" lang="en-US" altLang="zh-CN" sz="1200" b="0" i="0" u="none" strike="noStrike" kern="1200" cap="none" spc="0" normalizeH="0" baseline="0" dirty="0">
                          <a:ln>
                            <a:noFill/>
                          </a:ln>
                          <a:solidFill>
                            <a:srgbClr val="000000"/>
                          </a:solidFill>
                          <a:effectLst/>
                          <a:uLnTx/>
                          <a:uFillTx/>
                          <a:latin typeface="+mn-ea"/>
                          <a:ea typeface="+mn-ea"/>
                          <a:cs typeface="+mn-cs"/>
                        </a:rPr>
                        <a:t>MRI</a:t>
                      </a:r>
                      <a:r>
                        <a:rPr kumimoji="0" lang="zh-CN" altLang="en-US" sz="1200" b="0" i="0" u="none" strike="noStrike" kern="1200" cap="none" spc="0" normalizeH="0" baseline="0" dirty="0">
                          <a:ln>
                            <a:noFill/>
                          </a:ln>
                          <a:solidFill>
                            <a:srgbClr val="000000"/>
                          </a:solidFill>
                          <a:effectLst/>
                          <a:uLnTx/>
                          <a:uFillTx/>
                          <a:latin typeface="+mn-ea"/>
                          <a:ea typeface="+mn-ea"/>
                          <a:cs typeface="+mn-cs"/>
                        </a:rPr>
                        <a:t>技术进行胶囊内窥镜检查，并获得专利，以及加州理工学院的研究小组也致力于磁力机器人的</a:t>
                      </a:r>
                      <a:r>
                        <a:rPr kumimoji="0" lang="en-US" altLang="zh-CN" sz="1200" b="0" i="0" u="none" strike="noStrike" kern="1200" cap="none" spc="0" normalizeH="0" baseline="0" dirty="0">
                          <a:ln>
                            <a:noFill/>
                          </a:ln>
                          <a:solidFill>
                            <a:srgbClr val="000000"/>
                          </a:solidFill>
                          <a:effectLst/>
                          <a:uLnTx/>
                          <a:uFillTx/>
                          <a:latin typeface="+mn-ea"/>
                          <a:ea typeface="+mn-ea"/>
                          <a:cs typeface="+mn-cs"/>
                        </a:rPr>
                        <a:t>MRI</a:t>
                      </a:r>
                      <a:r>
                        <a:rPr kumimoji="0" lang="zh-CN" altLang="en-US" sz="1200" b="0" i="0" u="none" strike="noStrike" kern="1200" cap="none" spc="0" normalizeH="0" baseline="0" dirty="0">
                          <a:ln>
                            <a:noFill/>
                          </a:ln>
                          <a:solidFill>
                            <a:srgbClr val="000000"/>
                          </a:solidFill>
                          <a:effectLst/>
                          <a:uLnTx/>
                          <a:uFillTx/>
                          <a:latin typeface="+mn-ea"/>
                          <a:ea typeface="+mn-ea"/>
                          <a:cs typeface="+mn-cs"/>
                        </a:rPr>
                        <a:t>供电和引导概念，但该磁控技术目前暂无商业化；其他内部驱动型磁力胶囊比如日本大阪医学院研究者提出的鱼状游泳磁性胶囊、日本东北大学研究者提出的螺旋型磁性胶囊、天津理工大学（中国）与香川大学（日本）合作项目提出的混合运动胶囊等，但是内部驱动模式的可行性需更多的伦理审查，限制了其临床应用，暂时难以推广。</a:t>
                      </a:r>
                    </a:p>
                  </a:txBody>
                  <a:tcPr>
                    <a:solidFill>
                      <a:schemeClr val="bg1">
                        <a:lumMod val="95000"/>
                      </a:schemeClr>
                    </a:solidFill>
                  </a:tcPr>
                </a:tc>
                <a:extLst>
                  <a:ext uri="{0D108BD9-81ED-4DB2-BD59-A6C34878D82A}">
                    <a16:rowId xmlns="" xmlns:a16="http://schemas.microsoft.com/office/drawing/2014/main" val="1789102481"/>
                  </a:ext>
                </a:extLst>
              </a:tr>
              <a:tr h="668059">
                <a:tc>
                  <a:txBody>
                    <a:bodyPr/>
                    <a:lstStyle/>
                    <a:p>
                      <a:pPr marL="0" algn="l" defTabSz="913765" rtl="0" eaLnBrk="1" latinLnBrk="0" hangingPunct="1"/>
                      <a:r>
                        <a:rPr kumimoji="0" lang="zh-CN" altLang="en-US" sz="1200" b="0" i="0" u="none" strike="noStrike" kern="1200" cap="none" spc="0" normalizeH="0" baseline="0" dirty="0">
                          <a:ln>
                            <a:noFill/>
                          </a:ln>
                          <a:solidFill>
                            <a:srgbClr val="000000"/>
                          </a:solidFill>
                          <a:effectLst/>
                          <a:uLnTx/>
                          <a:uFillTx/>
                          <a:latin typeface="+mn-ea"/>
                          <a:ea typeface="+mn-ea"/>
                          <a:cs typeface="+mn-cs"/>
                        </a:rPr>
                        <a:t>内镜检查产品线的延伸</a:t>
                      </a:r>
                    </a:p>
                  </a:txBody>
                  <a:tcPr/>
                </a:tc>
                <a:tc>
                  <a:txBody>
                    <a:bodyPr/>
                    <a:lstStyle/>
                    <a:p>
                      <a:pPr marL="0" algn="l" defTabSz="913765" rtl="0" eaLnBrk="1" latinLnBrk="0" hangingPunct="1"/>
                      <a:r>
                        <a:rPr kumimoji="0" lang="zh-CN" altLang="en-US" sz="1200" b="0" i="0" u="none" strike="noStrike" kern="1200" cap="none" spc="0" normalizeH="0" baseline="0" dirty="0">
                          <a:ln>
                            <a:noFill/>
                          </a:ln>
                          <a:solidFill>
                            <a:srgbClr val="000000"/>
                          </a:solidFill>
                          <a:effectLst/>
                          <a:uLnTx/>
                          <a:uFillTx/>
                          <a:latin typeface="+mn-ea"/>
                          <a:ea typeface="+mn-ea"/>
                          <a:cs typeface="+mn-cs"/>
                        </a:rPr>
                        <a:t>包括消化道其他部位的检测（食道、结肠等）、消化道动力诊断（胃肠动力标记物胶囊（可准确判断便秘类型，从而选择最佳治疗方式）、采样胶囊、压力胶囊）、治疗性胶囊（振动胶囊，主要针对药物失去效果的消化道慢性病便秘患者，通过按摩结肠壁对便秘缓解和治疗）、便携式内窥镜（可在基层卫生单位、野战部队、边防海岛、海军舰艇等环境使用，同时可实现远程会诊功能）。</a:t>
                      </a:r>
                    </a:p>
                    <a:p>
                      <a:pPr marL="0" algn="l" defTabSz="913765" rtl="0" eaLnBrk="1" latinLnBrk="0" hangingPunct="1"/>
                      <a:endParaRPr kumimoji="0" lang="zh-CN" altLang="en-US" sz="1200" b="0" i="0" u="none" strike="noStrike" kern="1200" cap="none" spc="0" normalizeH="0" baseline="0" dirty="0">
                        <a:ln>
                          <a:noFill/>
                        </a:ln>
                        <a:solidFill>
                          <a:srgbClr val="000000"/>
                        </a:solidFill>
                        <a:effectLst/>
                        <a:uLnTx/>
                        <a:uFillTx/>
                        <a:latin typeface="+mn-ea"/>
                        <a:ea typeface="+mn-ea"/>
                        <a:cs typeface="+mn-cs"/>
                      </a:endParaRPr>
                    </a:p>
                  </a:txBody>
                  <a:tcPr/>
                </a:tc>
                <a:extLst>
                  <a:ext uri="{0D108BD9-81ED-4DB2-BD59-A6C34878D82A}">
                    <a16:rowId xmlns="" xmlns:a16="http://schemas.microsoft.com/office/drawing/2014/main" val="1561223435"/>
                  </a:ext>
                </a:extLst>
              </a:tr>
              <a:tr h="419379">
                <a:tc>
                  <a:txBody>
                    <a:bodyPr/>
                    <a:lstStyle/>
                    <a:p>
                      <a:pPr marL="0" algn="l" defTabSz="913765" rtl="0" eaLnBrk="1" latinLnBrk="0" hangingPunct="1"/>
                      <a:r>
                        <a:rPr kumimoji="0" lang="zh-CN" altLang="en-US" sz="1200" b="0" i="0" u="none" strike="noStrike" kern="1200" cap="none" spc="0" normalizeH="0" baseline="0" dirty="0">
                          <a:ln>
                            <a:noFill/>
                          </a:ln>
                          <a:solidFill>
                            <a:srgbClr val="000000"/>
                          </a:solidFill>
                          <a:effectLst/>
                          <a:uLnTx/>
                          <a:uFillTx/>
                          <a:latin typeface="+mn-ea"/>
                          <a:ea typeface="+mn-ea"/>
                          <a:cs typeface="+mn-cs"/>
                        </a:rPr>
                        <a:t>人工智能远程阅片技术</a:t>
                      </a:r>
                    </a:p>
                  </a:txBody>
                  <a:tcPr/>
                </a:tc>
                <a:tc>
                  <a:txBody>
                    <a:bodyPr/>
                    <a:lstStyle/>
                    <a:p>
                      <a:pPr marL="0" algn="l" defTabSz="913765" rtl="0" eaLnBrk="1" latinLnBrk="0" hangingPunct="1"/>
                      <a:r>
                        <a:rPr kumimoji="0" lang="en-US" altLang="zh-CN" sz="1200" b="0" i="0" u="none" strike="noStrike" kern="1200" cap="none" spc="0" normalizeH="0" baseline="0" dirty="0">
                          <a:ln>
                            <a:noFill/>
                          </a:ln>
                          <a:solidFill>
                            <a:srgbClr val="000000"/>
                          </a:solidFill>
                          <a:effectLst/>
                          <a:uLnTx/>
                          <a:uFillTx/>
                          <a:latin typeface="+mn-ea"/>
                          <a:ea typeface="+mn-ea"/>
                          <a:cs typeface="+mn-cs"/>
                        </a:rPr>
                        <a:t>AI</a:t>
                      </a:r>
                      <a:r>
                        <a:rPr kumimoji="0" lang="zh-CN" altLang="en-US" sz="1200" b="0" i="0" u="none" strike="noStrike" kern="1200" cap="none" spc="0" normalizeH="0" baseline="0" dirty="0">
                          <a:ln>
                            <a:noFill/>
                          </a:ln>
                          <a:solidFill>
                            <a:srgbClr val="000000"/>
                          </a:solidFill>
                          <a:effectLst/>
                          <a:uLnTx/>
                          <a:uFillTx/>
                          <a:latin typeface="+mn-ea"/>
                          <a:ea typeface="+mn-ea"/>
                          <a:cs typeface="+mn-cs"/>
                        </a:rPr>
                        <a:t>阅片技术涉及平台开发、数据搜集、数据标注和深度学习、科学算法开发等，还包括对消化道内镜影像报告的结构化处理，最终实现消化道疾病的辅助诊断和疾病筛查，使得本地检查、快速诊断和异地诊疗成为现实。</a:t>
                      </a:r>
                    </a:p>
                  </a:txBody>
                  <a:tcPr/>
                </a:tc>
                <a:extLst>
                  <a:ext uri="{0D108BD9-81ED-4DB2-BD59-A6C34878D82A}">
                    <a16:rowId xmlns="" xmlns:a16="http://schemas.microsoft.com/office/drawing/2014/main" val="2287912101"/>
                  </a:ext>
                </a:extLst>
              </a:tr>
            </a:tbl>
          </a:graphicData>
        </a:graphic>
      </p:graphicFrame>
      <p:sp>
        <p:nvSpPr>
          <p:cNvPr id="3" name="文本框 2">
            <a:extLst>
              <a:ext uri="{FF2B5EF4-FFF2-40B4-BE49-F238E27FC236}">
                <a16:creationId xmlns="" xmlns:a16="http://schemas.microsoft.com/office/drawing/2014/main" id="{0E096296-7B99-4EAB-B005-80F9E337A020}"/>
              </a:ext>
            </a:extLst>
          </p:cNvPr>
          <p:cNvSpPr txBox="1"/>
          <p:nvPr/>
        </p:nvSpPr>
        <p:spPr>
          <a:xfrm>
            <a:off x="477519" y="1201221"/>
            <a:ext cx="7899401" cy="461665"/>
          </a:xfrm>
          <a:prstGeom prst="rect">
            <a:avLst/>
          </a:prstGeom>
          <a:noFill/>
        </p:spPr>
        <p:txBody>
          <a:bodyPr wrap="square" rtlCol="0">
            <a:spAutoFit/>
          </a:bodyPr>
          <a:lstStyle/>
          <a:p>
            <a:pPr marL="285750" lvl="0" indent="-285750" defTabSz="913765">
              <a:buFont typeface="Wingdings" panose="05000000000000000000" pitchFamily="2" charset="2"/>
              <a:buChar char="Ø"/>
              <a:defRPr/>
            </a:pPr>
            <a:r>
              <a:rPr kumimoji="1" lang="zh-CN" altLang="en-US" sz="1200" b="1" dirty="0">
                <a:latin typeface="Times New Roman" panose="02020603050405020304" pitchFamily="18" charset="0"/>
                <a:cs typeface="Times New Roman" panose="02020603050405020304" pitchFamily="18" charset="0"/>
              </a:rPr>
              <a:t>未来胶囊式胃镜</a:t>
            </a:r>
            <a:r>
              <a:rPr kumimoji="1" lang="zh-CN" altLang="en-US" sz="1200" dirty="0">
                <a:latin typeface="Times New Roman" panose="02020603050405020304" pitchFamily="18" charset="0"/>
                <a:cs typeface="Times New Roman" panose="02020603050405020304" pitchFamily="18" charset="0"/>
              </a:rPr>
              <a:t>仍有研究发展空间，如安翰科技已布局微型胶囊式影像和生物动力分析仪、采样胶囊、胃肠动力标记物胶囊、</a:t>
            </a:r>
            <a:r>
              <a:rPr kumimoji="1" lang="en-US" altLang="zh-CN" sz="1200" dirty="0">
                <a:latin typeface="Times New Roman" panose="02020603050405020304" pitchFamily="18" charset="0"/>
                <a:cs typeface="Times New Roman" panose="02020603050405020304" pitchFamily="18" charset="0"/>
              </a:rPr>
              <a:t>AI</a:t>
            </a:r>
            <a:r>
              <a:rPr kumimoji="1" lang="zh-CN" altLang="en-US" sz="1200" dirty="0">
                <a:latin typeface="Times New Roman" panose="02020603050405020304" pitchFamily="18" charset="0"/>
                <a:cs typeface="Times New Roman" panose="02020603050405020304" pitchFamily="18" charset="0"/>
              </a:rPr>
              <a:t>辅助阅片系统等部分研发项目，来弥补无法取活检、无法实时定位标记等不足。</a:t>
            </a:r>
            <a:endParaRPr kumimoji="1" lang="en-US" altLang="zh-CN" sz="1200" dirty="0">
              <a:latin typeface="Times New Roman" panose="02020603050405020304" pitchFamily="18" charset="0"/>
              <a:cs typeface="Times New Roman" panose="02020603050405020304" pitchFamily="18" charset="0"/>
            </a:endParaRPr>
          </a:p>
        </p:txBody>
      </p:sp>
      <p:sp>
        <p:nvSpPr>
          <p:cNvPr id="5" name="Google Shape;152;p15">
            <a:extLst>
              <a:ext uri="{FF2B5EF4-FFF2-40B4-BE49-F238E27FC236}">
                <a16:creationId xmlns="" xmlns:a16="http://schemas.microsoft.com/office/drawing/2014/main" id="{ADF1983A-CEFD-4612-9140-D0F17165887E}"/>
              </a:ext>
            </a:extLst>
          </p:cNvPr>
          <p:cNvSpPr/>
          <p:nvPr/>
        </p:nvSpPr>
        <p:spPr>
          <a:xfrm>
            <a:off x="1174409" y="315819"/>
            <a:ext cx="7899400" cy="695829"/>
          </a:xfrm>
          <a:prstGeom prst="rect">
            <a:avLst/>
          </a:prstGeom>
          <a:noFill/>
          <a:ln>
            <a:noFill/>
          </a:ln>
        </p:spPr>
        <p:txBody>
          <a:bodyPr spcFirstLastPara="1" wrap="square" lIns="79525" tIns="39750" rIns="79525" bIns="39750" anchor="t" anchorCtr="0">
            <a:spAutoFit/>
          </a:bodyPr>
          <a:lstStyle/>
          <a:p>
            <a:pPr marL="74930" lvl="0" indent="-74930">
              <a:spcBef>
                <a:spcPts val="0"/>
              </a:spcBef>
              <a:spcAft>
                <a:spcPts val="0"/>
              </a:spcAft>
            </a:pP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3.4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胶囊胃镜市场</a:t>
            </a:r>
          </a:p>
          <a:p>
            <a:pPr marL="74930" lvl="0" indent="-74930">
              <a:spcBef>
                <a:spcPts val="0"/>
              </a:spcBef>
              <a:spcAft>
                <a:spcPts val="0"/>
              </a:spcAft>
            </a:pP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schemeClr val="bg1"/>
                </a:solidFill>
                <a:latin typeface="+mn-ea"/>
                <a:cs typeface="Times New Roman" panose="02020603050405020304" pitchFamily="18" charset="0"/>
              </a:rPr>
              <a:t>行业发展趋势：仍有研发空间</a:t>
            </a:r>
            <a:endPar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endParaRPr>
          </a:p>
        </p:txBody>
      </p:sp>
    </p:spTree>
    <p:extLst>
      <p:ext uri="{BB962C8B-B14F-4D97-AF65-F5344CB8AC3E}">
        <p14:creationId xmlns:p14="http://schemas.microsoft.com/office/powerpoint/2010/main" val="2639887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 xmlns:a16="http://schemas.microsoft.com/office/drawing/2014/main" id="{2F5C824A-BF24-D34C-B977-AD10EB40FAA7}"/>
              </a:ext>
            </a:extLst>
          </p:cNvPr>
          <p:cNvSpPr>
            <a:spLocks noChangeArrowheads="1"/>
          </p:cNvSpPr>
          <p:nvPr/>
        </p:nvSpPr>
        <p:spPr bwMode="auto">
          <a:xfrm>
            <a:off x="1151482" y="456097"/>
            <a:ext cx="7899400" cy="38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9525" tIns="39763" rIns="79525" bIns="39763">
            <a:spAutoFit/>
          </a:bodyPr>
          <a:lstStyle>
            <a:lvl1pPr marL="74613" indent="-74613"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chemeClr val="bg1"/>
                </a:solidFill>
                <a:latin typeface="+mn-ea"/>
                <a:ea typeface="+mn-ea"/>
                <a:cs typeface="Times New Roman" panose="02020603050405020304" pitchFamily="18" charset="0"/>
              </a:rPr>
              <a:t>3.5</a:t>
            </a:r>
            <a:r>
              <a:rPr lang="zh-CN" altLang="en-US" sz="2000" b="1" dirty="0">
                <a:solidFill>
                  <a:schemeClr val="bg1"/>
                </a:solidFill>
                <a:latin typeface="+mn-ea"/>
                <a:ea typeface="+mn-ea"/>
                <a:cs typeface="Times New Roman" panose="02020603050405020304" pitchFamily="18" charset="0"/>
              </a:rPr>
              <a:t> 行业壁垒</a:t>
            </a:r>
            <a:endParaRPr lang="en-US" altLang="zh-CN" sz="2000" b="1" dirty="0">
              <a:solidFill>
                <a:schemeClr val="bg1"/>
              </a:solidFill>
              <a:latin typeface="+mn-ea"/>
              <a:ea typeface="+mn-ea"/>
              <a:cs typeface="Times New Roman" panose="02020603050405020304" pitchFamily="18" charset="0"/>
            </a:endParaRPr>
          </a:p>
        </p:txBody>
      </p:sp>
      <p:sp>
        <p:nvSpPr>
          <p:cNvPr id="5" name="圆角矩形 4">
            <a:extLst>
              <a:ext uri="{FF2B5EF4-FFF2-40B4-BE49-F238E27FC236}">
                <a16:creationId xmlns="" xmlns:a16="http://schemas.microsoft.com/office/drawing/2014/main" id="{A10DFA0D-2D7D-E744-9F25-99E06A6644CA}"/>
              </a:ext>
            </a:extLst>
          </p:cNvPr>
          <p:cNvSpPr/>
          <p:nvPr/>
        </p:nvSpPr>
        <p:spPr>
          <a:xfrm>
            <a:off x="755375" y="1880620"/>
            <a:ext cx="1590260" cy="314943"/>
          </a:xfrm>
          <a:prstGeom prst="round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schemeClr val="bg1"/>
                </a:solidFill>
              </a:rPr>
              <a:t>学科交叉要求高</a:t>
            </a:r>
          </a:p>
        </p:txBody>
      </p:sp>
      <p:sp>
        <p:nvSpPr>
          <p:cNvPr id="6" name="圆角矩形 5">
            <a:extLst>
              <a:ext uri="{FF2B5EF4-FFF2-40B4-BE49-F238E27FC236}">
                <a16:creationId xmlns="" xmlns:a16="http://schemas.microsoft.com/office/drawing/2014/main" id="{93551B46-614E-174B-825F-960372EC8ABB}"/>
              </a:ext>
            </a:extLst>
          </p:cNvPr>
          <p:cNvSpPr/>
          <p:nvPr/>
        </p:nvSpPr>
        <p:spPr>
          <a:xfrm>
            <a:off x="3852689" y="1880620"/>
            <a:ext cx="1323610" cy="314943"/>
          </a:xfrm>
          <a:prstGeom prst="round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schemeClr val="bg1"/>
                </a:solidFill>
              </a:rPr>
              <a:t>跨领域要求高</a:t>
            </a:r>
          </a:p>
        </p:txBody>
      </p:sp>
      <p:sp>
        <p:nvSpPr>
          <p:cNvPr id="7" name="圆角矩形 6">
            <a:extLst>
              <a:ext uri="{FF2B5EF4-FFF2-40B4-BE49-F238E27FC236}">
                <a16:creationId xmlns="" xmlns:a16="http://schemas.microsoft.com/office/drawing/2014/main" id="{3484A5E4-F31D-8947-B41B-EDBA6690D745}"/>
              </a:ext>
            </a:extLst>
          </p:cNvPr>
          <p:cNvSpPr/>
          <p:nvPr/>
        </p:nvSpPr>
        <p:spPr>
          <a:xfrm>
            <a:off x="6836182" y="1880620"/>
            <a:ext cx="1137170" cy="314943"/>
          </a:xfrm>
          <a:prstGeom prst="round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schemeClr val="bg1"/>
                </a:solidFill>
              </a:rPr>
              <a:t>资金需求高</a:t>
            </a:r>
          </a:p>
        </p:txBody>
      </p:sp>
      <p:sp>
        <p:nvSpPr>
          <p:cNvPr id="9" name="圆角矩形 8">
            <a:extLst>
              <a:ext uri="{FF2B5EF4-FFF2-40B4-BE49-F238E27FC236}">
                <a16:creationId xmlns="" xmlns:a16="http://schemas.microsoft.com/office/drawing/2014/main" id="{427812AD-1D5D-1745-9A20-CBCB2227278A}"/>
              </a:ext>
            </a:extLst>
          </p:cNvPr>
          <p:cNvSpPr/>
          <p:nvPr/>
        </p:nvSpPr>
        <p:spPr>
          <a:xfrm>
            <a:off x="250997" y="2178814"/>
            <a:ext cx="2495832" cy="3375868"/>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zh-CN" sz="1300" dirty="0">
              <a:solidFill>
                <a:schemeClr val="tx1"/>
              </a:solidFill>
              <a:latin typeface="+mn-ea"/>
            </a:endParaRPr>
          </a:p>
        </p:txBody>
      </p:sp>
      <p:sp>
        <p:nvSpPr>
          <p:cNvPr id="10" name="圆角矩形 9">
            <a:extLst>
              <a:ext uri="{FF2B5EF4-FFF2-40B4-BE49-F238E27FC236}">
                <a16:creationId xmlns="" xmlns:a16="http://schemas.microsoft.com/office/drawing/2014/main" id="{30053CA9-BFDC-7646-8FA7-20A0BE29D478}"/>
              </a:ext>
            </a:extLst>
          </p:cNvPr>
          <p:cNvSpPr/>
          <p:nvPr/>
        </p:nvSpPr>
        <p:spPr>
          <a:xfrm>
            <a:off x="3233336" y="2195563"/>
            <a:ext cx="2496986" cy="3375868"/>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zh-CN" altLang="en-US" sz="1300" b="1" dirty="0">
              <a:solidFill>
                <a:schemeClr val="tx1"/>
              </a:solidFill>
            </a:endParaRPr>
          </a:p>
        </p:txBody>
      </p:sp>
      <p:sp>
        <p:nvSpPr>
          <p:cNvPr id="11" name="圆角矩形 10">
            <a:extLst>
              <a:ext uri="{FF2B5EF4-FFF2-40B4-BE49-F238E27FC236}">
                <a16:creationId xmlns="" xmlns:a16="http://schemas.microsoft.com/office/drawing/2014/main" id="{9DCD939F-90DF-7941-A40F-0A099392D747}"/>
              </a:ext>
            </a:extLst>
          </p:cNvPr>
          <p:cNvSpPr/>
          <p:nvPr/>
        </p:nvSpPr>
        <p:spPr>
          <a:xfrm>
            <a:off x="6203248" y="2195563"/>
            <a:ext cx="2403038" cy="3342371"/>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zh-CN" altLang="en-US" sz="1300" dirty="0">
              <a:solidFill>
                <a:schemeClr val="tx1"/>
              </a:solidFill>
              <a:latin typeface="+mn-ea"/>
            </a:endParaRPr>
          </a:p>
        </p:txBody>
      </p:sp>
      <p:sp>
        <p:nvSpPr>
          <p:cNvPr id="8" name="文本框 7">
            <a:extLst>
              <a:ext uri="{FF2B5EF4-FFF2-40B4-BE49-F238E27FC236}">
                <a16:creationId xmlns="" xmlns:a16="http://schemas.microsoft.com/office/drawing/2014/main" id="{E006D52E-AD32-4942-A3D0-2C91178DD025}"/>
              </a:ext>
            </a:extLst>
          </p:cNvPr>
          <p:cNvSpPr txBox="1"/>
          <p:nvPr/>
        </p:nvSpPr>
        <p:spPr>
          <a:xfrm>
            <a:off x="315344" y="2278222"/>
            <a:ext cx="2394300" cy="30931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300" dirty="0"/>
              <a:t>传统肠胃镜侵入的检查方式使得患者积极性不高，胶囊内镜因为无痛无创的特性解决了这个难题，同时还具有安全有效、诊断准确性高、且操作简易等优势。</a:t>
            </a:r>
            <a:endParaRPr lang="en-US" altLang="zh-CN" sz="1300" dirty="0"/>
          </a:p>
          <a:p>
            <a:pPr marL="285750" indent="-285750">
              <a:buFont typeface="Wingdings" panose="05000000000000000000" pitchFamily="2" charset="2"/>
              <a:buChar char="Ø"/>
            </a:pPr>
            <a:r>
              <a:rPr lang="zh-CN" altLang="en-US" sz="1300" dirty="0"/>
              <a:t>胶囊内镜产品涉及多技术领域，是一个技术密集型行业，涉及电子元器件（包括芯片）、仪器仪表、机械制造、生物化学、材料等多领域，对技术创新和产品研发能力要求极高，多学科交叉要求高。</a:t>
            </a:r>
          </a:p>
        </p:txBody>
      </p:sp>
      <p:sp>
        <p:nvSpPr>
          <p:cNvPr id="19" name="文本框 18">
            <a:extLst>
              <a:ext uri="{FF2B5EF4-FFF2-40B4-BE49-F238E27FC236}">
                <a16:creationId xmlns="" xmlns:a16="http://schemas.microsoft.com/office/drawing/2014/main" id="{8804AED9-8B87-4713-99D2-1C63532B230D}"/>
              </a:ext>
            </a:extLst>
          </p:cNvPr>
          <p:cNvSpPr txBox="1"/>
          <p:nvPr/>
        </p:nvSpPr>
        <p:spPr>
          <a:xfrm>
            <a:off x="3284679" y="2289364"/>
            <a:ext cx="2394300" cy="30931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300" dirty="0"/>
              <a:t>胶囊内镜分为胶囊肠镜和胶囊胃镜，传统的胶囊内镜以小肠和结肠检查为主，经过近</a:t>
            </a:r>
            <a:r>
              <a:rPr lang="en-US" altLang="zh-CN" sz="1300" dirty="0"/>
              <a:t>20</a:t>
            </a:r>
            <a:r>
              <a:rPr lang="zh-CN" altLang="en-US" sz="1300" dirty="0"/>
              <a:t>年的发展已成为小肠疾病的一线诊断方式，主要有</a:t>
            </a:r>
            <a:r>
              <a:rPr lang="en-US" altLang="zh-CN" sz="1300" dirty="0"/>
              <a:t>6</a:t>
            </a:r>
            <a:r>
              <a:rPr lang="zh-CN" altLang="en-US" sz="1300" dirty="0"/>
              <a:t>个主流的生产厂家（</a:t>
            </a:r>
            <a:r>
              <a:rPr lang="en-US" altLang="zh-CN" sz="1300" dirty="0"/>
              <a:t>3</a:t>
            </a:r>
            <a:r>
              <a:rPr lang="zh-CN" altLang="en-US" sz="1300" dirty="0"/>
              <a:t>国产</a:t>
            </a:r>
            <a:r>
              <a:rPr lang="en-US" altLang="zh-CN" sz="1300" dirty="0"/>
              <a:t>+3</a:t>
            </a:r>
            <a:r>
              <a:rPr lang="zh-CN" altLang="en-US" sz="1300" dirty="0"/>
              <a:t>进口）。</a:t>
            </a:r>
            <a:endParaRPr lang="en-US" altLang="zh-CN" sz="1300" dirty="0"/>
          </a:p>
          <a:p>
            <a:pPr marL="285750" indent="-285750">
              <a:buFont typeface="Wingdings" panose="05000000000000000000" pitchFamily="2" charset="2"/>
              <a:buChar char="Ø"/>
            </a:pPr>
            <a:r>
              <a:rPr lang="zh-CN" altLang="en-US" sz="1300" dirty="0"/>
              <a:t>而胶囊胃镜则需实现对胶囊的主动控制以精准检查胃部，是各国的研究热点，研究涉及精准磁控、专用芯片、人工智能、智能制造、微光学成像、图像处理、无线传输等多技术领域，壁垒极高。</a:t>
            </a:r>
          </a:p>
        </p:txBody>
      </p:sp>
      <p:sp>
        <p:nvSpPr>
          <p:cNvPr id="20" name="文本框 19">
            <a:extLst>
              <a:ext uri="{FF2B5EF4-FFF2-40B4-BE49-F238E27FC236}">
                <a16:creationId xmlns="" xmlns:a16="http://schemas.microsoft.com/office/drawing/2014/main" id="{5DCE8AD3-19E5-4096-8D5D-80F2B6926667}"/>
              </a:ext>
            </a:extLst>
          </p:cNvPr>
          <p:cNvSpPr txBox="1"/>
          <p:nvPr/>
        </p:nvSpPr>
        <p:spPr>
          <a:xfrm>
            <a:off x="6211986" y="2294872"/>
            <a:ext cx="2394300" cy="30931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300" dirty="0"/>
              <a:t>企业自身需要在研发投入、新工厂建造、人员筹集、设备购买等方面进行大规模投资，并且需要很长一段时间才能收回资金，这对行业新进者提出了很高的资金流量需求。</a:t>
            </a:r>
            <a:endParaRPr lang="en-US" altLang="zh-CN" sz="1300" dirty="0"/>
          </a:p>
          <a:p>
            <a:pPr marL="285750" indent="-285750">
              <a:buFont typeface="Wingdings" panose="05000000000000000000" pitchFamily="2" charset="2"/>
              <a:buChar char="Ø"/>
            </a:pPr>
            <a:r>
              <a:rPr lang="zh-CN" altLang="en-US" sz="1300" dirty="0"/>
              <a:t>国内在磁控方面的研究起步较晚，进展比较缓慢，初期研发投入和后期临床试验需要大量的资金支持。目前有更多的国内企业投入到这方面的研究，企业需面对竞争对手先发制人的风险。</a:t>
            </a:r>
            <a:endParaRPr lang="zh-CN" altLang="en-US" sz="1300" b="1" dirty="0"/>
          </a:p>
        </p:txBody>
      </p:sp>
    </p:spTree>
    <p:extLst>
      <p:ext uri="{BB962C8B-B14F-4D97-AF65-F5344CB8AC3E}">
        <p14:creationId xmlns:p14="http://schemas.microsoft.com/office/powerpoint/2010/main" val="65544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圆角 33">
            <a:extLst>
              <a:ext uri="{FF2B5EF4-FFF2-40B4-BE49-F238E27FC236}">
                <a16:creationId xmlns="" xmlns:a16="http://schemas.microsoft.com/office/drawing/2014/main" id="{5D496E86-D78D-4213-80F1-4EAAEA594C0C}"/>
              </a:ext>
            </a:extLst>
          </p:cNvPr>
          <p:cNvSpPr/>
          <p:nvPr/>
        </p:nvSpPr>
        <p:spPr>
          <a:xfrm>
            <a:off x="6060517" y="952097"/>
            <a:ext cx="1332059" cy="442035"/>
          </a:xfrm>
          <a:prstGeom prst="roundRect">
            <a:avLst/>
          </a:prstGeom>
          <a:solidFill>
            <a:schemeClr val="bg1"/>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endParaRPr>
          </a:p>
        </p:txBody>
      </p:sp>
      <p:cxnSp>
        <p:nvCxnSpPr>
          <p:cNvPr id="51" name="直线连接符 21">
            <a:extLst>
              <a:ext uri="{FF2B5EF4-FFF2-40B4-BE49-F238E27FC236}">
                <a16:creationId xmlns="" xmlns:a16="http://schemas.microsoft.com/office/drawing/2014/main" id="{372E5394-05B6-1F4D-B06D-6766C001CBA5}"/>
              </a:ext>
            </a:extLst>
          </p:cNvPr>
          <p:cNvCxnSpPr>
            <a:cxnSpLocks/>
          </p:cNvCxnSpPr>
          <p:nvPr/>
        </p:nvCxnSpPr>
        <p:spPr>
          <a:xfrm>
            <a:off x="8037916" y="3614166"/>
            <a:ext cx="0" cy="341567"/>
          </a:xfrm>
          <a:prstGeom prst="line">
            <a:avLst/>
          </a:prstGeom>
        </p:spPr>
        <p:style>
          <a:lnRef idx="1">
            <a:schemeClr val="dk1"/>
          </a:lnRef>
          <a:fillRef idx="0">
            <a:schemeClr val="dk1"/>
          </a:fillRef>
          <a:effectRef idx="0">
            <a:schemeClr val="dk1"/>
          </a:effectRef>
          <a:fontRef idx="minor">
            <a:schemeClr val="tx1"/>
          </a:fontRef>
        </p:style>
      </p:cxnSp>
      <p:cxnSp>
        <p:nvCxnSpPr>
          <p:cNvPr id="10" name="直线连接符 9">
            <a:extLst>
              <a:ext uri="{FF2B5EF4-FFF2-40B4-BE49-F238E27FC236}">
                <a16:creationId xmlns="" xmlns:a16="http://schemas.microsoft.com/office/drawing/2014/main" id="{291353F0-AECF-FD41-98B0-DCE08B0E499A}"/>
              </a:ext>
            </a:extLst>
          </p:cNvPr>
          <p:cNvCxnSpPr>
            <a:cxnSpLocks/>
          </p:cNvCxnSpPr>
          <p:nvPr/>
        </p:nvCxnSpPr>
        <p:spPr>
          <a:xfrm flipV="1">
            <a:off x="142875" y="3615441"/>
            <a:ext cx="8808244" cy="1510"/>
          </a:xfrm>
          <a:prstGeom prst="line">
            <a:avLst/>
          </a:prstGeom>
        </p:spPr>
        <p:style>
          <a:lnRef idx="1">
            <a:schemeClr val="dk1"/>
          </a:lnRef>
          <a:fillRef idx="0">
            <a:schemeClr val="dk1"/>
          </a:fillRef>
          <a:effectRef idx="0">
            <a:schemeClr val="dk1"/>
          </a:effectRef>
          <a:fontRef idx="minor">
            <a:schemeClr val="tx1"/>
          </a:fontRef>
        </p:style>
      </p:cxnSp>
      <p:cxnSp>
        <p:nvCxnSpPr>
          <p:cNvPr id="14" name="直线连接符 13">
            <a:extLst>
              <a:ext uri="{FF2B5EF4-FFF2-40B4-BE49-F238E27FC236}">
                <a16:creationId xmlns="" xmlns:a16="http://schemas.microsoft.com/office/drawing/2014/main" id="{AE7143DD-B7B7-9144-8F3F-F5B6FABFD0C9}"/>
              </a:ext>
            </a:extLst>
          </p:cNvPr>
          <p:cNvCxnSpPr>
            <a:cxnSpLocks/>
          </p:cNvCxnSpPr>
          <p:nvPr/>
        </p:nvCxnSpPr>
        <p:spPr>
          <a:xfrm flipH="1">
            <a:off x="969554" y="3255835"/>
            <a:ext cx="1994" cy="365056"/>
          </a:xfrm>
          <a:prstGeom prst="line">
            <a:avLst/>
          </a:prstGeom>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 xmlns:a16="http://schemas.microsoft.com/office/drawing/2014/main" id="{1D7060EC-29A2-6342-B468-606B1503506F}"/>
              </a:ext>
            </a:extLst>
          </p:cNvPr>
          <p:cNvSpPr txBox="1"/>
          <p:nvPr/>
        </p:nvSpPr>
        <p:spPr>
          <a:xfrm>
            <a:off x="2384100" y="3645713"/>
            <a:ext cx="681124"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2012.05</a:t>
            </a:r>
            <a:endParaRPr kumimoji="1" lang="zh-CN" altLang="en-US" sz="1100" b="1" dirty="0">
              <a:solidFill>
                <a:prstClr val="black"/>
              </a:solidFill>
              <a:latin typeface="华文楷体"/>
              <a:ea typeface="华文楷体"/>
            </a:endParaRPr>
          </a:p>
        </p:txBody>
      </p:sp>
      <p:cxnSp>
        <p:nvCxnSpPr>
          <p:cNvPr id="22" name="直线连接符 21">
            <a:extLst>
              <a:ext uri="{FF2B5EF4-FFF2-40B4-BE49-F238E27FC236}">
                <a16:creationId xmlns="" xmlns:a16="http://schemas.microsoft.com/office/drawing/2014/main" id="{5EB92204-7DA2-A544-BBAC-1BBC05952BC8}"/>
              </a:ext>
            </a:extLst>
          </p:cNvPr>
          <p:cNvCxnSpPr>
            <a:cxnSpLocks/>
          </p:cNvCxnSpPr>
          <p:nvPr/>
        </p:nvCxnSpPr>
        <p:spPr>
          <a:xfrm>
            <a:off x="3619133" y="3632373"/>
            <a:ext cx="0" cy="341567"/>
          </a:xfrm>
          <a:prstGeom prst="line">
            <a:avLst/>
          </a:prstGeom>
        </p:spPr>
        <p:style>
          <a:lnRef idx="1">
            <a:schemeClr val="dk1"/>
          </a:lnRef>
          <a:fillRef idx="0">
            <a:schemeClr val="dk1"/>
          </a:fillRef>
          <a:effectRef idx="0">
            <a:schemeClr val="dk1"/>
          </a:effectRef>
          <a:fontRef idx="minor">
            <a:schemeClr val="tx1"/>
          </a:fontRef>
        </p:style>
      </p:cxnSp>
      <p:cxnSp>
        <p:nvCxnSpPr>
          <p:cNvPr id="27" name="直线连接符 26">
            <a:extLst>
              <a:ext uri="{FF2B5EF4-FFF2-40B4-BE49-F238E27FC236}">
                <a16:creationId xmlns="" xmlns:a16="http://schemas.microsoft.com/office/drawing/2014/main" id="{7B817FB6-B50B-5E4A-9059-A57ACE07050D}"/>
              </a:ext>
            </a:extLst>
          </p:cNvPr>
          <p:cNvCxnSpPr>
            <a:cxnSpLocks/>
          </p:cNvCxnSpPr>
          <p:nvPr/>
        </p:nvCxnSpPr>
        <p:spPr>
          <a:xfrm>
            <a:off x="4775885" y="3251003"/>
            <a:ext cx="0" cy="356548"/>
          </a:xfrm>
          <a:prstGeom prst="line">
            <a:avLst/>
          </a:prstGeom>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 xmlns:a16="http://schemas.microsoft.com/office/drawing/2014/main" id="{B7894E76-41F1-474F-8EEF-935EE25FA7B0}"/>
              </a:ext>
            </a:extLst>
          </p:cNvPr>
          <p:cNvSpPr txBox="1"/>
          <p:nvPr/>
        </p:nvSpPr>
        <p:spPr>
          <a:xfrm>
            <a:off x="3291677" y="3371828"/>
            <a:ext cx="691028"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2014</a:t>
            </a:r>
            <a:r>
              <a:rPr kumimoji="1" lang="en-GB" altLang="zh-CN" sz="1100" b="1" dirty="0">
                <a:solidFill>
                  <a:prstClr val="black"/>
                </a:solidFill>
                <a:latin typeface="华文楷体"/>
                <a:ea typeface="华文楷体"/>
              </a:rPr>
              <a:t>.0</a:t>
            </a:r>
            <a:r>
              <a:rPr kumimoji="1" lang="en-US" altLang="zh-CN" sz="1100" b="1" dirty="0">
                <a:solidFill>
                  <a:prstClr val="black"/>
                </a:solidFill>
                <a:latin typeface="华文楷体"/>
                <a:ea typeface="华文楷体"/>
              </a:rPr>
              <a:t>7</a:t>
            </a:r>
            <a:endParaRPr kumimoji="1" lang="zh-CN" altLang="en-US" sz="1100" b="1" dirty="0">
              <a:solidFill>
                <a:prstClr val="black"/>
              </a:solidFill>
              <a:latin typeface="华文楷体"/>
              <a:ea typeface="华文楷体"/>
            </a:endParaRPr>
          </a:p>
        </p:txBody>
      </p:sp>
      <p:sp>
        <p:nvSpPr>
          <p:cNvPr id="32" name="文本框 31">
            <a:extLst>
              <a:ext uri="{FF2B5EF4-FFF2-40B4-BE49-F238E27FC236}">
                <a16:creationId xmlns="" xmlns:a16="http://schemas.microsoft.com/office/drawing/2014/main" id="{7B465315-6354-2041-A498-56B6A4A64EED}"/>
              </a:ext>
            </a:extLst>
          </p:cNvPr>
          <p:cNvSpPr txBox="1"/>
          <p:nvPr/>
        </p:nvSpPr>
        <p:spPr>
          <a:xfrm>
            <a:off x="4462507" y="3632373"/>
            <a:ext cx="759859"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2015</a:t>
            </a:r>
            <a:r>
              <a:rPr kumimoji="1" lang="en-GB" altLang="zh-CN" sz="1100" b="1" dirty="0">
                <a:solidFill>
                  <a:prstClr val="black"/>
                </a:solidFill>
                <a:latin typeface="华文楷体"/>
                <a:ea typeface="华文楷体"/>
              </a:rPr>
              <a:t>.</a:t>
            </a:r>
            <a:r>
              <a:rPr kumimoji="1" lang="en-US" altLang="zh-CN" sz="1100" b="1" dirty="0">
                <a:solidFill>
                  <a:prstClr val="black"/>
                </a:solidFill>
                <a:latin typeface="华文楷体"/>
                <a:ea typeface="华文楷体"/>
              </a:rPr>
              <a:t>04</a:t>
            </a:r>
            <a:endParaRPr kumimoji="1" lang="zh-CN" altLang="en-US" sz="1100" b="1" dirty="0">
              <a:solidFill>
                <a:prstClr val="black"/>
              </a:solidFill>
              <a:latin typeface="华文楷体"/>
              <a:ea typeface="华文楷体"/>
            </a:endParaRPr>
          </a:p>
        </p:txBody>
      </p:sp>
      <p:sp>
        <p:nvSpPr>
          <p:cNvPr id="18" name="矩形 17">
            <a:extLst>
              <a:ext uri="{FF2B5EF4-FFF2-40B4-BE49-F238E27FC236}">
                <a16:creationId xmlns="" xmlns:a16="http://schemas.microsoft.com/office/drawing/2014/main" id="{7118D2B0-44DC-E641-BFA3-019D9BAC1B61}"/>
              </a:ext>
            </a:extLst>
          </p:cNvPr>
          <p:cNvSpPr/>
          <p:nvPr/>
        </p:nvSpPr>
        <p:spPr>
          <a:xfrm>
            <a:off x="3097686" y="5447263"/>
            <a:ext cx="1042894"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US" altLang="zh-CN" sz="1000" dirty="0">
                <a:solidFill>
                  <a:prstClr val="black"/>
                </a:solidFill>
                <a:latin typeface="Arial"/>
                <a:ea typeface="华文楷体"/>
              </a:rPr>
              <a:t>54</a:t>
            </a:r>
            <a:r>
              <a:rPr kumimoji="1" lang="en-AU" altLang="zh-CN" sz="1000" dirty="0">
                <a:solidFill>
                  <a:prstClr val="black"/>
                </a:solidFill>
                <a:latin typeface="Arial"/>
                <a:ea typeface="华文楷体"/>
              </a:rPr>
              <a:t>,303.11</a:t>
            </a:r>
            <a:r>
              <a:rPr kumimoji="1" lang="zh-TW" altLang="en-AU" sz="1000" dirty="0">
                <a:solidFill>
                  <a:prstClr val="black"/>
                </a:solidFill>
                <a:latin typeface="Arial"/>
                <a:ea typeface="华文楷体"/>
              </a:rPr>
              <a:t>万</a:t>
            </a:r>
            <a:r>
              <a:rPr kumimoji="1" lang="zh-CN" altLang="en-US" sz="1000" dirty="0">
                <a:solidFill>
                  <a:prstClr val="black"/>
                </a:solidFill>
                <a:latin typeface="Arial"/>
                <a:ea typeface="华文楷体"/>
              </a:rPr>
              <a:t>元</a:t>
            </a:r>
          </a:p>
        </p:txBody>
      </p:sp>
      <p:sp>
        <p:nvSpPr>
          <p:cNvPr id="19" name="矩形 18">
            <a:extLst>
              <a:ext uri="{FF2B5EF4-FFF2-40B4-BE49-F238E27FC236}">
                <a16:creationId xmlns="" xmlns:a16="http://schemas.microsoft.com/office/drawing/2014/main" id="{9B520A52-6300-4A42-AF3D-64F5A5E558DF}"/>
              </a:ext>
            </a:extLst>
          </p:cNvPr>
          <p:cNvSpPr/>
          <p:nvPr/>
        </p:nvSpPr>
        <p:spPr>
          <a:xfrm>
            <a:off x="4032851" y="956037"/>
            <a:ext cx="1346928"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US" altLang="zh-CN" sz="1000" dirty="0">
                <a:solidFill>
                  <a:prstClr val="black"/>
                </a:solidFill>
                <a:latin typeface="Arial"/>
                <a:ea typeface="华文楷体"/>
              </a:rPr>
              <a:t>11.40</a:t>
            </a:r>
            <a:r>
              <a:rPr kumimoji="1" lang="zh-CN" altLang="en-US" sz="1000" dirty="0">
                <a:solidFill>
                  <a:prstClr val="black"/>
                </a:solidFill>
                <a:latin typeface="Arial"/>
                <a:ea typeface="华文楷体"/>
              </a:rPr>
              <a:t> 亿元</a:t>
            </a:r>
          </a:p>
        </p:txBody>
      </p:sp>
      <p:sp>
        <p:nvSpPr>
          <p:cNvPr id="23" name="文本框 22">
            <a:extLst>
              <a:ext uri="{FF2B5EF4-FFF2-40B4-BE49-F238E27FC236}">
                <a16:creationId xmlns="" xmlns:a16="http://schemas.microsoft.com/office/drawing/2014/main" id="{58E2705E-9B5C-4B5A-A00F-95C84E1D3E61}"/>
              </a:ext>
            </a:extLst>
          </p:cNvPr>
          <p:cNvSpPr txBox="1"/>
          <p:nvPr/>
        </p:nvSpPr>
        <p:spPr>
          <a:xfrm>
            <a:off x="693684" y="3645713"/>
            <a:ext cx="802018"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2009.12</a:t>
            </a:r>
            <a:endParaRPr kumimoji="1" lang="zh-CN" altLang="en-US" sz="1100" b="1" dirty="0">
              <a:solidFill>
                <a:prstClr val="black"/>
              </a:solidFill>
              <a:latin typeface="华文楷体"/>
              <a:ea typeface="华文楷体"/>
            </a:endParaRPr>
          </a:p>
        </p:txBody>
      </p:sp>
      <p:cxnSp>
        <p:nvCxnSpPr>
          <p:cNvPr id="24" name="直线连接符 21">
            <a:extLst>
              <a:ext uri="{FF2B5EF4-FFF2-40B4-BE49-F238E27FC236}">
                <a16:creationId xmlns="" xmlns:a16="http://schemas.microsoft.com/office/drawing/2014/main" id="{2AFAA4CE-907F-47D3-8EED-E2E816540A80}"/>
              </a:ext>
            </a:extLst>
          </p:cNvPr>
          <p:cNvCxnSpPr>
            <a:cxnSpLocks/>
          </p:cNvCxnSpPr>
          <p:nvPr/>
        </p:nvCxnSpPr>
        <p:spPr>
          <a:xfrm>
            <a:off x="1652880" y="3630290"/>
            <a:ext cx="0" cy="341567"/>
          </a:xfrm>
          <a:prstGeom prst="line">
            <a:avLst/>
          </a:prstGeom>
        </p:spPr>
        <p:style>
          <a:lnRef idx="1">
            <a:schemeClr val="dk1"/>
          </a:lnRef>
          <a:fillRef idx="0">
            <a:schemeClr val="dk1"/>
          </a:fillRef>
          <a:effectRef idx="0">
            <a:schemeClr val="dk1"/>
          </a:effectRef>
          <a:fontRef idx="minor">
            <a:schemeClr val="tx1"/>
          </a:fontRef>
        </p:style>
      </p:cxnSp>
      <p:cxnSp>
        <p:nvCxnSpPr>
          <p:cNvPr id="26" name="直线连接符 13">
            <a:extLst>
              <a:ext uri="{FF2B5EF4-FFF2-40B4-BE49-F238E27FC236}">
                <a16:creationId xmlns="" xmlns:a16="http://schemas.microsoft.com/office/drawing/2014/main" id="{9D02DC4C-5E17-4AFB-B91A-DE1AF3435EB8}"/>
              </a:ext>
            </a:extLst>
          </p:cNvPr>
          <p:cNvCxnSpPr>
            <a:cxnSpLocks/>
          </p:cNvCxnSpPr>
          <p:nvPr/>
        </p:nvCxnSpPr>
        <p:spPr>
          <a:xfrm>
            <a:off x="2724662" y="3253207"/>
            <a:ext cx="0" cy="356881"/>
          </a:xfrm>
          <a:prstGeom prst="line">
            <a:avLst/>
          </a:prstGeom>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 xmlns:a16="http://schemas.microsoft.com/office/drawing/2014/main" id="{05A32798-1A43-492D-A533-D85F90F84589}"/>
              </a:ext>
            </a:extLst>
          </p:cNvPr>
          <p:cNvSpPr txBox="1"/>
          <p:nvPr/>
        </p:nvSpPr>
        <p:spPr>
          <a:xfrm>
            <a:off x="1371497" y="3367067"/>
            <a:ext cx="763325"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2012.03</a:t>
            </a:r>
            <a:endParaRPr kumimoji="1" lang="zh-CN" altLang="en-US" sz="1100" b="1" dirty="0">
              <a:solidFill>
                <a:prstClr val="black"/>
              </a:solidFill>
              <a:latin typeface="华文楷体"/>
              <a:ea typeface="华文楷体"/>
            </a:endParaRPr>
          </a:p>
        </p:txBody>
      </p:sp>
      <p:sp>
        <p:nvSpPr>
          <p:cNvPr id="37" name="文本框 36">
            <a:extLst>
              <a:ext uri="{FF2B5EF4-FFF2-40B4-BE49-F238E27FC236}">
                <a16:creationId xmlns="" xmlns:a16="http://schemas.microsoft.com/office/drawing/2014/main" id="{49323648-E1AA-4DCF-8F48-D19B620EEA41}"/>
              </a:ext>
            </a:extLst>
          </p:cNvPr>
          <p:cNvSpPr txBox="1"/>
          <p:nvPr/>
        </p:nvSpPr>
        <p:spPr>
          <a:xfrm>
            <a:off x="5300660" y="3366035"/>
            <a:ext cx="759857" cy="261610"/>
          </a:xfrm>
          <a:prstGeom prst="rect">
            <a:avLst/>
          </a:prstGeom>
          <a:noFill/>
        </p:spPr>
        <p:txBody>
          <a:bodyPr wrap="square" rtlCol="0">
            <a:spAutoFit/>
          </a:bodyPr>
          <a:lstStyle/>
          <a:p>
            <a:pPr algn="ctr" defTabSz="342900"/>
            <a:r>
              <a:rPr kumimoji="1" lang="en-US" altLang="zh-CN" sz="1100" b="1" dirty="0">
                <a:solidFill>
                  <a:prstClr val="black"/>
                </a:solidFill>
                <a:latin typeface="华文楷体"/>
                <a:ea typeface="华文楷体"/>
              </a:rPr>
              <a:t>2016.12</a:t>
            </a:r>
            <a:endParaRPr kumimoji="1" lang="zh-CN" altLang="en-US" sz="1100" b="1" dirty="0">
              <a:solidFill>
                <a:prstClr val="black"/>
              </a:solidFill>
              <a:latin typeface="华文楷体"/>
              <a:ea typeface="华文楷体"/>
            </a:endParaRPr>
          </a:p>
        </p:txBody>
      </p:sp>
      <p:cxnSp>
        <p:nvCxnSpPr>
          <p:cNvPr id="38" name="直线连接符 21">
            <a:extLst>
              <a:ext uri="{FF2B5EF4-FFF2-40B4-BE49-F238E27FC236}">
                <a16:creationId xmlns="" xmlns:a16="http://schemas.microsoft.com/office/drawing/2014/main" id="{47B7878B-C438-4B8F-ABB8-B08267B38FE8}"/>
              </a:ext>
            </a:extLst>
          </p:cNvPr>
          <p:cNvCxnSpPr>
            <a:cxnSpLocks/>
          </p:cNvCxnSpPr>
          <p:nvPr/>
        </p:nvCxnSpPr>
        <p:spPr>
          <a:xfrm>
            <a:off x="5709163" y="3604269"/>
            <a:ext cx="0" cy="341567"/>
          </a:xfrm>
          <a:prstGeom prst="line">
            <a:avLst/>
          </a:prstGeom>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 xmlns:a16="http://schemas.microsoft.com/office/drawing/2014/main" id="{F8345B41-F89C-4E0D-AAE0-6FC5E4E287D9}"/>
              </a:ext>
            </a:extLst>
          </p:cNvPr>
          <p:cNvSpPr/>
          <p:nvPr/>
        </p:nvSpPr>
        <p:spPr>
          <a:xfrm>
            <a:off x="5113702" y="6188719"/>
            <a:ext cx="1190921"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US" altLang="zh-CN" sz="1000" dirty="0">
                <a:solidFill>
                  <a:prstClr val="black"/>
                </a:solidFill>
                <a:latin typeface="Arial"/>
                <a:ea typeface="华文楷体"/>
              </a:rPr>
              <a:t>12.30</a:t>
            </a:r>
            <a:r>
              <a:rPr kumimoji="1" lang="zh-CN" altLang="en-US" sz="1000" dirty="0">
                <a:solidFill>
                  <a:prstClr val="black"/>
                </a:solidFill>
                <a:latin typeface="Arial"/>
                <a:ea typeface="华文楷体"/>
              </a:rPr>
              <a:t>亿元</a:t>
            </a:r>
          </a:p>
        </p:txBody>
      </p:sp>
      <p:sp>
        <p:nvSpPr>
          <p:cNvPr id="44" name="文本框 43">
            <a:extLst>
              <a:ext uri="{FF2B5EF4-FFF2-40B4-BE49-F238E27FC236}">
                <a16:creationId xmlns="" xmlns:a16="http://schemas.microsoft.com/office/drawing/2014/main" id="{BBF24422-2CCF-49C6-8EB2-62A964CC0D11}"/>
              </a:ext>
            </a:extLst>
          </p:cNvPr>
          <p:cNvSpPr txBox="1"/>
          <p:nvPr/>
        </p:nvSpPr>
        <p:spPr>
          <a:xfrm>
            <a:off x="6481685" y="3630897"/>
            <a:ext cx="675210"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2017.03</a:t>
            </a:r>
            <a:endParaRPr kumimoji="1" lang="zh-CN" altLang="en-US" sz="1100" b="1" dirty="0">
              <a:solidFill>
                <a:prstClr val="black"/>
              </a:solidFill>
              <a:latin typeface="华文楷体"/>
              <a:ea typeface="华文楷体"/>
            </a:endParaRPr>
          </a:p>
        </p:txBody>
      </p:sp>
      <p:sp>
        <p:nvSpPr>
          <p:cNvPr id="35" name="文本框 34">
            <a:extLst>
              <a:ext uri="{FF2B5EF4-FFF2-40B4-BE49-F238E27FC236}">
                <a16:creationId xmlns="" xmlns:a16="http://schemas.microsoft.com/office/drawing/2014/main" id="{58B0318E-7AC2-43E1-B955-E3555D44019E}"/>
              </a:ext>
            </a:extLst>
          </p:cNvPr>
          <p:cNvSpPr txBox="1"/>
          <p:nvPr/>
        </p:nvSpPr>
        <p:spPr>
          <a:xfrm>
            <a:off x="1174095" y="440967"/>
            <a:ext cx="5409565" cy="400110"/>
          </a:xfrm>
          <a:prstGeom prst="rect">
            <a:avLst/>
          </a:prstGeom>
          <a:noFill/>
        </p:spPr>
        <p:txBody>
          <a:bodyPr wrap="square" rtlCol="0">
            <a:spAutoFit/>
          </a:bodyPr>
          <a:lstStyle/>
          <a:p>
            <a:pPr defTabSz="457200"/>
            <a:r>
              <a:rPr lang="en-US" altLang="zh-CN" sz="2000" b="1" dirty="0">
                <a:solidFill>
                  <a:prstClr val="white"/>
                </a:solidFill>
                <a:latin typeface="华文楷体"/>
                <a:ea typeface="华文楷体"/>
              </a:rPr>
              <a:t>1.3</a:t>
            </a:r>
            <a:r>
              <a:rPr lang="zh-CN" altLang="en-US" sz="2000" b="1" dirty="0">
                <a:solidFill>
                  <a:prstClr val="white"/>
                </a:solidFill>
                <a:latin typeface="华文楷体"/>
                <a:ea typeface="华文楷体"/>
              </a:rPr>
              <a:t> 附：</a:t>
            </a:r>
            <a:r>
              <a:rPr lang="zh-TW" altLang="en-AU" sz="2000" b="1" dirty="0">
                <a:solidFill>
                  <a:prstClr val="white"/>
                </a:solidFill>
                <a:latin typeface="华文楷体"/>
                <a:ea typeface="华文楷体"/>
              </a:rPr>
              <a:t>安翰</a:t>
            </a:r>
            <a:r>
              <a:rPr lang="zh-CN" altLang="en-GB" sz="2000" b="1" dirty="0">
                <a:solidFill>
                  <a:prstClr val="white"/>
                </a:solidFill>
                <a:latin typeface="华文楷体"/>
                <a:ea typeface="华文楷体"/>
              </a:rPr>
              <a:t>历</a:t>
            </a:r>
            <a:r>
              <a:rPr lang="zh-CN" altLang="en-US" sz="2000" b="1" dirty="0">
                <a:solidFill>
                  <a:prstClr val="white"/>
                </a:solidFill>
                <a:latin typeface="华文楷体"/>
                <a:ea typeface="华文楷体"/>
              </a:rPr>
              <a:t>轮增资及估值情况</a:t>
            </a:r>
          </a:p>
        </p:txBody>
      </p:sp>
      <p:sp>
        <p:nvSpPr>
          <p:cNvPr id="2" name="Rectangle 1">
            <a:extLst>
              <a:ext uri="{FF2B5EF4-FFF2-40B4-BE49-F238E27FC236}">
                <a16:creationId xmlns="" xmlns:a16="http://schemas.microsoft.com/office/drawing/2014/main" id="{D035C0FF-00DE-A746-A16C-8222A62EE415}"/>
              </a:ext>
            </a:extLst>
          </p:cNvPr>
          <p:cNvSpPr/>
          <p:nvPr/>
        </p:nvSpPr>
        <p:spPr>
          <a:xfrm>
            <a:off x="446631" y="2161474"/>
            <a:ext cx="1043958" cy="108727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lvl="0" indent="-128588">
              <a:buFont typeface="Arial" panose="020B0604020202020204" pitchFamily="34" charset="0"/>
              <a:buChar char="•"/>
            </a:pPr>
            <a:endParaRPr lang="en-US" altLang="zh-CN" sz="1000" dirty="0">
              <a:solidFill>
                <a:prstClr val="black"/>
              </a:solidFill>
              <a:latin typeface="华文楷体"/>
            </a:endParaRPr>
          </a:p>
          <a:p>
            <a:pPr marL="128588" lvl="0" indent="-128588">
              <a:buFont typeface="Arial" panose="020B0604020202020204" pitchFamily="34" charset="0"/>
              <a:buChar char="•"/>
            </a:pPr>
            <a:r>
              <a:rPr lang="zh-CN" altLang="en-US" sz="1000" dirty="0">
                <a:solidFill>
                  <a:prstClr val="black"/>
                </a:solidFill>
                <a:latin typeface="华文楷体"/>
              </a:rPr>
              <a:t>设立，注册资本</a:t>
            </a:r>
            <a:r>
              <a:rPr lang="en-US" altLang="zh-CN" sz="1000" dirty="0">
                <a:solidFill>
                  <a:prstClr val="black"/>
                </a:solidFill>
                <a:latin typeface="华文楷体"/>
              </a:rPr>
              <a:t>100</a:t>
            </a:r>
            <a:r>
              <a:rPr lang="zh-TW" altLang="en-US" sz="1000" dirty="0">
                <a:solidFill>
                  <a:prstClr val="black"/>
                </a:solidFill>
                <a:latin typeface="华文楷体"/>
              </a:rPr>
              <a:t>万美元</a:t>
            </a:r>
            <a:r>
              <a:rPr lang="zh-CN" altLang="en-US" sz="1000" dirty="0">
                <a:solidFill>
                  <a:prstClr val="black"/>
                </a:solidFill>
                <a:latin typeface="华文楷体"/>
              </a:rPr>
              <a:t>，</a:t>
            </a:r>
            <a:r>
              <a:rPr lang="zh-TW" altLang="en-US" sz="1000" dirty="0">
                <a:solidFill>
                  <a:prstClr val="black"/>
                </a:solidFill>
                <a:latin typeface="华文楷体"/>
              </a:rPr>
              <a:t>由安康国际出资</a:t>
            </a:r>
            <a:endParaRPr kumimoji="1" lang="zh-CN" altLang="en-US" sz="1000" dirty="0">
              <a:solidFill>
                <a:prstClr val="black"/>
              </a:solidFill>
            </a:endParaRPr>
          </a:p>
          <a:p>
            <a:pPr marL="128588" lvl="0" indent="-128588">
              <a:buFont typeface="Arial" panose="020B0604020202020204" pitchFamily="34" charset="0"/>
              <a:buChar char="•"/>
            </a:pPr>
            <a:endParaRPr kumimoji="1" lang="zh-CN" altLang="en-US" sz="1000" dirty="0">
              <a:solidFill>
                <a:prstClr val="black"/>
              </a:solidFill>
            </a:endParaRPr>
          </a:p>
        </p:txBody>
      </p:sp>
      <p:sp>
        <p:nvSpPr>
          <p:cNvPr id="36" name="Rectangle 35">
            <a:extLst>
              <a:ext uri="{FF2B5EF4-FFF2-40B4-BE49-F238E27FC236}">
                <a16:creationId xmlns="" xmlns:a16="http://schemas.microsoft.com/office/drawing/2014/main" id="{45F48BBD-8B2F-6A44-9064-8834C17B36FB}"/>
              </a:ext>
            </a:extLst>
          </p:cNvPr>
          <p:cNvSpPr/>
          <p:nvPr/>
        </p:nvSpPr>
        <p:spPr>
          <a:xfrm>
            <a:off x="1225551" y="3888672"/>
            <a:ext cx="1156809" cy="75195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a:buFont typeface="Arial" panose="020B0604020202020204" pitchFamily="34" charset="0"/>
              <a:buChar char="•"/>
            </a:pPr>
            <a:r>
              <a:rPr kumimoji="1" lang="zh-TW" altLang="en-US" sz="1000" dirty="0">
                <a:solidFill>
                  <a:prstClr val="black"/>
                </a:solidFill>
                <a:latin typeface="华文楷体"/>
              </a:rPr>
              <a:t>安翰有限减资</a:t>
            </a:r>
            <a:r>
              <a:rPr kumimoji="1" lang="zh-CN" altLang="en-US" sz="1000" dirty="0">
                <a:solidFill>
                  <a:prstClr val="black"/>
                </a:solidFill>
                <a:latin typeface="华文楷体"/>
              </a:rPr>
              <a:t>，</a:t>
            </a:r>
            <a:r>
              <a:rPr kumimoji="1" lang="zh-TW" altLang="en-US" sz="1000" dirty="0">
                <a:solidFill>
                  <a:prstClr val="black"/>
                </a:solidFill>
                <a:latin typeface="华文楷体"/>
              </a:rPr>
              <a:t>变更为</a:t>
            </a:r>
            <a:r>
              <a:rPr kumimoji="1" lang="en-US" altLang="zh-CN" sz="1000" dirty="0">
                <a:solidFill>
                  <a:prstClr val="black"/>
                </a:solidFill>
                <a:latin typeface="华文楷体"/>
              </a:rPr>
              <a:t>30.0025</a:t>
            </a:r>
            <a:r>
              <a:rPr kumimoji="1" lang="zh-TW" altLang="en-US" sz="1000" dirty="0">
                <a:solidFill>
                  <a:prstClr val="black"/>
                </a:solidFill>
                <a:latin typeface="华文楷体"/>
              </a:rPr>
              <a:t>万美元注册资本</a:t>
            </a:r>
            <a:endParaRPr kumimoji="1" lang="zh-CN" altLang="en-US" sz="1000" dirty="0">
              <a:solidFill>
                <a:prstClr val="black"/>
              </a:solidFill>
            </a:endParaRPr>
          </a:p>
        </p:txBody>
      </p:sp>
      <p:sp>
        <p:nvSpPr>
          <p:cNvPr id="42" name="Rectangle 41">
            <a:extLst>
              <a:ext uri="{FF2B5EF4-FFF2-40B4-BE49-F238E27FC236}">
                <a16:creationId xmlns="" xmlns:a16="http://schemas.microsoft.com/office/drawing/2014/main" id="{0CEAE9E9-7502-304A-BBE7-5A5A12CF7D10}"/>
              </a:ext>
            </a:extLst>
          </p:cNvPr>
          <p:cNvSpPr/>
          <p:nvPr/>
        </p:nvSpPr>
        <p:spPr>
          <a:xfrm>
            <a:off x="2091900" y="2011418"/>
            <a:ext cx="1476899" cy="123784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endParaRPr lang="en-US" altLang="zh-CN" sz="1000" dirty="0">
              <a:solidFill>
                <a:prstClr val="black"/>
              </a:solidFill>
              <a:latin typeface="华文楷体"/>
              <a:cs typeface="Kaiti TC" charset="-120"/>
            </a:endParaRPr>
          </a:p>
          <a:p>
            <a:pPr marL="128588" indent="-128588" defTabSz="342900">
              <a:buFont typeface="Arial" panose="020B0604020202020204" pitchFamily="34" charset="0"/>
              <a:buChar char="•"/>
            </a:pPr>
            <a:r>
              <a:rPr lang="zh-CN" altLang="en-US" sz="1000" dirty="0">
                <a:solidFill>
                  <a:prstClr val="black"/>
                </a:solidFill>
                <a:latin typeface="华文楷体"/>
                <a:cs typeface="Kaiti TC" charset="-120"/>
              </a:rPr>
              <a:t>公司注册资本</a:t>
            </a:r>
            <a:r>
              <a:rPr lang="zh-CN" altLang="en-US" sz="1000" dirty="0">
                <a:solidFill>
                  <a:prstClr val="black"/>
                </a:solidFill>
                <a:latin typeface="华文楷体"/>
              </a:rPr>
              <a:t>公司</a:t>
            </a:r>
            <a:r>
              <a:rPr lang="zh-CN" altLang="zh-CN" sz="1000" dirty="0">
                <a:solidFill>
                  <a:prstClr val="black"/>
                </a:solidFill>
                <a:latin typeface="华文楷体"/>
              </a:rPr>
              <a:t>注册资本</a:t>
            </a:r>
            <a:r>
              <a:rPr lang="zh-CN" altLang="en-US" sz="1000" dirty="0">
                <a:solidFill>
                  <a:prstClr val="black"/>
                </a:solidFill>
                <a:latin typeface="华文楷体"/>
              </a:rPr>
              <a:t>由</a:t>
            </a:r>
            <a:r>
              <a:rPr lang="en-US" altLang="zh-CN" sz="1000" dirty="0">
                <a:solidFill>
                  <a:prstClr val="black"/>
                </a:solidFill>
                <a:latin typeface="华文楷体"/>
              </a:rPr>
              <a:t>30.0025</a:t>
            </a:r>
            <a:r>
              <a:rPr lang="zh-CN" altLang="en-US" sz="1000" dirty="0">
                <a:solidFill>
                  <a:prstClr val="black"/>
                </a:solidFill>
                <a:latin typeface="华文楷体"/>
              </a:rPr>
              <a:t>元</a:t>
            </a:r>
            <a:r>
              <a:rPr lang="zh-CN" altLang="zh-CN" sz="1000" dirty="0">
                <a:solidFill>
                  <a:prstClr val="black"/>
                </a:solidFill>
                <a:latin typeface="华文楷体"/>
              </a:rPr>
              <a:t>增加至</a:t>
            </a:r>
            <a:r>
              <a:rPr lang="en-US" altLang="zh-CN" sz="1000" dirty="0">
                <a:solidFill>
                  <a:prstClr val="black"/>
                </a:solidFill>
                <a:latin typeface="华文楷体"/>
              </a:rPr>
              <a:t>46.1577</a:t>
            </a:r>
            <a:r>
              <a:rPr lang="zh-CN" altLang="zh-CN" sz="1000" dirty="0">
                <a:solidFill>
                  <a:prstClr val="black"/>
                </a:solidFill>
                <a:latin typeface="华文楷体"/>
              </a:rPr>
              <a:t>万</a:t>
            </a:r>
            <a:r>
              <a:rPr lang="zh-TW" altLang="en-US" sz="1000" dirty="0">
                <a:solidFill>
                  <a:prstClr val="black"/>
                </a:solidFill>
                <a:latin typeface="华文楷体"/>
              </a:rPr>
              <a:t>美</a:t>
            </a:r>
            <a:r>
              <a:rPr lang="zh-CN" altLang="en-US" sz="1000" dirty="0">
                <a:solidFill>
                  <a:prstClr val="black"/>
                </a:solidFill>
                <a:latin typeface="华文楷体"/>
              </a:rPr>
              <a:t>元，</a:t>
            </a:r>
            <a:r>
              <a:rPr lang="zh-CN" altLang="en-US" sz="1000" dirty="0">
                <a:solidFill>
                  <a:prstClr val="black"/>
                </a:solidFill>
                <a:latin typeface="华文楷体"/>
                <a:cs typeface="Kaiti TC" charset="-120"/>
              </a:rPr>
              <a:t>均系货币增资。</a:t>
            </a:r>
            <a:endParaRPr lang="en-US" altLang="zh-CN" sz="1000" dirty="0">
              <a:solidFill>
                <a:prstClr val="black"/>
              </a:solidFill>
              <a:latin typeface="华文楷体"/>
              <a:cs typeface="Kaiti TC" charset="-120"/>
            </a:endParaRPr>
          </a:p>
          <a:p>
            <a:pPr marL="128588" indent="-128588" defTabSz="342900">
              <a:buFont typeface="Arial" panose="020B0604020202020204" pitchFamily="34" charset="0"/>
              <a:buChar char="•"/>
            </a:pPr>
            <a:r>
              <a:rPr kumimoji="1" lang="zh-TW" altLang="en-US" sz="1000" dirty="0">
                <a:solidFill>
                  <a:prstClr val="black"/>
                </a:solidFill>
              </a:rPr>
              <a:t>同晟投资以</a:t>
            </a:r>
            <a:r>
              <a:rPr kumimoji="1" lang="en-US" altLang="zh-CN" sz="1000" dirty="0">
                <a:solidFill>
                  <a:prstClr val="black"/>
                </a:solidFill>
              </a:rPr>
              <a:t>2</a:t>
            </a:r>
            <a:r>
              <a:rPr kumimoji="1" lang="en-AU" altLang="zh-CN" sz="1000" dirty="0">
                <a:solidFill>
                  <a:prstClr val="black"/>
                </a:solidFill>
              </a:rPr>
              <a:t>,500</a:t>
            </a:r>
            <a:r>
              <a:rPr kumimoji="1" lang="zh-TW" altLang="en-AU" sz="1000" dirty="0">
                <a:solidFill>
                  <a:prstClr val="black"/>
                </a:solidFill>
              </a:rPr>
              <a:t>万元</a:t>
            </a:r>
            <a:r>
              <a:rPr kumimoji="1" lang="zh-TW" altLang="en-US" sz="1000" dirty="0">
                <a:solidFill>
                  <a:prstClr val="black"/>
                </a:solidFill>
              </a:rPr>
              <a:t>认购</a:t>
            </a:r>
            <a:r>
              <a:rPr kumimoji="1" lang="en-US" altLang="zh-CN" sz="1000" dirty="0">
                <a:solidFill>
                  <a:prstClr val="black"/>
                </a:solidFill>
              </a:rPr>
              <a:t>16.1552</a:t>
            </a:r>
            <a:r>
              <a:rPr kumimoji="1" lang="zh-TW" altLang="en-US" sz="1000" dirty="0">
                <a:solidFill>
                  <a:prstClr val="black"/>
                </a:solidFill>
              </a:rPr>
              <a:t>万美元新增注册资本</a:t>
            </a:r>
            <a:r>
              <a:rPr kumimoji="1" lang="zh-CN" altLang="en-US" sz="1000" dirty="0">
                <a:solidFill>
                  <a:prstClr val="black"/>
                </a:solidFill>
              </a:rPr>
              <a:t>。</a:t>
            </a:r>
          </a:p>
          <a:p>
            <a:pPr marL="128588" indent="-128588" defTabSz="342900">
              <a:buFont typeface="Arial" panose="020B0604020202020204" pitchFamily="34" charset="0"/>
              <a:buChar char="•"/>
            </a:pPr>
            <a:endParaRPr kumimoji="1" lang="zh-CN" altLang="en-US" sz="1000" dirty="0">
              <a:solidFill>
                <a:prstClr val="black"/>
              </a:solidFill>
            </a:endParaRPr>
          </a:p>
        </p:txBody>
      </p:sp>
      <p:sp>
        <p:nvSpPr>
          <p:cNvPr id="43" name="Rectangle 42">
            <a:extLst>
              <a:ext uri="{FF2B5EF4-FFF2-40B4-BE49-F238E27FC236}">
                <a16:creationId xmlns="" xmlns:a16="http://schemas.microsoft.com/office/drawing/2014/main" id="{5CA3C04E-4172-B843-9553-1D02A99EE0F7}"/>
              </a:ext>
            </a:extLst>
          </p:cNvPr>
          <p:cNvSpPr/>
          <p:nvPr/>
        </p:nvSpPr>
        <p:spPr>
          <a:xfrm>
            <a:off x="2865260" y="3888672"/>
            <a:ext cx="1450944" cy="149987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r>
              <a:rPr lang="zh-CN" altLang="en-US" sz="1000" dirty="0">
                <a:solidFill>
                  <a:prstClr val="black"/>
                </a:solidFill>
                <a:latin typeface="华文楷体"/>
              </a:rPr>
              <a:t>公司注册资本由 </a:t>
            </a:r>
            <a:r>
              <a:rPr lang="en-US" altLang="zh-CN" sz="1000" dirty="0">
                <a:solidFill>
                  <a:prstClr val="black"/>
                </a:solidFill>
                <a:latin typeface="华文楷体"/>
              </a:rPr>
              <a:t>46.1577</a:t>
            </a:r>
            <a:r>
              <a:rPr lang="zh-CN" altLang="en-US" sz="1000" dirty="0">
                <a:solidFill>
                  <a:prstClr val="black"/>
                </a:solidFill>
                <a:latin typeface="华文楷体"/>
              </a:rPr>
              <a:t>万</a:t>
            </a:r>
            <a:r>
              <a:rPr lang="zh-TW" altLang="en-US" sz="1000" dirty="0">
                <a:solidFill>
                  <a:prstClr val="black"/>
                </a:solidFill>
                <a:latin typeface="华文楷体"/>
              </a:rPr>
              <a:t>美</a:t>
            </a:r>
            <a:r>
              <a:rPr lang="zh-CN" altLang="en-US" sz="1000" dirty="0">
                <a:solidFill>
                  <a:prstClr val="black"/>
                </a:solidFill>
                <a:latin typeface="华文楷体"/>
              </a:rPr>
              <a:t>元增加至</a:t>
            </a:r>
            <a:r>
              <a:rPr lang="en-US" altLang="zh-CN" sz="1000" dirty="0">
                <a:solidFill>
                  <a:prstClr val="black"/>
                </a:solidFill>
                <a:latin typeface="华文楷体"/>
              </a:rPr>
              <a:t>62.6591</a:t>
            </a:r>
            <a:r>
              <a:rPr lang="zh-CN" altLang="en-US" sz="1000" dirty="0">
                <a:solidFill>
                  <a:prstClr val="black"/>
                </a:solidFill>
                <a:latin typeface="华文楷体"/>
              </a:rPr>
              <a:t>万</a:t>
            </a:r>
            <a:r>
              <a:rPr lang="zh-TW" altLang="en-US" sz="1000" dirty="0">
                <a:solidFill>
                  <a:prstClr val="black"/>
                </a:solidFill>
                <a:latin typeface="华文楷体"/>
              </a:rPr>
              <a:t>美</a:t>
            </a:r>
            <a:r>
              <a:rPr lang="zh-CN" altLang="en-US" sz="1000" dirty="0">
                <a:solidFill>
                  <a:prstClr val="black"/>
                </a:solidFill>
                <a:latin typeface="华文楷体"/>
              </a:rPr>
              <a:t>元，均系货币增资。</a:t>
            </a:r>
            <a:endParaRPr lang="en-US" altLang="zh-CN" sz="1000" dirty="0">
              <a:solidFill>
                <a:prstClr val="black"/>
              </a:solidFill>
              <a:latin typeface="华文楷体"/>
            </a:endParaRPr>
          </a:p>
          <a:p>
            <a:pPr marL="128588" indent="-128588" defTabSz="342900">
              <a:buFont typeface="Arial" panose="020B0604020202020204" pitchFamily="34" charset="0"/>
              <a:buChar char="•"/>
            </a:pPr>
            <a:r>
              <a:rPr lang="zh-TW" altLang="en-US" sz="1000" dirty="0">
                <a:solidFill>
                  <a:prstClr val="black"/>
                </a:solidFill>
                <a:latin typeface="华文楷体"/>
              </a:rPr>
              <a:t>北京安翰同舟</a:t>
            </a:r>
            <a:r>
              <a:rPr lang="zh-CN" altLang="en-US" sz="1000" dirty="0">
                <a:solidFill>
                  <a:prstClr val="black"/>
                </a:solidFill>
                <a:latin typeface="华文楷体"/>
              </a:rPr>
              <a:t>、</a:t>
            </a:r>
            <a:r>
              <a:rPr lang="zh-TW" altLang="en-US" sz="1000" dirty="0">
                <a:solidFill>
                  <a:prstClr val="black"/>
                </a:solidFill>
                <a:latin typeface="华文楷体"/>
              </a:rPr>
              <a:t>吉朋松</a:t>
            </a:r>
            <a:r>
              <a:rPr lang="zh-CN" altLang="en-US" sz="1000" dirty="0">
                <a:solidFill>
                  <a:prstClr val="black"/>
                </a:solidFill>
                <a:latin typeface="华文楷体"/>
              </a:rPr>
              <a:t>、</a:t>
            </a:r>
            <a:r>
              <a:rPr lang="zh-TW" altLang="en-US" sz="1000" b="1" dirty="0">
                <a:solidFill>
                  <a:prstClr val="black"/>
                </a:solidFill>
                <a:latin typeface="华文楷体"/>
              </a:rPr>
              <a:t>宁波朗盛</a:t>
            </a:r>
            <a:r>
              <a:rPr lang="zh-CN" altLang="en-US" sz="1000" dirty="0">
                <a:solidFill>
                  <a:prstClr val="black"/>
                </a:solidFill>
                <a:latin typeface="华文楷体"/>
              </a:rPr>
              <a:t>分别认购公司出资额</a:t>
            </a:r>
            <a:r>
              <a:rPr lang="en-US" altLang="zh-CN" sz="1000" dirty="0">
                <a:solidFill>
                  <a:prstClr val="black"/>
                </a:solidFill>
                <a:latin typeface="华文楷体"/>
              </a:rPr>
              <a:t>69.0029</a:t>
            </a:r>
            <a:r>
              <a:rPr lang="zh-TW" altLang="en-US" sz="1000" dirty="0">
                <a:solidFill>
                  <a:prstClr val="black"/>
                </a:solidFill>
                <a:latin typeface="华文楷体"/>
              </a:rPr>
              <a:t>万元</a:t>
            </a:r>
            <a:r>
              <a:rPr lang="zh-CN" altLang="en-US" sz="1000" dirty="0">
                <a:solidFill>
                  <a:prstClr val="black"/>
                </a:solidFill>
                <a:latin typeface="华文楷体"/>
              </a:rPr>
              <a:t>、</a:t>
            </a:r>
            <a:r>
              <a:rPr lang="en-US" altLang="zh-CN" sz="1000" dirty="0">
                <a:solidFill>
                  <a:prstClr val="black"/>
                </a:solidFill>
                <a:latin typeface="华文楷体"/>
              </a:rPr>
              <a:t>47.0019</a:t>
            </a:r>
            <a:r>
              <a:rPr lang="zh-TW" altLang="en-US" sz="1000" dirty="0">
                <a:solidFill>
                  <a:prstClr val="black"/>
                </a:solidFill>
                <a:latin typeface="华文楷体"/>
              </a:rPr>
              <a:t>万元</a:t>
            </a:r>
            <a:r>
              <a:rPr lang="zh-CN" altLang="en-US" sz="1000" dirty="0">
                <a:solidFill>
                  <a:prstClr val="black"/>
                </a:solidFill>
                <a:latin typeface="华文楷体"/>
              </a:rPr>
              <a:t>、</a:t>
            </a:r>
            <a:r>
              <a:rPr lang="en-US" altLang="zh-CN" sz="1000" dirty="0">
                <a:solidFill>
                  <a:prstClr val="black"/>
                </a:solidFill>
                <a:latin typeface="华文楷体"/>
              </a:rPr>
              <a:t>3</a:t>
            </a:r>
            <a:r>
              <a:rPr lang="en-AU" altLang="zh-CN" sz="1000" dirty="0">
                <a:solidFill>
                  <a:prstClr val="black"/>
                </a:solidFill>
                <a:latin typeface="华文楷体"/>
              </a:rPr>
              <a:t>,</a:t>
            </a:r>
            <a:r>
              <a:rPr lang="en-US" altLang="zh-CN" sz="1000" dirty="0">
                <a:solidFill>
                  <a:prstClr val="black"/>
                </a:solidFill>
                <a:latin typeface="华文楷体"/>
              </a:rPr>
              <a:t>300</a:t>
            </a:r>
            <a:r>
              <a:rPr lang="zh-TW" altLang="en-US" sz="1000" dirty="0">
                <a:solidFill>
                  <a:prstClr val="black"/>
                </a:solidFill>
                <a:latin typeface="华文楷体"/>
              </a:rPr>
              <a:t>万元</a:t>
            </a:r>
            <a:endParaRPr kumimoji="1" lang="zh-CN" altLang="en-US" sz="1000" dirty="0">
              <a:solidFill>
                <a:prstClr val="black"/>
              </a:solidFill>
            </a:endParaRPr>
          </a:p>
        </p:txBody>
      </p:sp>
      <p:sp>
        <p:nvSpPr>
          <p:cNvPr id="45" name="Rectangle 44">
            <a:extLst>
              <a:ext uri="{FF2B5EF4-FFF2-40B4-BE49-F238E27FC236}">
                <a16:creationId xmlns="" xmlns:a16="http://schemas.microsoft.com/office/drawing/2014/main" id="{0749058A-5A3F-D443-A52A-AC82F666468F}"/>
              </a:ext>
            </a:extLst>
          </p:cNvPr>
          <p:cNvSpPr/>
          <p:nvPr/>
        </p:nvSpPr>
        <p:spPr>
          <a:xfrm>
            <a:off x="3818606" y="1438478"/>
            <a:ext cx="1775418" cy="180415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r>
              <a:rPr lang="zh-CN" altLang="en-US" sz="1000" dirty="0">
                <a:solidFill>
                  <a:prstClr val="black"/>
                </a:solidFill>
                <a:latin typeface="华文楷体"/>
                <a:cs typeface="Kaiti TC" charset="-120"/>
              </a:rPr>
              <a:t>公司注册资本由 </a:t>
            </a:r>
            <a:r>
              <a:rPr lang="en-US" altLang="zh-CN" sz="1000" dirty="0">
                <a:solidFill>
                  <a:prstClr val="black"/>
                </a:solidFill>
                <a:latin typeface="华文楷体"/>
                <a:cs typeface="Kaiti TC" charset="-120"/>
              </a:rPr>
              <a:t>62.6591</a:t>
            </a:r>
            <a:r>
              <a:rPr lang="zh-CN" altLang="en-US" sz="1000" dirty="0">
                <a:solidFill>
                  <a:prstClr val="black"/>
                </a:solidFill>
                <a:latin typeface="华文楷体"/>
                <a:cs typeface="Kaiti TC" charset="-120"/>
              </a:rPr>
              <a:t>万</a:t>
            </a:r>
            <a:r>
              <a:rPr lang="zh-TW" altLang="en-US" sz="1000" dirty="0">
                <a:solidFill>
                  <a:prstClr val="black"/>
                </a:solidFill>
                <a:latin typeface="华文楷体"/>
                <a:cs typeface="Kaiti TC" charset="-120"/>
              </a:rPr>
              <a:t>美</a:t>
            </a:r>
            <a:r>
              <a:rPr lang="zh-CN" altLang="en-US" sz="1000" dirty="0">
                <a:solidFill>
                  <a:prstClr val="black"/>
                </a:solidFill>
                <a:latin typeface="华文楷体"/>
                <a:cs typeface="Kaiti TC" charset="-120"/>
              </a:rPr>
              <a:t>元增至 </a:t>
            </a:r>
            <a:r>
              <a:rPr lang="en-US" altLang="zh-CN" sz="1000" dirty="0">
                <a:solidFill>
                  <a:prstClr val="black"/>
                </a:solidFill>
                <a:latin typeface="华文楷体"/>
                <a:cs typeface="Kaiti TC" charset="-120"/>
              </a:rPr>
              <a:t>72.0580 </a:t>
            </a:r>
            <a:r>
              <a:rPr lang="zh-CN" altLang="en-US" sz="1000" dirty="0">
                <a:solidFill>
                  <a:prstClr val="black"/>
                </a:solidFill>
                <a:latin typeface="华文楷体"/>
                <a:cs typeface="Kaiti TC" charset="-120"/>
              </a:rPr>
              <a:t>万</a:t>
            </a:r>
            <a:r>
              <a:rPr lang="zh-TW" altLang="en-US" sz="1000" dirty="0">
                <a:solidFill>
                  <a:prstClr val="black"/>
                </a:solidFill>
                <a:latin typeface="华文楷体"/>
                <a:cs typeface="Kaiti TC" charset="-120"/>
              </a:rPr>
              <a:t>美</a:t>
            </a:r>
            <a:r>
              <a:rPr lang="zh-CN" altLang="en-US" sz="1000" dirty="0">
                <a:solidFill>
                  <a:prstClr val="black"/>
                </a:solidFill>
                <a:latin typeface="华文楷体"/>
                <a:cs typeface="Kaiti TC" charset="-120"/>
              </a:rPr>
              <a:t>元，均系货币增资。</a:t>
            </a:r>
            <a:endParaRPr lang="en-US" altLang="zh-CN" sz="1000" dirty="0">
              <a:solidFill>
                <a:prstClr val="black"/>
              </a:solidFill>
              <a:latin typeface="华文楷体"/>
              <a:cs typeface="Kaiti TC" charset="-120"/>
            </a:endParaRPr>
          </a:p>
          <a:p>
            <a:pPr marL="128588" indent="-128588" defTabSz="342900">
              <a:buFont typeface="Arial" panose="020B0604020202020204" pitchFamily="34" charset="0"/>
              <a:buChar char="•"/>
            </a:pPr>
            <a:r>
              <a:rPr lang="zh-TW" altLang="en-AU" sz="1000" dirty="0">
                <a:solidFill>
                  <a:prstClr val="black"/>
                </a:solidFill>
                <a:latin typeface="华文楷体"/>
              </a:rPr>
              <a:t>新希望</a:t>
            </a:r>
            <a:r>
              <a:rPr lang="zh-TW" altLang="en-US" sz="1000" dirty="0">
                <a:solidFill>
                  <a:prstClr val="black"/>
                </a:solidFill>
                <a:latin typeface="华文楷体"/>
              </a:rPr>
              <a:t>产业基金</a:t>
            </a:r>
            <a:r>
              <a:rPr lang="zh-CN" altLang="en-US" sz="1000" dirty="0">
                <a:solidFill>
                  <a:prstClr val="black"/>
                </a:solidFill>
                <a:latin typeface="华文楷体"/>
              </a:rPr>
              <a:t>、</a:t>
            </a:r>
            <a:r>
              <a:rPr lang="zh-TW" altLang="en-US" sz="1000" dirty="0">
                <a:solidFill>
                  <a:prstClr val="black"/>
                </a:solidFill>
                <a:latin typeface="华文楷体"/>
              </a:rPr>
              <a:t>深圳厚生</a:t>
            </a:r>
            <a:r>
              <a:rPr lang="zh-CN" altLang="en-US" sz="1000" dirty="0">
                <a:solidFill>
                  <a:prstClr val="black"/>
                </a:solidFill>
                <a:latin typeface="华文楷体"/>
              </a:rPr>
              <a:t>、</a:t>
            </a:r>
            <a:r>
              <a:rPr lang="zh-TW" altLang="en-US" sz="1000" dirty="0">
                <a:solidFill>
                  <a:prstClr val="black"/>
                </a:solidFill>
                <a:latin typeface="华文楷体"/>
              </a:rPr>
              <a:t>拉萨新希望</a:t>
            </a:r>
            <a:r>
              <a:rPr lang="zh-CN" altLang="en-US" sz="1000" dirty="0">
                <a:solidFill>
                  <a:prstClr val="black"/>
                </a:solidFill>
                <a:latin typeface="华文楷体"/>
              </a:rPr>
              <a:t>、</a:t>
            </a:r>
            <a:r>
              <a:rPr lang="zh-TW" altLang="en-US" sz="1000" dirty="0">
                <a:solidFill>
                  <a:prstClr val="black"/>
                </a:solidFill>
                <a:latin typeface="华文楷体"/>
              </a:rPr>
              <a:t>上海金沙河</a:t>
            </a:r>
            <a:r>
              <a:rPr lang="zh-CN" altLang="en-US" sz="1000" dirty="0">
                <a:solidFill>
                  <a:prstClr val="black"/>
                </a:solidFill>
                <a:latin typeface="华文楷体"/>
              </a:rPr>
              <a:t>、</a:t>
            </a:r>
            <a:r>
              <a:rPr lang="zh-TW" altLang="en-US" sz="1000" dirty="0">
                <a:solidFill>
                  <a:prstClr val="black"/>
                </a:solidFill>
                <a:latin typeface="华文楷体"/>
              </a:rPr>
              <a:t>王孟军</a:t>
            </a:r>
            <a:r>
              <a:rPr lang="zh-CN" altLang="en-US" sz="1000" dirty="0">
                <a:solidFill>
                  <a:prstClr val="black"/>
                </a:solidFill>
                <a:latin typeface="华文楷体"/>
              </a:rPr>
              <a:t>、</a:t>
            </a:r>
            <a:r>
              <a:rPr lang="zh-TW" altLang="en-US" sz="1000" dirty="0">
                <a:solidFill>
                  <a:prstClr val="black"/>
                </a:solidFill>
                <a:latin typeface="华文楷体"/>
              </a:rPr>
              <a:t>王永志</a:t>
            </a:r>
            <a:r>
              <a:rPr lang="zh-CN" altLang="en-US" sz="1000" dirty="0">
                <a:solidFill>
                  <a:prstClr val="black"/>
                </a:solidFill>
                <a:latin typeface="华文楷体"/>
              </a:rPr>
              <a:t>、</a:t>
            </a:r>
            <a:r>
              <a:rPr lang="zh-TW" altLang="en-US" sz="1000" dirty="0">
                <a:solidFill>
                  <a:prstClr val="black"/>
                </a:solidFill>
                <a:latin typeface="华文楷体"/>
              </a:rPr>
              <a:t>许东</a:t>
            </a:r>
            <a:r>
              <a:rPr lang="zh-CN" altLang="en-US" sz="1000" dirty="0">
                <a:solidFill>
                  <a:prstClr val="black"/>
                </a:solidFill>
                <a:latin typeface="华文楷体"/>
              </a:rPr>
              <a:t>分别认购公司出资额</a:t>
            </a:r>
            <a:r>
              <a:rPr lang="en-US" altLang="zh-CN" sz="1000" dirty="0">
                <a:solidFill>
                  <a:prstClr val="black"/>
                </a:solidFill>
                <a:latin typeface="华文楷体"/>
              </a:rPr>
              <a:t>2</a:t>
            </a:r>
            <a:r>
              <a:rPr lang="en-AU" altLang="zh-CN" sz="1000" dirty="0">
                <a:solidFill>
                  <a:prstClr val="black"/>
                </a:solidFill>
                <a:latin typeface="华文楷体"/>
              </a:rPr>
              <a:t>,000</a:t>
            </a:r>
            <a:r>
              <a:rPr lang="zh-TW" altLang="en-US" sz="1000" dirty="0">
                <a:solidFill>
                  <a:prstClr val="black"/>
                </a:solidFill>
                <a:latin typeface="华文楷体"/>
              </a:rPr>
              <a:t>万元</a:t>
            </a:r>
            <a:r>
              <a:rPr lang="zh-CN" altLang="en-US" sz="1000" dirty="0">
                <a:solidFill>
                  <a:prstClr val="black"/>
                </a:solidFill>
                <a:latin typeface="华文楷体"/>
              </a:rPr>
              <a:t>、</a:t>
            </a:r>
            <a:r>
              <a:rPr lang="en-AU" altLang="zh-CN" sz="1000" dirty="0">
                <a:solidFill>
                  <a:prstClr val="black"/>
                </a:solidFill>
                <a:latin typeface="华文楷体"/>
              </a:rPr>
              <a:t>3,000</a:t>
            </a:r>
            <a:r>
              <a:rPr lang="zh-TW" altLang="en-AU" sz="1000" dirty="0">
                <a:solidFill>
                  <a:prstClr val="black"/>
                </a:solidFill>
                <a:latin typeface="华文楷体"/>
              </a:rPr>
              <a:t>万元</a:t>
            </a:r>
            <a:r>
              <a:rPr lang="zh-CN" altLang="en-US" sz="1000" dirty="0">
                <a:solidFill>
                  <a:prstClr val="black"/>
                </a:solidFill>
                <a:latin typeface="华文楷体"/>
              </a:rPr>
              <a:t>、</a:t>
            </a:r>
            <a:r>
              <a:rPr lang="en-US" altLang="zh-CN" sz="1000" dirty="0">
                <a:solidFill>
                  <a:prstClr val="black"/>
                </a:solidFill>
                <a:latin typeface="华文楷体"/>
              </a:rPr>
              <a:t>1,000</a:t>
            </a:r>
            <a:r>
              <a:rPr lang="zh-TW" altLang="en-US" sz="1000" dirty="0">
                <a:solidFill>
                  <a:prstClr val="black"/>
                </a:solidFill>
                <a:latin typeface="华文楷体"/>
              </a:rPr>
              <a:t>万元</a:t>
            </a:r>
            <a:r>
              <a:rPr lang="zh-CN" altLang="en-US" sz="1000" dirty="0">
                <a:solidFill>
                  <a:prstClr val="black"/>
                </a:solidFill>
                <a:latin typeface="华文楷体"/>
              </a:rPr>
              <a:t>、</a:t>
            </a:r>
            <a:r>
              <a:rPr lang="en-US" altLang="zh-CN" sz="1000" dirty="0">
                <a:solidFill>
                  <a:prstClr val="black"/>
                </a:solidFill>
                <a:latin typeface="华文楷体"/>
              </a:rPr>
              <a:t>5,000</a:t>
            </a:r>
            <a:r>
              <a:rPr lang="zh-TW" altLang="en-US" sz="1000" dirty="0">
                <a:solidFill>
                  <a:prstClr val="black"/>
                </a:solidFill>
                <a:latin typeface="华文楷体"/>
              </a:rPr>
              <a:t>万元</a:t>
            </a:r>
            <a:r>
              <a:rPr lang="zh-CN" altLang="en-US" sz="1000" dirty="0">
                <a:solidFill>
                  <a:prstClr val="black"/>
                </a:solidFill>
                <a:latin typeface="华文楷体"/>
              </a:rPr>
              <a:t>、</a:t>
            </a:r>
            <a:r>
              <a:rPr lang="en-US" altLang="zh-CN" sz="1000" dirty="0">
                <a:solidFill>
                  <a:prstClr val="black"/>
                </a:solidFill>
                <a:latin typeface="华文楷体"/>
              </a:rPr>
              <a:t>1,500</a:t>
            </a:r>
            <a:r>
              <a:rPr lang="zh-TW" altLang="en-US" sz="1000" dirty="0">
                <a:solidFill>
                  <a:prstClr val="black"/>
                </a:solidFill>
                <a:latin typeface="华文楷体"/>
              </a:rPr>
              <a:t>万元</a:t>
            </a:r>
            <a:r>
              <a:rPr lang="zh-CN" altLang="en-US" sz="1000" dirty="0">
                <a:solidFill>
                  <a:prstClr val="black"/>
                </a:solidFill>
                <a:latin typeface="华文楷体"/>
              </a:rPr>
              <a:t>，</a:t>
            </a:r>
            <a:r>
              <a:rPr lang="en-US" altLang="zh-CN" sz="1000" dirty="0">
                <a:solidFill>
                  <a:prstClr val="black"/>
                </a:solidFill>
                <a:latin typeface="华文楷体"/>
              </a:rPr>
              <a:t>1500</a:t>
            </a:r>
            <a:r>
              <a:rPr lang="zh-TW" altLang="en-US" sz="1000" dirty="0">
                <a:solidFill>
                  <a:prstClr val="black"/>
                </a:solidFill>
                <a:latin typeface="华文楷体"/>
              </a:rPr>
              <a:t>万元</a:t>
            </a:r>
            <a:r>
              <a:rPr lang="zh-CN" altLang="en-US" sz="1000" dirty="0">
                <a:solidFill>
                  <a:prstClr val="black"/>
                </a:solidFill>
                <a:latin typeface="华文楷体"/>
              </a:rPr>
              <a:t>，</a:t>
            </a:r>
            <a:r>
              <a:rPr lang="en-US" altLang="zh-CN" sz="1000" dirty="0">
                <a:solidFill>
                  <a:prstClr val="black"/>
                </a:solidFill>
                <a:latin typeface="华文楷体"/>
              </a:rPr>
              <a:t>1,000</a:t>
            </a:r>
            <a:r>
              <a:rPr lang="zh-TW" altLang="en-US" sz="1000" dirty="0">
                <a:solidFill>
                  <a:prstClr val="black"/>
                </a:solidFill>
                <a:latin typeface="华文楷体"/>
              </a:rPr>
              <a:t>万元</a:t>
            </a:r>
            <a:r>
              <a:rPr lang="zh-CN" altLang="en-US" sz="1000" dirty="0">
                <a:solidFill>
                  <a:prstClr val="black"/>
                </a:solidFill>
                <a:latin typeface="华文楷体"/>
              </a:rPr>
              <a:t>。</a:t>
            </a:r>
            <a:endParaRPr lang="en-US" altLang="zh-CN" sz="1000" dirty="0">
              <a:solidFill>
                <a:prstClr val="black"/>
              </a:solidFill>
              <a:latin typeface="华文楷体"/>
              <a:cs typeface="Kaiti TC" charset="-120"/>
            </a:endParaRPr>
          </a:p>
        </p:txBody>
      </p:sp>
      <p:sp>
        <p:nvSpPr>
          <p:cNvPr id="46" name="Rectangle 45">
            <a:extLst>
              <a:ext uri="{FF2B5EF4-FFF2-40B4-BE49-F238E27FC236}">
                <a16:creationId xmlns="" xmlns:a16="http://schemas.microsoft.com/office/drawing/2014/main" id="{AC6003EE-5167-5E41-A859-2FB35EBD3A6F}"/>
              </a:ext>
            </a:extLst>
          </p:cNvPr>
          <p:cNvSpPr/>
          <p:nvPr/>
        </p:nvSpPr>
        <p:spPr>
          <a:xfrm>
            <a:off x="5039689" y="3888672"/>
            <a:ext cx="1450945" cy="223924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endParaRPr lang="en-US" altLang="zh-CN" sz="1000" dirty="0">
              <a:solidFill>
                <a:prstClr val="black"/>
              </a:solidFill>
              <a:latin typeface="华文楷体"/>
            </a:endParaRPr>
          </a:p>
          <a:p>
            <a:pPr marL="128588" indent="-128588" defTabSz="342900">
              <a:buFont typeface="Arial" panose="020B0604020202020204" pitchFamily="34" charset="0"/>
              <a:buChar char="•"/>
            </a:pPr>
            <a:r>
              <a:rPr lang="zh-CN" altLang="en-US" sz="1000" dirty="0">
                <a:solidFill>
                  <a:prstClr val="black"/>
                </a:solidFill>
                <a:latin typeface="华文楷体"/>
              </a:rPr>
              <a:t>公司注册资本由 </a:t>
            </a:r>
            <a:r>
              <a:rPr lang="en-US" altLang="zh-CN" sz="1000" dirty="0">
                <a:solidFill>
                  <a:prstClr val="black"/>
                </a:solidFill>
                <a:latin typeface="华文楷体"/>
                <a:cs typeface="Kaiti TC" charset="-120"/>
              </a:rPr>
              <a:t>72.0580 </a:t>
            </a:r>
            <a:r>
              <a:rPr lang="zh-CN" altLang="en-US" sz="1000" dirty="0">
                <a:solidFill>
                  <a:prstClr val="black"/>
                </a:solidFill>
                <a:latin typeface="华文楷体"/>
                <a:cs typeface="Kaiti TC" charset="-120"/>
              </a:rPr>
              <a:t>万</a:t>
            </a:r>
            <a:r>
              <a:rPr lang="zh-TW" altLang="en-US" sz="1000" dirty="0">
                <a:solidFill>
                  <a:prstClr val="black"/>
                </a:solidFill>
                <a:latin typeface="华文楷体"/>
                <a:cs typeface="Kaiti TC" charset="-120"/>
              </a:rPr>
              <a:t>美</a:t>
            </a:r>
            <a:r>
              <a:rPr lang="zh-CN" altLang="en-US" sz="1000" dirty="0">
                <a:solidFill>
                  <a:prstClr val="black"/>
                </a:solidFill>
                <a:latin typeface="华文楷体"/>
                <a:cs typeface="Kaiti TC" charset="-120"/>
              </a:rPr>
              <a:t>元</a:t>
            </a:r>
            <a:r>
              <a:rPr lang="zh-CN" altLang="en-US" sz="1000" dirty="0">
                <a:solidFill>
                  <a:prstClr val="black"/>
                </a:solidFill>
                <a:latin typeface="华文楷体"/>
              </a:rPr>
              <a:t>增加至</a:t>
            </a:r>
            <a:r>
              <a:rPr lang="en-US" altLang="zh-CN" sz="1000" dirty="0">
                <a:solidFill>
                  <a:prstClr val="black"/>
                </a:solidFill>
                <a:latin typeface="华文楷体"/>
              </a:rPr>
              <a:t>110.096</a:t>
            </a:r>
            <a:r>
              <a:rPr lang="zh-CN" altLang="en-US" sz="1000" dirty="0">
                <a:solidFill>
                  <a:prstClr val="black"/>
                </a:solidFill>
                <a:latin typeface="华文楷体"/>
              </a:rPr>
              <a:t>万</a:t>
            </a:r>
            <a:r>
              <a:rPr lang="zh-TW" altLang="en-US" sz="1000" dirty="0">
                <a:solidFill>
                  <a:prstClr val="black"/>
                </a:solidFill>
                <a:latin typeface="华文楷体"/>
              </a:rPr>
              <a:t>美</a:t>
            </a:r>
            <a:r>
              <a:rPr lang="zh-CN" altLang="en-US" sz="1000" dirty="0">
                <a:solidFill>
                  <a:prstClr val="black"/>
                </a:solidFill>
                <a:latin typeface="华文楷体"/>
              </a:rPr>
              <a:t>元，均系货币增资。</a:t>
            </a:r>
            <a:endParaRPr lang="en-US" altLang="zh-CN" sz="1000" dirty="0">
              <a:solidFill>
                <a:prstClr val="black"/>
              </a:solidFill>
              <a:latin typeface="华文楷体"/>
            </a:endParaRPr>
          </a:p>
          <a:p>
            <a:pPr marL="128588" indent="-128588" defTabSz="342900">
              <a:buFont typeface="Arial" panose="020B0604020202020204" pitchFamily="34" charset="0"/>
              <a:buChar char="•"/>
            </a:pPr>
            <a:r>
              <a:rPr kumimoji="1" lang="zh-TW" altLang="en-US" sz="1000" dirty="0">
                <a:solidFill>
                  <a:prstClr val="black"/>
                </a:solidFill>
              </a:rPr>
              <a:t>仲未安健以</a:t>
            </a:r>
            <a:r>
              <a:rPr kumimoji="1" lang="en-US" altLang="zh-CN" sz="1000" dirty="0">
                <a:solidFill>
                  <a:prstClr val="black"/>
                </a:solidFill>
              </a:rPr>
              <a:t>3,074.866</a:t>
            </a:r>
            <a:r>
              <a:rPr kumimoji="1" lang="zh-TW" altLang="en-US" sz="1000" dirty="0">
                <a:solidFill>
                  <a:prstClr val="black"/>
                </a:solidFill>
              </a:rPr>
              <a:t>万认购</a:t>
            </a:r>
            <a:r>
              <a:rPr kumimoji="1" lang="en-US" altLang="zh-CN" sz="1000" dirty="0">
                <a:solidFill>
                  <a:prstClr val="black"/>
                </a:solidFill>
              </a:rPr>
              <a:t>1.9267</a:t>
            </a:r>
            <a:r>
              <a:rPr kumimoji="1" lang="zh-TW" altLang="en-US" sz="1000" dirty="0">
                <a:solidFill>
                  <a:prstClr val="black"/>
                </a:solidFill>
              </a:rPr>
              <a:t>万美元新增注册资本</a:t>
            </a:r>
            <a:r>
              <a:rPr kumimoji="1" lang="zh-CN" altLang="en-US" sz="1000" dirty="0">
                <a:solidFill>
                  <a:prstClr val="black"/>
                </a:solidFill>
              </a:rPr>
              <a:t>；</a:t>
            </a:r>
            <a:r>
              <a:rPr kumimoji="1" lang="zh-TW" altLang="en-US" sz="1000" dirty="0">
                <a:solidFill>
                  <a:prstClr val="black"/>
                </a:solidFill>
              </a:rPr>
              <a:t>济南晟兴以</a:t>
            </a:r>
            <a:r>
              <a:rPr kumimoji="1" lang="en-US" altLang="zh-CN" sz="1000" dirty="0">
                <a:solidFill>
                  <a:prstClr val="black"/>
                </a:solidFill>
              </a:rPr>
              <a:t>4</a:t>
            </a:r>
            <a:r>
              <a:rPr kumimoji="1" lang="en-AU" altLang="zh-CN" sz="1000" dirty="0">
                <a:solidFill>
                  <a:prstClr val="black"/>
                </a:solidFill>
              </a:rPr>
              <a:t>,181.8181</a:t>
            </a:r>
            <a:r>
              <a:rPr kumimoji="1" lang="zh-TW" altLang="en-US" sz="1000" dirty="0">
                <a:solidFill>
                  <a:prstClr val="black"/>
                </a:solidFill>
              </a:rPr>
              <a:t>万元认购</a:t>
            </a:r>
            <a:r>
              <a:rPr kumimoji="1" lang="en-US" altLang="zh-CN" sz="1000" dirty="0">
                <a:solidFill>
                  <a:prstClr val="black"/>
                </a:solidFill>
              </a:rPr>
              <a:t>2.6203</a:t>
            </a:r>
            <a:r>
              <a:rPr kumimoji="1" lang="zh-TW" altLang="en-US" sz="1000" dirty="0">
                <a:solidFill>
                  <a:prstClr val="black"/>
                </a:solidFill>
              </a:rPr>
              <a:t>万美元新增注册资本</a:t>
            </a:r>
            <a:r>
              <a:rPr kumimoji="1" lang="zh-CN" altLang="en-US" sz="1000" dirty="0">
                <a:solidFill>
                  <a:prstClr val="black"/>
                </a:solidFill>
              </a:rPr>
              <a:t>；</a:t>
            </a:r>
            <a:r>
              <a:rPr kumimoji="1" lang="zh-TW" altLang="en-US" sz="1000" dirty="0">
                <a:solidFill>
                  <a:prstClr val="black"/>
                </a:solidFill>
              </a:rPr>
              <a:t>济南盛融以</a:t>
            </a:r>
            <a:r>
              <a:rPr kumimoji="1" lang="en-US" altLang="zh-CN" sz="1000" dirty="0">
                <a:solidFill>
                  <a:prstClr val="black"/>
                </a:solidFill>
              </a:rPr>
              <a:t>737.968</a:t>
            </a:r>
            <a:r>
              <a:rPr kumimoji="1" lang="zh-TW" altLang="en-US" sz="1000" dirty="0">
                <a:solidFill>
                  <a:prstClr val="black"/>
                </a:solidFill>
              </a:rPr>
              <a:t>万元认购</a:t>
            </a:r>
            <a:r>
              <a:rPr kumimoji="1" lang="en-US" altLang="zh-CN" sz="1000" dirty="0">
                <a:solidFill>
                  <a:prstClr val="black"/>
                </a:solidFill>
              </a:rPr>
              <a:t>0.4624</a:t>
            </a:r>
            <a:r>
              <a:rPr kumimoji="1" lang="zh-TW" altLang="en-US" sz="1000" dirty="0">
                <a:solidFill>
                  <a:prstClr val="black"/>
                </a:solidFill>
              </a:rPr>
              <a:t>万美元新增注册资本</a:t>
            </a:r>
            <a:endParaRPr kumimoji="1" lang="zh-CN" altLang="en-US" sz="1000" dirty="0">
              <a:solidFill>
                <a:prstClr val="black"/>
              </a:solidFill>
            </a:endParaRPr>
          </a:p>
        </p:txBody>
      </p:sp>
      <p:sp>
        <p:nvSpPr>
          <p:cNvPr id="47" name="Rectangle 46">
            <a:extLst>
              <a:ext uri="{FF2B5EF4-FFF2-40B4-BE49-F238E27FC236}">
                <a16:creationId xmlns="" xmlns:a16="http://schemas.microsoft.com/office/drawing/2014/main" id="{EEC5259A-3373-5440-A6E1-F7151D3E31BD}"/>
              </a:ext>
            </a:extLst>
          </p:cNvPr>
          <p:cNvSpPr/>
          <p:nvPr/>
        </p:nvSpPr>
        <p:spPr>
          <a:xfrm>
            <a:off x="5873806" y="1422894"/>
            <a:ext cx="1775418" cy="185101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endParaRPr lang="en-US" altLang="zh-CN" sz="1000" dirty="0">
              <a:solidFill>
                <a:prstClr val="black"/>
              </a:solidFill>
              <a:latin typeface="华文楷体"/>
              <a:cs typeface="Kaiti TC" charset="-120"/>
            </a:endParaRPr>
          </a:p>
          <a:p>
            <a:pPr marL="128588" indent="-128588" defTabSz="342900">
              <a:buFont typeface="Arial" panose="020B0604020202020204" pitchFamily="34" charset="0"/>
              <a:buChar char="•"/>
            </a:pPr>
            <a:r>
              <a:rPr lang="en-US" altLang="zh-CN" sz="1000" dirty="0">
                <a:solidFill>
                  <a:prstClr val="black"/>
                </a:solidFill>
                <a:latin typeface="华文楷体"/>
              </a:rPr>
              <a:t>WEI DOU </a:t>
            </a:r>
            <a:r>
              <a:rPr lang="zh-TW" altLang="en-US" sz="1000" dirty="0">
                <a:solidFill>
                  <a:prstClr val="black"/>
                </a:solidFill>
                <a:latin typeface="华文楷体"/>
              </a:rPr>
              <a:t>将</a:t>
            </a:r>
            <a:r>
              <a:rPr lang="en-US" altLang="zh-CN" sz="1000" dirty="0">
                <a:solidFill>
                  <a:prstClr val="black"/>
                </a:solidFill>
                <a:latin typeface="华文楷体"/>
              </a:rPr>
              <a:t>0.778%</a:t>
            </a:r>
            <a:r>
              <a:rPr lang="zh-TW" altLang="en-US" sz="1000" dirty="0">
                <a:solidFill>
                  <a:prstClr val="black"/>
                </a:solidFill>
                <a:latin typeface="华文楷体"/>
              </a:rPr>
              <a:t>股权</a:t>
            </a:r>
            <a:r>
              <a:rPr lang="zh-CN" altLang="en-US" sz="1000" dirty="0">
                <a:solidFill>
                  <a:prstClr val="black"/>
                </a:solidFill>
                <a:latin typeface="华文楷体"/>
              </a:rPr>
              <a:t>（</a:t>
            </a:r>
            <a:r>
              <a:rPr lang="en-US" altLang="zh-CN" sz="1000" dirty="0">
                <a:solidFill>
                  <a:prstClr val="black"/>
                </a:solidFill>
                <a:latin typeface="华文楷体"/>
              </a:rPr>
              <a:t>0.5995</a:t>
            </a:r>
            <a:r>
              <a:rPr lang="zh-TW" altLang="en-US" sz="1000" dirty="0">
                <a:solidFill>
                  <a:prstClr val="black"/>
                </a:solidFill>
                <a:latin typeface="华文楷体"/>
              </a:rPr>
              <a:t>万美元注册资本</a:t>
            </a:r>
            <a:r>
              <a:rPr lang="zh-CN" altLang="en-US" sz="1000" dirty="0">
                <a:solidFill>
                  <a:prstClr val="black"/>
                </a:solidFill>
                <a:latin typeface="华文楷体"/>
              </a:rPr>
              <a:t>）</a:t>
            </a:r>
            <a:r>
              <a:rPr lang="zh-TW" altLang="en-US" sz="1000" dirty="0">
                <a:solidFill>
                  <a:prstClr val="black"/>
                </a:solidFill>
                <a:latin typeface="华文楷体"/>
              </a:rPr>
              <a:t>以</a:t>
            </a:r>
            <a:r>
              <a:rPr lang="zh-CN" altLang="en-US" sz="1000" dirty="0">
                <a:solidFill>
                  <a:prstClr val="black"/>
                </a:solidFill>
                <a:latin typeface="华文楷体"/>
              </a:rPr>
              <a:t> </a:t>
            </a:r>
            <a:r>
              <a:rPr lang="en-US" altLang="zh-CN" sz="1000" dirty="0">
                <a:solidFill>
                  <a:prstClr val="black"/>
                </a:solidFill>
                <a:latin typeface="华文楷体"/>
              </a:rPr>
              <a:t>2,334</a:t>
            </a:r>
            <a:r>
              <a:rPr lang="zh-TW" altLang="en-US" sz="1000" dirty="0">
                <a:solidFill>
                  <a:prstClr val="black"/>
                </a:solidFill>
                <a:latin typeface="华文楷体"/>
              </a:rPr>
              <a:t>万元转让给</a:t>
            </a:r>
            <a:r>
              <a:rPr lang="en-US" altLang="zh-TW" sz="1000" dirty="0">
                <a:solidFill>
                  <a:prstClr val="black"/>
                </a:solidFill>
                <a:latin typeface="华文楷体"/>
              </a:rPr>
              <a:t>SBCVC</a:t>
            </a:r>
            <a:r>
              <a:rPr lang="zh-CN" altLang="en-US" sz="1000" dirty="0">
                <a:solidFill>
                  <a:prstClr val="black"/>
                </a:solidFill>
                <a:latin typeface="华文楷体"/>
              </a:rPr>
              <a:t>；</a:t>
            </a:r>
            <a:r>
              <a:rPr lang="en-US" altLang="zh-CN" sz="1000" dirty="0">
                <a:solidFill>
                  <a:prstClr val="black"/>
                </a:solidFill>
                <a:latin typeface="华文楷体"/>
              </a:rPr>
              <a:t> XIAODONG DUAN</a:t>
            </a:r>
            <a:r>
              <a:rPr lang="zh-TW" altLang="en-US" sz="1000" dirty="0">
                <a:solidFill>
                  <a:prstClr val="black"/>
                </a:solidFill>
                <a:latin typeface="华文楷体"/>
              </a:rPr>
              <a:t>将</a:t>
            </a:r>
            <a:r>
              <a:rPr lang="en-US" altLang="zh-CN" sz="1000" dirty="0">
                <a:solidFill>
                  <a:prstClr val="black"/>
                </a:solidFill>
                <a:latin typeface="华文楷体"/>
              </a:rPr>
              <a:t>0.700%</a:t>
            </a:r>
            <a:r>
              <a:rPr lang="zh-TW" altLang="en-US" sz="1000" dirty="0">
                <a:solidFill>
                  <a:prstClr val="black"/>
                </a:solidFill>
                <a:latin typeface="华文楷体"/>
              </a:rPr>
              <a:t>股权</a:t>
            </a:r>
            <a:r>
              <a:rPr lang="zh-CN" altLang="en-US" sz="1000" dirty="0">
                <a:solidFill>
                  <a:prstClr val="black"/>
                </a:solidFill>
                <a:latin typeface="华文楷体"/>
              </a:rPr>
              <a:t>（</a:t>
            </a:r>
            <a:r>
              <a:rPr lang="en-US" altLang="zh-CN" sz="1000" dirty="0">
                <a:solidFill>
                  <a:prstClr val="black"/>
                </a:solidFill>
                <a:latin typeface="华文楷体"/>
              </a:rPr>
              <a:t>0.5395</a:t>
            </a:r>
            <a:r>
              <a:rPr lang="zh-TW" altLang="en-US" sz="1000" dirty="0">
                <a:solidFill>
                  <a:prstClr val="black"/>
                </a:solidFill>
                <a:latin typeface="华文楷体"/>
              </a:rPr>
              <a:t>万美元注册资本</a:t>
            </a:r>
            <a:r>
              <a:rPr lang="zh-CN" altLang="en-US" sz="1000" dirty="0">
                <a:solidFill>
                  <a:prstClr val="black"/>
                </a:solidFill>
                <a:latin typeface="华文楷体"/>
              </a:rPr>
              <a:t>）</a:t>
            </a:r>
            <a:r>
              <a:rPr lang="zh-TW" altLang="en-US" sz="1000" dirty="0">
                <a:solidFill>
                  <a:prstClr val="black"/>
                </a:solidFill>
                <a:latin typeface="华文楷体"/>
              </a:rPr>
              <a:t>以</a:t>
            </a:r>
            <a:r>
              <a:rPr lang="zh-CN" altLang="en-US" sz="1000" dirty="0">
                <a:solidFill>
                  <a:prstClr val="black"/>
                </a:solidFill>
                <a:latin typeface="华文楷体"/>
              </a:rPr>
              <a:t> </a:t>
            </a:r>
            <a:r>
              <a:rPr lang="en-US" altLang="zh-CN" sz="1000" dirty="0">
                <a:solidFill>
                  <a:prstClr val="black"/>
                </a:solidFill>
                <a:latin typeface="华文楷体"/>
              </a:rPr>
              <a:t>2,100</a:t>
            </a:r>
            <a:r>
              <a:rPr lang="zh-TW" altLang="en-US" sz="1000" dirty="0">
                <a:solidFill>
                  <a:prstClr val="black"/>
                </a:solidFill>
                <a:latin typeface="华文楷体"/>
              </a:rPr>
              <a:t>万元转让给</a:t>
            </a:r>
            <a:r>
              <a:rPr lang="en-US" altLang="zh-TW" sz="1000" dirty="0">
                <a:solidFill>
                  <a:prstClr val="black"/>
                </a:solidFill>
                <a:latin typeface="华文楷体"/>
              </a:rPr>
              <a:t>SBCVC</a:t>
            </a:r>
            <a:r>
              <a:rPr lang="zh-CN" altLang="en-US" sz="1000" dirty="0">
                <a:solidFill>
                  <a:prstClr val="black"/>
                </a:solidFill>
                <a:latin typeface="华文楷体"/>
              </a:rPr>
              <a:t>；</a:t>
            </a:r>
            <a:r>
              <a:rPr lang="en-US" altLang="zh-TW" sz="1000" dirty="0">
                <a:solidFill>
                  <a:prstClr val="black"/>
                </a:solidFill>
                <a:latin typeface="华文楷体"/>
              </a:rPr>
              <a:t> </a:t>
            </a:r>
            <a:r>
              <a:rPr lang="en-US" altLang="zh-CN" sz="1000" dirty="0">
                <a:solidFill>
                  <a:prstClr val="black"/>
                </a:solidFill>
                <a:latin typeface="华文楷体"/>
              </a:rPr>
              <a:t>XINHONG WANG</a:t>
            </a:r>
            <a:r>
              <a:rPr lang="zh-TW" altLang="en-US" sz="1000" dirty="0">
                <a:solidFill>
                  <a:prstClr val="black"/>
                </a:solidFill>
                <a:latin typeface="华文楷体"/>
              </a:rPr>
              <a:t>将</a:t>
            </a:r>
            <a:r>
              <a:rPr lang="en-US" altLang="zh-CN" sz="1000" dirty="0">
                <a:solidFill>
                  <a:prstClr val="black"/>
                </a:solidFill>
                <a:latin typeface="华文楷体"/>
              </a:rPr>
              <a:t>0.700%</a:t>
            </a:r>
            <a:r>
              <a:rPr lang="zh-TW" altLang="en-US" sz="1000" dirty="0">
                <a:solidFill>
                  <a:prstClr val="black"/>
                </a:solidFill>
                <a:latin typeface="华文楷体"/>
              </a:rPr>
              <a:t>股权</a:t>
            </a:r>
            <a:r>
              <a:rPr lang="zh-CN" altLang="en-US" sz="1000" dirty="0">
                <a:solidFill>
                  <a:prstClr val="black"/>
                </a:solidFill>
                <a:latin typeface="华文楷体"/>
              </a:rPr>
              <a:t>（</a:t>
            </a:r>
            <a:r>
              <a:rPr lang="en-US" altLang="zh-CN" sz="1000" dirty="0">
                <a:solidFill>
                  <a:prstClr val="black"/>
                </a:solidFill>
                <a:latin typeface="华文楷体"/>
              </a:rPr>
              <a:t>0.5395</a:t>
            </a:r>
            <a:r>
              <a:rPr lang="zh-TW" altLang="en-US" sz="1000" dirty="0">
                <a:solidFill>
                  <a:prstClr val="black"/>
                </a:solidFill>
                <a:latin typeface="华文楷体"/>
              </a:rPr>
              <a:t>万美元注册资本</a:t>
            </a:r>
            <a:r>
              <a:rPr lang="zh-CN" altLang="en-US" sz="1000" dirty="0">
                <a:solidFill>
                  <a:prstClr val="black"/>
                </a:solidFill>
                <a:latin typeface="华文楷体"/>
              </a:rPr>
              <a:t>）</a:t>
            </a:r>
            <a:r>
              <a:rPr lang="zh-TW" altLang="en-US" sz="1000" dirty="0">
                <a:solidFill>
                  <a:prstClr val="black"/>
                </a:solidFill>
                <a:latin typeface="华文楷体"/>
              </a:rPr>
              <a:t>以</a:t>
            </a:r>
            <a:r>
              <a:rPr lang="zh-CN" altLang="en-US" sz="1000" dirty="0">
                <a:solidFill>
                  <a:prstClr val="black"/>
                </a:solidFill>
                <a:latin typeface="华文楷体"/>
              </a:rPr>
              <a:t> </a:t>
            </a:r>
            <a:r>
              <a:rPr lang="en-US" altLang="zh-CN" sz="1000" dirty="0">
                <a:solidFill>
                  <a:prstClr val="black"/>
                </a:solidFill>
                <a:latin typeface="华文楷体"/>
              </a:rPr>
              <a:t>2,100</a:t>
            </a:r>
            <a:r>
              <a:rPr lang="zh-TW" altLang="en-US" sz="1000" dirty="0">
                <a:solidFill>
                  <a:prstClr val="black"/>
                </a:solidFill>
                <a:latin typeface="华文楷体"/>
              </a:rPr>
              <a:t>万元转让给</a:t>
            </a:r>
            <a:r>
              <a:rPr lang="en-US" altLang="zh-TW" sz="1000" dirty="0">
                <a:solidFill>
                  <a:prstClr val="black"/>
                </a:solidFill>
                <a:latin typeface="华文楷体"/>
              </a:rPr>
              <a:t>SBCVC</a:t>
            </a:r>
            <a:endParaRPr lang="zh-CN" altLang="en-US" sz="1000" dirty="0">
              <a:solidFill>
                <a:prstClr val="black"/>
              </a:solidFill>
              <a:latin typeface="华文楷体"/>
            </a:endParaRPr>
          </a:p>
        </p:txBody>
      </p:sp>
      <p:sp>
        <p:nvSpPr>
          <p:cNvPr id="48" name="文本框 43">
            <a:extLst>
              <a:ext uri="{FF2B5EF4-FFF2-40B4-BE49-F238E27FC236}">
                <a16:creationId xmlns="" xmlns:a16="http://schemas.microsoft.com/office/drawing/2014/main" id="{6ED131BA-E455-A34F-BBDC-EDF6F883353A}"/>
              </a:ext>
            </a:extLst>
          </p:cNvPr>
          <p:cNvSpPr txBox="1"/>
          <p:nvPr/>
        </p:nvSpPr>
        <p:spPr>
          <a:xfrm>
            <a:off x="7720494" y="3347813"/>
            <a:ext cx="675210" cy="261610"/>
          </a:xfrm>
          <a:prstGeom prst="rect">
            <a:avLst/>
          </a:prstGeom>
          <a:noFill/>
        </p:spPr>
        <p:txBody>
          <a:bodyPr wrap="square" rtlCol="0">
            <a:spAutoFit/>
          </a:bodyPr>
          <a:lstStyle/>
          <a:p>
            <a:pPr defTabSz="342900"/>
            <a:r>
              <a:rPr kumimoji="1" lang="en-US" altLang="zh-CN" sz="1100" b="1" dirty="0">
                <a:solidFill>
                  <a:prstClr val="black"/>
                </a:solidFill>
                <a:latin typeface="华文楷体"/>
                <a:ea typeface="华文楷体"/>
              </a:rPr>
              <a:t>2017.11</a:t>
            </a:r>
            <a:endParaRPr kumimoji="1" lang="zh-CN" altLang="en-US" sz="1100" b="1" dirty="0">
              <a:solidFill>
                <a:prstClr val="black"/>
              </a:solidFill>
              <a:latin typeface="华文楷体"/>
              <a:ea typeface="华文楷体"/>
            </a:endParaRPr>
          </a:p>
        </p:txBody>
      </p:sp>
      <p:sp>
        <p:nvSpPr>
          <p:cNvPr id="49" name="矩形 38">
            <a:extLst>
              <a:ext uri="{FF2B5EF4-FFF2-40B4-BE49-F238E27FC236}">
                <a16:creationId xmlns="" xmlns:a16="http://schemas.microsoft.com/office/drawing/2014/main" id="{5B5AC519-0E24-6247-AA3B-58DF58A9C1F4}"/>
              </a:ext>
            </a:extLst>
          </p:cNvPr>
          <p:cNvSpPr/>
          <p:nvPr/>
        </p:nvSpPr>
        <p:spPr>
          <a:xfrm>
            <a:off x="6159028" y="956037"/>
            <a:ext cx="1141926"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US" altLang="zh-CN" sz="1000" dirty="0">
                <a:solidFill>
                  <a:prstClr val="black"/>
                </a:solidFill>
                <a:latin typeface="Arial"/>
                <a:ea typeface="华文楷体"/>
              </a:rPr>
              <a:t>30</a:t>
            </a:r>
            <a:r>
              <a:rPr kumimoji="1" lang="zh-CN" altLang="en-US" sz="1000" dirty="0">
                <a:solidFill>
                  <a:prstClr val="black"/>
                </a:solidFill>
                <a:latin typeface="Arial"/>
                <a:ea typeface="华文楷体"/>
              </a:rPr>
              <a:t>亿元</a:t>
            </a:r>
          </a:p>
        </p:txBody>
      </p:sp>
      <p:sp>
        <p:nvSpPr>
          <p:cNvPr id="50" name="Rectangle 49">
            <a:extLst>
              <a:ext uri="{FF2B5EF4-FFF2-40B4-BE49-F238E27FC236}">
                <a16:creationId xmlns="" xmlns:a16="http://schemas.microsoft.com/office/drawing/2014/main" id="{9A99947C-DB3D-E24B-B6E8-02F5E6238714}"/>
              </a:ext>
            </a:extLst>
          </p:cNvPr>
          <p:cNvSpPr/>
          <p:nvPr/>
        </p:nvSpPr>
        <p:spPr>
          <a:xfrm>
            <a:off x="7151258" y="3913113"/>
            <a:ext cx="1799861" cy="186895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8588" indent="-128588" defTabSz="342900">
              <a:buFont typeface="Arial" panose="020B0604020202020204" pitchFamily="34" charset="0"/>
              <a:buChar char="•"/>
            </a:pPr>
            <a:r>
              <a:rPr lang="zh-CN" altLang="en-US" sz="1000" dirty="0">
                <a:solidFill>
                  <a:prstClr val="black"/>
                </a:solidFill>
                <a:latin typeface="华文楷体"/>
              </a:rPr>
              <a:t>公司注册资本增加至</a:t>
            </a:r>
            <a:r>
              <a:rPr lang="en-US" altLang="zh-CN" sz="1000" dirty="0">
                <a:solidFill>
                  <a:prstClr val="black"/>
                </a:solidFill>
                <a:latin typeface="华文楷体"/>
              </a:rPr>
              <a:t>83.5130</a:t>
            </a:r>
            <a:r>
              <a:rPr lang="zh-CN" altLang="en-US" sz="1000" dirty="0">
                <a:solidFill>
                  <a:prstClr val="black"/>
                </a:solidFill>
                <a:latin typeface="华文楷体"/>
              </a:rPr>
              <a:t>万</a:t>
            </a:r>
            <a:r>
              <a:rPr lang="zh-TW" altLang="en-US" sz="1000" dirty="0">
                <a:solidFill>
                  <a:prstClr val="black"/>
                </a:solidFill>
                <a:latin typeface="华文楷体"/>
              </a:rPr>
              <a:t>美</a:t>
            </a:r>
            <a:r>
              <a:rPr lang="zh-CN" altLang="en-US" sz="1000" dirty="0">
                <a:solidFill>
                  <a:prstClr val="black"/>
                </a:solidFill>
                <a:latin typeface="华文楷体"/>
              </a:rPr>
              <a:t>元，均系货币增资。</a:t>
            </a:r>
            <a:endParaRPr lang="en-US" altLang="zh-CN" sz="1000" dirty="0">
              <a:solidFill>
                <a:prstClr val="black"/>
              </a:solidFill>
              <a:latin typeface="华文楷体"/>
            </a:endParaRPr>
          </a:p>
          <a:p>
            <a:pPr marL="128588" indent="-128588" defTabSz="342900">
              <a:buFont typeface="Arial" panose="020B0604020202020204" pitchFamily="34" charset="0"/>
              <a:buChar char="•"/>
            </a:pPr>
            <a:r>
              <a:rPr lang="zh-TW" altLang="en-US" sz="1000" dirty="0">
                <a:solidFill>
                  <a:prstClr val="black"/>
                </a:solidFill>
                <a:latin typeface="华文楷体"/>
              </a:rPr>
              <a:t>北京大中万升</a:t>
            </a:r>
            <a:r>
              <a:rPr lang="zh-CN" altLang="en-US" sz="1000" dirty="0">
                <a:solidFill>
                  <a:prstClr val="black"/>
                </a:solidFill>
                <a:latin typeface="华文楷体"/>
              </a:rPr>
              <a:t>、</a:t>
            </a:r>
            <a:r>
              <a:rPr lang="zh-TW" altLang="en-US" sz="1000" dirty="0">
                <a:solidFill>
                  <a:prstClr val="black"/>
                </a:solidFill>
                <a:latin typeface="华文楷体"/>
              </a:rPr>
              <a:t>宁波软银</a:t>
            </a:r>
            <a:r>
              <a:rPr lang="zh-CN" altLang="en-US" sz="1000" dirty="0">
                <a:solidFill>
                  <a:prstClr val="black"/>
                </a:solidFill>
                <a:latin typeface="华文楷体"/>
              </a:rPr>
              <a:t>、</a:t>
            </a:r>
            <a:r>
              <a:rPr lang="zh-TW" altLang="en-US" sz="1000" dirty="0">
                <a:solidFill>
                  <a:prstClr val="black"/>
                </a:solidFill>
                <a:latin typeface="华文楷体"/>
              </a:rPr>
              <a:t>珠海厚生</a:t>
            </a:r>
            <a:r>
              <a:rPr lang="zh-CN" altLang="en-US" sz="1000" dirty="0">
                <a:solidFill>
                  <a:prstClr val="black"/>
                </a:solidFill>
                <a:latin typeface="华文楷体"/>
              </a:rPr>
              <a:t>、</a:t>
            </a:r>
            <a:r>
              <a:rPr lang="zh-TW" altLang="en-US" sz="1000" dirty="0">
                <a:solidFill>
                  <a:prstClr val="black"/>
                </a:solidFill>
                <a:latin typeface="华文楷体"/>
              </a:rPr>
              <a:t>济南晟丰</a:t>
            </a:r>
            <a:r>
              <a:rPr lang="zh-CN" altLang="en-US" sz="1000" dirty="0">
                <a:solidFill>
                  <a:prstClr val="black"/>
                </a:solidFill>
                <a:latin typeface="华文楷体"/>
              </a:rPr>
              <a:t>、</a:t>
            </a:r>
            <a:r>
              <a:rPr lang="zh-TW" altLang="en-US" sz="1000" dirty="0">
                <a:solidFill>
                  <a:prstClr val="black"/>
                </a:solidFill>
                <a:latin typeface="华文楷体"/>
              </a:rPr>
              <a:t>上海悦</a:t>
            </a:r>
            <a:r>
              <a:rPr lang="zh-CN" altLang="en-US" sz="1000" dirty="0">
                <a:solidFill>
                  <a:prstClr val="black"/>
                </a:solidFill>
                <a:latin typeface="华文楷体"/>
              </a:rPr>
              <a:t>分别认购公司出资额</a:t>
            </a:r>
            <a:r>
              <a:rPr lang="en-US" altLang="zh-CN" sz="1000" dirty="0">
                <a:solidFill>
                  <a:prstClr val="black"/>
                </a:solidFill>
                <a:latin typeface="华文楷体"/>
              </a:rPr>
              <a:t>2</a:t>
            </a:r>
            <a:r>
              <a:rPr lang="en-AU" altLang="zh-CN" sz="1000" dirty="0">
                <a:solidFill>
                  <a:prstClr val="black"/>
                </a:solidFill>
                <a:latin typeface="华文楷体"/>
              </a:rPr>
              <a:t>,</a:t>
            </a:r>
            <a:r>
              <a:rPr lang="en-US" altLang="zh-CN" sz="1000" dirty="0">
                <a:solidFill>
                  <a:prstClr val="black"/>
                </a:solidFill>
                <a:latin typeface="华文楷体"/>
              </a:rPr>
              <a:t>2.5</a:t>
            </a:r>
            <a:r>
              <a:rPr lang="zh-TW" altLang="en-US" sz="1000" dirty="0">
                <a:solidFill>
                  <a:prstClr val="black"/>
                </a:solidFill>
                <a:latin typeface="华文楷体"/>
              </a:rPr>
              <a:t>亿元</a:t>
            </a:r>
            <a:r>
              <a:rPr lang="zh-CN" altLang="en-US" sz="1000" dirty="0">
                <a:solidFill>
                  <a:prstClr val="black"/>
                </a:solidFill>
                <a:latin typeface="华文楷体"/>
              </a:rPr>
              <a:t>、</a:t>
            </a:r>
            <a:r>
              <a:rPr lang="en-US" altLang="zh-CN" sz="1000" dirty="0">
                <a:solidFill>
                  <a:prstClr val="black"/>
                </a:solidFill>
                <a:latin typeface="华文楷体"/>
              </a:rPr>
              <a:t>1</a:t>
            </a:r>
            <a:r>
              <a:rPr lang="zh-TW" altLang="en-AU" sz="1000" dirty="0">
                <a:solidFill>
                  <a:prstClr val="black"/>
                </a:solidFill>
                <a:latin typeface="华文楷体"/>
              </a:rPr>
              <a:t>亿元</a:t>
            </a:r>
            <a:r>
              <a:rPr lang="zh-CN" altLang="en-US" sz="1000" dirty="0">
                <a:solidFill>
                  <a:prstClr val="black"/>
                </a:solidFill>
                <a:latin typeface="华文楷体"/>
              </a:rPr>
              <a:t>、</a:t>
            </a:r>
            <a:r>
              <a:rPr lang="en-US" altLang="zh-CN" sz="1000" dirty="0">
                <a:solidFill>
                  <a:prstClr val="black"/>
                </a:solidFill>
                <a:latin typeface="华文楷体"/>
              </a:rPr>
              <a:t>5</a:t>
            </a:r>
            <a:r>
              <a:rPr lang="en-AU" altLang="zh-CN" sz="1000" dirty="0">
                <a:solidFill>
                  <a:prstClr val="black"/>
                </a:solidFill>
                <a:latin typeface="华文楷体"/>
              </a:rPr>
              <a:t>,000</a:t>
            </a:r>
            <a:r>
              <a:rPr lang="zh-TW" altLang="en-US" sz="1000" dirty="0">
                <a:solidFill>
                  <a:prstClr val="black"/>
                </a:solidFill>
                <a:latin typeface="华文楷体"/>
              </a:rPr>
              <a:t>万元</a:t>
            </a:r>
            <a:r>
              <a:rPr lang="zh-CN" altLang="en-US" sz="1000" dirty="0">
                <a:solidFill>
                  <a:prstClr val="black"/>
                </a:solidFill>
                <a:latin typeface="华文楷体"/>
              </a:rPr>
              <a:t>、</a:t>
            </a:r>
            <a:r>
              <a:rPr lang="en-US" altLang="zh-CN" sz="1000" dirty="0">
                <a:solidFill>
                  <a:prstClr val="black"/>
                </a:solidFill>
                <a:latin typeface="华文楷体"/>
              </a:rPr>
              <a:t>5,000</a:t>
            </a:r>
            <a:r>
              <a:rPr lang="zh-TW" altLang="en-US" sz="1000" dirty="0">
                <a:solidFill>
                  <a:prstClr val="black"/>
                </a:solidFill>
                <a:latin typeface="华文楷体"/>
              </a:rPr>
              <a:t>万元</a:t>
            </a:r>
            <a:r>
              <a:rPr lang="zh-CN" altLang="en-US" sz="1000" dirty="0">
                <a:solidFill>
                  <a:prstClr val="black"/>
                </a:solidFill>
                <a:latin typeface="华文楷体"/>
              </a:rPr>
              <a:t>、</a:t>
            </a:r>
            <a:r>
              <a:rPr lang="en-US" altLang="zh-CN" sz="1000" dirty="0">
                <a:solidFill>
                  <a:prstClr val="black"/>
                </a:solidFill>
                <a:latin typeface="华文楷体"/>
              </a:rPr>
              <a:t>1,000</a:t>
            </a:r>
            <a:r>
              <a:rPr lang="zh-TW" altLang="en-US" sz="1000" dirty="0">
                <a:solidFill>
                  <a:prstClr val="black"/>
                </a:solidFill>
                <a:latin typeface="华文楷体"/>
              </a:rPr>
              <a:t>万元</a:t>
            </a:r>
            <a:endParaRPr lang="en-AU" altLang="zh-TW" sz="1000" dirty="0">
              <a:solidFill>
                <a:prstClr val="black"/>
              </a:solidFill>
              <a:latin typeface="华文楷体"/>
            </a:endParaRPr>
          </a:p>
          <a:p>
            <a:pPr marL="128588" indent="-128588" defTabSz="342900">
              <a:buFont typeface="Arial" panose="020B0604020202020204" pitchFamily="34" charset="0"/>
              <a:buChar char="•"/>
            </a:pPr>
            <a:r>
              <a:rPr lang="zh-TW" altLang="en-US" sz="1000" dirty="0">
                <a:solidFill>
                  <a:prstClr val="black"/>
                </a:solidFill>
                <a:latin typeface="华文楷体"/>
              </a:rPr>
              <a:t>宁波安翰同舟将持有的安翰</a:t>
            </a:r>
            <a:r>
              <a:rPr lang="en-US" altLang="zh-CN" sz="1000" dirty="0">
                <a:solidFill>
                  <a:prstClr val="black"/>
                </a:solidFill>
                <a:latin typeface="华文楷体"/>
              </a:rPr>
              <a:t>0.7006</a:t>
            </a:r>
            <a:r>
              <a:rPr lang="zh-TW" altLang="en-US" sz="1000" dirty="0">
                <a:solidFill>
                  <a:prstClr val="black"/>
                </a:solidFill>
                <a:latin typeface="华文楷体"/>
              </a:rPr>
              <a:t>万美元注册资本以</a:t>
            </a:r>
            <a:r>
              <a:rPr lang="en-US" altLang="zh-CN" sz="1000" dirty="0">
                <a:solidFill>
                  <a:prstClr val="black"/>
                </a:solidFill>
                <a:latin typeface="华文楷体"/>
              </a:rPr>
              <a:t>5</a:t>
            </a:r>
            <a:r>
              <a:rPr lang="en-AU" altLang="zh-CN" sz="1000" dirty="0">
                <a:solidFill>
                  <a:prstClr val="black"/>
                </a:solidFill>
                <a:latin typeface="华文楷体"/>
              </a:rPr>
              <a:t>,000</a:t>
            </a:r>
            <a:r>
              <a:rPr lang="zh-TW" altLang="en-US" sz="1000" dirty="0">
                <a:solidFill>
                  <a:prstClr val="black"/>
                </a:solidFill>
                <a:latin typeface="华文楷体"/>
              </a:rPr>
              <a:t>万元转让给上海虔盛</a:t>
            </a:r>
            <a:endParaRPr lang="en-US" altLang="zh-CN" sz="1000" dirty="0">
              <a:solidFill>
                <a:prstClr val="black"/>
              </a:solidFill>
              <a:latin typeface="华文楷体"/>
            </a:endParaRPr>
          </a:p>
        </p:txBody>
      </p:sp>
      <p:sp>
        <p:nvSpPr>
          <p:cNvPr id="52" name="矩形 38">
            <a:extLst>
              <a:ext uri="{FF2B5EF4-FFF2-40B4-BE49-F238E27FC236}">
                <a16:creationId xmlns="" xmlns:a16="http://schemas.microsoft.com/office/drawing/2014/main" id="{B94B4967-2C42-C241-95FF-647F0F18B73F}"/>
              </a:ext>
            </a:extLst>
          </p:cNvPr>
          <p:cNvSpPr/>
          <p:nvPr/>
        </p:nvSpPr>
        <p:spPr>
          <a:xfrm>
            <a:off x="7456910" y="5869092"/>
            <a:ext cx="1202378"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US" altLang="zh-CN" sz="1000" dirty="0">
                <a:solidFill>
                  <a:prstClr val="black"/>
                </a:solidFill>
                <a:latin typeface="Arial"/>
                <a:ea typeface="华文楷体"/>
              </a:rPr>
              <a:t>59.60</a:t>
            </a:r>
            <a:r>
              <a:rPr kumimoji="1" lang="zh-CN" altLang="en-US" sz="1000" dirty="0">
                <a:solidFill>
                  <a:prstClr val="black"/>
                </a:solidFill>
                <a:latin typeface="Arial"/>
                <a:ea typeface="华文楷体"/>
              </a:rPr>
              <a:t>亿元</a:t>
            </a:r>
          </a:p>
        </p:txBody>
      </p:sp>
      <p:cxnSp>
        <p:nvCxnSpPr>
          <p:cNvPr id="53" name="直线连接符 26">
            <a:extLst>
              <a:ext uri="{FF2B5EF4-FFF2-40B4-BE49-F238E27FC236}">
                <a16:creationId xmlns="" xmlns:a16="http://schemas.microsoft.com/office/drawing/2014/main" id="{E21ED91C-C3B3-432B-9680-07DA18B4E563}"/>
              </a:ext>
            </a:extLst>
          </p:cNvPr>
          <p:cNvCxnSpPr>
            <a:cxnSpLocks/>
          </p:cNvCxnSpPr>
          <p:nvPr/>
        </p:nvCxnSpPr>
        <p:spPr>
          <a:xfrm>
            <a:off x="6791381" y="3271097"/>
            <a:ext cx="0" cy="356548"/>
          </a:xfrm>
          <a:prstGeom prst="line">
            <a:avLst/>
          </a:prstGeom>
        </p:spPr>
        <p:style>
          <a:lnRef idx="1">
            <a:schemeClr val="dk1"/>
          </a:lnRef>
          <a:fillRef idx="0">
            <a:schemeClr val="dk1"/>
          </a:fillRef>
          <a:effectRef idx="0">
            <a:schemeClr val="dk1"/>
          </a:effectRef>
          <a:fontRef idx="minor">
            <a:schemeClr val="tx1"/>
          </a:fontRef>
        </p:style>
      </p:cxnSp>
      <p:sp>
        <p:nvSpPr>
          <p:cNvPr id="55" name="矩形 18">
            <a:extLst>
              <a:ext uri="{FF2B5EF4-FFF2-40B4-BE49-F238E27FC236}">
                <a16:creationId xmlns="" xmlns:a16="http://schemas.microsoft.com/office/drawing/2014/main" id="{86595402-A072-3741-A38C-C414FE6ADB87}"/>
              </a:ext>
            </a:extLst>
          </p:cNvPr>
          <p:cNvSpPr/>
          <p:nvPr/>
        </p:nvSpPr>
        <p:spPr>
          <a:xfrm>
            <a:off x="2315381" y="1504341"/>
            <a:ext cx="1029936" cy="42182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kumimoji="1" lang="zh-CN" altLang="en-US" sz="1000" dirty="0">
                <a:solidFill>
                  <a:prstClr val="black"/>
                </a:solidFill>
                <a:latin typeface="Arial"/>
                <a:ea typeface="华文楷体"/>
              </a:rPr>
              <a:t>估值：</a:t>
            </a:r>
            <a:r>
              <a:rPr kumimoji="1" lang="en-US" altLang="zh-CN" sz="1000" dirty="0">
                <a:solidFill>
                  <a:prstClr val="black"/>
                </a:solidFill>
                <a:latin typeface="Arial"/>
                <a:ea typeface="华文楷体"/>
              </a:rPr>
              <a:t>7</a:t>
            </a:r>
            <a:r>
              <a:rPr kumimoji="1" lang="en-AU" altLang="zh-CN" sz="1000" dirty="0">
                <a:solidFill>
                  <a:prstClr val="black"/>
                </a:solidFill>
                <a:latin typeface="Arial"/>
                <a:ea typeface="华文楷体"/>
              </a:rPr>
              <a:t>,142.86</a:t>
            </a:r>
            <a:r>
              <a:rPr kumimoji="1" lang="zh-TW" altLang="en-AU" sz="1000" dirty="0">
                <a:solidFill>
                  <a:prstClr val="black"/>
                </a:solidFill>
                <a:latin typeface="Arial"/>
                <a:ea typeface="华文楷体"/>
              </a:rPr>
              <a:t>万</a:t>
            </a:r>
            <a:r>
              <a:rPr kumimoji="1" lang="zh-CN" altLang="en-US" sz="1000" dirty="0">
                <a:solidFill>
                  <a:prstClr val="black"/>
                </a:solidFill>
                <a:latin typeface="Arial"/>
                <a:ea typeface="华文楷体"/>
              </a:rPr>
              <a:t>元</a:t>
            </a:r>
          </a:p>
        </p:txBody>
      </p:sp>
      <p:sp>
        <p:nvSpPr>
          <p:cNvPr id="3" name="文本框 2">
            <a:extLst>
              <a:ext uri="{FF2B5EF4-FFF2-40B4-BE49-F238E27FC236}">
                <a16:creationId xmlns="" xmlns:a16="http://schemas.microsoft.com/office/drawing/2014/main" id="{5152C703-9E94-48C3-B58D-35058F876926}"/>
              </a:ext>
            </a:extLst>
          </p:cNvPr>
          <p:cNvSpPr txBox="1"/>
          <p:nvPr/>
        </p:nvSpPr>
        <p:spPr>
          <a:xfrm>
            <a:off x="7675839" y="952097"/>
            <a:ext cx="1332059" cy="715581"/>
          </a:xfrm>
          <a:prstGeom prst="rect">
            <a:avLst/>
          </a:prstGeom>
          <a:noFill/>
        </p:spPr>
        <p:txBody>
          <a:bodyPr wrap="square" rtlCol="0">
            <a:spAutoFit/>
          </a:bodyPr>
          <a:lstStyle/>
          <a:p>
            <a:r>
              <a:rPr lang="zh-CN" altLang="en-US" sz="1350" b="1" dirty="0">
                <a:solidFill>
                  <a:srgbClr val="FF0000"/>
                </a:solidFill>
              </a:rPr>
              <a:t>安翰于</a:t>
            </a:r>
            <a:r>
              <a:rPr lang="en-US" altLang="zh-CN" sz="1350" b="1" dirty="0">
                <a:solidFill>
                  <a:srgbClr val="FF0000"/>
                </a:solidFill>
              </a:rPr>
              <a:t>2017.5</a:t>
            </a:r>
            <a:r>
              <a:rPr lang="zh-CN" altLang="en-US" sz="1350" b="1" dirty="0">
                <a:solidFill>
                  <a:srgbClr val="FF0000"/>
                </a:solidFill>
              </a:rPr>
              <a:t>取得胶囊胃镜注册证</a:t>
            </a:r>
          </a:p>
        </p:txBody>
      </p:sp>
    </p:spTree>
    <p:extLst>
      <p:ext uri="{BB962C8B-B14F-4D97-AF65-F5344CB8AC3E}">
        <p14:creationId xmlns:p14="http://schemas.microsoft.com/office/powerpoint/2010/main" val="3747323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E69AD5C-2DE8-C740-963A-918905DEAC8B}"/>
              </a:ext>
            </a:extLst>
          </p:cNvPr>
          <p:cNvSpPr/>
          <p:nvPr/>
        </p:nvSpPr>
        <p:spPr>
          <a:xfrm>
            <a:off x="1099203" y="466833"/>
            <a:ext cx="2677336" cy="400110"/>
          </a:xfrm>
          <a:prstGeom prst="rect">
            <a:avLst/>
          </a:prstGeom>
        </p:spPr>
        <p:txBody>
          <a:bodyPr wrap="none">
            <a:spAutoFit/>
          </a:bodyPr>
          <a:lstStyle/>
          <a:p>
            <a:r>
              <a:rPr kumimoji="1" lang="en-US" altLang="zh-CN" sz="2000" b="1" dirty="0">
                <a:solidFill>
                  <a:schemeClr val="bg1"/>
                </a:solidFill>
                <a:latin typeface="+mj-ea"/>
              </a:rPr>
              <a:t>3</a:t>
            </a:r>
            <a:r>
              <a:rPr kumimoji="1" lang="en-GB" altLang="zh-CN" sz="2000" b="1" dirty="0">
                <a:solidFill>
                  <a:schemeClr val="bg1"/>
                </a:solidFill>
                <a:latin typeface="+mj-ea"/>
              </a:rPr>
              <a:t>.6</a:t>
            </a:r>
            <a:r>
              <a:rPr kumimoji="1" lang="zh-CN" altLang="en-US" sz="2000" b="1" dirty="0">
                <a:solidFill>
                  <a:schemeClr val="bg1"/>
                </a:solidFill>
                <a:latin typeface="+mj-ea"/>
              </a:rPr>
              <a:t> 行业政策</a:t>
            </a:r>
            <a:r>
              <a:rPr kumimoji="1" lang="en-US" altLang="zh-CN" sz="2000" b="1" dirty="0">
                <a:solidFill>
                  <a:schemeClr val="bg1"/>
                </a:solidFill>
                <a:latin typeface="+mj-ea"/>
              </a:rPr>
              <a:t>-</a:t>
            </a:r>
            <a:r>
              <a:rPr kumimoji="1" lang="zh-CN" altLang="en-US" sz="2000" b="1" dirty="0">
                <a:solidFill>
                  <a:schemeClr val="bg1"/>
                </a:solidFill>
                <a:latin typeface="+mj-ea"/>
              </a:rPr>
              <a:t>胃癌早筛</a:t>
            </a:r>
            <a:endParaRPr lang="zh-CN" altLang="en-US" sz="2000" dirty="0"/>
          </a:p>
        </p:txBody>
      </p:sp>
      <p:graphicFrame>
        <p:nvGraphicFramePr>
          <p:cNvPr id="3" name="表格 2"/>
          <p:cNvGraphicFramePr>
            <a:graphicFrameLocks noGrp="1"/>
          </p:cNvGraphicFramePr>
          <p:nvPr/>
        </p:nvGraphicFramePr>
        <p:xfrm>
          <a:off x="631263" y="1509067"/>
          <a:ext cx="7992000" cy="3839866"/>
        </p:xfrm>
        <a:graphic>
          <a:graphicData uri="http://schemas.openxmlformats.org/drawingml/2006/table">
            <a:tbl>
              <a:tblPr firstRow="1" bandRow="1">
                <a:tableStyleId>{5C22544A-7EE6-4342-B048-85BDC9FD1C3A}</a:tableStyleId>
              </a:tblPr>
              <a:tblGrid>
                <a:gridCol w="1217510">
                  <a:extLst>
                    <a:ext uri="{9D8B030D-6E8A-4147-A177-3AD203B41FA5}">
                      <a16:colId xmlns="" xmlns:a16="http://schemas.microsoft.com/office/drawing/2014/main" val="20000"/>
                    </a:ext>
                  </a:extLst>
                </a:gridCol>
                <a:gridCol w="2958890">
                  <a:extLst>
                    <a:ext uri="{9D8B030D-6E8A-4147-A177-3AD203B41FA5}">
                      <a16:colId xmlns="" xmlns:a16="http://schemas.microsoft.com/office/drawing/2014/main" val="20001"/>
                    </a:ext>
                  </a:extLst>
                </a:gridCol>
                <a:gridCol w="3815600">
                  <a:extLst>
                    <a:ext uri="{9D8B030D-6E8A-4147-A177-3AD203B41FA5}">
                      <a16:colId xmlns="" xmlns:a16="http://schemas.microsoft.com/office/drawing/2014/main" val="20002"/>
                    </a:ext>
                  </a:extLst>
                </a:gridCol>
              </a:tblGrid>
              <a:tr h="370840">
                <a:tc>
                  <a:txBody>
                    <a:bodyPr/>
                    <a:lstStyle/>
                    <a:p>
                      <a:pPr algn="ctr"/>
                      <a:r>
                        <a:rPr lang="zh-CN" altLang="en-US" sz="1200" dirty="0"/>
                        <a:t>时间</a:t>
                      </a:r>
                    </a:p>
                  </a:txBody>
                  <a:tcPr anchor="ctr"/>
                </a:tc>
                <a:tc>
                  <a:txBody>
                    <a:bodyPr/>
                    <a:lstStyle/>
                    <a:p>
                      <a:pPr algn="ctr"/>
                      <a:r>
                        <a:rPr lang="zh-CN" altLang="en-US" sz="1200" dirty="0"/>
                        <a:t>政策</a:t>
                      </a:r>
                    </a:p>
                  </a:txBody>
                  <a:tcPr anchor="ctr"/>
                </a:tc>
                <a:tc>
                  <a:txBody>
                    <a:bodyPr/>
                    <a:lstStyle/>
                    <a:p>
                      <a:pPr algn="ctr"/>
                      <a:r>
                        <a:rPr lang="zh-CN" altLang="en-US" sz="1200" dirty="0"/>
                        <a:t>主要内容</a:t>
                      </a:r>
                    </a:p>
                  </a:txBody>
                  <a:tcPr anchor="ctr"/>
                </a:tc>
                <a:extLst>
                  <a:ext uri="{0D108BD9-81ED-4DB2-BD59-A6C34878D82A}">
                    <a16:rowId xmlns="" xmlns:a16="http://schemas.microsoft.com/office/drawing/2014/main" val="10000"/>
                  </a:ext>
                </a:extLst>
              </a:tr>
              <a:tr h="370840">
                <a:tc>
                  <a:txBody>
                    <a:bodyPr/>
                    <a:lstStyle/>
                    <a:p>
                      <a:r>
                        <a:rPr lang="en-US" altLang="zh-CN" sz="1200" dirty="0">
                          <a:latin typeface="华文楷体 (正文)"/>
                          <a:ea typeface="+mn-ea"/>
                        </a:rPr>
                        <a:t>2016.10.25</a:t>
                      </a:r>
                      <a:endParaRPr lang="zh-CN" altLang="en-US" sz="1200" dirty="0">
                        <a:latin typeface="华文楷体 (正文)"/>
                        <a:ea typeface="+mn-ea"/>
                      </a:endParaRPr>
                    </a:p>
                  </a:txBody>
                  <a:tcPr anchor="ctr"/>
                </a:tc>
                <a:tc>
                  <a:txBody>
                    <a:bodyPr/>
                    <a:lstStyle/>
                    <a:p>
                      <a:r>
                        <a:rPr lang="en-US" altLang="zh-CN" sz="1200" dirty="0">
                          <a:latin typeface="华文楷体 (正文)"/>
                          <a:ea typeface="+mn-ea"/>
                          <a:cs typeface="微软雅黑" panose="020B0503020204020204" pitchFamily="34" charset="-122"/>
                        </a:rPr>
                        <a:t>《“</a:t>
                      </a:r>
                      <a:r>
                        <a:rPr lang="zh-CN" altLang="en-US" sz="1200" dirty="0">
                          <a:latin typeface="华文楷体 (正文)"/>
                          <a:ea typeface="+mn-ea"/>
                          <a:cs typeface="微软雅黑" panose="020B0503020204020204" pitchFamily="34" charset="-122"/>
                        </a:rPr>
                        <a:t>健康中国</a:t>
                      </a:r>
                      <a:r>
                        <a:rPr lang="en-US" altLang="zh-CN" sz="1200" dirty="0">
                          <a:latin typeface="华文楷体 (正文)"/>
                          <a:ea typeface="+mn-ea"/>
                          <a:cs typeface="微软雅黑" panose="020B0503020204020204" pitchFamily="34" charset="-122"/>
                        </a:rPr>
                        <a:t>2030”</a:t>
                      </a:r>
                      <a:r>
                        <a:rPr lang="zh-CN" altLang="en-US" sz="1200" dirty="0">
                          <a:latin typeface="华文楷体 (正文)"/>
                          <a:ea typeface="+mn-ea"/>
                          <a:cs typeface="微软雅黑" panose="020B0503020204020204" pitchFamily="34" charset="-122"/>
                        </a:rPr>
                        <a:t>规划纲要</a:t>
                      </a:r>
                      <a:r>
                        <a:rPr lang="en-US" altLang="zh-CN" sz="1200" dirty="0">
                          <a:latin typeface="华文楷体 (正文)"/>
                          <a:ea typeface="+mn-ea"/>
                          <a:cs typeface="微软雅黑" panose="020B0503020204020204" pitchFamily="34" charset="-122"/>
                        </a:rPr>
                        <a:t>》</a:t>
                      </a:r>
                      <a:endParaRPr lang="zh-CN" altLang="en-US" sz="1100" dirty="0">
                        <a:latin typeface="华文楷体 (正文)"/>
                        <a:ea typeface="+mn-ea"/>
                      </a:endParaRPr>
                    </a:p>
                  </a:txBody>
                  <a:tcPr anchor="ctr"/>
                </a:tc>
                <a:tc>
                  <a:txBody>
                    <a:bodyPr/>
                    <a:lstStyle/>
                    <a:p>
                      <a:r>
                        <a:rPr lang="zh-CN" altLang="en-US" sz="1200" dirty="0">
                          <a:latin typeface="华文楷体 (正文)"/>
                          <a:ea typeface="+mn-ea"/>
                        </a:rPr>
                        <a:t>要实现全人群、全生命周期的慢性病健康管理，总体癌症生存率提高</a:t>
                      </a:r>
                      <a:r>
                        <a:rPr lang="en-US" altLang="zh-CN" sz="1200" dirty="0">
                          <a:latin typeface="华文楷体 (正文)"/>
                          <a:ea typeface="+mn-ea"/>
                        </a:rPr>
                        <a:t>15%</a:t>
                      </a:r>
                      <a:r>
                        <a:rPr lang="zh-CN" altLang="en-US" sz="1200" dirty="0">
                          <a:latin typeface="华文楷体 (正文)"/>
                          <a:ea typeface="+mn-ea"/>
                        </a:rPr>
                        <a:t>。</a:t>
                      </a:r>
                    </a:p>
                  </a:txBody>
                  <a:tcPr anchor="ctr"/>
                </a:tc>
                <a:extLst>
                  <a:ext uri="{0D108BD9-81ED-4DB2-BD59-A6C34878D82A}">
                    <a16:rowId xmlns="" xmlns:a16="http://schemas.microsoft.com/office/drawing/2014/main" val="10001"/>
                  </a:ext>
                </a:extLst>
              </a:tr>
              <a:tr h="370840">
                <a:tc>
                  <a:txBody>
                    <a:bodyPr/>
                    <a:lstStyle/>
                    <a:p>
                      <a:r>
                        <a:rPr lang="en-US" altLang="zh-CN" sz="1200" dirty="0">
                          <a:latin typeface="华文楷体 (正文)"/>
                          <a:ea typeface="+mn-ea"/>
                        </a:rPr>
                        <a:t>2016.11.29</a:t>
                      </a:r>
                      <a:endParaRPr lang="zh-CN" altLang="en-US" sz="1200" dirty="0">
                        <a:latin typeface="华文楷体 (正文)"/>
                        <a:ea typeface="+mn-ea"/>
                      </a:endParaRPr>
                    </a:p>
                  </a:txBody>
                  <a:tcPr anchor="ctr"/>
                </a:tc>
                <a:tc>
                  <a:txBody>
                    <a:bodyPr/>
                    <a:lstStyle/>
                    <a:p>
                      <a:r>
                        <a:rPr lang="en-US" altLang="zh-CN" sz="1200" dirty="0">
                          <a:latin typeface="华文楷体 (正文)"/>
                          <a:ea typeface="+mn-ea"/>
                          <a:cs typeface="微软雅黑" panose="020B0503020204020204" pitchFamily="34" charset="-122"/>
                          <a:sym typeface="Cambria" panose="02040503050406030204" charset="0"/>
                        </a:rPr>
                        <a:t>《</a:t>
                      </a:r>
                      <a:r>
                        <a:rPr lang="zh-CN" altLang="en-US" sz="1200" dirty="0">
                          <a:latin typeface="华文楷体 (正文)"/>
                          <a:ea typeface="+mn-ea"/>
                          <a:cs typeface="微软雅黑" panose="020B0503020204020204" pitchFamily="34" charset="-122"/>
                          <a:sym typeface="Cambria" panose="02040503050406030204" charset="0"/>
                        </a:rPr>
                        <a:t>“十三五”国家战略性新兴产业发展规划</a:t>
                      </a:r>
                      <a:r>
                        <a:rPr lang="en-US" altLang="zh-CN" sz="1200" dirty="0">
                          <a:latin typeface="华文楷体 (正文)"/>
                          <a:ea typeface="+mn-ea"/>
                          <a:cs typeface="微软雅黑" panose="020B0503020204020204" pitchFamily="34" charset="-122"/>
                          <a:sym typeface="Cambria" panose="02040503050406030204" charset="0"/>
                        </a:rPr>
                        <a:t>》</a:t>
                      </a:r>
                      <a:endParaRPr lang="zh-CN" altLang="en-US" sz="1100" dirty="0">
                        <a:latin typeface="华文楷体 (正文)"/>
                        <a:ea typeface="+mn-ea"/>
                      </a:endParaRPr>
                    </a:p>
                  </a:txBody>
                  <a:tcPr anchor="ctr"/>
                </a:tc>
                <a:tc>
                  <a:txBody>
                    <a:bodyPr/>
                    <a:lstStyle/>
                    <a:p>
                      <a:r>
                        <a:rPr lang="zh-CN" altLang="en-US" sz="1200" dirty="0">
                          <a:latin typeface="华文楷体 (正文)"/>
                          <a:ea typeface="+mn-ea"/>
                          <a:cs typeface="微软雅黑" panose="020B0503020204020204" pitchFamily="34" charset="-122"/>
                          <a:sym typeface="Cambria" panose="02040503050406030204" charset="0"/>
                        </a:rPr>
                        <a:t>增强材料（</a:t>
                      </a:r>
                      <a:r>
                        <a:rPr lang="en-US" altLang="zh-CN" sz="1200" dirty="0">
                          <a:latin typeface="华文楷体 (正文)"/>
                          <a:ea typeface="+mn-ea"/>
                          <a:cs typeface="微软雅黑" panose="020B0503020204020204" pitchFamily="34" charset="-122"/>
                          <a:sym typeface="Cambria" panose="02040503050406030204" charset="0"/>
                        </a:rPr>
                        <a:t>3D</a:t>
                      </a:r>
                      <a:r>
                        <a:rPr lang="zh-CN" altLang="en-US" sz="1200" dirty="0">
                          <a:latin typeface="华文楷体 (正文)"/>
                          <a:ea typeface="+mn-ea"/>
                          <a:cs typeface="微软雅黑" panose="020B0503020204020204" pitchFamily="34" charset="-122"/>
                          <a:sym typeface="Cambria" panose="02040503050406030204" charset="0"/>
                        </a:rPr>
                        <a:t>打印）、</a:t>
                      </a:r>
                      <a:r>
                        <a:rPr lang="zh-CN" altLang="en-US" sz="1200" b="1" dirty="0">
                          <a:latin typeface="华文楷体 (正文)"/>
                          <a:ea typeface="+mn-ea"/>
                          <a:cs typeface="微软雅黑" panose="020B0503020204020204" pitchFamily="34" charset="-122"/>
                          <a:sym typeface="Cambria" panose="02040503050406030204" charset="0"/>
                        </a:rPr>
                        <a:t>机器人与智能制造</a:t>
                      </a:r>
                      <a:r>
                        <a:rPr lang="zh-CN" altLang="en-US" sz="1200" dirty="0">
                          <a:latin typeface="华文楷体 (正文)"/>
                          <a:ea typeface="+mn-ea"/>
                          <a:cs typeface="微软雅黑" panose="020B0503020204020204" pitchFamily="34" charset="-122"/>
                          <a:sym typeface="Cambria" panose="02040503050406030204" charset="0"/>
                        </a:rPr>
                        <a:t>，超材料与纳米材料等领域技术不断取得重大突破，推动传统工业体系分化变革。</a:t>
                      </a:r>
                      <a:endParaRPr lang="zh-CN" altLang="en-US" sz="1200" dirty="0">
                        <a:latin typeface="华文楷体 (正文)"/>
                        <a:ea typeface="+mn-ea"/>
                      </a:endParaRPr>
                    </a:p>
                  </a:txBody>
                  <a:tcPr anchor="ctr"/>
                </a:tc>
                <a:extLst>
                  <a:ext uri="{0D108BD9-81ED-4DB2-BD59-A6C34878D82A}">
                    <a16:rowId xmlns="" xmlns:a16="http://schemas.microsoft.com/office/drawing/2014/main" val="10002"/>
                  </a:ext>
                </a:extLst>
              </a:tr>
              <a:tr h="370840">
                <a:tc>
                  <a:txBody>
                    <a:bodyPr/>
                    <a:lstStyle/>
                    <a:p>
                      <a:r>
                        <a:rPr lang="en-US" altLang="zh-CN" sz="1200" kern="1200" dirty="0">
                          <a:solidFill>
                            <a:schemeClr val="dk1"/>
                          </a:solidFill>
                          <a:latin typeface="华文楷体 (正文)"/>
                          <a:ea typeface="+mn-ea"/>
                          <a:cs typeface="微软雅黑" panose="020B0503020204020204" pitchFamily="34" charset="-122"/>
                        </a:rPr>
                        <a:t>2018</a:t>
                      </a:r>
                      <a:endParaRPr lang="zh-CN" altLang="en-US" sz="1200" kern="1200" dirty="0">
                        <a:solidFill>
                          <a:schemeClr val="dk1"/>
                        </a:solidFill>
                        <a:latin typeface="华文楷体 (正文)"/>
                        <a:ea typeface="+mn-ea"/>
                        <a:cs typeface="微软雅黑" panose="020B0503020204020204" pitchFamily="34" charset="-122"/>
                      </a:endParaRPr>
                    </a:p>
                  </a:txBody>
                  <a:tcPr anchor="ctr"/>
                </a:tc>
                <a:tc>
                  <a:txBody>
                    <a:bodyPr/>
                    <a:lstStyle/>
                    <a:p>
                      <a:r>
                        <a:rPr lang="zh-CN" altLang="en-US" sz="1200" kern="1200" dirty="0">
                          <a:solidFill>
                            <a:schemeClr val="dk1"/>
                          </a:solidFill>
                          <a:latin typeface="华文楷体 (正文)"/>
                          <a:ea typeface="+mn-ea"/>
                          <a:cs typeface="微软雅黑" panose="020B0503020204020204" pitchFamily="34" charset="-122"/>
                        </a:rPr>
                        <a:t>全国“消化道肿瘤筛查及早诊早治项目”启动会</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华文楷体 (正文)"/>
                          <a:ea typeface="+mn-ea"/>
                          <a:cs typeface="微软雅黑" panose="020B0503020204020204" pitchFamily="34" charset="-122"/>
                        </a:rPr>
                        <a:t>用</a:t>
                      </a:r>
                      <a:r>
                        <a:rPr lang="en-US" altLang="zh-CN" sz="1200" kern="1200" dirty="0">
                          <a:solidFill>
                            <a:schemeClr val="dk1"/>
                          </a:solidFill>
                          <a:latin typeface="华文楷体 (正文)"/>
                          <a:ea typeface="+mn-ea"/>
                          <a:cs typeface="微软雅黑" panose="020B0503020204020204" pitchFamily="34" charset="-122"/>
                        </a:rPr>
                        <a:t>1-2</a:t>
                      </a:r>
                      <a:r>
                        <a:rPr lang="zh-CN" altLang="en-US" sz="1200" kern="1200" dirty="0">
                          <a:solidFill>
                            <a:schemeClr val="dk1"/>
                          </a:solidFill>
                          <a:latin typeface="华文楷体 (正文)"/>
                          <a:ea typeface="+mn-ea"/>
                          <a:cs typeface="微软雅黑" panose="020B0503020204020204" pitchFamily="34" charset="-122"/>
                        </a:rPr>
                        <a:t>年时间，在全国建立</a:t>
                      </a:r>
                      <a:r>
                        <a:rPr lang="en-US" altLang="zh-CN" sz="1200" kern="1200" dirty="0">
                          <a:solidFill>
                            <a:schemeClr val="dk1"/>
                          </a:solidFill>
                          <a:latin typeface="华文楷体 (正文)"/>
                          <a:ea typeface="+mn-ea"/>
                          <a:cs typeface="微软雅黑" panose="020B0503020204020204" pitchFamily="34" charset="-122"/>
                        </a:rPr>
                        <a:t>200</a:t>
                      </a:r>
                      <a:r>
                        <a:rPr lang="zh-CN" altLang="en-US" sz="1200" kern="1200" dirty="0">
                          <a:solidFill>
                            <a:schemeClr val="dk1"/>
                          </a:solidFill>
                          <a:latin typeface="华文楷体 (正文)"/>
                          <a:ea typeface="+mn-ea"/>
                          <a:cs typeface="微软雅黑" panose="020B0503020204020204" pitchFamily="34" charset="-122"/>
                        </a:rPr>
                        <a:t>家以上消化道肿瘤筛查中心，争取每年筛查</a:t>
                      </a:r>
                      <a:r>
                        <a:rPr lang="en-US" altLang="zh-CN" sz="1200" kern="1200" dirty="0">
                          <a:solidFill>
                            <a:schemeClr val="dk1"/>
                          </a:solidFill>
                          <a:latin typeface="华文楷体 (正文)"/>
                          <a:ea typeface="+mn-ea"/>
                          <a:cs typeface="微软雅黑" panose="020B0503020204020204" pitchFamily="34" charset="-122"/>
                        </a:rPr>
                        <a:t>1000</a:t>
                      </a:r>
                      <a:r>
                        <a:rPr lang="zh-CN" altLang="en-US" sz="1200" kern="1200" dirty="0">
                          <a:solidFill>
                            <a:schemeClr val="dk1"/>
                          </a:solidFill>
                          <a:latin typeface="华文楷体 (正文)"/>
                          <a:ea typeface="+mn-ea"/>
                          <a:cs typeface="微软雅黑" panose="020B0503020204020204" pitchFamily="34" charset="-122"/>
                        </a:rPr>
                        <a:t>万至</a:t>
                      </a:r>
                      <a:r>
                        <a:rPr lang="en-US" altLang="zh-CN" sz="1200" kern="1200" dirty="0">
                          <a:solidFill>
                            <a:schemeClr val="dk1"/>
                          </a:solidFill>
                          <a:latin typeface="华文楷体 (正文)"/>
                          <a:ea typeface="+mn-ea"/>
                          <a:cs typeface="微软雅黑" panose="020B0503020204020204" pitchFamily="34" charset="-122"/>
                        </a:rPr>
                        <a:t>2000</a:t>
                      </a:r>
                      <a:r>
                        <a:rPr lang="zh-CN" altLang="en-US" sz="1200" kern="1200" dirty="0">
                          <a:solidFill>
                            <a:schemeClr val="dk1"/>
                          </a:solidFill>
                          <a:latin typeface="华文楷体 (正文)"/>
                          <a:ea typeface="+mn-ea"/>
                          <a:cs typeface="微软雅黑" panose="020B0503020204020204" pitchFamily="34" charset="-122"/>
                        </a:rPr>
                        <a:t>万人，并计划依托筛查在</a:t>
                      </a:r>
                      <a:r>
                        <a:rPr lang="en-US" altLang="zh-CN" sz="1200" kern="1200" dirty="0">
                          <a:solidFill>
                            <a:schemeClr val="dk1"/>
                          </a:solidFill>
                          <a:latin typeface="华文楷体 (正文)"/>
                          <a:ea typeface="+mn-ea"/>
                          <a:cs typeface="微软雅黑" panose="020B0503020204020204" pitchFamily="34" charset="-122"/>
                        </a:rPr>
                        <a:t>2030</a:t>
                      </a:r>
                      <a:r>
                        <a:rPr lang="zh-CN" altLang="en-US" sz="1200" kern="1200" dirty="0">
                          <a:solidFill>
                            <a:schemeClr val="dk1"/>
                          </a:solidFill>
                          <a:latin typeface="华文楷体 (正文)"/>
                          <a:ea typeface="+mn-ea"/>
                          <a:cs typeface="微软雅黑" panose="020B0503020204020204" pitchFamily="34" charset="-122"/>
                        </a:rPr>
                        <a:t>年实现我国胃肠道早癌诊断率提高到</a:t>
                      </a:r>
                      <a:r>
                        <a:rPr lang="en-US" altLang="zh-CN" sz="1200" kern="1200" dirty="0">
                          <a:solidFill>
                            <a:schemeClr val="dk1"/>
                          </a:solidFill>
                          <a:latin typeface="华文楷体 (正文)"/>
                          <a:ea typeface="+mn-ea"/>
                          <a:cs typeface="微软雅黑" panose="020B0503020204020204" pitchFamily="34" charset="-122"/>
                        </a:rPr>
                        <a:t>20%</a:t>
                      </a:r>
                      <a:r>
                        <a:rPr lang="zh-CN" altLang="en-US" sz="1200" kern="1200" dirty="0">
                          <a:solidFill>
                            <a:schemeClr val="dk1"/>
                          </a:solidFill>
                          <a:latin typeface="华文楷体 (正文)"/>
                          <a:ea typeface="+mn-ea"/>
                          <a:cs typeface="微软雅黑" panose="020B0503020204020204" pitchFamily="34" charset="-122"/>
                        </a:rPr>
                        <a:t>，胃肠道癌</a:t>
                      </a:r>
                      <a:r>
                        <a:rPr lang="en-US" altLang="zh-CN" sz="1200" kern="1200" dirty="0">
                          <a:solidFill>
                            <a:schemeClr val="dk1"/>
                          </a:solidFill>
                          <a:latin typeface="华文楷体 (正文)"/>
                          <a:ea typeface="+mn-ea"/>
                          <a:cs typeface="微软雅黑" panose="020B0503020204020204" pitchFamily="34" charset="-122"/>
                        </a:rPr>
                        <a:t>5</a:t>
                      </a:r>
                      <a:r>
                        <a:rPr lang="zh-CN" altLang="en-US" sz="1200" kern="1200" dirty="0">
                          <a:solidFill>
                            <a:schemeClr val="dk1"/>
                          </a:solidFill>
                          <a:latin typeface="华文楷体 (正文)"/>
                          <a:ea typeface="+mn-ea"/>
                          <a:cs typeface="微软雅黑" panose="020B0503020204020204" pitchFamily="34" charset="-122"/>
                        </a:rPr>
                        <a:t>年生存率提高至</a:t>
                      </a:r>
                      <a:r>
                        <a:rPr lang="en-US" altLang="zh-CN" sz="1200" kern="1200" dirty="0">
                          <a:solidFill>
                            <a:schemeClr val="dk1"/>
                          </a:solidFill>
                          <a:latin typeface="华文楷体 (正文)"/>
                          <a:ea typeface="+mn-ea"/>
                          <a:cs typeface="微软雅黑" panose="020B0503020204020204" pitchFamily="34" charset="-122"/>
                        </a:rPr>
                        <a:t>50%</a:t>
                      </a:r>
                      <a:r>
                        <a:rPr lang="zh-CN" altLang="en-US" sz="1200" kern="1200" dirty="0">
                          <a:solidFill>
                            <a:schemeClr val="dk1"/>
                          </a:solidFill>
                          <a:latin typeface="华文楷体 (正文)"/>
                          <a:ea typeface="+mn-ea"/>
                          <a:cs typeface="微软雅黑" panose="020B0503020204020204" pitchFamily="34" charset="-122"/>
                        </a:rPr>
                        <a:t>。</a:t>
                      </a:r>
                      <a:endParaRPr lang="en-US" altLang="zh-CN" sz="1200" kern="1200" dirty="0">
                        <a:solidFill>
                          <a:schemeClr val="dk1"/>
                        </a:solidFill>
                        <a:latin typeface="华文楷体 (正文)"/>
                        <a:ea typeface="+mn-ea"/>
                        <a:cs typeface="微软雅黑" panose="020B0503020204020204" pitchFamily="34" charset="-122"/>
                      </a:endParaRPr>
                    </a:p>
                  </a:txBody>
                  <a:tcPr anchor="ctr"/>
                </a:tc>
                <a:extLst>
                  <a:ext uri="{0D108BD9-81ED-4DB2-BD59-A6C34878D82A}">
                    <a16:rowId xmlns="" xmlns:a16="http://schemas.microsoft.com/office/drawing/2014/main" val="10003"/>
                  </a:ext>
                </a:extLst>
              </a:tr>
              <a:tr h="370840">
                <a:tc>
                  <a:txBody>
                    <a:bodyPr/>
                    <a:lstStyle/>
                    <a:p>
                      <a:r>
                        <a:rPr lang="en-US" altLang="zh-CN" sz="1200" dirty="0">
                          <a:latin typeface="华文楷体 (正文)"/>
                          <a:ea typeface="+mn-ea"/>
                        </a:rPr>
                        <a:t>2019.3.5</a:t>
                      </a:r>
                      <a:endParaRPr lang="zh-CN" altLang="en-US" sz="1200" dirty="0">
                        <a:latin typeface="华文楷体 (正文)"/>
                        <a:ea typeface="+mn-ea"/>
                      </a:endParaRPr>
                    </a:p>
                  </a:txBody>
                  <a:tcPr anchor="ctr"/>
                </a:tc>
                <a:tc>
                  <a:txBody>
                    <a:bodyPr/>
                    <a:lstStyle/>
                    <a:p>
                      <a:r>
                        <a:rPr lang="en-US" altLang="zh-CN" sz="1200" dirty="0">
                          <a:latin typeface="华文楷体 (正文)"/>
                          <a:ea typeface="+mn-ea"/>
                          <a:cs typeface="微软雅黑" panose="020B0503020204020204" pitchFamily="34" charset="-122"/>
                        </a:rPr>
                        <a:t>《2019</a:t>
                      </a:r>
                      <a:r>
                        <a:rPr lang="zh-CN" altLang="en-US" sz="1200" dirty="0">
                          <a:latin typeface="华文楷体 (正文)"/>
                          <a:ea typeface="+mn-ea"/>
                          <a:cs typeface="微软雅黑" panose="020B0503020204020204" pitchFamily="34" charset="-122"/>
                        </a:rPr>
                        <a:t>国务院政府工作报告</a:t>
                      </a:r>
                      <a:r>
                        <a:rPr lang="en-US" altLang="zh-CN" sz="1200" dirty="0">
                          <a:latin typeface="华文楷体 (正文)"/>
                          <a:ea typeface="+mn-ea"/>
                          <a:cs typeface="微软雅黑" panose="020B0503020204020204" pitchFamily="34" charset="-122"/>
                        </a:rPr>
                        <a:t>》</a:t>
                      </a:r>
                      <a:endParaRPr lang="zh-CN" altLang="en-US" sz="1100" dirty="0">
                        <a:latin typeface="华文楷体 (正文)"/>
                        <a:ea typeface="+mn-ea"/>
                      </a:endParaRP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200" b="1" dirty="0">
                          <a:latin typeface="华文楷体 (正文)"/>
                          <a:ea typeface="+mn-ea"/>
                          <a:cs typeface="微软雅黑" panose="020B0503020204020204" pitchFamily="34" charset="-122"/>
                          <a:sym typeface="+mn-ea"/>
                        </a:rPr>
                        <a:t>要实施癌症防治行动，</a:t>
                      </a:r>
                      <a:r>
                        <a:rPr lang="zh-CN" altLang="en-US" sz="1200" b="1" dirty="0">
                          <a:latin typeface="华文楷体 (正文)"/>
                          <a:ea typeface="+mn-ea"/>
                          <a:cs typeface="微软雅黑" panose="020B0503020204020204" pitchFamily="34" charset="-122"/>
                        </a:rPr>
                        <a:t>加强重大疾病防治，推行预防筛查，早诊早治和科研攻关</a:t>
                      </a:r>
                      <a:r>
                        <a:rPr lang="zh-CN" altLang="en-US" sz="1200" dirty="0">
                          <a:latin typeface="华文楷体 (正文)"/>
                          <a:ea typeface="+mn-ea"/>
                          <a:cs typeface="微软雅黑" panose="020B0503020204020204" pitchFamily="34" charset="-122"/>
                        </a:rPr>
                        <a:t>，着力缓解民生痛点。对发病率高、筛查手段和技术方案</a:t>
                      </a:r>
                      <a:r>
                        <a:rPr lang="zh-CN" altLang="en-US" sz="1200" dirty="0">
                          <a:latin typeface="华文楷体 (正文)"/>
                          <a:ea typeface="+mn-ea"/>
                          <a:cs typeface="+mn-cs"/>
                        </a:rPr>
                        <a:t>。</a:t>
                      </a:r>
                      <a:endParaRPr lang="en-US" altLang="zh-CN" sz="1200" dirty="0">
                        <a:latin typeface="华文楷体 (正文)"/>
                        <a:ea typeface="+mn-ea"/>
                        <a:cs typeface="微软雅黑" panose="020B0503020204020204" pitchFamily="34" charset="-122"/>
                      </a:endParaRPr>
                    </a:p>
                  </a:txBody>
                  <a:tcPr anchor="ctr"/>
                </a:tc>
                <a:extLst>
                  <a:ext uri="{0D108BD9-81ED-4DB2-BD59-A6C34878D82A}">
                    <a16:rowId xmlns="" xmlns:a16="http://schemas.microsoft.com/office/drawing/2014/main" val="10004"/>
                  </a:ext>
                </a:extLst>
              </a:tr>
              <a:tr h="908706">
                <a:tc>
                  <a:txBody>
                    <a:bodyPr/>
                    <a:lstStyle/>
                    <a:p>
                      <a:r>
                        <a:rPr lang="en-US" altLang="zh-CN" sz="1200" dirty="0">
                          <a:latin typeface="华文楷体 (正文)"/>
                          <a:ea typeface="+mn-ea"/>
                        </a:rPr>
                        <a:t>2019.6</a:t>
                      </a:r>
                      <a:endParaRPr lang="zh-CN" altLang="en-US" sz="1200" dirty="0">
                        <a:latin typeface="华文楷体 (正文)"/>
                        <a:ea typeface="+mn-ea"/>
                      </a:endParaRPr>
                    </a:p>
                  </a:txBody>
                  <a:tcPr anchor="ctr"/>
                </a:tc>
                <a:tc>
                  <a:txBody>
                    <a:bodyPr/>
                    <a:lstStyle/>
                    <a:p>
                      <a:r>
                        <a:rPr lang="en-US" altLang="zh-CN" sz="1200" dirty="0">
                          <a:latin typeface="华文楷体 (正文)"/>
                          <a:ea typeface="+mn-ea"/>
                          <a:cs typeface="微软雅黑" panose="020B0503020204020204" pitchFamily="34" charset="-122"/>
                        </a:rPr>
                        <a:t>《</a:t>
                      </a:r>
                      <a:r>
                        <a:rPr lang="zh-CN" altLang="en-US" sz="1200" dirty="0">
                          <a:latin typeface="华文楷体 (正文)"/>
                          <a:ea typeface="+mn-ea"/>
                          <a:cs typeface="微软雅黑" panose="020B0503020204020204" pitchFamily="34" charset="-122"/>
                        </a:rPr>
                        <a:t>健康中国行动</a:t>
                      </a:r>
                      <a:r>
                        <a:rPr lang="en-US" altLang="zh-CN" sz="1200" dirty="0">
                          <a:latin typeface="华文楷体 (正文)"/>
                          <a:ea typeface="+mn-ea"/>
                          <a:cs typeface="微软雅黑" panose="020B0503020204020204" pitchFamily="34" charset="-122"/>
                        </a:rPr>
                        <a:t>2019-2030</a:t>
                      </a:r>
                      <a:r>
                        <a:rPr lang="zh-CN" altLang="en-US" sz="1200" dirty="0">
                          <a:latin typeface="华文楷体 (正文)"/>
                          <a:ea typeface="+mn-ea"/>
                          <a:cs typeface="微软雅黑" panose="020B0503020204020204" pitchFamily="34" charset="-122"/>
                        </a:rPr>
                        <a:t>年</a:t>
                      </a:r>
                      <a:r>
                        <a:rPr lang="en-US" altLang="zh-CN" sz="1200" dirty="0">
                          <a:latin typeface="华文楷体 (正文)"/>
                          <a:ea typeface="+mn-ea"/>
                          <a:cs typeface="微软雅黑" panose="020B0503020204020204" pitchFamily="34" charset="-122"/>
                        </a:rPr>
                        <a:t>》</a:t>
                      </a:r>
                      <a:endParaRPr lang="zh-CN" altLang="en-US" sz="1200" dirty="0">
                        <a:latin typeface="华文楷体 (正文)"/>
                        <a:ea typeface="+mn-ea"/>
                      </a:endParaRP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200" dirty="0">
                          <a:latin typeface="华文楷体 (正文)"/>
                          <a:ea typeface="+mn-ea"/>
                          <a:cs typeface="微软雅黑" panose="020B0503020204020204" pitchFamily="34" charset="-122"/>
                        </a:rPr>
                        <a:t>对发病率高、筛查手段和技术方案比较成熟的</a:t>
                      </a:r>
                      <a:r>
                        <a:rPr lang="zh-CN" altLang="en-US" sz="1200" b="1" dirty="0">
                          <a:latin typeface="华文楷体 (正文)"/>
                          <a:ea typeface="+mn-ea"/>
                          <a:cs typeface="微软雅黑" panose="020B0503020204020204" pitchFamily="34" charset="-122"/>
                        </a:rPr>
                        <a:t>胃癌</a:t>
                      </a:r>
                      <a:r>
                        <a:rPr lang="zh-CN" altLang="en-US" sz="1200" dirty="0">
                          <a:latin typeface="华文楷体 (正文)"/>
                          <a:ea typeface="+mn-ea"/>
                          <a:cs typeface="微软雅黑" panose="020B0503020204020204" pitchFamily="34" charset="-122"/>
                        </a:rPr>
                        <a:t>、</a:t>
                      </a:r>
                      <a:r>
                        <a:rPr lang="zh-CN" altLang="en-US" sz="1200" b="1" dirty="0">
                          <a:latin typeface="华文楷体 (正文)"/>
                          <a:ea typeface="+mn-ea"/>
                          <a:cs typeface="微软雅黑" panose="020B0503020204020204" pitchFamily="34" charset="-122"/>
                        </a:rPr>
                        <a:t>食管癌</a:t>
                      </a:r>
                      <a:r>
                        <a:rPr lang="zh-CN" altLang="en-US" sz="1200" dirty="0">
                          <a:latin typeface="华文楷体 (正文)"/>
                          <a:ea typeface="+mn-ea"/>
                          <a:cs typeface="微软雅黑" panose="020B0503020204020204" pitchFamily="34" charset="-122"/>
                        </a:rPr>
                        <a:t>、</a:t>
                      </a:r>
                      <a:r>
                        <a:rPr lang="zh-CN" altLang="en-US" sz="1200" b="1" dirty="0">
                          <a:latin typeface="华文楷体 (正文)"/>
                          <a:ea typeface="+mn-ea"/>
                          <a:cs typeface="微软雅黑" panose="020B0503020204020204" pitchFamily="34" charset="-122"/>
                        </a:rPr>
                        <a:t>结直肠癌</a:t>
                      </a:r>
                      <a:r>
                        <a:rPr lang="zh-CN" altLang="en-US" sz="1200" dirty="0">
                          <a:latin typeface="华文楷体 (正文)"/>
                          <a:ea typeface="+mn-ea"/>
                          <a:cs typeface="微软雅黑" panose="020B0503020204020204" pitchFamily="34" charset="-122"/>
                        </a:rPr>
                        <a:t>、</a:t>
                      </a:r>
                      <a:r>
                        <a:rPr lang="zh-CN" altLang="en-US" sz="1200" b="1" dirty="0">
                          <a:latin typeface="华文楷体 (正文)"/>
                          <a:ea typeface="+mn-ea"/>
                          <a:cs typeface="微软雅黑" panose="020B0503020204020204" pitchFamily="34" charset="-122"/>
                        </a:rPr>
                        <a:t>肺癌</a:t>
                      </a:r>
                      <a:r>
                        <a:rPr lang="zh-CN" altLang="en-US" sz="1200" dirty="0">
                          <a:latin typeface="华文楷体 (正文)"/>
                          <a:ea typeface="+mn-ea"/>
                          <a:cs typeface="微软雅黑" panose="020B0503020204020204" pitchFamily="34" charset="-122"/>
                        </a:rPr>
                        <a:t>、</a:t>
                      </a:r>
                      <a:r>
                        <a:rPr lang="zh-CN" altLang="en-US" sz="1200" b="1" dirty="0">
                          <a:latin typeface="华文楷体 (正文)"/>
                          <a:ea typeface="+mn-ea"/>
                          <a:cs typeface="微软雅黑" panose="020B0503020204020204" pitchFamily="34" charset="-122"/>
                        </a:rPr>
                        <a:t>宫颈癌</a:t>
                      </a:r>
                      <a:r>
                        <a:rPr lang="zh-CN" altLang="en-US" sz="1200" dirty="0">
                          <a:latin typeface="华文楷体 (正文)"/>
                          <a:ea typeface="+mn-ea"/>
                          <a:cs typeface="微软雅黑" panose="020B0503020204020204" pitchFamily="34" charset="-122"/>
                        </a:rPr>
                        <a:t>、</a:t>
                      </a:r>
                      <a:r>
                        <a:rPr lang="zh-CN" altLang="en-US" sz="1200" b="1" dirty="0">
                          <a:latin typeface="华文楷体 (正文)"/>
                          <a:ea typeface="+mn-ea"/>
                          <a:cs typeface="微软雅黑" panose="020B0503020204020204" pitchFamily="34" charset="-122"/>
                        </a:rPr>
                        <a:t>乳腺癌等重点癌症</a:t>
                      </a:r>
                      <a:r>
                        <a:rPr lang="zh-CN" altLang="en-US" sz="1200" dirty="0">
                          <a:latin typeface="华文楷体 (正文)"/>
                          <a:ea typeface="+mn-ea"/>
                          <a:cs typeface="微软雅黑" panose="020B0503020204020204" pitchFamily="34" charset="-122"/>
                        </a:rPr>
                        <a:t>，制定筛查与早诊早治指南。</a:t>
                      </a:r>
                    </a:p>
                  </a:txBody>
                  <a:tcPr anchor="ctr"/>
                </a:tc>
                <a:extLst>
                  <a:ext uri="{0D108BD9-81ED-4DB2-BD59-A6C34878D82A}">
                    <a16:rowId xmlns="" xmlns:a16="http://schemas.microsoft.com/office/drawing/2014/main" val="10005"/>
                  </a:ext>
                </a:extLst>
              </a:tr>
            </a:tbl>
          </a:graphicData>
        </a:graphic>
      </p:graphicFrame>
      <p:sp>
        <p:nvSpPr>
          <p:cNvPr id="5" name="TextBox 4"/>
          <p:cNvSpPr txBox="1"/>
          <p:nvPr/>
        </p:nvSpPr>
        <p:spPr>
          <a:xfrm>
            <a:off x="753624" y="1103775"/>
            <a:ext cx="7747279" cy="30777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400" b="1" kern="100" dirty="0">
                <a:latin typeface="+mn-ea"/>
                <a:cs typeface="Times New Roman" panose="02020603050405020304" pitchFamily="18" charset="0"/>
              </a:rPr>
              <a:t>胃肠癌早筛与产业技术的双重政策支持推动胶囊内镜蓬勃发展。</a:t>
            </a:r>
            <a:endParaRPr lang="en-US" altLang="zh-CN" sz="1400" b="1" kern="100" dirty="0">
              <a:latin typeface="+mn-ea"/>
              <a:cs typeface="Times New Roman" panose="02020603050405020304" pitchFamily="18" charset="0"/>
            </a:endParaRPr>
          </a:p>
        </p:txBody>
      </p:sp>
      <p:sp>
        <p:nvSpPr>
          <p:cNvPr id="7" name="文本框 6">
            <a:extLst>
              <a:ext uri="{FF2B5EF4-FFF2-40B4-BE49-F238E27FC236}">
                <a16:creationId xmlns="" xmlns:a16="http://schemas.microsoft.com/office/drawing/2014/main" id="{28F4B3F7-D4CE-4DC8-93B1-C34A8187DF71}"/>
              </a:ext>
            </a:extLst>
          </p:cNvPr>
          <p:cNvSpPr txBox="1"/>
          <p:nvPr/>
        </p:nvSpPr>
        <p:spPr>
          <a:xfrm>
            <a:off x="7407627" y="6501283"/>
            <a:ext cx="1736373" cy="261610"/>
          </a:xfrm>
          <a:prstGeom prst="rect">
            <a:avLst/>
          </a:prstGeom>
          <a:noFill/>
        </p:spPr>
        <p:txBody>
          <a:bodyPr wrap="none" rtlCol="0">
            <a:spAutoFit/>
          </a:bodyPr>
          <a:lstStyle/>
          <a:p>
            <a:r>
              <a:rPr kumimoji="1" lang="zh-CN" altLang="en-US" sz="1100" dirty="0"/>
              <a:t>数据来源：公开资料整理</a:t>
            </a:r>
          </a:p>
        </p:txBody>
      </p:sp>
    </p:spTree>
    <p:extLst>
      <p:ext uri="{BB962C8B-B14F-4D97-AF65-F5344CB8AC3E}">
        <p14:creationId xmlns:p14="http://schemas.microsoft.com/office/powerpoint/2010/main" val="1113012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 xmlns:a16="http://schemas.microsoft.com/office/drawing/2014/main" id="{BB74E715-FE92-074F-B3AE-086866FA6738}"/>
              </a:ext>
            </a:extLst>
          </p:cNvPr>
          <p:cNvSpPr txBox="1"/>
          <p:nvPr/>
        </p:nvSpPr>
        <p:spPr>
          <a:xfrm>
            <a:off x="7407627" y="6501283"/>
            <a:ext cx="1736373" cy="261610"/>
          </a:xfrm>
          <a:prstGeom prst="rect">
            <a:avLst/>
          </a:prstGeom>
          <a:noFill/>
        </p:spPr>
        <p:txBody>
          <a:bodyPr wrap="none" rtlCol="0">
            <a:spAutoFit/>
          </a:bodyPr>
          <a:lstStyle/>
          <a:p>
            <a:r>
              <a:rPr kumimoji="1" lang="zh-CN" altLang="en-US" sz="1100" dirty="0"/>
              <a:t>数据来源：公开资料整理</a:t>
            </a:r>
          </a:p>
        </p:txBody>
      </p:sp>
      <p:pic>
        <p:nvPicPr>
          <p:cNvPr id="3" name="图片 2" descr="手机屏幕截图&#10;&#10;描述已自动生成">
            <a:extLst>
              <a:ext uri="{FF2B5EF4-FFF2-40B4-BE49-F238E27FC236}">
                <a16:creationId xmlns="" xmlns:a16="http://schemas.microsoft.com/office/drawing/2014/main" id="{656D26B0-2B15-4F49-89EA-B372F3D7E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10" y="1060989"/>
            <a:ext cx="5799323" cy="5296359"/>
          </a:xfrm>
          <a:prstGeom prst="rect">
            <a:avLst/>
          </a:prstGeom>
        </p:spPr>
      </p:pic>
      <p:sp>
        <p:nvSpPr>
          <p:cNvPr id="5" name="文本框 4">
            <a:extLst>
              <a:ext uri="{FF2B5EF4-FFF2-40B4-BE49-F238E27FC236}">
                <a16:creationId xmlns="" xmlns:a16="http://schemas.microsoft.com/office/drawing/2014/main" id="{41FD2A75-6BD9-4F54-BB8A-753C3F5552C2}"/>
              </a:ext>
            </a:extLst>
          </p:cNvPr>
          <p:cNvSpPr txBox="1"/>
          <p:nvPr/>
        </p:nvSpPr>
        <p:spPr>
          <a:xfrm>
            <a:off x="288210" y="928997"/>
            <a:ext cx="2150533" cy="307777"/>
          </a:xfrm>
          <a:prstGeom prst="rect">
            <a:avLst/>
          </a:prstGeom>
          <a:noFill/>
        </p:spPr>
        <p:txBody>
          <a:bodyPr wrap="square" rtlCol="0">
            <a:spAutoFit/>
          </a:bodyPr>
          <a:lstStyle/>
          <a:p>
            <a:r>
              <a:rPr lang="zh-CN" altLang="en-US" sz="1400" dirty="0"/>
              <a:t>早期胃癌筛查的建议流程</a:t>
            </a:r>
          </a:p>
        </p:txBody>
      </p:sp>
      <p:sp>
        <p:nvSpPr>
          <p:cNvPr id="6" name="文本框 5">
            <a:extLst>
              <a:ext uri="{FF2B5EF4-FFF2-40B4-BE49-F238E27FC236}">
                <a16:creationId xmlns="" xmlns:a16="http://schemas.microsoft.com/office/drawing/2014/main" id="{BA33BDAA-2F52-4AE9-80EB-D00660D37078}"/>
              </a:ext>
            </a:extLst>
          </p:cNvPr>
          <p:cNvSpPr txBox="1"/>
          <p:nvPr/>
        </p:nvSpPr>
        <p:spPr>
          <a:xfrm>
            <a:off x="5833533" y="5994524"/>
            <a:ext cx="2040466" cy="461665"/>
          </a:xfrm>
          <a:prstGeom prst="rect">
            <a:avLst/>
          </a:prstGeom>
          <a:noFill/>
        </p:spPr>
        <p:txBody>
          <a:bodyPr wrap="square" rtlCol="0">
            <a:spAutoFit/>
          </a:bodyPr>
          <a:lstStyle/>
          <a:p>
            <a:r>
              <a:rPr lang="zh-CN" altLang="en-US" sz="1200" dirty="0"/>
              <a:t>注：</a:t>
            </a:r>
            <a:r>
              <a:rPr lang="en-US" altLang="zh-CN" sz="1200" dirty="0"/>
              <a:t>PG</a:t>
            </a:r>
            <a:r>
              <a:rPr lang="zh-CN" altLang="en-US" sz="1200" dirty="0"/>
              <a:t>为胃蛋白酶原，</a:t>
            </a:r>
            <a:r>
              <a:rPr lang="en-US" altLang="zh-CN" sz="1200" dirty="0"/>
              <a:t>ESD</a:t>
            </a:r>
            <a:r>
              <a:rPr lang="zh-CN" altLang="en-US" sz="1200" dirty="0"/>
              <a:t>为内镜粘膜下剥离术</a:t>
            </a:r>
          </a:p>
        </p:txBody>
      </p:sp>
      <p:sp>
        <p:nvSpPr>
          <p:cNvPr id="9" name="文本框 8">
            <a:extLst>
              <a:ext uri="{FF2B5EF4-FFF2-40B4-BE49-F238E27FC236}">
                <a16:creationId xmlns="" xmlns:a16="http://schemas.microsoft.com/office/drawing/2014/main" id="{F9DCA6A1-EA34-4283-9FD9-1477E97874A9}"/>
              </a:ext>
            </a:extLst>
          </p:cNvPr>
          <p:cNvSpPr txBox="1"/>
          <p:nvPr/>
        </p:nvSpPr>
        <p:spPr>
          <a:xfrm>
            <a:off x="6189133" y="2075738"/>
            <a:ext cx="2226733" cy="3693319"/>
          </a:xfrm>
          <a:prstGeom prst="rect">
            <a:avLst/>
          </a:prstGeom>
          <a:noFill/>
        </p:spPr>
        <p:txBody>
          <a:bodyPr wrap="square" rtlCol="0">
            <a:spAutoFit/>
          </a:bodyPr>
          <a:lstStyle/>
          <a:p>
            <a:r>
              <a:rPr lang="zh-CN" altLang="en-US" sz="1300" dirty="0"/>
              <a:t>早期胃癌筛查流程专家共识正式将操作简易、无痛安全的</a:t>
            </a:r>
            <a:r>
              <a:rPr lang="zh-CN" altLang="en-US" sz="1300" b="1" dirty="0"/>
              <a:t>磁控胶囊胃镜纳入筛查流程，作为早期筛查阶段的重要的工具之一</a:t>
            </a:r>
            <a:r>
              <a:rPr lang="zh-CN" altLang="en-US" sz="1300" dirty="0"/>
              <a:t>。基于新型胃癌筛查评分系统，可以显著提高筛查效率，对胃癌发生风险最高的人群采取内镜精查策略，从而提高早期胃癌诊断率，同时可针对相对低风险人群采取适合的随访策略，节约医疗资源。参考国内外的既往胃癌筛查方法，结合国内最新的临床证据，发布了早期胃癌筛查的建议流程，正式将磁控胶囊胃镜列作早期筛查阶段的重要的工具之一。</a:t>
            </a:r>
          </a:p>
        </p:txBody>
      </p:sp>
      <p:sp>
        <p:nvSpPr>
          <p:cNvPr id="10" name="圆角矩形 37">
            <a:extLst>
              <a:ext uri="{FF2B5EF4-FFF2-40B4-BE49-F238E27FC236}">
                <a16:creationId xmlns="" xmlns:a16="http://schemas.microsoft.com/office/drawing/2014/main" id="{6E523BC9-5D5C-4D6D-96F0-44764886058F}"/>
              </a:ext>
            </a:extLst>
          </p:cNvPr>
          <p:cNvSpPr/>
          <p:nvPr/>
        </p:nvSpPr>
        <p:spPr>
          <a:xfrm>
            <a:off x="6121400" y="2015067"/>
            <a:ext cx="2294465" cy="3844177"/>
          </a:xfrm>
          <a:prstGeom prst="roundRect">
            <a:avLst>
              <a:gd name="adj" fmla="val 3290"/>
            </a:avLst>
          </a:prstGeom>
          <a:noFill/>
          <a:ln w="19050">
            <a:solidFill>
              <a:schemeClr val="tx1"/>
            </a:solidFill>
            <a:prstDash val="sysDot"/>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85954" tIns="42977" rIns="85954" bIns="42977" numCol="1" spcCol="0" rtlCol="0" fromWordArt="0" anchor="ctr" anchorCtr="0" forceAA="0" compatLnSpc="1">
            <a:prstTxWarp prst="textNoShape">
              <a:avLst/>
            </a:prstTxWarp>
            <a:noAutofit/>
          </a:bodyPr>
          <a:lstStyle/>
          <a:p>
            <a:pPr algn="ctr"/>
            <a:endParaRPr lang="zh-CN" altLang="en-US" sz="1300" dirty="0" err="1">
              <a:latin typeface="微软雅黑" pitchFamily="34" charset="-122"/>
              <a:ea typeface="微软雅黑" pitchFamily="34" charset="-122"/>
            </a:endParaRPr>
          </a:p>
        </p:txBody>
      </p:sp>
      <p:sp>
        <p:nvSpPr>
          <p:cNvPr id="11" name="矩形 10">
            <a:extLst>
              <a:ext uri="{FF2B5EF4-FFF2-40B4-BE49-F238E27FC236}">
                <a16:creationId xmlns="" xmlns:a16="http://schemas.microsoft.com/office/drawing/2014/main" id="{DCD39D37-7D53-482E-A44B-6D4EEB31508D}"/>
              </a:ext>
            </a:extLst>
          </p:cNvPr>
          <p:cNvSpPr/>
          <p:nvPr/>
        </p:nvSpPr>
        <p:spPr>
          <a:xfrm>
            <a:off x="1099203" y="466833"/>
            <a:ext cx="2677336" cy="400110"/>
          </a:xfrm>
          <a:prstGeom prst="rect">
            <a:avLst/>
          </a:prstGeom>
        </p:spPr>
        <p:txBody>
          <a:bodyPr wrap="none">
            <a:spAutoFit/>
          </a:bodyPr>
          <a:lstStyle/>
          <a:p>
            <a:r>
              <a:rPr kumimoji="1" lang="en-US" altLang="zh-CN" sz="2000" b="1" dirty="0">
                <a:solidFill>
                  <a:schemeClr val="bg1"/>
                </a:solidFill>
                <a:latin typeface="+mj-ea"/>
              </a:rPr>
              <a:t>3</a:t>
            </a:r>
            <a:r>
              <a:rPr kumimoji="1" lang="en-GB" altLang="zh-CN" sz="2000" b="1" dirty="0">
                <a:solidFill>
                  <a:schemeClr val="bg1"/>
                </a:solidFill>
                <a:latin typeface="+mj-ea"/>
              </a:rPr>
              <a:t>.6</a:t>
            </a:r>
            <a:r>
              <a:rPr kumimoji="1" lang="zh-CN" altLang="en-US" sz="2000" b="1" dirty="0">
                <a:solidFill>
                  <a:schemeClr val="bg1"/>
                </a:solidFill>
                <a:latin typeface="+mj-ea"/>
              </a:rPr>
              <a:t> 行业政策</a:t>
            </a:r>
            <a:r>
              <a:rPr kumimoji="1" lang="en-US" altLang="zh-CN" sz="2000" b="1" dirty="0">
                <a:solidFill>
                  <a:schemeClr val="bg1"/>
                </a:solidFill>
                <a:latin typeface="+mj-ea"/>
              </a:rPr>
              <a:t>-</a:t>
            </a:r>
            <a:r>
              <a:rPr kumimoji="1" lang="zh-CN" altLang="en-US" sz="2000" b="1" dirty="0">
                <a:solidFill>
                  <a:schemeClr val="bg1"/>
                </a:solidFill>
                <a:latin typeface="+mj-ea"/>
              </a:rPr>
              <a:t>胃癌早筛</a:t>
            </a:r>
            <a:endParaRPr lang="zh-CN" altLang="en-US" sz="2000" dirty="0"/>
          </a:p>
        </p:txBody>
      </p:sp>
      <p:sp>
        <p:nvSpPr>
          <p:cNvPr id="2" name="TextBox 1"/>
          <p:cNvSpPr txBox="1"/>
          <p:nvPr/>
        </p:nvSpPr>
        <p:spPr>
          <a:xfrm>
            <a:off x="4250454" y="1117647"/>
            <a:ext cx="4893546" cy="646331"/>
          </a:xfrm>
          <a:prstGeom prst="rect">
            <a:avLst/>
          </a:prstGeom>
          <a:noFill/>
        </p:spPr>
        <p:txBody>
          <a:bodyPr wrap="square" rtlCol="0">
            <a:spAutoFit/>
          </a:bodyPr>
          <a:lstStyle/>
          <a:p>
            <a:pPr marL="171450" indent="-171450">
              <a:buFont typeface="Wingdings" panose="05000000000000000000" pitchFamily="2" charset="2"/>
              <a:buChar char="Ø"/>
            </a:pP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中国早期胃癌筛查流程专家共识意见（草案）（</a:t>
            </a:r>
            <a:r>
              <a:rPr lang="en-US" altLang="zh-CN" sz="1200" dirty="0">
                <a:latin typeface="楷体" panose="02010609060101010101" pitchFamily="49" charset="-122"/>
                <a:ea typeface="楷体" panose="02010609060101010101" pitchFamily="49" charset="-122"/>
              </a:rPr>
              <a:t>2017 </a:t>
            </a:r>
            <a:r>
              <a:rPr lang="zh-CN" altLang="en-US" sz="1200" dirty="0">
                <a:latin typeface="楷体" panose="02010609060101010101" pitchFamily="49" charset="-122"/>
                <a:ea typeface="楷体" panose="02010609060101010101" pitchFamily="49" charset="-122"/>
              </a:rPr>
              <a:t>年，上海）</a:t>
            </a:r>
            <a:r>
              <a:rPr lang="en-US" altLang="zh-CN" sz="1200" dirty="0">
                <a:latin typeface="楷体" panose="02010609060101010101" pitchFamily="49" charset="-122"/>
                <a:ea typeface="楷体" panose="02010609060101010101" pitchFamily="49" charset="-122"/>
              </a:rPr>
              <a:t>》</a:t>
            </a:r>
            <a:r>
              <a:rPr lang="zh-CN" altLang="en-US" sz="1200" b="1" dirty="0">
                <a:latin typeface="楷体" panose="02010609060101010101" pitchFamily="49" charset="-122"/>
                <a:ea typeface="楷体" panose="02010609060101010101" pitchFamily="49" charset="-122"/>
              </a:rPr>
              <a:t>首次提出了磁控胶囊胃镜系统具有与胃镜相似的敏感性及特异性，是一种可供选择的筛查方式</a:t>
            </a:r>
            <a:r>
              <a:rPr lang="zh-CN" altLang="en-US" sz="12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5696514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 xmlns:a16="http://schemas.microsoft.com/office/drawing/2014/main" id="{8D257264-BC89-D04F-AFE8-4B8736D49E8E}"/>
              </a:ext>
            </a:extLst>
          </p:cNvPr>
          <p:cNvSpPr>
            <a:spLocks noChangeArrowheads="1"/>
          </p:cNvSpPr>
          <p:nvPr/>
        </p:nvSpPr>
        <p:spPr bwMode="auto">
          <a:xfrm>
            <a:off x="1151482" y="475090"/>
            <a:ext cx="7899400" cy="38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9525" tIns="39763" rIns="79525" bIns="39763">
            <a:spAutoFit/>
          </a:bodyPr>
          <a:lstStyle>
            <a:lvl1pPr marL="74613" indent="-74613"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chemeClr val="bg1"/>
                </a:solidFill>
                <a:latin typeface="+mn-ea"/>
                <a:ea typeface="+mn-ea"/>
                <a:cs typeface="Times New Roman" panose="02020603050405020304" pitchFamily="18" charset="0"/>
              </a:rPr>
              <a:t>3.6 </a:t>
            </a:r>
            <a:r>
              <a:rPr lang="zh-CN" altLang="en-US" sz="2000" b="1" dirty="0">
                <a:solidFill>
                  <a:schemeClr val="bg1"/>
                </a:solidFill>
                <a:latin typeface="+mn-ea"/>
                <a:ea typeface="+mn-ea"/>
                <a:cs typeface="Times New Roman" panose="02020603050405020304" pitchFamily="18" charset="0"/>
              </a:rPr>
              <a:t>行业政策</a:t>
            </a:r>
            <a:r>
              <a:rPr lang="en-US" altLang="zh-CN" sz="2000" b="1" dirty="0">
                <a:solidFill>
                  <a:schemeClr val="bg1"/>
                </a:solidFill>
                <a:latin typeface="+mn-ea"/>
                <a:ea typeface="+mn-ea"/>
                <a:cs typeface="Times New Roman" panose="02020603050405020304" pitchFamily="18" charset="0"/>
              </a:rPr>
              <a:t>-</a:t>
            </a:r>
            <a:r>
              <a:rPr lang="zh-CN" altLang="en-US" sz="2000" b="1" dirty="0">
                <a:solidFill>
                  <a:schemeClr val="bg1"/>
                </a:solidFill>
                <a:latin typeface="+mn-ea"/>
                <a:ea typeface="+mn-ea"/>
                <a:cs typeface="Times New Roman" panose="02020603050405020304" pitchFamily="18" charset="0"/>
              </a:rPr>
              <a:t>医保梳理</a:t>
            </a:r>
            <a:endParaRPr lang="en-US" altLang="zh-CN" sz="2000" b="1" dirty="0">
              <a:solidFill>
                <a:schemeClr val="bg1"/>
              </a:solidFill>
              <a:latin typeface="+mn-ea"/>
              <a:ea typeface="+mn-ea"/>
              <a:cs typeface="Times New Roman" panose="02020603050405020304" pitchFamily="18" charset="0"/>
            </a:endParaRPr>
          </a:p>
        </p:txBody>
      </p:sp>
      <p:sp>
        <p:nvSpPr>
          <p:cNvPr id="5" name="矩形 4">
            <a:extLst>
              <a:ext uri="{FF2B5EF4-FFF2-40B4-BE49-F238E27FC236}">
                <a16:creationId xmlns="" xmlns:a16="http://schemas.microsoft.com/office/drawing/2014/main" id="{E60A834F-36A5-5444-8019-D3B2DA61DA47}"/>
              </a:ext>
            </a:extLst>
          </p:cNvPr>
          <p:cNvSpPr/>
          <p:nvPr/>
        </p:nvSpPr>
        <p:spPr>
          <a:xfrm>
            <a:off x="177869" y="962220"/>
            <a:ext cx="8376808" cy="830997"/>
          </a:xfrm>
          <a:prstGeom prst="rect">
            <a:avLst/>
          </a:prstGeom>
        </p:spPr>
        <p:txBody>
          <a:bodyPr wrap="square">
            <a:spAutoFit/>
          </a:bodyPr>
          <a:lstStyle/>
          <a:p>
            <a:pPr marL="285750" indent="-285750">
              <a:buFont typeface="Wingdings" pitchFamily="2" charset="2"/>
              <a:buChar char="Ø"/>
            </a:pPr>
            <a:r>
              <a:rPr lang="zh-CN" altLang="en-US" sz="1200" b="1" kern="100" dirty="0">
                <a:latin typeface="+mn-ea"/>
                <a:cs typeface="Times New Roman" panose="02020603050405020304" pitchFamily="18" charset="0"/>
              </a:rPr>
              <a:t>胶囊内镜逐步纳入医保，有望推动市场扩容</a:t>
            </a:r>
            <a:endParaRPr lang="en-US" altLang="zh-CN" sz="1200" b="1" kern="100" dirty="0">
              <a:latin typeface="+mn-ea"/>
              <a:cs typeface="Times New Roman" panose="02020603050405020304" pitchFamily="18" charset="0"/>
            </a:endParaRPr>
          </a:p>
          <a:p>
            <a:r>
              <a:rPr lang="zh-CN" altLang="en-US" sz="1200" kern="100" dirty="0">
                <a:latin typeface="+mn-ea"/>
                <a:cs typeface="Times New Roman" panose="02020603050405020304" pitchFamily="18" charset="0"/>
              </a:rPr>
              <a:t>胶囊内镜检查已在上海市、天津市、重庆市、福建省、苏州市、武汉市</a:t>
            </a:r>
            <a:r>
              <a:rPr lang="en-US" altLang="zh-CN" sz="1200" kern="100" dirty="0">
                <a:latin typeface="+mn-ea"/>
                <a:cs typeface="Times New Roman" panose="02020603050405020304" pitchFamily="18" charset="0"/>
              </a:rPr>
              <a:t>6</a:t>
            </a:r>
            <a:r>
              <a:rPr lang="zh-CN" altLang="en-US" sz="1200" kern="100" dirty="0">
                <a:latin typeface="+mn-ea"/>
                <a:cs typeface="Times New Roman" panose="02020603050405020304" pitchFamily="18" charset="0"/>
              </a:rPr>
              <a:t>地纳入医保项目，用于临床病人的检查（不覆盖医院体检科），公司根据各地医保政策规定的报销标准、比例等，将纳入医保的胶囊内镜相关项目的医保支付情况均统一折算为固定金额，具体情况如下：</a:t>
            </a:r>
          </a:p>
        </p:txBody>
      </p:sp>
      <p:sp>
        <p:nvSpPr>
          <p:cNvPr id="2" name="文本框 1">
            <a:extLst>
              <a:ext uri="{FF2B5EF4-FFF2-40B4-BE49-F238E27FC236}">
                <a16:creationId xmlns="" xmlns:a16="http://schemas.microsoft.com/office/drawing/2014/main" id="{6F354331-1C72-4FB0-AAFB-C8E52E3CAEED}"/>
              </a:ext>
            </a:extLst>
          </p:cNvPr>
          <p:cNvSpPr txBox="1"/>
          <p:nvPr/>
        </p:nvSpPr>
        <p:spPr>
          <a:xfrm>
            <a:off x="6510868" y="6463212"/>
            <a:ext cx="2980266" cy="261610"/>
          </a:xfrm>
          <a:prstGeom prst="rect">
            <a:avLst/>
          </a:prstGeom>
          <a:noFill/>
        </p:spPr>
        <p:txBody>
          <a:bodyPr wrap="square" rtlCol="0">
            <a:spAutoFit/>
          </a:bodyPr>
          <a:lstStyle/>
          <a:p>
            <a:r>
              <a:rPr lang="zh-CN" altLang="en-US" sz="1100" dirty="0"/>
              <a:t>资料来源：各省市人社部，申万宏源研究</a:t>
            </a:r>
          </a:p>
        </p:txBody>
      </p:sp>
      <p:graphicFrame>
        <p:nvGraphicFramePr>
          <p:cNvPr id="3" name="表格 2">
            <a:extLst>
              <a:ext uri="{FF2B5EF4-FFF2-40B4-BE49-F238E27FC236}">
                <a16:creationId xmlns="" xmlns:a16="http://schemas.microsoft.com/office/drawing/2014/main" id="{FCBAFAFC-EA63-4BAA-9FDB-43EA8BBB7C2E}"/>
              </a:ext>
            </a:extLst>
          </p:cNvPr>
          <p:cNvGraphicFramePr>
            <a:graphicFrameLocks noGrp="1"/>
          </p:cNvGraphicFramePr>
          <p:nvPr>
            <p:extLst>
              <p:ext uri="{D42A27DB-BD31-4B8C-83A1-F6EECF244321}">
                <p14:modId xmlns:p14="http://schemas.microsoft.com/office/powerpoint/2010/main" val="897265794"/>
              </p:ext>
            </p:extLst>
          </p:nvPr>
        </p:nvGraphicFramePr>
        <p:xfrm>
          <a:off x="428483" y="1892268"/>
          <a:ext cx="8509656" cy="4134288"/>
        </p:xfrm>
        <a:graphic>
          <a:graphicData uri="http://schemas.openxmlformats.org/drawingml/2006/table">
            <a:tbl>
              <a:tblPr/>
              <a:tblGrid>
                <a:gridCol w="551457">
                  <a:extLst>
                    <a:ext uri="{9D8B030D-6E8A-4147-A177-3AD203B41FA5}">
                      <a16:colId xmlns="" xmlns:a16="http://schemas.microsoft.com/office/drawing/2014/main" val="4256431662"/>
                    </a:ext>
                  </a:extLst>
                </a:gridCol>
                <a:gridCol w="805457">
                  <a:extLst>
                    <a:ext uri="{9D8B030D-6E8A-4147-A177-3AD203B41FA5}">
                      <a16:colId xmlns="" xmlns:a16="http://schemas.microsoft.com/office/drawing/2014/main" val="3674342150"/>
                    </a:ext>
                  </a:extLst>
                </a:gridCol>
                <a:gridCol w="2655387">
                  <a:extLst>
                    <a:ext uri="{9D8B030D-6E8A-4147-A177-3AD203B41FA5}">
                      <a16:colId xmlns="" xmlns:a16="http://schemas.microsoft.com/office/drawing/2014/main" val="709391383"/>
                    </a:ext>
                  </a:extLst>
                </a:gridCol>
                <a:gridCol w="2687216">
                  <a:extLst>
                    <a:ext uri="{9D8B030D-6E8A-4147-A177-3AD203B41FA5}">
                      <a16:colId xmlns="" xmlns:a16="http://schemas.microsoft.com/office/drawing/2014/main" val="2707712671"/>
                    </a:ext>
                  </a:extLst>
                </a:gridCol>
                <a:gridCol w="1810139">
                  <a:extLst>
                    <a:ext uri="{9D8B030D-6E8A-4147-A177-3AD203B41FA5}">
                      <a16:colId xmlns="" xmlns:a16="http://schemas.microsoft.com/office/drawing/2014/main" val="1671948406"/>
                    </a:ext>
                  </a:extLst>
                </a:gridCol>
              </a:tblGrid>
              <a:tr h="215236">
                <a:tc>
                  <a:txBody>
                    <a:bodyPr/>
                    <a:lstStyle/>
                    <a:p>
                      <a:pPr algn="ctr"/>
                      <a:r>
                        <a:rPr lang="zh-CN" altLang="en-US" sz="1000" b="1" dirty="0">
                          <a:solidFill>
                            <a:schemeClr val="bg1"/>
                          </a:solidFill>
                          <a:effectLst/>
                          <a:latin typeface="Times New Roman" panose="02020603050405020304" pitchFamily="18" charset="0"/>
                          <a:cs typeface="Times New Roman" panose="02020603050405020304" pitchFamily="18" charset="0"/>
                        </a:rPr>
                        <a:t>地区名称</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000" b="1" dirty="0">
                          <a:solidFill>
                            <a:schemeClr val="bg1"/>
                          </a:solidFill>
                          <a:effectLst/>
                          <a:latin typeface="Times New Roman" panose="02020603050405020304" pitchFamily="18" charset="0"/>
                          <a:cs typeface="Times New Roman" panose="02020603050405020304" pitchFamily="18" charset="0"/>
                        </a:rPr>
                        <a:t>医保项目名称</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000" b="1" dirty="0">
                          <a:solidFill>
                            <a:schemeClr val="bg1"/>
                          </a:solidFill>
                          <a:effectLst/>
                          <a:latin typeface="Times New Roman" panose="02020603050405020304" pitchFamily="18" charset="0"/>
                          <a:cs typeface="Times New Roman" panose="02020603050405020304" pitchFamily="18" charset="0"/>
                        </a:rPr>
                        <a:t>医保支付金额测算</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000" b="1" dirty="0">
                          <a:solidFill>
                            <a:schemeClr val="bg1"/>
                          </a:solidFill>
                          <a:effectLst/>
                          <a:latin typeface="Times New Roman" panose="02020603050405020304" pitchFamily="18" charset="0"/>
                          <a:cs typeface="Times New Roman" panose="02020603050405020304" pitchFamily="18" charset="0"/>
                        </a:rPr>
                        <a:t>医保支付标准</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tc>
                  <a:txBody>
                    <a:bodyPr/>
                    <a:lstStyle/>
                    <a:p>
                      <a:pPr algn="ctr"/>
                      <a:r>
                        <a:rPr lang="zh-CN" altLang="en-US" sz="1000" b="1" dirty="0">
                          <a:solidFill>
                            <a:schemeClr val="bg1"/>
                          </a:solidFill>
                          <a:effectLst/>
                          <a:latin typeface="Times New Roman" panose="02020603050405020304" pitchFamily="18" charset="0"/>
                          <a:cs typeface="Times New Roman" panose="02020603050405020304" pitchFamily="18" charset="0"/>
                        </a:rPr>
                        <a:t>医保支付范围</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1"/>
                    </a:solidFill>
                  </a:tcPr>
                </a:tc>
                <a:extLst>
                  <a:ext uri="{0D108BD9-81ED-4DB2-BD59-A6C34878D82A}">
                    <a16:rowId xmlns="" xmlns:a16="http://schemas.microsoft.com/office/drawing/2014/main" val="2855777504"/>
                  </a:ext>
                </a:extLst>
              </a:tr>
              <a:tr h="626074">
                <a:tc>
                  <a:txBody>
                    <a:bodyPr/>
                    <a:lstStyle/>
                    <a:p>
                      <a:r>
                        <a:rPr lang="zh-CN" altLang="en-US" sz="1000">
                          <a:effectLst/>
                          <a:latin typeface="Times New Roman" panose="02020603050405020304" pitchFamily="18" charset="0"/>
                          <a:cs typeface="Times New Roman" panose="02020603050405020304" pitchFamily="18" charset="0"/>
                        </a:rPr>
                        <a:t>上 海 市</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dirty="0">
                          <a:effectLst/>
                          <a:latin typeface="Times New Roman" panose="02020603050405020304" pitchFamily="18" charset="0"/>
                          <a:cs typeface="Times New Roman" panose="02020603050405020304" pitchFamily="18" charset="0"/>
                        </a:rPr>
                        <a:t>胶囊内镜检查</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dirty="0">
                          <a:effectLst/>
                          <a:latin typeface="Times New Roman" panose="02020603050405020304" pitchFamily="18" charset="0"/>
                          <a:cs typeface="Times New Roman" panose="02020603050405020304" pitchFamily="18" charset="0"/>
                        </a:rPr>
                        <a:t>最高零售价格</a:t>
                      </a:r>
                      <a:r>
                        <a:rPr lang="en-US" altLang="zh-CN" sz="1000" dirty="0">
                          <a:effectLst/>
                          <a:latin typeface="Times New Roman" panose="02020603050405020304" pitchFamily="18" charset="0"/>
                          <a:cs typeface="Times New Roman" panose="02020603050405020304" pitchFamily="18" charset="0"/>
                        </a:rPr>
                        <a:t>3,760</a:t>
                      </a:r>
                      <a:r>
                        <a:rPr lang="zh-CN" altLang="en-US" sz="1000" dirty="0">
                          <a:effectLst/>
                          <a:latin typeface="Times New Roman" panose="02020603050405020304" pitchFamily="18" charset="0"/>
                          <a:cs typeface="Times New Roman" panose="02020603050405020304" pitchFamily="18" charset="0"/>
                        </a:rPr>
                        <a:t>元，门急诊自负段标准为</a:t>
                      </a:r>
                      <a:r>
                        <a:rPr lang="en-US" altLang="zh-CN" sz="1000" dirty="0">
                          <a:effectLst/>
                          <a:latin typeface="Times New Roman" panose="02020603050405020304" pitchFamily="18" charset="0"/>
                          <a:cs typeface="Times New Roman" panose="02020603050405020304" pitchFamily="18" charset="0"/>
                        </a:rPr>
                        <a:t>700</a:t>
                      </a:r>
                      <a:r>
                        <a:rPr lang="zh-CN" altLang="en-US" sz="1000" dirty="0">
                          <a:effectLst/>
                          <a:latin typeface="Times New Roman" panose="02020603050405020304" pitchFamily="18" charset="0"/>
                          <a:cs typeface="Times New Roman" panose="02020603050405020304" pitchFamily="18" charset="0"/>
                        </a:rPr>
                        <a:t>元，超出部分一级医院由附加基金最多支付</a:t>
                      </a:r>
                      <a:r>
                        <a:rPr lang="en-US" altLang="zh-CN" sz="1000" dirty="0">
                          <a:effectLst/>
                          <a:latin typeface="Times New Roman" panose="02020603050405020304" pitchFamily="18" charset="0"/>
                          <a:cs typeface="Times New Roman" panose="02020603050405020304" pitchFamily="18" charset="0"/>
                        </a:rPr>
                        <a:t>2,601</a:t>
                      </a:r>
                      <a:r>
                        <a:rPr lang="zh-CN" altLang="en-US" sz="1000" dirty="0">
                          <a:effectLst/>
                          <a:latin typeface="Times New Roman" panose="02020603050405020304" pitchFamily="18" charset="0"/>
                          <a:cs typeface="Times New Roman" panose="02020603050405020304" pitchFamily="18" charset="0"/>
                        </a:rPr>
                        <a:t>元，二级医院由附加基金最多支付</a:t>
                      </a:r>
                      <a:r>
                        <a:rPr lang="en-US" altLang="zh-CN" sz="1000" dirty="0">
                          <a:effectLst/>
                          <a:latin typeface="Times New Roman" panose="02020603050405020304" pitchFamily="18" charset="0"/>
                          <a:cs typeface="Times New Roman" panose="02020603050405020304" pitchFamily="18" charset="0"/>
                        </a:rPr>
                        <a:t>2,448</a:t>
                      </a:r>
                      <a:r>
                        <a:rPr lang="zh-CN" altLang="en-US" sz="1000" dirty="0">
                          <a:effectLst/>
                          <a:latin typeface="Times New Roman" panose="02020603050405020304" pitchFamily="18" charset="0"/>
                          <a:cs typeface="Times New Roman" panose="02020603050405020304" pitchFamily="18" charset="0"/>
                        </a:rPr>
                        <a:t>元，三级医院由附加基金最多支付</a:t>
                      </a:r>
                      <a:r>
                        <a:rPr lang="en-US" altLang="zh-CN" sz="1000" dirty="0">
                          <a:effectLst/>
                          <a:latin typeface="Times New Roman" panose="02020603050405020304" pitchFamily="18" charset="0"/>
                          <a:cs typeface="Times New Roman" panose="02020603050405020304" pitchFamily="18" charset="0"/>
                        </a:rPr>
                        <a:t>2,295</a:t>
                      </a:r>
                      <a:r>
                        <a:rPr lang="zh-CN" altLang="en-US" sz="1000" dirty="0">
                          <a:effectLst/>
                          <a:latin typeface="Times New Roman" panose="02020603050405020304" pitchFamily="18" charset="0"/>
                          <a:cs typeface="Times New Roman" panose="02020603050405020304" pitchFamily="18" charset="0"/>
                        </a:rPr>
                        <a:t>元</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门急诊自负段标准为</a:t>
                      </a:r>
                      <a:r>
                        <a:rPr lang="en-US" altLang="zh-CN" sz="1000">
                          <a:effectLst/>
                          <a:latin typeface="Times New Roman" panose="02020603050405020304" pitchFamily="18" charset="0"/>
                          <a:cs typeface="Times New Roman" panose="02020603050405020304" pitchFamily="18" charset="0"/>
                        </a:rPr>
                        <a:t>700</a:t>
                      </a:r>
                      <a:r>
                        <a:rPr lang="zh-CN" altLang="en-US" sz="1000">
                          <a:effectLst/>
                          <a:latin typeface="Times New Roman" panose="02020603050405020304" pitchFamily="18" charset="0"/>
                          <a:cs typeface="Times New Roman" panose="02020603050405020304" pitchFamily="18" charset="0"/>
                        </a:rPr>
                        <a:t>元，超出部分在一级医院由附加基金支付</a:t>
                      </a:r>
                      <a:r>
                        <a:rPr lang="en-US" altLang="zh-CN" sz="1000">
                          <a:effectLst/>
                          <a:latin typeface="Times New Roman" panose="02020603050405020304" pitchFamily="18" charset="0"/>
                          <a:cs typeface="Times New Roman" panose="02020603050405020304" pitchFamily="18" charset="0"/>
                        </a:rPr>
                        <a:t>85%</a:t>
                      </a:r>
                      <a:r>
                        <a:rPr lang="zh-CN" altLang="en-US" sz="1000">
                          <a:effectLst/>
                          <a:latin typeface="Times New Roman" panose="02020603050405020304" pitchFamily="18" charset="0"/>
                          <a:cs typeface="Times New Roman" panose="02020603050405020304" pitchFamily="18" charset="0"/>
                        </a:rPr>
                        <a:t>，二级医院由附加基金支付 </a:t>
                      </a:r>
                      <a:r>
                        <a:rPr lang="en-US" altLang="zh-CN" sz="1000">
                          <a:effectLst/>
                          <a:latin typeface="Times New Roman" panose="02020603050405020304" pitchFamily="18" charset="0"/>
                          <a:cs typeface="Times New Roman" panose="02020603050405020304" pitchFamily="18" charset="0"/>
                        </a:rPr>
                        <a:t>80%</a:t>
                      </a:r>
                      <a:r>
                        <a:rPr lang="zh-CN" altLang="en-US" sz="1000">
                          <a:effectLst/>
                          <a:latin typeface="Times New Roman" panose="02020603050405020304" pitchFamily="18" charset="0"/>
                          <a:cs typeface="Times New Roman" panose="02020603050405020304" pitchFamily="18" charset="0"/>
                        </a:rPr>
                        <a:t>，三级医院由附加基金支付 </a:t>
                      </a:r>
                      <a:r>
                        <a:rPr lang="en-US" altLang="zh-CN" sz="1000">
                          <a:effectLst/>
                          <a:latin typeface="Times New Roman" panose="02020603050405020304" pitchFamily="18" charset="0"/>
                          <a:cs typeface="Times New Roman" panose="02020603050405020304" pitchFamily="18" charset="0"/>
                        </a:rPr>
                        <a:t>75%</a:t>
                      </a:r>
                      <a:r>
                        <a:rPr lang="zh-CN" altLang="en-US" sz="1000">
                          <a:effectLst/>
                          <a:latin typeface="Times New Roman" panose="02020603050405020304" pitchFamily="18" charset="0"/>
                          <a:cs typeface="Times New Roman" panose="02020603050405020304" pitchFamily="18" charset="0"/>
                        </a:rPr>
                        <a:t>，其余部分由个人自负</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限经胃镜、肠镜检查不能明确原因的消化道出血、腹痛</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3421227172"/>
                  </a:ext>
                </a:extLst>
              </a:tr>
              <a:tr h="475863">
                <a:tc>
                  <a:txBody>
                    <a:bodyPr/>
                    <a:lstStyle/>
                    <a:p>
                      <a:r>
                        <a:rPr lang="zh-CN" altLang="en-US" sz="1000">
                          <a:effectLst/>
                          <a:latin typeface="Times New Roman" panose="02020603050405020304" pitchFamily="18" charset="0"/>
                          <a:cs typeface="Times New Roman" panose="02020603050405020304" pitchFamily="18" charset="0"/>
                        </a:rPr>
                        <a:t>天 津 市</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dirty="0">
                          <a:effectLst/>
                          <a:latin typeface="Times New Roman" panose="02020603050405020304" pitchFamily="18" charset="0"/>
                          <a:cs typeface="Times New Roman" panose="02020603050405020304" pitchFamily="18" charset="0"/>
                        </a:rPr>
                        <a:t>胶囊内镜检查</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医保最高支付标准</a:t>
                      </a:r>
                      <a:r>
                        <a:rPr lang="en-US" altLang="zh-CN" sz="1000">
                          <a:effectLst/>
                          <a:latin typeface="Times New Roman" panose="02020603050405020304" pitchFamily="18" charset="0"/>
                          <a:cs typeface="Times New Roman" panose="02020603050405020304" pitchFamily="18" charset="0"/>
                        </a:rPr>
                        <a:t>600</a:t>
                      </a:r>
                      <a:r>
                        <a:rPr lang="zh-CN" altLang="en-US" sz="1000">
                          <a:effectLst/>
                          <a:latin typeface="Times New Roman" panose="02020603050405020304" pitchFamily="18" charset="0"/>
                          <a:cs typeface="Times New Roman" panose="02020603050405020304" pitchFamily="18" charset="0"/>
                        </a:rPr>
                        <a:t>元</a:t>
                      </a:r>
                      <a:r>
                        <a:rPr lang="en-US" altLang="zh-CN" sz="1000">
                          <a:effectLst/>
                          <a:latin typeface="Times New Roman" panose="02020603050405020304" pitchFamily="18" charset="0"/>
                          <a:cs typeface="Times New Roman" panose="02020603050405020304" pitchFamily="18" charset="0"/>
                        </a:rPr>
                        <a:t>/</a:t>
                      </a:r>
                      <a:r>
                        <a:rPr lang="zh-CN" altLang="en-US" sz="1000">
                          <a:effectLst/>
                          <a:latin typeface="Times New Roman" panose="02020603050405020304" pitchFamily="18" charset="0"/>
                          <a:cs typeface="Times New Roman" panose="02020603050405020304" pitchFamily="18" charset="0"/>
                        </a:rPr>
                        <a:t>次</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医保最高支付标准</a:t>
                      </a:r>
                      <a:r>
                        <a:rPr lang="en-US" altLang="zh-CN" sz="1000">
                          <a:effectLst/>
                          <a:latin typeface="Times New Roman" panose="02020603050405020304" pitchFamily="18" charset="0"/>
                          <a:cs typeface="Times New Roman" panose="02020603050405020304" pitchFamily="18" charset="0"/>
                        </a:rPr>
                        <a:t>600</a:t>
                      </a:r>
                      <a:r>
                        <a:rPr lang="zh-CN" altLang="en-US" sz="1000">
                          <a:effectLst/>
                          <a:latin typeface="Times New Roman" panose="02020603050405020304" pitchFamily="18" charset="0"/>
                          <a:cs typeface="Times New Roman" panose="02020603050405020304" pitchFamily="18" charset="0"/>
                        </a:rPr>
                        <a:t>元</a:t>
                      </a:r>
                      <a:r>
                        <a:rPr lang="en-US" altLang="zh-CN" sz="1000">
                          <a:effectLst/>
                          <a:latin typeface="Times New Roman" panose="02020603050405020304" pitchFamily="18" charset="0"/>
                          <a:cs typeface="Times New Roman" panose="02020603050405020304" pitchFamily="18" charset="0"/>
                        </a:rPr>
                        <a:t>/</a:t>
                      </a:r>
                      <a:r>
                        <a:rPr lang="zh-CN" altLang="en-US" sz="1000">
                          <a:effectLst/>
                          <a:latin typeface="Times New Roman" panose="02020603050405020304" pitchFamily="18" charset="0"/>
                          <a:cs typeface="Times New Roman" panose="02020603050405020304" pitchFamily="18" charset="0"/>
                        </a:rPr>
                        <a:t>次</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限小肠疾 病。胶囊内镜据实收费（指诊疗费纳入医保，胶囊耗材费未纳入医 保）</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3505176043"/>
                  </a:ext>
                </a:extLst>
              </a:tr>
              <a:tr h="475863">
                <a:tc rowSpan="2">
                  <a:txBody>
                    <a:bodyPr/>
                    <a:lstStyle/>
                    <a:p>
                      <a:r>
                        <a:rPr lang="zh-CN" altLang="en-US" sz="1000">
                          <a:effectLst/>
                          <a:latin typeface="Times New Roman" panose="02020603050405020304" pitchFamily="18" charset="0"/>
                          <a:cs typeface="Times New Roman" panose="02020603050405020304" pitchFamily="18" charset="0"/>
                        </a:rPr>
                        <a:t>重 庆 市</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rowSpan="2">
                  <a:txBody>
                    <a:bodyPr/>
                    <a:lstStyle/>
                    <a:p>
                      <a:r>
                        <a:rPr lang="zh-CN" altLang="en-US" sz="1000" dirty="0">
                          <a:effectLst/>
                          <a:latin typeface="Times New Roman" panose="02020603050405020304" pitchFamily="18" charset="0"/>
                          <a:cs typeface="Times New Roman" panose="02020603050405020304" pitchFamily="18" charset="0"/>
                        </a:rPr>
                        <a:t>胶囊内镜检查</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最高价格</a:t>
                      </a:r>
                      <a:r>
                        <a:rPr lang="en-US" altLang="zh-CN" sz="1000">
                          <a:effectLst/>
                          <a:latin typeface="Times New Roman" panose="02020603050405020304" pitchFamily="18" charset="0"/>
                          <a:cs typeface="Times New Roman" panose="02020603050405020304" pitchFamily="18" charset="0"/>
                        </a:rPr>
                        <a:t>3,630</a:t>
                      </a:r>
                      <a:r>
                        <a:rPr lang="zh-CN" altLang="en-US" sz="1000">
                          <a:effectLst/>
                          <a:latin typeface="Times New Roman" panose="02020603050405020304" pitchFamily="18" charset="0"/>
                          <a:cs typeface="Times New Roman" panose="02020603050405020304" pitchFamily="18" charset="0"/>
                        </a:rPr>
                        <a:t>元，一级及以下定点医疗机构医保 最 报 </a:t>
                      </a:r>
                      <a:r>
                        <a:rPr lang="en-US" altLang="zh-CN" sz="1000">
                          <a:effectLst/>
                          <a:latin typeface="Times New Roman" panose="02020603050405020304" pitchFamily="18" charset="0"/>
                          <a:cs typeface="Times New Roman" panose="02020603050405020304" pitchFamily="18" charset="0"/>
                        </a:rPr>
                        <a:t>2,541.60 </a:t>
                      </a:r>
                      <a:r>
                        <a:rPr lang="zh-CN" altLang="en-US" sz="1000">
                          <a:effectLst/>
                          <a:latin typeface="Times New Roman" panose="02020603050405020304" pitchFamily="18" charset="0"/>
                          <a:cs typeface="Times New Roman" panose="02020603050405020304" pitchFamily="18" charset="0"/>
                        </a:rPr>
                        <a:t>元 或</a:t>
                      </a:r>
                      <a:r>
                        <a:rPr lang="en-US" altLang="zh-CN" sz="1000">
                          <a:effectLst/>
                          <a:latin typeface="Times New Roman" panose="02020603050405020304" pitchFamily="18" charset="0"/>
                          <a:cs typeface="Times New Roman" panose="02020603050405020304" pitchFamily="18" charset="0"/>
                        </a:rPr>
                        <a:t>2,700.45</a:t>
                      </a:r>
                      <a:r>
                        <a:rPr lang="zh-CN" altLang="en-US" sz="1000">
                          <a:effectLst/>
                          <a:latin typeface="Times New Roman" panose="02020603050405020304" pitchFamily="18" charset="0"/>
                          <a:cs typeface="Times New Roman" panose="02020603050405020304" pitchFamily="18" charset="0"/>
                        </a:rPr>
                        <a:t>元，二级定点医疗机构医保最多报销</a:t>
                      </a:r>
                      <a:r>
                        <a:rPr lang="en-US" altLang="zh-CN" sz="1000">
                          <a:effectLst/>
                          <a:latin typeface="Times New Roman" panose="02020603050405020304" pitchFamily="18" charset="0"/>
                          <a:cs typeface="Times New Roman" panose="02020603050405020304" pitchFamily="18" charset="0"/>
                        </a:rPr>
                        <a:t>1,798.20</a:t>
                      </a:r>
                      <a:r>
                        <a:rPr lang="zh-CN" altLang="en-US" sz="1000">
                          <a:effectLst/>
                          <a:latin typeface="Times New Roman" panose="02020603050405020304" pitchFamily="18" charset="0"/>
                          <a:cs typeface="Times New Roman" panose="02020603050405020304" pitchFamily="18" charset="0"/>
                        </a:rPr>
                        <a:t>元或</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费用等级乙类。一级及以下定点医疗机构扣除</a:t>
                      </a:r>
                      <a:r>
                        <a:rPr lang="en-US" altLang="zh-CN" sz="1000">
                          <a:effectLst/>
                          <a:latin typeface="Times New Roman" panose="02020603050405020304" pitchFamily="18" charset="0"/>
                          <a:cs typeface="Times New Roman" panose="02020603050405020304" pitchFamily="18" charset="0"/>
                        </a:rPr>
                        <a:t>100</a:t>
                      </a:r>
                      <a:r>
                        <a:rPr lang="zh-CN" altLang="en-US" sz="1000">
                          <a:effectLst/>
                          <a:latin typeface="Times New Roman" panose="02020603050405020304" pitchFamily="18" charset="0"/>
                          <a:cs typeface="Times New Roman" panose="02020603050405020304" pitchFamily="18" charset="0"/>
                        </a:rPr>
                        <a:t>元</a:t>
                      </a:r>
                      <a:r>
                        <a:rPr lang="en-US" altLang="zh-CN" sz="1000">
                          <a:effectLst/>
                          <a:latin typeface="Times New Roman" panose="02020603050405020304" pitchFamily="18" charset="0"/>
                          <a:cs typeface="Times New Roman" panose="02020603050405020304" pitchFamily="18" charset="0"/>
                        </a:rPr>
                        <a:t>/</a:t>
                      </a:r>
                      <a:r>
                        <a:rPr lang="zh-CN" altLang="en-US" sz="1000">
                          <a:effectLst/>
                          <a:latin typeface="Times New Roman" panose="02020603050405020304" pitchFamily="18" charset="0"/>
                          <a:cs typeface="Times New Roman" panose="02020603050405020304" pitchFamily="18" charset="0"/>
                        </a:rPr>
                        <a:t>次的门槛费，乙类先自付</a:t>
                      </a:r>
                      <a:r>
                        <a:rPr lang="en-US" altLang="zh-CN" sz="1000">
                          <a:effectLst/>
                          <a:latin typeface="Times New Roman" panose="02020603050405020304" pitchFamily="18" charset="0"/>
                          <a:cs typeface="Times New Roman" panose="02020603050405020304" pitchFamily="18" charset="0"/>
                        </a:rPr>
                        <a:t>10%</a:t>
                      </a:r>
                      <a:r>
                        <a:rPr lang="zh-CN" altLang="en-US" sz="1000">
                          <a:effectLst/>
                          <a:latin typeface="Times New Roman" panose="02020603050405020304" pitchFamily="18" charset="0"/>
                          <a:cs typeface="Times New Roman" panose="02020603050405020304" pitchFamily="18" charset="0"/>
                        </a:rPr>
                        <a:t>，再按</a:t>
                      </a:r>
                      <a:r>
                        <a:rPr lang="en-US" altLang="zh-CN" sz="1000">
                          <a:effectLst/>
                          <a:latin typeface="Times New Roman" panose="02020603050405020304" pitchFamily="18" charset="0"/>
                          <a:cs typeface="Times New Roman" panose="02020603050405020304" pitchFamily="18" charset="0"/>
                        </a:rPr>
                        <a:t>80%</a:t>
                      </a:r>
                      <a:r>
                        <a:rPr lang="zh-CN" altLang="en-US" sz="1000">
                          <a:effectLst/>
                          <a:latin typeface="Times New Roman" panose="02020603050405020304" pitchFamily="18" charset="0"/>
                          <a:cs typeface="Times New Roman" panose="02020603050405020304" pitchFamily="18" charset="0"/>
                        </a:rPr>
                        <a:t>、</a:t>
                      </a:r>
                      <a:r>
                        <a:rPr lang="en-US" altLang="zh-CN" sz="1000">
                          <a:effectLst/>
                          <a:latin typeface="Times New Roman" panose="02020603050405020304" pitchFamily="18" charset="0"/>
                          <a:cs typeface="Times New Roman" panose="02020603050405020304" pitchFamily="18" charset="0"/>
                        </a:rPr>
                        <a:t>85%</a:t>
                      </a:r>
                      <a:r>
                        <a:rPr lang="zh-CN" altLang="en-US" sz="1000">
                          <a:effectLst/>
                          <a:latin typeface="Times New Roman" panose="02020603050405020304" pitchFamily="18" charset="0"/>
                          <a:cs typeface="Times New Roman" panose="02020603050405020304" pitchFamily="18" charset="0"/>
                        </a:rPr>
                        <a:t>比例报销；二级定点</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项目内含：清洁肠道，将接收装置固定于腹 部，于空腹状态下吞入胶囊内镜，</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083925339"/>
                  </a:ext>
                </a:extLst>
              </a:tr>
              <a:tr h="651089">
                <a:tc vMerge="1">
                  <a:txBody>
                    <a:bodyPr/>
                    <a:lstStyle/>
                    <a:p>
                      <a:endParaRPr lang="zh-CN" altLang="en-US"/>
                    </a:p>
                  </a:txBody>
                  <a:tcPr/>
                </a:tc>
                <a:tc vMerge="1">
                  <a:txBody>
                    <a:bodyPr/>
                    <a:lstStyle/>
                    <a:p>
                      <a:endParaRPr lang="zh-CN" altLang="en-US"/>
                    </a:p>
                  </a:txBody>
                  <a:tcPr/>
                </a:tc>
                <a:tc>
                  <a:txBody>
                    <a:bodyPr/>
                    <a:lstStyle/>
                    <a:p>
                      <a:r>
                        <a:rPr lang="en-US" altLang="zh-CN" sz="1000">
                          <a:effectLst/>
                          <a:latin typeface="Times New Roman" panose="02020603050405020304" pitchFamily="18" charset="0"/>
                          <a:cs typeface="Times New Roman" panose="02020603050405020304" pitchFamily="18" charset="0"/>
                        </a:rPr>
                        <a:t>1,948.05</a:t>
                      </a:r>
                      <a:r>
                        <a:rPr lang="zh-CN" altLang="en-US" sz="1000">
                          <a:effectLst/>
                          <a:latin typeface="Times New Roman" panose="02020603050405020304" pitchFamily="18" charset="0"/>
                          <a:cs typeface="Times New Roman" panose="02020603050405020304" pitchFamily="18" charset="0"/>
                        </a:rPr>
                        <a:t>元，三级定点医疗机构医保最多报销</a:t>
                      </a:r>
                      <a:r>
                        <a:rPr lang="en-US" altLang="zh-CN" sz="1000">
                          <a:effectLst/>
                          <a:latin typeface="Times New Roman" panose="02020603050405020304" pitchFamily="18" charset="0"/>
                          <a:cs typeface="Times New Roman" panose="02020603050405020304" pitchFamily="18" charset="0"/>
                        </a:rPr>
                        <a:t>1,018.80</a:t>
                      </a:r>
                      <a:r>
                        <a:rPr lang="zh-CN" altLang="en-US" sz="1000">
                          <a:effectLst/>
                          <a:latin typeface="Times New Roman" panose="02020603050405020304" pitchFamily="18" charset="0"/>
                          <a:cs typeface="Times New Roman" panose="02020603050405020304" pitchFamily="18" charset="0"/>
                        </a:rPr>
                        <a:t>元或</a:t>
                      </a:r>
                      <a:r>
                        <a:rPr lang="en-US" altLang="zh-CN" sz="1000">
                          <a:effectLst/>
                          <a:latin typeface="Times New Roman" panose="02020603050405020304" pitchFamily="18" charset="0"/>
                          <a:cs typeface="Times New Roman" panose="02020603050405020304" pitchFamily="18" charset="0"/>
                        </a:rPr>
                        <a:t>1,146.15</a:t>
                      </a:r>
                      <a:r>
                        <a:rPr lang="zh-CN" altLang="en-US" sz="1000">
                          <a:effectLst/>
                          <a:latin typeface="Times New Roman" panose="02020603050405020304" pitchFamily="18" charset="0"/>
                          <a:cs typeface="Times New Roman" panose="02020603050405020304" pitchFamily="18" charset="0"/>
                        </a:rPr>
                        <a:t>元</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医疗机构扣除 </a:t>
                      </a:r>
                      <a:r>
                        <a:rPr lang="en-US" altLang="zh-CN" sz="1000">
                          <a:effectLst/>
                          <a:latin typeface="Times New Roman" panose="02020603050405020304" pitchFamily="18" charset="0"/>
                          <a:cs typeface="Times New Roman" panose="02020603050405020304" pitchFamily="18" charset="0"/>
                        </a:rPr>
                        <a:t>300</a:t>
                      </a:r>
                      <a:r>
                        <a:rPr lang="zh-CN" altLang="en-US" sz="1000">
                          <a:effectLst/>
                          <a:latin typeface="Times New Roman" panose="02020603050405020304" pitchFamily="18" charset="0"/>
                          <a:cs typeface="Times New Roman" panose="02020603050405020304" pitchFamily="18" charset="0"/>
                        </a:rPr>
                        <a:t>元</a:t>
                      </a:r>
                      <a:r>
                        <a:rPr lang="en-US" altLang="zh-CN" sz="1000">
                          <a:effectLst/>
                          <a:latin typeface="Times New Roman" panose="02020603050405020304" pitchFamily="18" charset="0"/>
                          <a:cs typeface="Times New Roman" panose="02020603050405020304" pitchFamily="18" charset="0"/>
                        </a:rPr>
                        <a:t>/</a:t>
                      </a:r>
                      <a:r>
                        <a:rPr lang="zh-CN" altLang="en-US" sz="1000">
                          <a:effectLst/>
                          <a:latin typeface="Times New Roman" panose="02020603050405020304" pitchFamily="18" charset="0"/>
                          <a:cs typeface="Times New Roman" panose="02020603050405020304" pitchFamily="18" charset="0"/>
                        </a:rPr>
                        <a:t>次的门槛费，乙类先自付</a:t>
                      </a:r>
                      <a:r>
                        <a:rPr lang="en-US" altLang="zh-CN" sz="1000">
                          <a:effectLst/>
                          <a:latin typeface="Times New Roman" panose="02020603050405020304" pitchFamily="18" charset="0"/>
                          <a:cs typeface="Times New Roman" panose="02020603050405020304" pitchFamily="18" charset="0"/>
                        </a:rPr>
                        <a:t>10%</a:t>
                      </a:r>
                      <a:r>
                        <a:rPr lang="zh-CN" altLang="en-US" sz="1000">
                          <a:effectLst/>
                          <a:latin typeface="Times New Roman" panose="02020603050405020304" pitchFamily="18" charset="0"/>
                          <a:cs typeface="Times New Roman" panose="02020603050405020304" pitchFamily="18" charset="0"/>
                        </a:rPr>
                        <a:t>，再按</a:t>
                      </a:r>
                      <a:r>
                        <a:rPr lang="en-US" altLang="zh-CN" sz="1000">
                          <a:effectLst/>
                          <a:latin typeface="Times New Roman" panose="02020603050405020304" pitchFamily="18" charset="0"/>
                          <a:cs typeface="Times New Roman" panose="02020603050405020304" pitchFamily="18" charset="0"/>
                        </a:rPr>
                        <a:t>60%</a:t>
                      </a:r>
                      <a:r>
                        <a:rPr lang="zh-CN" altLang="en-US" sz="1000">
                          <a:effectLst/>
                          <a:latin typeface="Times New Roman" panose="02020603050405020304" pitchFamily="18" charset="0"/>
                          <a:cs typeface="Times New Roman" panose="02020603050405020304" pitchFamily="18" charset="0"/>
                        </a:rPr>
                        <a:t>、</a:t>
                      </a:r>
                      <a:r>
                        <a:rPr lang="en-US" altLang="zh-CN" sz="1000">
                          <a:effectLst/>
                          <a:latin typeface="Times New Roman" panose="02020603050405020304" pitchFamily="18" charset="0"/>
                          <a:cs typeface="Times New Roman" panose="02020603050405020304" pitchFamily="18" charset="0"/>
                        </a:rPr>
                        <a:t>65%</a:t>
                      </a:r>
                      <a:r>
                        <a:rPr lang="zh-CN" altLang="en-US" sz="1000">
                          <a:effectLst/>
                          <a:latin typeface="Times New Roman" panose="02020603050405020304" pitchFamily="18" charset="0"/>
                          <a:cs typeface="Times New Roman" panose="02020603050405020304" pitchFamily="18" charset="0"/>
                        </a:rPr>
                        <a:t>的比例报销；三级定点医疗机构扣除</a:t>
                      </a:r>
                      <a:r>
                        <a:rPr lang="en-US" altLang="zh-CN" sz="1000">
                          <a:effectLst/>
                          <a:latin typeface="Times New Roman" panose="02020603050405020304" pitchFamily="18" charset="0"/>
                          <a:cs typeface="Times New Roman" panose="02020603050405020304" pitchFamily="18" charset="0"/>
                        </a:rPr>
                        <a:t>800</a:t>
                      </a:r>
                      <a:r>
                        <a:rPr lang="zh-CN" altLang="en-US" sz="1000">
                          <a:effectLst/>
                          <a:latin typeface="Times New Roman" panose="02020603050405020304" pitchFamily="18" charset="0"/>
                          <a:cs typeface="Times New Roman" panose="02020603050405020304" pitchFamily="18" charset="0"/>
                        </a:rPr>
                        <a:t>元</a:t>
                      </a:r>
                      <a:r>
                        <a:rPr lang="en-US" altLang="zh-CN" sz="1000">
                          <a:effectLst/>
                          <a:latin typeface="Times New Roman" panose="02020603050405020304" pitchFamily="18" charset="0"/>
                          <a:cs typeface="Times New Roman" panose="02020603050405020304" pitchFamily="18" charset="0"/>
                        </a:rPr>
                        <a:t>/</a:t>
                      </a:r>
                      <a:r>
                        <a:rPr lang="zh-CN" altLang="en-US" sz="1000">
                          <a:effectLst/>
                          <a:latin typeface="Times New Roman" panose="02020603050405020304" pitchFamily="18" charset="0"/>
                          <a:cs typeface="Times New Roman" panose="02020603050405020304" pitchFamily="18" charset="0"/>
                        </a:rPr>
                        <a:t>次的门槛费，乙类先自付</a:t>
                      </a:r>
                      <a:r>
                        <a:rPr lang="en-US" altLang="zh-CN" sz="1000">
                          <a:effectLst/>
                          <a:latin typeface="Times New Roman" panose="02020603050405020304" pitchFamily="18" charset="0"/>
                          <a:cs typeface="Times New Roman" panose="02020603050405020304" pitchFamily="18" charset="0"/>
                        </a:rPr>
                        <a:t>10%</a:t>
                      </a:r>
                      <a:r>
                        <a:rPr lang="zh-CN" altLang="en-US" sz="1000">
                          <a:effectLst/>
                          <a:latin typeface="Times New Roman" panose="02020603050405020304" pitchFamily="18" charset="0"/>
                          <a:cs typeface="Times New Roman" panose="02020603050405020304" pitchFamily="18" charset="0"/>
                        </a:rPr>
                        <a:t>，再按</a:t>
                      </a:r>
                      <a:r>
                        <a:rPr lang="en-US" altLang="zh-CN" sz="1000">
                          <a:effectLst/>
                          <a:latin typeface="Times New Roman" panose="02020603050405020304" pitchFamily="18" charset="0"/>
                          <a:cs typeface="Times New Roman" panose="02020603050405020304" pitchFamily="18" charset="0"/>
                        </a:rPr>
                        <a:t>40%45%</a:t>
                      </a:r>
                      <a:r>
                        <a:rPr lang="zh-CN" altLang="en-US" sz="1000">
                          <a:effectLst/>
                          <a:latin typeface="Times New Roman" panose="02020603050405020304" pitchFamily="18" charset="0"/>
                          <a:cs typeface="Times New Roman" panose="02020603050405020304" pitchFamily="18" charset="0"/>
                        </a:rPr>
                        <a:t>的比例报销</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确认胶囊顺利通过幽门后，连续记录，检查结束后电脑程序分析。图文报告。不含活检。</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3848356291"/>
                  </a:ext>
                </a:extLst>
              </a:tr>
              <a:tr h="626074">
                <a:tc>
                  <a:txBody>
                    <a:bodyPr/>
                    <a:lstStyle/>
                    <a:p>
                      <a:r>
                        <a:rPr lang="zh-CN" altLang="en-US" sz="1000">
                          <a:effectLst/>
                          <a:latin typeface="Times New Roman" panose="02020603050405020304" pitchFamily="18" charset="0"/>
                          <a:cs typeface="Times New Roman" panose="02020603050405020304" pitchFamily="18" charset="0"/>
                        </a:rPr>
                        <a:t>福 建 省</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black"/>
                          </a:solidFill>
                          <a:effectLst/>
                          <a:uLnTx/>
                          <a:uFillTx/>
                          <a:latin typeface="Times New Roman" panose="02020603050405020304" pitchFamily="18" charset="0"/>
                          <a:ea typeface="华文楷体"/>
                          <a:cs typeface="Times New Roman" panose="02020603050405020304" pitchFamily="18" charset="0"/>
                        </a:rPr>
                        <a:t>胶囊内镜检查</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a:cs typeface="Times New Roman" panose="02020603050405020304" pitchFamily="18" charset="0"/>
                      </a:endParaRP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医保最高支付</a:t>
                      </a:r>
                      <a:r>
                        <a:rPr lang="en-US" altLang="zh-CN" sz="1000">
                          <a:effectLst/>
                          <a:latin typeface="Times New Roman" panose="02020603050405020304" pitchFamily="18" charset="0"/>
                          <a:cs typeface="Times New Roman" panose="02020603050405020304" pitchFamily="18" charset="0"/>
                        </a:rPr>
                        <a:t>400</a:t>
                      </a:r>
                      <a:r>
                        <a:rPr lang="zh-CN" altLang="en-US" sz="1000">
                          <a:effectLst/>
                          <a:latin typeface="Times New Roman" panose="02020603050405020304" pitchFamily="18" charset="0"/>
                          <a:cs typeface="Times New Roman" panose="02020603050405020304" pitchFamily="18" charset="0"/>
                        </a:rPr>
                        <a:t>元</a:t>
                      </a:r>
                      <a:r>
                        <a:rPr lang="en-US" altLang="zh-CN" sz="1000">
                          <a:effectLst/>
                          <a:latin typeface="Times New Roman" panose="02020603050405020304" pitchFamily="18" charset="0"/>
                          <a:cs typeface="Times New Roman" panose="02020603050405020304" pitchFamily="18" charset="0"/>
                        </a:rPr>
                        <a:t>/</a:t>
                      </a:r>
                      <a:r>
                        <a:rPr lang="zh-CN" altLang="en-US" sz="1000">
                          <a:effectLst/>
                          <a:latin typeface="Times New Roman" panose="02020603050405020304" pitchFamily="18" charset="0"/>
                          <a:cs typeface="Times New Roman" panose="02020603050405020304" pitchFamily="18" charset="0"/>
                        </a:rPr>
                        <a:t>次</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医保最高支付标准</a:t>
                      </a:r>
                      <a:r>
                        <a:rPr lang="en-US" altLang="zh-CN" sz="1000">
                          <a:effectLst/>
                          <a:latin typeface="Times New Roman" panose="02020603050405020304" pitchFamily="18" charset="0"/>
                          <a:cs typeface="Times New Roman" panose="02020603050405020304" pitchFamily="18" charset="0"/>
                        </a:rPr>
                        <a:t>500</a:t>
                      </a:r>
                      <a:r>
                        <a:rPr lang="zh-CN" altLang="en-US" sz="1000">
                          <a:effectLst/>
                          <a:latin typeface="Times New Roman" panose="02020603050405020304" pitchFamily="18" charset="0"/>
                          <a:cs typeface="Times New Roman" panose="02020603050405020304" pitchFamily="18" charset="0"/>
                        </a:rPr>
                        <a:t>元</a:t>
                      </a:r>
                      <a:r>
                        <a:rPr lang="en-US" altLang="zh-CN" sz="1000">
                          <a:effectLst/>
                          <a:latin typeface="Times New Roman" panose="02020603050405020304" pitchFamily="18" charset="0"/>
                          <a:cs typeface="Times New Roman" panose="02020603050405020304" pitchFamily="18" charset="0"/>
                        </a:rPr>
                        <a:t>/</a:t>
                      </a:r>
                      <a:r>
                        <a:rPr lang="zh-CN" altLang="en-US" sz="1000">
                          <a:effectLst/>
                          <a:latin typeface="Times New Roman" panose="02020603050405020304" pitchFamily="18" charset="0"/>
                          <a:cs typeface="Times New Roman" panose="02020603050405020304" pitchFamily="18" charset="0"/>
                        </a:rPr>
                        <a:t>次，自付</a:t>
                      </a:r>
                      <a:r>
                        <a:rPr lang="en-US" altLang="zh-CN" sz="1000">
                          <a:effectLst/>
                          <a:latin typeface="Times New Roman" panose="02020603050405020304" pitchFamily="18" charset="0"/>
                          <a:cs typeface="Times New Roman" panose="02020603050405020304" pitchFamily="18" charset="0"/>
                        </a:rPr>
                        <a:t>20%</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dirty="0">
                          <a:effectLst/>
                          <a:latin typeface="Times New Roman" panose="02020603050405020304" pitchFamily="18" charset="0"/>
                          <a:cs typeface="Times New Roman" panose="02020603050405020304" pitchFamily="18" charset="0"/>
                        </a:rPr>
                        <a:t>含检查留测、图像分析、图文报告。智能胶囊除外（指诊疗费纳入医保，胶囊耗材费未纳入医保）</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644316136"/>
                  </a:ext>
                </a:extLst>
              </a:tr>
              <a:tr h="325651">
                <a:tc rowSpan="2">
                  <a:txBody>
                    <a:bodyPr/>
                    <a:lstStyle/>
                    <a:p>
                      <a:r>
                        <a:rPr lang="zh-CN" altLang="en-US" sz="1000">
                          <a:effectLst/>
                          <a:latin typeface="Times New Roman" panose="02020603050405020304" pitchFamily="18" charset="0"/>
                          <a:cs typeface="Times New Roman" panose="02020603050405020304" pitchFamily="18" charset="0"/>
                        </a:rPr>
                        <a:t>苏 州 市</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华文楷体"/>
                          <a:cs typeface="Times New Roman" panose="02020603050405020304" pitchFamily="18" charset="0"/>
                        </a:rPr>
                        <a:t>胶囊内镜检查</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医保最高支付</a:t>
                      </a:r>
                      <a:r>
                        <a:rPr lang="en-US" altLang="zh-CN" sz="1000">
                          <a:effectLst/>
                          <a:latin typeface="Times New Roman" panose="02020603050405020304" pitchFamily="18" charset="0"/>
                          <a:cs typeface="Times New Roman" panose="02020603050405020304" pitchFamily="18" charset="0"/>
                        </a:rPr>
                        <a:t>234</a:t>
                      </a:r>
                      <a:r>
                        <a:rPr lang="zh-CN" altLang="en-US" sz="1000">
                          <a:effectLst/>
                          <a:latin typeface="Times New Roman" panose="02020603050405020304" pitchFamily="18" charset="0"/>
                          <a:cs typeface="Times New Roman" panose="02020603050405020304" pitchFamily="18" charset="0"/>
                        </a:rPr>
                        <a:t>元</a:t>
                      </a:r>
                      <a:r>
                        <a:rPr lang="en-US" altLang="zh-CN" sz="1000">
                          <a:effectLst/>
                          <a:latin typeface="Times New Roman" panose="02020603050405020304" pitchFamily="18" charset="0"/>
                          <a:cs typeface="Times New Roman" panose="02020603050405020304" pitchFamily="18" charset="0"/>
                        </a:rPr>
                        <a:t>/</a:t>
                      </a:r>
                      <a:r>
                        <a:rPr lang="zh-CN" altLang="en-US" sz="1000">
                          <a:effectLst/>
                          <a:latin typeface="Times New Roman" panose="02020603050405020304" pitchFamily="18" charset="0"/>
                          <a:cs typeface="Times New Roman" panose="02020603050405020304" pitchFamily="18" charset="0"/>
                        </a:rPr>
                        <a:t>次</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医保最高支付标准</a:t>
                      </a:r>
                      <a:r>
                        <a:rPr lang="en-US" altLang="zh-CN" sz="1000">
                          <a:effectLst/>
                          <a:latin typeface="Times New Roman" panose="02020603050405020304" pitchFamily="18" charset="0"/>
                          <a:cs typeface="Times New Roman" panose="02020603050405020304" pitchFamily="18" charset="0"/>
                        </a:rPr>
                        <a:t>260</a:t>
                      </a:r>
                      <a:r>
                        <a:rPr lang="zh-CN" altLang="en-US" sz="1000">
                          <a:effectLst/>
                          <a:latin typeface="Times New Roman" panose="02020603050405020304" pitchFamily="18" charset="0"/>
                          <a:cs typeface="Times New Roman" panose="02020603050405020304" pitchFamily="18" charset="0"/>
                        </a:rPr>
                        <a:t>元</a:t>
                      </a:r>
                      <a:r>
                        <a:rPr lang="en-US" altLang="zh-CN" sz="1000">
                          <a:effectLst/>
                          <a:latin typeface="Times New Roman" panose="02020603050405020304" pitchFamily="18" charset="0"/>
                          <a:cs typeface="Times New Roman" panose="02020603050405020304" pitchFamily="18" charset="0"/>
                        </a:rPr>
                        <a:t>/</a:t>
                      </a:r>
                      <a:r>
                        <a:rPr lang="zh-CN" altLang="en-US" sz="1000">
                          <a:effectLst/>
                          <a:latin typeface="Times New Roman" panose="02020603050405020304" pitchFamily="18" charset="0"/>
                          <a:cs typeface="Times New Roman" panose="02020603050405020304" pitchFamily="18" charset="0"/>
                        </a:rPr>
                        <a:t>次，自付</a:t>
                      </a:r>
                      <a:r>
                        <a:rPr lang="en-US" altLang="zh-CN" sz="1000">
                          <a:effectLst/>
                          <a:latin typeface="Times New Roman" panose="02020603050405020304" pitchFamily="18" charset="0"/>
                          <a:cs typeface="Times New Roman" panose="02020603050405020304" pitchFamily="18" charset="0"/>
                        </a:rPr>
                        <a:t>10%</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dirty="0">
                          <a:effectLst/>
                          <a:latin typeface="Times New Roman" panose="02020603050405020304" pitchFamily="18" charset="0"/>
                          <a:cs typeface="Times New Roman" panose="02020603050405020304" pitchFamily="18" charset="0"/>
                        </a:rPr>
                        <a:t>含检查留测、图像分析、图文报告</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1393414592"/>
                  </a:ext>
                </a:extLst>
              </a:tr>
              <a:tr h="193713">
                <a:tc vMerge="1">
                  <a:txBody>
                    <a:bodyPr/>
                    <a:lstStyle/>
                    <a:p>
                      <a:endParaRPr lang="zh-CN" altLang="en-US"/>
                    </a:p>
                  </a:txBody>
                  <a:tcPr/>
                </a:tc>
                <a:tc>
                  <a:txBody>
                    <a:bodyPr/>
                    <a:lstStyle/>
                    <a:p>
                      <a:r>
                        <a:rPr lang="zh-CN" altLang="en-US" sz="1000" dirty="0">
                          <a:effectLst/>
                          <a:latin typeface="Times New Roman" panose="02020603050405020304" pitchFamily="18" charset="0"/>
                          <a:cs typeface="Times New Roman" panose="02020603050405020304" pitchFamily="18" charset="0"/>
                        </a:rPr>
                        <a:t>胶囊胃镜</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医保最高支付</a:t>
                      </a:r>
                      <a:r>
                        <a:rPr lang="en-US" altLang="zh-CN" sz="1000">
                          <a:effectLst/>
                          <a:latin typeface="Times New Roman" panose="02020603050405020304" pitchFamily="18" charset="0"/>
                          <a:cs typeface="Times New Roman" panose="02020603050405020304" pitchFamily="18" charset="0"/>
                        </a:rPr>
                        <a:t>4,270</a:t>
                      </a:r>
                      <a:r>
                        <a:rPr lang="zh-CN" altLang="en-US" sz="1000">
                          <a:effectLst/>
                          <a:latin typeface="Times New Roman" panose="02020603050405020304" pitchFamily="18" charset="0"/>
                          <a:cs typeface="Times New Roman" panose="02020603050405020304" pitchFamily="18" charset="0"/>
                        </a:rPr>
                        <a:t>元</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医保支付限价 </a:t>
                      </a:r>
                      <a:r>
                        <a:rPr lang="en-US" altLang="zh-CN" sz="1000">
                          <a:effectLst/>
                          <a:latin typeface="Times New Roman" panose="02020603050405020304" pitchFamily="18" charset="0"/>
                          <a:cs typeface="Times New Roman" panose="02020603050405020304" pitchFamily="18" charset="0"/>
                        </a:rPr>
                        <a:t>6,100</a:t>
                      </a:r>
                      <a:r>
                        <a:rPr lang="zh-CN" altLang="en-US" sz="1000">
                          <a:effectLst/>
                          <a:latin typeface="Times New Roman" panose="02020603050405020304" pitchFamily="18" charset="0"/>
                          <a:cs typeface="Times New Roman" panose="02020603050405020304" pitchFamily="18" charset="0"/>
                        </a:rPr>
                        <a:t>元，自付</a:t>
                      </a:r>
                      <a:r>
                        <a:rPr lang="en-US" altLang="zh-CN" sz="1000">
                          <a:effectLst/>
                          <a:latin typeface="Times New Roman" panose="02020603050405020304" pitchFamily="18" charset="0"/>
                          <a:cs typeface="Times New Roman" panose="02020603050405020304" pitchFamily="18" charset="0"/>
                        </a:rPr>
                        <a:t>30%</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a:r>
                        <a:rPr lang="en-US" altLang="zh-CN" sz="1000">
                          <a:effectLst/>
                          <a:latin typeface="Times New Roman" panose="02020603050405020304" pitchFamily="18" charset="0"/>
                          <a:cs typeface="Times New Roman" panose="02020603050405020304" pitchFamily="18" charset="0"/>
                        </a:rPr>
                        <a:t>-</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676549581"/>
                  </a:ext>
                </a:extLst>
              </a:tr>
              <a:tr h="175440">
                <a:tc rowSpan="2">
                  <a:txBody>
                    <a:bodyPr/>
                    <a:lstStyle/>
                    <a:p>
                      <a:r>
                        <a:rPr lang="zh-CN" altLang="en-US" sz="1000">
                          <a:effectLst/>
                          <a:latin typeface="Times New Roman" panose="02020603050405020304" pitchFamily="18" charset="0"/>
                          <a:cs typeface="Times New Roman" panose="02020603050405020304" pitchFamily="18" charset="0"/>
                        </a:rPr>
                        <a:t>武 汉 市</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dirty="0">
                          <a:effectLst/>
                          <a:latin typeface="Times New Roman" panose="02020603050405020304" pitchFamily="18" charset="0"/>
                          <a:cs typeface="Times New Roman" panose="02020603050405020304" pitchFamily="18" charset="0"/>
                        </a:rPr>
                        <a:t>胶囊内镜检查</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医保最高支付</a:t>
                      </a:r>
                      <a:r>
                        <a:rPr lang="en-US" altLang="zh-CN" sz="1000">
                          <a:effectLst/>
                          <a:latin typeface="Times New Roman" panose="02020603050405020304" pitchFamily="18" charset="0"/>
                          <a:cs typeface="Times New Roman" panose="02020603050405020304" pitchFamily="18" charset="0"/>
                        </a:rPr>
                        <a:t>260</a:t>
                      </a:r>
                      <a:r>
                        <a:rPr lang="zh-CN" altLang="en-US" sz="1000">
                          <a:effectLst/>
                          <a:latin typeface="Times New Roman" panose="02020603050405020304" pitchFamily="18" charset="0"/>
                          <a:cs typeface="Times New Roman" panose="02020603050405020304" pitchFamily="18" charset="0"/>
                        </a:rPr>
                        <a:t>元</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医保支付标准 </a:t>
                      </a:r>
                      <a:r>
                        <a:rPr lang="en-US" altLang="zh-CN" sz="1000">
                          <a:effectLst/>
                          <a:latin typeface="Times New Roman" panose="02020603050405020304" pitchFamily="18" charset="0"/>
                          <a:cs typeface="Times New Roman" panose="02020603050405020304" pitchFamily="18" charset="0"/>
                        </a:rPr>
                        <a:t>260</a:t>
                      </a:r>
                      <a:r>
                        <a:rPr lang="zh-CN" altLang="en-US" sz="1000">
                          <a:effectLst/>
                          <a:latin typeface="Times New Roman" panose="02020603050405020304" pitchFamily="18" charset="0"/>
                          <a:cs typeface="Times New Roman" panose="02020603050405020304" pitchFamily="18" charset="0"/>
                        </a:rPr>
                        <a:t>元</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rowSpan="2">
                  <a:txBody>
                    <a:bodyPr/>
                    <a:lstStyle/>
                    <a:p>
                      <a:r>
                        <a:rPr lang="zh-CN" altLang="en-US" sz="1000">
                          <a:effectLst/>
                          <a:latin typeface="Times New Roman" panose="02020603050405020304" pitchFamily="18" charset="0"/>
                          <a:cs typeface="Times New Roman" panose="02020603050405020304" pitchFamily="18" charset="0"/>
                        </a:rPr>
                        <a:t>限三甲医院使用，且仅用于支付 “经胃镜、肠镜检查不能明确原因的消化道出血、胃痛”的情况</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 xmlns:a16="http://schemas.microsoft.com/office/drawing/2014/main" val="980135275"/>
                  </a:ext>
                </a:extLst>
              </a:tr>
              <a:tr h="338996">
                <a:tc vMerge="1">
                  <a:txBody>
                    <a:bodyPr/>
                    <a:lstStyle/>
                    <a:p>
                      <a:endParaRPr lang="zh-CN" altLang="en-US"/>
                    </a:p>
                  </a:txBody>
                  <a:tcPr/>
                </a:tc>
                <a:tc>
                  <a:txBody>
                    <a:bodyPr/>
                    <a:lstStyle/>
                    <a:p>
                      <a:r>
                        <a:rPr lang="zh-CN" altLang="en-US" sz="1000" dirty="0">
                          <a:effectLst/>
                          <a:latin typeface="Times New Roman" panose="02020603050405020304" pitchFamily="18" charset="0"/>
                          <a:cs typeface="Times New Roman" panose="02020603050405020304" pitchFamily="18" charset="0"/>
                        </a:rPr>
                        <a:t>磁控胶囊</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a:effectLst/>
                          <a:latin typeface="Times New Roman" panose="02020603050405020304" pitchFamily="18" charset="0"/>
                          <a:cs typeface="Times New Roman" panose="02020603050405020304" pitchFamily="18" charset="0"/>
                        </a:rPr>
                        <a:t>医保最高支付</a:t>
                      </a:r>
                      <a:r>
                        <a:rPr lang="en-US" altLang="zh-CN" sz="1000">
                          <a:effectLst/>
                          <a:latin typeface="Times New Roman" panose="02020603050405020304" pitchFamily="18" charset="0"/>
                          <a:cs typeface="Times New Roman" panose="02020603050405020304" pitchFamily="18" charset="0"/>
                        </a:rPr>
                        <a:t>1,240</a:t>
                      </a:r>
                      <a:r>
                        <a:rPr lang="zh-CN" altLang="en-US" sz="1000">
                          <a:effectLst/>
                          <a:latin typeface="Times New Roman" panose="02020603050405020304" pitchFamily="18" charset="0"/>
                          <a:cs typeface="Times New Roman" panose="02020603050405020304" pitchFamily="18" charset="0"/>
                        </a:rPr>
                        <a:t>元</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zh-CN" altLang="en-US" sz="1000" dirty="0">
                          <a:effectLst/>
                          <a:latin typeface="Times New Roman" panose="02020603050405020304" pitchFamily="18" charset="0"/>
                          <a:cs typeface="Times New Roman" panose="02020603050405020304" pitchFamily="18" charset="0"/>
                        </a:rPr>
                        <a:t>医保支付标准</a:t>
                      </a:r>
                      <a:r>
                        <a:rPr lang="en-US" altLang="zh-CN" sz="1000" dirty="0">
                          <a:effectLst/>
                          <a:latin typeface="Times New Roman" panose="02020603050405020304" pitchFamily="18" charset="0"/>
                          <a:cs typeface="Times New Roman" panose="02020603050405020304" pitchFamily="18" charset="0"/>
                        </a:rPr>
                        <a:t>1,240</a:t>
                      </a:r>
                      <a:r>
                        <a:rPr lang="zh-CN" altLang="en-US" sz="1000" dirty="0">
                          <a:effectLst/>
                          <a:latin typeface="Times New Roman" panose="02020603050405020304" pitchFamily="18" charset="0"/>
                          <a:cs typeface="Times New Roman" panose="02020603050405020304" pitchFamily="18" charset="0"/>
                        </a:rPr>
                        <a:t>元</a:t>
                      </a:r>
                    </a:p>
                  </a:txBody>
                  <a:tcPr marL="4266" marR="4266" marT="12798" marB="1279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vMerge="1">
                  <a:txBody>
                    <a:bodyPr/>
                    <a:lstStyle/>
                    <a:p>
                      <a:endParaRPr lang="zh-CN" altLang="en-US"/>
                    </a:p>
                  </a:txBody>
                  <a:tcPr/>
                </a:tc>
                <a:extLst>
                  <a:ext uri="{0D108BD9-81ED-4DB2-BD59-A6C34878D82A}">
                    <a16:rowId xmlns="" xmlns:a16="http://schemas.microsoft.com/office/drawing/2014/main" val="4130907097"/>
                  </a:ext>
                </a:extLst>
              </a:tr>
            </a:tbl>
          </a:graphicData>
        </a:graphic>
      </p:graphicFrame>
      <p:sp>
        <p:nvSpPr>
          <p:cNvPr id="6" name="Rectangle 1">
            <a:extLst>
              <a:ext uri="{FF2B5EF4-FFF2-40B4-BE49-F238E27FC236}">
                <a16:creationId xmlns="" xmlns:a16="http://schemas.microsoft.com/office/drawing/2014/main" id="{805181C8-EB1D-4C03-9C54-E7EF38B42954}"/>
              </a:ext>
            </a:extLst>
          </p:cNvPr>
          <p:cNvSpPr>
            <a:spLocks noChangeArrowheads="1"/>
          </p:cNvSpPr>
          <p:nvPr/>
        </p:nvSpPr>
        <p:spPr bwMode="auto">
          <a:xfrm>
            <a:off x="953794" y="1696914"/>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a:ln>
                  <a:noFill/>
                </a:ln>
                <a:solidFill>
                  <a:schemeClr val="tx1"/>
                </a:solidFill>
                <a:effectLst/>
                <a:latin typeface="Arial" panose="020B0604020202020204" pitchFamily="34" charset="0"/>
              </a:rPr>
              <a:t/>
            </a:r>
            <a:br>
              <a:rPr kumimoji="0" lang="zh-CN" altLang="zh-CN" sz="2400" b="0" i="0" u="none" strike="noStrike" cap="none" normalizeH="0" baseline="0">
                <a:ln>
                  <a:noFill/>
                </a:ln>
                <a:solidFill>
                  <a:schemeClr val="tx1"/>
                </a:solidFill>
                <a:effectLst/>
                <a:latin typeface="Arial" panose="020B0604020202020204" pitchFamily="34" charset="0"/>
              </a:rPr>
            </a:br>
            <a:endParaRPr kumimoji="0" lang="zh-CN" altLang="zh-CN"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0106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5502" name="think-cell Slide" r:id="rId5" imgW="360" imgH="360" progId="">
                  <p:embed/>
                </p:oleObj>
              </mc:Choice>
              <mc:Fallback>
                <p:oleObj name="think-cell Slide" r:id="rId5" imgW="360" imgH="360" progId="">
                  <p:embed/>
                  <p:pic>
                    <p:nvPicPr>
                      <p:cNvPr id="61442"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0" y="0"/>
            <a:ext cx="158750" cy="158750"/>
          </a:xfrm>
          <a:prstGeom prst="rect">
            <a:avLst/>
          </a:prstGeom>
          <a:gradFill rotWithShape="1">
            <a:gsLst>
              <a:gs pos="0">
                <a:schemeClr val="accent1">
                  <a:gamma/>
                  <a:tint val="9412"/>
                  <a:invGamma/>
                </a:schemeClr>
              </a:gs>
              <a:gs pos="100000">
                <a:schemeClr val="accent1"/>
              </a:gs>
            </a:gsLst>
            <a:lin ang="0" scaled="1"/>
          </a:gradFill>
          <a:ln w="9525" algn="ctr">
            <a:noFill/>
            <a:miter lim="800000"/>
            <a:headEnd/>
            <a:tailEnd/>
          </a:ln>
          <a:effectLst/>
        </p:spPr>
        <p:txBody>
          <a:bodyPr wrap="none"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charset="0"/>
              <a:ea typeface="华文中宋" pitchFamily="2" charset="-122"/>
              <a:cs typeface="+mn-cs"/>
            </a:endParaRPr>
          </a:p>
        </p:txBody>
      </p:sp>
      <p:sp>
        <p:nvSpPr>
          <p:cNvPr id="9" name="Rectangle 9"/>
          <p:cNvSpPr>
            <a:spLocks noChangeArrowheads="1"/>
          </p:cNvSpPr>
          <p:nvPr/>
        </p:nvSpPr>
        <p:spPr bwMode="auto">
          <a:xfrm>
            <a:off x="1243984" y="470570"/>
            <a:ext cx="7900017" cy="388079"/>
          </a:xfrm>
          <a:prstGeom prst="rect">
            <a:avLst/>
          </a:prstGeom>
          <a:noFill/>
          <a:ln w="9525" algn="ctr">
            <a:noFill/>
            <a:miter lim="800000"/>
            <a:headEnd/>
            <a:tailEnd/>
          </a:ln>
        </p:spPr>
        <p:txBody>
          <a:bodyPr wrap="square" lIns="79525" tIns="39763" rIns="79525" bIns="39763">
            <a:spAutoFit/>
          </a:bodyPr>
          <a:lstStyle/>
          <a:p>
            <a:pPr marL="74613" marR="0" lvl="0" indent="-74613" algn="l" defTabSz="912813"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4</a:t>
            </a:r>
            <a:r>
              <a:rPr kumimoji="0" lang="zh-CN" altLang="en-US" sz="20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、公司基本情况</a:t>
            </a:r>
            <a:endParaRPr kumimoji="0" lang="en-US" altLang="zh-CN" sz="2000" b="1" i="0" u="none" strike="noStrike" kern="1200" cap="none" spc="0" normalizeH="0" baseline="0" noProof="0" dirty="0">
              <a:ln>
                <a:noFill/>
              </a:ln>
              <a:solidFill>
                <a:prstClr val="white"/>
              </a:solidFill>
              <a:effectLst/>
              <a:uLnTx/>
              <a:uFillTx/>
              <a:latin typeface="华文楷体"/>
              <a:ea typeface="华文楷体"/>
              <a:cs typeface="Times New Roman" pitchFamily="18" charset="0"/>
            </a:endParaRPr>
          </a:p>
        </p:txBody>
      </p:sp>
      <p:sp>
        <p:nvSpPr>
          <p:cNvPr id="13" name="Rectangle 9"/>
          <p:cNvSpPr>
            <a:spLocks noChangeArrowheads="1"/>
          </p:cNvSpPr>
          <p:nvPr/>
        </p:nvSpPr>
        <p:spPr bwMode="auto">
          <a:xfrm>
            <a:off x="809638" y="1028021"/>
            <a:ext cx="7677801" cy="4719137"/>
          </a:xfrm>
          <a:prstGeom prst="rect">
            <a:avLst/>
          </a:prstGeom>
          <a:noFill/>
          <a:ln w="9525" algn="ctr">
            <a:noFill/>
            <a:miter lim="800000"/>
            <a:headEnd/>
            <a:tailEnd/>
          </a:ln>
        </p:spPr>
        <p:txBody>
          <a:bodyPr wrap="square" lIns="79525" tIns="39763" rIns="79525" bIns="39763">
            <a:spAutoFit/>
          </a:bodyPr>
          <a:lstStyle/>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r>
              <a:rPr kumimoji="0" lang="en-US" altLang="zh-CN" sz="1600" b="1" i="0" u="none" strike="noStrike" kern="1200" cap="none" spc="0" normalizeH="0" baseline="0" noProof="0" dirty="0">
                <a:ln>
                  <a:noFill/>
                </a:ln>
                <a:solidFill>
                  <a:prstClr val="black"/>
                </a:solidFill>
                <a:effectLst/>
                <a:uLnTx/>
                <a:uFillTx/>
                <a:latin typeface="华文楷体"/>
                <a:ea typeface="华文楷体"/>
                <a:cs typeface="Times New Roman" charset="0"/>
              </a:rPr>
              <a:t>4.1</a:t>
            </a:r>
            <a:r>
              <a:rPr kumimoji="0" lang="zh-CN" altLang="en-US" sz="1600" b="1" i="0" u="none" strike="noStrike" kern="1200" cap="none" spc="0" normalizeH="0" baseline="0" noProof="0" dirty="0">
                <a:ln>
                  <a:noFill/>
                </a:ln>
                <a:solidFill>
                  <a:prstClr val="black"/>
                </a:solidFill>
                <a:effectLst/>
                <a:uLnTx/>
                <a:uFillTx/>
                <a:latin typeface="华文楷体"/>
                <a:ea typeface="华文楷体"/>
                <a:cs typeface="STKaiti" charset="-122"/>
              </a:rPr>
              <a:t>  公司概况</a:t>
            </a: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r>
              <a:rPr kumimoji="0" lang="en-US" altLang="zh-CN" sz="1600" b="1" i="0" u="none" strike="noStrike" kern="1200" cap="none" spc="0" normalizeH="0" baseline="0" noProof="0" dirty="0">
                <a:ln>
                  <a:noFill/>
                </a:ln>
                <a:solidFill>
                  <a:prstClr val="black"/>
                </a:solidFill>
                <a:effectLst/>
                <a:uLnTx/>
                <a:uFillTx/>
                <a:latin typeface="华文楷体"/>
                <a:ea typeface="华文楷体"/>
                <a:cs typeface="Times New Roman" charset="0"/>
              </a:rPr>
              <a:t>4.2  </a:t>
            </a:r>
            <a:r>
              <a:rPr kumimoji="0" lang="zh-CN" altLang="en-US" sz="1600" b="1" i="0" u="none" strike="noStrike" kern="1200" cap="none" spc="0" normalizeH="0" baseline="0" noProof="0" dirty="0">
                <a:ln>
                  <a:noFill/>
                </a:ln>
                <a:solidFill>
                  <a:prstClr val="black"/>
                </a:solidFill>
                <a:effectLst/>
                <a:uLnTx/>
                <a:uFillTx/>
                <a:latin typeface="华文楷体"/>
                <a:ea typeface="华文楷体"/>
                <a:cs typeface="STKaiti" charset="-122"/>
              </a:rPr>
              <a:t>公司历史沿革及股权变更</a:t>
            </a:r>
            <a:endParaRPr lang="en-US" altLang="zh-CN" sz="1600" b="1" dirty="0">
              <a:solidFill>
                <a:prstClr val="black"/>
              </a:solidFill>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a:p>
            <a:pPr marL="0" lvl="1" defTabSz="912813">
              <a:lnSpc>
                <a:spcPct val="170000"/>
              </a:lnSpc>
              <a:buSzPct val="50000"/>
              <a:tabLst>
                <a:tab pos="449263" algn="l"/>
              </a:tabLst>
              <a:defRPr/>
            </a:pPr>
            <a:r>
              <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rPr>
              <a:t>4.3</a:t>
            </a:r>
            <a:r>
              <a:rPr kumimoji="0" lang="zh-CN" altLang="en-US" sz="1600" b="1" i="0" u="none" strike="noStrike" kern="1200" cap="none" spc="0" normalizeH="0" baseline="0" noProof="0" dirty="0">
                <a:ln>
                  <a:noFill/>
                </a:ln>
                <a:solidFill>
                  <a:prstClr val="black"/>
                </a:solidFill>
                <a:effectLst/>
                <a:uLnTx/>
                <a:uFillTx/>
                <a:latin typeface="华文楷体"/>
                <a:ea typeface="华文楷体"/>
                <a:cs typeface="STKaiti" charset="-122"/>
              </a:rPr>
              <a:t>  </a:t>
            </a:r>
            <a:r>
              <a:rPr lang="zh-CN" altLang="en-US" sz="1600" b="1" dirty="0">
                <a:solidFill>
                  <a:prstClr val="black"/>
                </a:solidFill>
                <a:latin typeface="华文楷体"/>
                <a:cs typeface="STKaiti" charset="-122"/>
              </a:rPr>
              <a:t>公司历轮融资及估值情况</a:t>
            </a: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endParaRPr lang="en-US" altLang="zh-CN" sz="1600" b="1" dirty="0">
              <a:solidFill>
                <a:prstClr val="black"/>
              </a:solidFill>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r>
              <a:rPr lang="en-US" altLang="zh-CN" sz="1600" b="1" dirty="0">
                <a:solidFill>
                  <a:prstClr val="black"/>
                </a:solidFill>
                <a:latin typeface="华文楷体"/>
                <a:ea typeface="华文楷体"/>
                <a:cs typeface="STKaiti" charset="-122"/>
              </a:rPr>
              <a:t>4.4</a:t>
            </a:r>
            <a:r>
              <a:rPr lang="zh-CN" altLang="en-US" sz="1600" b="1" dirty="0">
                <a:solidFill>
                  <a:prstClr val="black"/>
                </a:solidFill>
                <a:latin typeface="华文楷体"/>
                <a:ea typeface="华文楷体"/>
                <a:cs typeface="STKaiti" charset="-122"/>
              </a:rPr>
              <a:t>  </a:t>
            </a:r>
            <a:r>
              <a:rPr kumimoji="0" lang="zh-CN" altLang="en-US" sz="1600" b="1" i="0" u="none" strike="noStrike" kern="1200" cap="none" spc="0" normalizeH="0" baseline="0" noProof="0" dirty="0">
                <a:ln>
                  <a:noFill/>
                </a:ln>
                <a:solidFill>
                  <a:prstClr val="black"/>
                </a:solidFill>
                <a:effectLst/>
                <a:uLnTx/>
                <a:uFillTx/>
                <a:latin typeface="华文楷体"/>
                <a:ea typeface="华文楷体"/>
                <a:cs typeface="STKaiti" charset="-122"/>
              </a:rPr>
              <a:t>公司股权架构</a:t>
            </a:r>
            <a:endParaRPr lang="en-US" altLang="zh-CN" sz="1600" b="1" dirty="0">
              <a:solidFill>
                <a:prstClr val="black"/>
              </a:solidFill>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r>
              <a:rPr kumimoji="0" lang="en-US" altLang="zh-CN" sz="1600" b="1" i="0" u="none" strike="noStrike" kern="1200" cap="none" spc="0" normalizeH="0" baseline="0" noProof="0" dirty="0">
                <a:ln>
                  <a:noFill/>
                </a:ln>
                <a:solidFill>
                  <a:prstClr val="black"/>
                </a:solidFill>
                <a:effectLst/>
                <a:uLnTx/>
                <a:uFillTx/>
                <a:latin typeface="华文楷体"/>
                <a:ea typeface="华文楷体"/>
                <a:cs typeface="Times New Roman" charset="0"/>
              </a:rPr>
              <a:t>4.5</a:t>
            </a:r>
            <a:r>
              <a:rPr kumimoji="0" lang="zh-CN" altLang="en-US" sz="1600" b="1" i="0" u="none" strike="noStrike" kern="1200" cap="none" spc="0" normalizeH="0" baseline="0" noProof="0" dirty="0">
                <a:ln>
                  <a:noFill/>
                </a:ln>
                <a:solidFill>
                  <a:prstClr val="black"/>
                </a:solidFill>
                <a:effectLst/>
                <a:uLnTx/>
                <a:uFillTx/>
                <a:latin typeface="华文楷体"/>
                <a:ea typeface="华文楷体"/>
                <a:cs typeface="Times New Roman" charset="0"/>
              </a:rPr>
              <a:t> </a:t>
            </a:r>
            <a:r>
              <a:rPr kumimoji="0" lang="zh-CN" altLang="en-US" sz="1600" b="1" i="0" u="none" strike="noStrike" kern="1200" cap="none" spc="0" normalizeH="0" baseline="0" noProof="0" dirty="0">
                <a:ln>
                  <a:noFill/>
                </a:ln>
                <a:solidFill>
                  <a:prstClr val="black"/>
                </a:solidFill>
                <a:effectLst/>
                <a:uLnTx/>
                <a:uFillTx/>
                <a:latin typeface="华文楷体"/>
                <a:ea typeface="华文楷体"/>
                <a:cs typeface="STKaiti" charset="-122"/>
              </a:rPr>
              <a:t>公司组织架构</a:t>
            </a: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r>
              <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rPr>
              <a:t>4.6</a:t>
            </a:r>
            <a:r>
              <a:rPr kumimoji="0" lang="zh-CN" altLang="en-US" sz="1600" b="1" i="0" u="none" strike="noStrike" kern="1200" cap="none" spc="0" normalizeH="0" baseline="0" noProof="0" dirty="0">
                <a:ln>
                  <a:noFill/>
                </a:ln>
                <a:solidFill>
                  <a:prstClr val="black"/>
                </a:solidFill>
                <a:effectLst/>
                <a:uLnTx/>
                <a:uFillTx/>
                <a:latin typeface="华文楷体"/>
                <a:ea typeface="华文楷体"/>
                <a:cs typeface="STKaiti" charset="-122"/>
              </a:rPr>
              <a:t> 主要人员情况</a:t>
            </a: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p:txBody>
      </p:sp>
    </p:spTree>
    <p:extLst>
      <p:ext uri="{BB962C8B-B14F-4D97-AF65-F5344CB8AC3E}">
        <p14:creationId xmlns:p14="http://schemas.microsoft.com/office/powerpoint/2010/main" val="42765832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2" y="2"/>
          <a:ext cx="158751" cy="158751"/>
        </p:xfrm>
        <a:graphic>
          <a:graphicData uri="http://schemas.openxmlformats.org/presentationml/2006/ole">
            <mc:AlternateContent xmlns:mc="http://schemas.openxmlformats.org/markup-compatibility/2006">
              <mc:Choice xmlns:v="urn:schemas-microsoft-com:vml" Requires="v">
                <p:oleObj spid="_x0000_s356526" name="think-cell Slide" r:id="rId7" imgW="8890" imgH="8890" progId="">
                  <p:embed/>
                </p:oleObj>
              </mc:Choice>
              <mc:Fallback>
                <p:oleObj name="think-cell Slide" r:id="rId7" imgW="8890" imgH="8890" progId="">
                  <p:embed/>
                  <p:pic>
                    <p:nvPicPr>
                      <p:cNvPr id="61442"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 y="2"/>
                        <a:ext cx="158751"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2" y="2"/>
            <a:ext cx="158751" cy="158751"/>
          </a:xfrm>
          <a:prstGeom prst="rect">
            <a:avLst/>
          </a:prstGeom>
          <a:gradFill rotWithShape="1">
            <a:gsLst>
              <a:gs pos="0">
                <a:schemeClr val="accent1">
                  <a:gamma/>
                  <a:tint val="9412"/>
                  <a:invGamma/>
                </a:schemeClr>
              </a:gs>
              <a:gs pos="100000">
                <a:schemeClr val="accent1"/>
              </a:gs>
            </a:gsLst>
            <a:lin ang="0" scaled="1"/>
          </a:gradFill>
          <a:ln w="9525" algn="ctr">
            <a:noFill/>
            <a:miter lim="800000"/>
          </a:ln>
          <a:effectLst/>
        </p:spPr>
        <p:txBody>
          <a:bodyPr wrap="none" lIns="0" tIns="0" rIns="0" bIns="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a:ea typeface="华文中宋" pitchFamily="2" charset="-122"/>
              <a:cs typeface="+mn-cs"/>
            </a:endParaRPr>
          </a:p>
        </p:txBody>
      </p:sp>
      <p:sp>
        <p:nvSpPr>
          <p:cNvPr id="3" name="TextBox 2"/>
          <p:cNvSpPr txBox="1"/>
          <p:nvPr/>
        </p:nvSpPr>
        <p:spPr>
          <a:xfrm>
            <a:off x="1141007" y="444730"/>
            <a:ext cx="1435008" cy="369332"/>
          </a:xfrm>
          <a:prstGeom prst="rect">
            <a:avLst/>
          </a:prstGeom>
          <a:noFill/>
        </p:spPr>
        <p:txBody>
          <a:bodyPr wrap="none" rtlCol="0">
            <a:spAutoFit/>
          </a:bodyPr>
          <a:lstStyle/>
          <a:p>
            <a:pPr marL="74295" marR="0" lvl="0" indent="-74295" algn="l" defTabSz="912495"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4.1</a:t>
            </a:r>
            <a:r>
              <a:rPr kumimoji="0" lang="zh-CN" altLang="en-US" sz="18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 公司概况</a:t>
            </a:r>
            <a:endParaRPr kumimoji="0" lang="en-US" altLang="zh-CN" sz="1800" b="1" i="0" u="none" strike="noStrike" kern="1200" cap="none" spc="0" normalizeH="0" baseline="0" noProof="0" dirty="0">
              <a:ln>
                <a:noFill/>
              </a:ln>
              <a:solidFill>
                <a:prstClr val="white"/>
              </a:solidFill>
              <a:effectLst/>
              <a:uLnTx/>
              <a:uFillTx/>
              <a:latin typeface="华文楷体"/>
              <a:ea typeface="华文楷体"/>
              <a:cs typeface="Times New Roman" pitchFamily="18" charset="0"/>
            </a:endParaRPr>
          </a:p>
        </p:txBody>
      </p:sp>
      <p:sp>
        <p:nvSpPr>
          <p:cNvPr id="28" name="Rectangle 15">
            <a:extLst>
              <a:ext uri="{FF2B5EF4-FFF2-40B4-BE49-F238E27FC236}">
                <a16:creationId xmlns="" xmlns:a16="http://schemas.microsoft.com/office/drawing/2014/main" id="{6214F10E-831E-1D41-B86A-81F2C59100CA}"/>
              </a:ext>
            </a:extLst>
          </p:cNvPr>
          <p:cNvSpPr>
            <a:spLocks noChangeArrowheads="1"/>
          </p:cNvSpPr>
          <p:nvPr/>
        </p:nvSpPr>
        <p:spPr bwMode="gray">
          <a:xfrm>
            <a:off x="1995488" y="1119188"/>
            <a:ext cx="6838950" cy="301625"/>
          </a:xfrm>
          <a:prstGeom prst="rect">
            <a:avLst/>
          </a:prstGeom>
          <a:noFill/>
          <a:ln w="9525" algn="ctr">
            <a:solidFill>
              <a:schemeClr val="accent2">
                <a:lumMod val="75000"/>
              </a:schemeClr>
            </a:solidFill>
            <a:miter lim="800000"/>
            <a:headEnd/>
            <a:tailEnd/>
          </a:ln>
          <a:effectLst/>
        </p:spPr>
        <p:txBody>
          <a:bodyPr lIns="91411" tIns="45706" rIns="91411" bIns="45706" anchor="ctr"/>
          <a:lstStyle/>
          <a:p>
            <a:pPr marL="0" marR="0" lvl="0" indent="266700" algn="just" defTabSz="914400" rtl="0" eaLnBrk="1" fontAlgn="auto" latinLnBrk="0" hangingPunct="1">
              <a:lnSpc>
                <a:spcPct val="100000"/>
              </a:lnSpc>
              <a:spcBef>
                <a:spcPts val="600"/>
              </a:spcBef>
              <a:spcAft>
                <a:spcPts val="0"/>
              </a:spcAft>
              <a:buClrTx/>
              <a:buSzTx/>
              <a:buFontTx/>
              <a:buNone/>
              <a:tabLst/>
              <a:defRPr/>
            </a:pPr>
            <a:endParaRPr kumimoji="0" lang="zh-CN" altLang="en-US" sz="1300" b="0" i="0" u="none" strike="noStrike" kern="100" cap="none" spc="0" normalizeH="0" baseline="0" noProof="0" dirty="0">
              <a:ln>
                <a:noFill/>
              </a:ln>
              <a:solidFill>
                <a:prstClr val="black"/>
              </a:solidFill>
              <a:effectLst/>
              <a:uLnTx/>
              <a:uFillTx/>
              <a:latin typeface="华文楷体"/>
              <a:ea typeface="华文楷体"/>
              <a:cs typeface="+mn-cs"/>
            </a:endParaRPr>
          </a:p>
        </p:txBody>
      </p:sp>
      <p:sp>
        <p:nvSpPr>
          <p:cNvPr id="38" name="Rectangle 14">
            <a:extLst>
              <a:ext uri="{FF2B5EF4-FFF2-40B4-BE49-F238E27FC236}">
                <a16:creationId xmlns="" xmlns:a16="http://schemas.microsoft.com/office/drawing/2014/main" id="{E8CE5FC8-E155-0543-90BB-89B6AB5A612C}"/>
              </a:ext>
            </a:extLst>
          </p:cNvPr>
          <p:cNvSpPr>
            <a:spLocks noChangeArrowheads="1"/>
          </p:cNvSpPr>
          <p:nvPr/>
        </p:nvSpPr>
        <p:spPr bwMode="gray">
          <a:xfrm>
            <a:off x="539750" y="1074738"/>
            <a:ext cx="1370013" cy="334962"/>
          </a:xfrm>
          <a:prstGeom prst="rect">
            <a:avLst/>
          </a:prstGeom>
          <a:solidFill>
            <a:schemeClr val="accent1"/>
          </a:solidFill>
          <a:ln w="12700">
            <a:solidFill>
              <a:schemeClr val="tx2">
                <a:lumMod val="60000"/>
                <a:lumOff val="40000"/>
              </a:schemeClr>
            </a:solidFill>
            <a:miter lim="800000"/>
            <a:headEnd/>
            <a:tailEnd/>
          </a:ln>
          <a:effectLst/>
        </p:spPr>
        <p:txBody>
          <a:bodyPr lIns="97274" tIns="48637" rIns="97274" bIns="48637" anchor="ctr"/>
          <a:lstStyle/>
          <a:p>
            <a:pPr marL="0" marR="0" lvl="0" indent="0" algn="ctr" defTabSz="300038" rtl="0" eaLnBrk="1" fontAlgn="auto" latinLnBrk="0" hangingPunct="1">
              <a:lnSpc>
                <a:spcPct val="100000"/>
              </a:lnSpc>
              <a:spcBef>
                <a:spcPct val="30000"/>
              </a:spcBef>
              <a:spcAft>
                <a:spcPct val="10000"/>
              </a:spcAft>
              <a:buClrTx/>
              <a:buSzTx/>
              <a:buFontTx/>
              <a:buNone/>
              <a:tabLst/>
              <a:defRPr/>
            </a:pPr>
            <a:r>
              <a:rPr kumimoji="0" lang="zh-CN" altLang="en-US" sz="13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公司名称</a:t>
            </a:r>
          </a:p>
        </p:txBody>
      </p:sp>
      <p:sp>
        <p:nvSpPr>
          <p:cNvPr id="39" name="Rectangle 14">
            <a:extLst>
              <a:ext uri="{FF2B5EF4-FFF2-40B4-BE49-F238E27FC236}">
                <a16:creationId xmlns="" xmlns:a16="http://schemas.microsoft.com/office/drawing/2014/main" id="{9934F967-EC8F-A643-8AA5-92AD58DB680C}"/>
              </a:ext>
            </a:extLst>
          </p:cNvPr>
          <p:cNvSpPr>
            <a:spLocks noChangeArrowheads="1"/>
          </p:cNvSpPr>
          <p:nvPr/>
        </p:nvSpPr>
        <p:spPr bwMode="gray">
          <a:xfrm>
            <a:off x="534988" y="4705350"/>
            <a:ext cx="1370012" cy="1076325"/>
          </a:xfrm>
          <a:prstGeom prst="rect">
            <a:avLst/>
          </a:prstGeom>
          <a:solidFill>
            <a:schemeClr val="accent1"/>
          </a:solidFill>
          <a:ln w="12700">
            <a:solidFill>
              <a:schemeClr val="tx2">
                <a:lumMod val="60000"/>
                <a:lumOff val="40000"/>
              </a:schemeClr>
            </a:solidFill>
            <a:miter lim="800000"/>
            <a:headEnd/>
            <a:tailEnd/>
          </a:ln>
          <a:effectLst/>
        </p:spPr>
        <p:txBody>
          <a:bodyPr lIns="97274" tIns="48637" rIns="97274" bIns="48637" anchor="ctr"/>
          <a:lstStyle/>
          <a:p>
            <a:pPr marL="0" marR="0" lvl="0" indent="0" algn="ctr" defTabSz="300038" rtl="0" eaLnBrk="1" fontAlgn="auto" latinLnBrk="0" hangingPunct="1">
              <a:lnSpc>
                <a:spcPct val="100000"/>
              </a:lnSpc>
              <a:spcBef>
                <a:spcPct val="30000"/>
              </a:spcBef>
              <a:spcAft>
                <a:spcPct val="10000"/>
              </a:spcAft>
              <a:buClrTx/>
              <a:buSzTx/>
              <a:buFontTx/>
              <a:buNone/>
              <a:tabLst/>
              <a:defRPr/>
            </a:pPr>
            <a:r>
              <a:rPr kumimoji="0" lang="zh-CN" altLang="en-US" sz="13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经营范围</a:t>
            </a:r>
          </a:p>
        </p:txBody>
      </p:sp>
      <p:sp>
        <p:nvSpPr>
          <p:cNvPr id="40" name="Rectangle 15">
            <a:extLst>
              <a:ext uri="{FF2B5EF4-FFF2-40B4-BE49-F238E27FC236}">
                <a16:creationId xmlns="" xmlns:a16="http://schemas.microsoft.com/office/drawing/2014/main" id="{FDC90941-2766-504A-8D76-C5F960CC4AEF}"/>
              </a:ext>
            </a:extLst>
          </p:cNvPr>
          <p:cNvSpPr>
            <a:spLocks noChangeArrowheads="1"/>
          </p:cNvSpPr>
          <p:nvPr/>
        </p:nvSpPr>
        <p:spPr bwMode="gray">
          <a:xfrm>
            <a:off x="2003425" y="1692275"/>
            <a:ext cx="6831013" cy="260350"/>
          </a:xfrm>
          <a:prstGeom prst="rect">
            <a:avLst/>
          </a:prstGeom>
          <a:noFill/>
          <a:ln w="9525" algn="ctr">
            <a:solidFill>
              <a:schemeClr val="accent2">
                <a:lumMod val="75000"/>
              </a:schemeClr>
            </a:solidFill>
            <a:miter lim="800000"/>
            <a:headEnd/>
            <a:tailEnd/>
          </a:ln>
          <a:effectLst/>
        </p:spPr>
        <p:txBody>
          <a:bodyPr lIns="91411" tIns="45706" rIns="91411" bIns="45706" anchor="ctr"/>
          <a:lstStyle/>
          <a:p>
            <a:pPr marL="0" marR="0" lvl="0" indent="266700" algn="just" defTabSz="457200" rtl="0" eaLnBrk="1" fontAlgn="auto" latinLnBrk="0" hangingPunct="1">
              <a:lnSpc>
                <a:spcPct val="100000"/>
              </a:lnSpc>
              <a:spcBef>
                <a:spcPts val="600"/>
              </a:spcBef>
              <a:spcAft>
                <a:spcPts val="0"/>
              </a:spcAft>
              <a:buClrTx/>
              <a:buSzTx/>
              <a:buFontTx/>
              <a:buNone/>
              <a:tabLst/>
              <a:defRPr/>
            </a:pPr>
            <a:endParaRPr kumimoji="0" lang="zh-CN" altLang="zh-CN" sz="1300" b="0" i="0" u="none" strike="noStrike" kern="100" cap="none" spc="0" normalizeH="0" baseline="0" noProof="0" dirty="0">
              <a:ln>
                <a:noFill/>
              </a:ln>
              <a:solidFill>
                <a:prstClr val="black"/>
              </a:solidFill>
              <a:effectLst/>
              <a:uLnTx/>
              <a:uFillTx/>
              <a:latin typeface="华文楷体"/>
              <a:ea typeface="华文楷体"/>
              <a:cs typeface="Times New Roman"/>
            </a:endParaRPr>
          </a:p>
        </p:txBody>
      </p:sp>
      <p:sp>
        <p:nvSpPr>
          <p:cNvPr id="41" name="Rectangle 14">
            <a:extLst>
              <a:ext uri="{FF2B5EF4-FFF2-40B4-BE49-F238E27FC236}">
                <a16:creationId xmlns="" xmlns:a16="http://schemas.microsoft.com/office/drawing/2014/main" id="{3A8DA37C-28F7-FE46-8BB0-422057649121}"/>
              </a:ext>
            </a:extLst>
          </p:cNvPr>
          <p:cNvSpPr>
            <a:spLocks noChangeArrowheads="1"/>
          </p:cNvSpPr>
          <p:nvPr/>
        </p:nvSpPr>
        <p:spPr bwMode="gray">
          <a:xfrm>
            <a:off x="541338" y="1714500"/>
            <a:ext cx="1370012" cy="247650"/>
          </a:xfrm>
          <a:prstGeom prst="rect">
            <a:avLst/>
          </a:prstGeom>
          <a:solidFill>
            <a:schemeClr val="accent1"/>
          </a:solidFill>
          <a:ln w="12700">
            <a:solidFill>
              <a:schemeClr val="tx2">
                <a:lumMod val="60000"/>
                <a:lumOff val="40000"/>
              </a:schemeClr>
            </a:solidFill>
            <a:miter lim="800000"/>
            <a:headEnd/>
            <a:tailEnd/>
          </a:ln>
          <a:effectLst/>
        </p:spPr>
        <p:txBody>
          <a:bodyPr lIns="97274" tIns="48637" rIns="97274" bIns="48637" anchor="ctr"/>
          <a:lstStyle/>
          <a:p>
            <a:pPr marL="0" marR="0" lvl="0" indent="0" algn="ctr" defTabSz="300038" rtl="0" eaLnBrk="1" fontAlgn="auto" latinLnBrk="0" hangingPunct="1">
              <a:lnSpc>
                <a:spcPct val="100000"/>
              </a:lnSpc>
              <a:spcBef>
                <a:spcPct val="30000"/>
              </a:spcBef>
              <a:spcAft>
                <a:spcPct val="10000"/>
              </a:spcAft>
              <a:buClrTx/>
              <a:buSzTx/>
              <a:buFontTx/>
              <a:buNone/>
              <a:tabLst/>
              <a:defRPr/>
            </a:pPr>
            <a:r>
              <a:rPr kumimoji="0" lang="zh-CN" altLang="en-US" sz="13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注册资本</a:t>
            </a:r>
          </a:p>
        </p:txBody>
      </p:sp>
      <p:sp>
        <p:nvSpPr>
          <p:cNvPr id="42" name="Rectangle 15">
            <a:extLst>
              <a:ext uri="{FF2B5EF4-FFF2-40B4-BE49-F238E27FC236}">
                <a16:creationId xmlns="" xmlns:a16="http://schemas.microsoft.com/office/drawing/2014/main" id="{1D9B2420-B073-E041-BFC0-59480B4938BF}"/>
              </a:ext>
            </a:extLst>
          </p:cNvPr>
          <p:cNvSpPr>
            <a:spLocks noChangeArrowheads="1"/>
          </p:cNvSpPr>
          <p:nvPr/>
        </p:nvSpPr>
        <p:spPr bwMode="gray">
          <a:xfrm>
            <a:off x="2003425" y="2270125"/>
            <a:ext cx="6831013" cy="295275"/>
          </a:xfrm>
          <a:prstGeom prst="rect">
            <a:avLst/>
          </a:prstGeom>
          <a:noFill/>
          <a:ln w="9525" algn="ctr">
            <a:solidFill>
              <a:schemeClr val="accent2">
                <a:lumMod val="75000"/>
              </a:schemeClr>
            </a:solidFill>
            <a:miter lim="800000"/>
            <a:headEnd/>
            <a:tailEnd/>
          </a:ln>
          <a:effectLst/>
        </p:spPr>
        <p:txBody>
          <a:bodyPr lIns="91411" tIns="45706" rIns="91411" bIns="45706" anchor="ctr"/>
          <a:lstStyle/>
          <a:p>
            <a:pPr marL="0" marR="0" lvl="0" indent="266700" algn="just" defTabSz="457200" rtl="0" eaLnBrk="1" fontAlgn="auto" latinLnBrk="0" hangingPunct="1">
              <a:lnSpc>
                <a:spcPct val="100000"/>
              </a:lnSpc>
              <a:spcBef>
                <a:spcPts val="600"/>
              </a:spcBef>
              <a:spcAft>
                <a:spcPts val="0"/>
              </a:spcAft>
              <a:buClrTx/>
              <a:buSzTx/>
              <a:buFontTx/>
              <a:buNone/>
              <a:tabLst/>
              <a:defRPr/>
            </a:pPr>
            <a:endParaRPr kumimoji="0" lang="zh-CN" altLang="zh-CN" sz="1300" b="0" i="0" u="none" strike="noStrike" kern="100" cap="none" spc="0" normalizeH="0" baseline="0" noProof="0" dirty="0">
              <a:ln>
                <a:noFill/>
              </a:ln>
              <a:solidFill>
                <a:prstClr val="black"/>
              </a:solidFill>
              <a:effectLst/>
              <a:uLnTx/>
              <a:uFillTx/>
              <a:latin typeface="华文楷体"/>
              <a:ea typeface="华文楷体"/>
              <a:cs typeface="Times New Roman"/>
            </a:endParaRPr>
          </a:p>
        </p:txBody>
      </p:sp>
      <p:sp>
        <p:nvSpPr>
          <p:cNvPr id="43" name="Rectangle 14">
            <a:extLst>
              <a:ext uri="{FF2B5EF4-FFF2-40B4-BE49-F238E27FC236}">
                <a16:creationId xmlns="" xmlns:a16="http://schemas.microsoft.com/office/drawing/2014/main" id="{001AC069-9147-7C44-8566-920A67E7A3CD}"/>
              </a:ext>
            </a:extLst>
          </p:cNvPr>
          <p:cNvSpPr>
            <a:spLocks noChangeArrowheads="1"/>
          </p:cNvSpPr>
          <p:nvPr/>
        </p:nvSpPr>
        <p:spPr bwMode="gray">
          <a:xfrm>
            <a:off x="571500" y="2241550"/>
            <a:ext cx="1333500" cy="312738"/>
          </a:xfrm>
          <a:prstGeom prst="rect">
            <a:avLst/>
          </a:prstGeom>
          <a:solidFill>
            <a:schemeClr val="accent1"/>
          </a:solidFill>
          <a:ln w="12700">
            <a:solidFill>
              <a:schemeClr val="tx2">
                <a:lumMod val="60000"/>
                <a:lumOff val="40000"/>
              </a:schemeClr>
            </a:solidFill>
            <a:miter lim="800000"/>
            <a:headEnd/>
            <a:tailEnd/>
          </a:ln>
          <a:effectLst/>
        </p:spPr>
        <p:txBody>
          <a:bodyPr lIns="97274" tIns="48637" rIns="97274" bIns="48637" anchor="ctr"/>
          <a:lstStyle/>
          <a:p>
            <a:pPr marL="0" marR="0" lvl="0" indent="0" algn="ctr" defTabSz="300038" rtl="0" eaLnBrk="1" fontAlgn="auto" latinLnBrk="0" hangingPunct="1">
              <a:lnSpc>
                <a:spcPct val="100000"/>
              </a:lnSpc>
              <a:spcBef>
                <a:spcPct val="30000"/>
              </a:spcBef>
              <a:spcAft>
                <a:spcPct val="10000"/>
              </a:spcAft>
              <a:buClrTx/>
              <a:buSzTx/>
              <a:buFontTx/>
              <a:buNone/>
              <a:tabLst/>
              <a:defRPr/>
            </a:pPr>
            <a:r>
              <a:rPr kumimoji="0" lang="zh-CN" altLang="en-US" sz="13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登记机关</a:t>
            </a:r>
          </a:p>
        </p:txBody>
      </p:sp>
      <p:sp>
        <p:nvSpPr>
          <p:cNvPr id="44" name="Rectangle 14">
            <a:extLst>
              <a:ext uri="{FF2B5EF4-FFF2-40B4-BE49-F238E27FC236}">
                <a16:creationId xmlns="" xmlns:a16="http://schemas.microsoft.com/office/drawing/2014/main" id="{0A01BD4A-2438-4146-B2CD-E6AF0AA8E995}"/>
              </a:ext>
            </a:extLst>
          </p:cNvPr>
          <p:cNvSpPr>
            <a:spLocks noChangeArrowheads="1"/>
          </p:cNvSpPr>
          <p:nvPr/>
        </p:nvSpPr>
        <p:spPr bwMode="gray">
          <a:xfrm>
            <a:off x="534988" y="2822575"/>
            <a:ext cx="1371600" cy="328613"/>
          </a:xfrm>
          <a:prstGeom prst="rect">
            <a:avLst/>
          </a:prstGeom>
          <a:solidFill>
            <a:schemeClr val="accent1"/>
          </a:solidFill>
          <a:ln w="12700">
            <a:solidFill>
              <a:schemeClr val="tx2">
                <a:lumMod val="60000"/>
                <a:lumOff val="40000"/>
              </a:schemeClr>
            </a:solidFill>
            <a:miter lim="800000"/>
            <a:headEnd/>
            <a:tailEnd/>
          </a:ln>
          <a:effectLst/>
        </p:spPr>
        <p:txBody>
          <a:bodyPr lIns="97274" tIns="48637" rIns="97274" bIns="48637" anchor="ctr"/>
          <a:lstStyle/>
          <a:p>
            <a:pPr marL="0" marR="0" lvl="0" indent="0" algn="ctr" defTabSz="300038" rtl="0" eaLnBrk="1" fontAlgn="auto" latinLnBrk="0" hangingPunct="1">
              <a:lnSpc>
                <a:spcPct val="100000"/>
              </a:lnSpc>
              <a:spcBef>
                <a:spcPct val="30000"/>
              </a:spcBef>
              <a:spcAft>
                <a:spcPct val="10000"/>
              </a:spcAft>
              <a:buClrTx/>
              <a:buSzTx/>
              <a:buFontTx/>
              <a:buNone/>
              <a:tabLst/>
              <a:defRPr/>
            </a:pPr>
            <a:r>
              <a:rPr kumimoji="0" lang="zh-CN" altLang="en-US" sz="13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法定代表人</a:t>
            </a:r>
          </a:p>
        </p:txBody>
      </p:sp>
      <p:sp>
        <p:nvSpPr>
          <p:cNvPr id="45" name="Rectangle 14">
            <a:extLst>
              <a:ext uri="{FF2B5EF4-FFF2-40B4-BE49-F238E27FC236}">
                <a16:creationId xmlns="" xmlns:a16="http://schemas.microsoft.com/office/drawing/2014/main" id="{7F32A5C3-FCB4-A84B-98F5-2C3C5698BC4A}"/>
              </a:ext>
            </a:extLst>
          </p:cNvPr>
          <p:cNvSpPr>
            <a:spLocks noChangeArrowheads="1"/>
          </p:cNvSpPr>
          <p:nvPr/>
        </p:nvSpPr>
        <p:spPr bwMode="gray">
          <a:xfrm>
            <a:off x="534988" y="3432175"/>
            <a:ext cx="1371600" cy="328613"/>
          </a:xfrm>
          <a:prstGeom prst="rect">
            <a:avLst/>
          </a:prstGeom>
          <a:solidFill>
            <a:schemeClr val="accent1"/>
          </a:solidFill>
          <a:ln w="12700">
            <a:solidFill>
              <a:schemeClr val="tx2">
                <a:lumMod val="60000"/>
                <a:lumOff val="40000"/>
              </a:schemeClr>
            </a:solidFill>
            <a:miter lim="800000"/>
            <a:headEnd/>
            <a:tailEnd/>
          </a:ln>
          <a:effectLst/>
        </p:spPr>
        <p:txBody>
          <a:bodyPr lIns="97274" tIns="48637" rIns="97274" bIns="48637" anchor="ctr"/>
          <a:lstStyle/>
          <a:p>
            <a:pPr marL="0" marR="0" lvl="0" indent="0" algn="ctr" defTabSz="300038" rtl="0" eaLnBrk="1" fontAlgn="auto" latinLnBrk="0" hangingPunct="1">
              <a:lnSpc>
                <a:spcPct val="100000"/>
              </a:lnSpc>
              <a:spcBef>
                <a:spcPct val="30000"/>
              </a:spcBef>
              <a:spcAft>
                <a:spcPct val="10000"/>
              </a:spcAft>
              <a:buClrTx/>
              <a:buSzTx/>
              <a:buFontTx/>
              <a:buNone/>
              <a:tabLst/>
              <a:defRPr/>
            </a:pPr>
            <a:r>
              <a:rPr kumimoji="0" lang="zh-CN" altLang="en-US" sz="13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成立日期</a:t>
            </a:r>
          </a:p>
        </p:txBody>
      </p:sp>
      <p:sp>
        <p:nvSpPr>
          <p:cNvPr id="46" name="Rectangle 14">
            <a:extLst>
              <a:ext uri="{FF2B5EF4-FFF2-40B4-BE49-F238E27FC236}">
                <a16:creationId xmlns="" xmlns:a16="http://schemas.microsoft.com/office/drawing/2014/main" id="{941C71E6-49FF-EA4D-932F-30BA0FE339D5}"/>
              </a:ext>
            </a:extLst>
          </p:cNvPr>
          <p:cNvSpPr>
            <a:spLocks noChangeArrowheads="1"/>
          </p:cNvSpPr>
          <p:nvPr/>
        </p:nvSpPr>
        <p:spPr bwMode="gray">
          <a:xfrm>
            <a:off x="534988" y="4078288"/>
            <a:ext cx="1371600" cy="328612"/>
          </a:xfrm>
          <a:prstGeom prst="rect">
            <a:avLst/>
          </a:prstGeom>
          <a:solidFill>
            <a:schemeClr val="accent1"/>
          </a:solidFill>
          <a:ln w="12700">
            <a:solidFill>
              <a:schemeClr val="tx2">
                <a:lumMod val="60000"/>
                <a:lumOff val="40000"/>
              </a:schemeClr>
            </a:solidFill>
            <a:miter lim="800000"/>
            <a:headEnd/>
            <a:tailEnd/>
          </a:ln>
          <a:effectLst/>
        </p:spPr>
        <p:txBody>
          <a:bodyPr lIns="97274" tIns="48637" rIns="97274" bIns="48637" anchor="ctr"/>
          <a:lstStyle/>
          <a:p>
            <a:pPr marL="0" marR="0" lvl="0" indent="0" algn="ctr" defTabSz="300038" rtl="0" eaLnBrk="1" fontAlgn="auto" latinLnBrk="0" hangingPunct="1">
              <a:lnSpc>
                <a:spcPct val="100000"/>
              </a:lnSpc>
              <a:spcBef>
                <a:spcPct val="30000"/>
              </a:spcBef>
              <a:spcAft>
                <a:spcPct val="10000"/>
              </a:spcAft>
              <a:buClrTx/>
              <a:buSzTx/>
              <a:buFontTx/>
              <a:buNone/>
              <a:tabLst/>
              <a:defRPr/>
            </a:pPr>
            <a:r>
              <a:rPr kumimoji="0" lang="zh-CN" altLang="en-US" sz="13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注册地址</a:t>
            </a:r>
          </a:p>
        </p:txBody>
      </p:sp>
      <p:sp>
        <p:nvSpPr>
          <p:cNvPr id="47" name="Rectangle 15">
            <a:extLst>
              <a:ext uri="{FF2B5EF4-FFF2-40B4-BE49-F238E27FC236}">
                <a16:creationId xmlns="" xmlns:a16="http://schemas.microsoft.com/office/drawing/2014/main" id="{A0AEB64B-5BED-5D46-9236-DDD7C22825D6}"/>
              </a:ext>
            </a:extLst>
          </p:cNvPr>
          <p:cNvSpPr>
            <a:spLocks noChangeArrowheads="1"/>
          </p:cNvSpPr>
          <p:nvPr/>
        </p:nvSpPr>
        <p:spPr bwMode="gray">
          <a:xfrm>
            <a:off x="1989138" y="2838450"/>
            <a:ext cx="6845300" cy="295275"/>
          </a:xfrm>
          <a:prstGeom prst="rect">
            <a:avLst/>
          </a:prstGeom>
          <a:noFill/>
          <a:ln w="9525" algn="ctr">
            <a:solidFill>
              <a:schemeClr val="accent2">
                <a:lumMod val="75000"/>
              </a:schemeClr>
            </a:solidFill>
            <a:miter lim="800000"/>
            <a:headEnd/>
            <a:tailEnd/>
          </a:ln>
          <a:effectLst/>
        </p:spPr>
        <p:txBody>
          <a:bodyPr lIns="91411" tIns="45706" rIns="91411" bIns="45706" anchor="ctr"/>
          <a:lstStyle/>
          <a:p>
            <a:pPr marL="0" marR="0" lvl="0" indent="266700" algn="just" defTabSz="457200" rtl="0" eaLnBrk="1" fontAlgn="auto" latinLnBrk="0" hangingPunct="1">
              <a:lnSpc>
                <a:spcPct val="100000"/>
              </a:lnSpc>
              <a:spcBef>
                <a:spcPts val="600"/>
              </a:spcBef>
              <a:spcAft>
                <a:spcPts val="0"/>
              </a:spcAft>
              <a:buClrTx/>
              <a:buSzTx/>
              <a:buFontTx/>
              <a:buNone/>
              <a:tabLst/>
              <a:defRPr/>
            </a:pPr>
            <a:endParaRPr kumimoji="0" lang="zh-CN" altLang="zh-CN" sz="1300" b="0" i="0" u="none" strike="noStrike" kern="100" cap="none" spc="0" normalizeH="0" baseline="0" noProof="0" dirty="0">
              <a:ln>
                <a:noFill/>
              </a:ln>
              <a:solidFill>
                <a:prstClr val="black"/>
              </a:solidFill>
              <a:effectLst/>
              <a:uLnTx/>
              <a:uFillTx/>
              <a:latin typeface="华文楷体"/>
              <a:ea typeface="华文楷体"/>
              <a:cs typeface="Times New Roman"/>
            </a:endParaRPr>
          </a:p>
        </p:txBody>
      </p:sp>
      <p:sp>
        <p:nvSpPr>
          <p:cNvPr id="48" name="Rectangle 15">
            <a:extLst>
              <a:ext uri="{FF2B5EF4-FFF2-40B4-BE49-F238E27FC236}">
                <a16:creationId xmlns="" xmlns:a16="http://schemas.microsoft.com/office/drawing/2014/main" id="{620D7713-8550-5F48-862F-4EE05F1A431E}"/>
              </a:ext>
            </a:extLst>
          </p:cNvPr>
          <p:cNvSpPr>
            <a:spLocks noChangeArrowheads="1"/>
          </p:cNvSpPr>
          <p:nvPr/>
        </p:nvSpPr>
        <p:spPr bwMode="gray">
          <a:xfrm>
            <a:off x="1989138" y="3448050"/>
            <a:ext cx="6845300" cy="295275"/>
          </a:xfrm>
          <a:prstGeom prst="rect">
            <a:avLst/>
          </a:prstGeom>
          <a:noFill/>
          <a:ln w="9525" algn="ctr">
            <a:solidFill>
              <a:schemeClr val="accent2">
                <a:lumMod val="75000"/>
              </a:schemeClr>
            </a:solidFill>
            <a:miter lim="800000"/>
            <a:headEnd/>
            <a:tailEnd/>
          </a:ln>
          <a:effectLst/>
        </p:spPr>
        <p:txBody>
          <a:bodyPr lIns="91411" tIns="45706" rIns="91411" bIns="45706" anchor="ctr"/>
          <a:lstStyle/>
          <a:p>
            <a:pPr marL="0" marR="0" lvl="0" indent="266700" algn="just" defTabSz="457200" rtl="0" eaLnBrk="1" fontAlgn="auto" latinLnBrk="0" hangingPunct="1">
              <a:lnSpc>
                <a:spcPct val="100000"/>
              </a:lnSpc>
              <a:spcBef>
                <a:spcPts val="600"/>
              </a:spcBef>
              <a:spcAft>
                <a:spcPts val="0"/>
              </a:spcAft>
              <a:buClrTx/>
              <a:buSzTx/>
              <a:buFontTx/>
              <a:buNone/>
              <a:tabLst/>
              <a:defRPr/>
            </a:pPr>
            <a:endParaRPr kumimoji="0" lang="zh-CN" altLang="zh-CN" sz="1300" b="0" i="0" u="none" strike="noStrike" kern="100" cap="none" spc="0" normalizeH="0" baseline="0" noProof="0" dirty="0">
              <a:ln>
                <a:noFill/>
              </a:ln>
              <a:solidFill>
                <a:prstClr val="black"/>
              </a:solidFill>
              <a:effectLst/>
              <a:uLnTx/>
              <a:uFillTx/>
              <a:latin typeface="华文楷体"/>
              <a:ea typeface="华文楷体"/>
              <a:cs typeface="Times New Roman"/>
            </a:endParaRPr>
          </a:p>
        </p:txBody>
      </p:sp>
      <p:sp>
        <p:nvSpPr>
          <p:cNvPr id="49" name="Rectangle 15">
            <a:extLst>
              <a:ext uri="{FF2B5EF4-FFF2-40B4-BE49-F238E27FC236}">
                <a16:creationId xmlns="" xmlns:a16="http://schemas.microsoft.com/office/drawing/2014/main" id="{D48F6BAE-2894-524E-891E-41480556E631}"/>
              </a:ext>
            </a:extLst>
          </p:cNvPr>
          <p:cNvSpPr>
            <a:spLocks noChangeArrowheads="1"/>
          </p:cNvSpPr>
          <p:nvPr/>
        </p:nvSpPr>
        <p:spPr bwMode="gray">
          <a:xfrm>
            <a:off x="1995488" y="4095750"/>
            <a:ext cx="6838950" cy="295275"/>
          </a:xfrm>
          <a:prstGeom prst="rect">
            <a:avLst/>
          </a:prstGeom>
          <a:noFill/>
          <a:ln w="9525" algn="ctr">
            <a:solidFill>
              <a:schemeClr val="accent2">
                <a:lumMod val="75000"/>
              </a:schemeClr>
            </a:solidFill>
            <a:miter lim="800000"/>
            <a:headEnd/>
            <a:tailEnd/>
          </a:ln>
          <a:effectLst/>
        </p:spPr>
        <p:txBody>
          <a:bodyPr lIns="91411" tIns="45706" rIns="91411" bIns="45706" anchor="ctr"/>
          <a:lstStyle/>
          <a:p>
            <a:pPr marL="0" marR="0" lvl="0" indent="266700" algn="just" defTabSz="457200" rtl="0" eaLnBrk="1" fontAlgn="auto" latinLnBrk="0" hangingPunct="1">
              <a:lnSpc>
                <a:spcPct val="100000"/>
              </a:lnSpc>
              <a:spcBef>
                <a:spcPts val="600"/>
              </a:spcBef>
              <a:spcAft>
                <a:spcPts val="0"/>
              </a:spcAft>
              <a:buClrTx/>
              <a:buSzTx/>
              <a:buFontTx/>
              <a:buNone/>
              <a:tabLst/>
              <a:defRPr/>
            </a:pPr>
            <a:endParaRPr kumimoji="0" lang="zh-CN" altLang="zh-CN" sz="1300" b="0" i="0" u="none" strike="noStrike" kern="100" cap="none" spc="0" normalizeH="0" baseline="0" noProof="0" dirty="0">
              <a:ln>
                <a:noFill/>
              </a:ln>
              <a:solidFill>
                <a:prstClr val="black"/>
              </a:solidFill>
              <a:effectLst/>
              <a:uLnTx/>
              <a:uFillTx/>
              <a:latin typeface="华文楷体"/>
              <a:ea typeface="华文楷体"/>
              <a:cs typeface="Times New Roman"/>
            </a:endParaRPr>
          </a:p>
        </p:txBody>
      </p:sp>
      <p:sp>
        <p:nvSpPr>
          <p:cNvPr id="50" name="Rectangle 15">
            <a:extLst>
              <a:ext uri="{FF2B5EF4-FFF2-40B4-BE49-F238E27FC236}">
                <a16:creationId xmlns="" xmlns:a16="http://schemas.microsoft.com/office/drawing/2014/main" id="{EABE9D56-0BAB-994C-AA87-6FF33035CDE3}"/>
              </a:ext>
            </a:extLst>
          </p:cNvPr>
          <p:cNvSpPr>
            <a:spLocks noChangeArrowheads="1"/>
          </p:cNvSpPr>
          <p:nvPr/>
        </p:nvSpPr>
        <p:spPr bwMode="gray">
          <a:xfrm>
            <a:off x="1989138" y="4705350"/>
            <a:ext cx="6845300" cy="1076325"/>
          </a:xfrm>
          <a:prstGeom prst="rect">
            <a:avLst/>
          </a:prstGeom>
          <a:noFill/>
          <a:ln w="9525" algn="ctr">
            <a:solidFill>
              <a:schemeClr val="accent2">
                <a:lumMod val="75000"/>
              </a:schemeClr>
            </a:solidFill>
            <a:miter lim="800000"/>
            <a:headEnd/>
            <a:tailEnd/>
          </a:ln>
          <a:effectLst/>
        </p:spPr>
        <p:txBody>
          <a:bodyPr lIns="91411" tIns="45706" rIns="91411" bIns="45706" anchor="ctr"/>
          <a:lstStyle/>
          <a:p>
            <a:pPr marL="0" marR="0" lvl="0" indent="266700" algn="just" defTabSz="457200" rtl="0" eaLnBrk="1" fontAlgn="auto" latinLnBrk="0" hangingPunct="1">
              <a:lnSpc>
                <a:spcPct val="100000"/>
              </a:lnSpc>
              <a:spcBef>
                <a:spcPts val="600"/>
              </a:spcBef>
              <a:spcAft>
                <a:spcPts val="0"/>
              </a:spcAft>
              <a:buClrTx/>
              <a:buSzTx/>
              <a:buFontTx/>
              <a:buNone/>
              <a:tabLst/>
              <a:defRPr/>
            </a:pPr>
            <a:endParaRPr kumimoji="0" lang="zh-CN" altLang="zh-CN" sz="1300" b="0" i="0" u="none" strike="noStrike" kern="100" cap="none" spc="0" normalizeH="0" baseline="0" noProof="0" dirty="0">
              <a:ln>
                <a:noFill/>
              </a:ln>
              <a:solidFill>
                <a:prstClr val="black"/>
              </a:solidFill>
              <a:effectLst/>
              <a:uLnTx/>
              <a:uFillTx/>
              <a:latin typeface="华文楷体"/>
              <a:ea typeface="华文楷体"/>
              <a:cs typeface="Times New Roman"/>
            </a:endParaRPr>
          </a:p>
        </p:txBody>
      </p:sp>
      <p:sp>
        <p:nvSpPr>
          <p:cNvPr id="51" name="文本框 50">
            <a:extLst>
              <a:ext uri="{FF2B5EF4-FFF2-40B4-BE49-F238E27FC236}">
                <a16:creationId xmlns="" xmlns:a16="http://schemas.microsoft.com/office/drawing/2014/main" id="{BC4B0E3D-EAC2-DB47-B67F-B254C0823F79}"/>
              </a:ext>
            </a:extLst>
          </p:cNvPr>
          <p:cNvSpPr txBox="1"/>
          <p:nvPr/>
        </p:nvSpPr>
        <p:spPr>
          <a:xfrm>
            <a:off x="1995488" y="1125538"/>
            <a:ext cx="2351926" cy="292388"/>
          </a:xfrm>
          <a:prstGeom prst="rect">
            <a:avLst/>
          </a:prstGeom>
          <a:noFill/>
        </p:spPr>
        <p:txBody>
          <a:bodyPr wrap="none">
            <a:spAutoFit/>
          </a:bodyPr>
          <a:lstStyle/>
          <a:p>
            <a:pPr lvl="0" defTabSz="457200">
              <a:defRPr/>
            </a:pPr>
            <a:r>
              <a:rPr kumimoji="1" lang="zh-CN" altLang="en-US" sz="1300" dirty="0">
                <a:solidFill>
                  <a:prstClr val="black"/>
                </a:solidFill>
              </a:rPr>
              <a:t>深圳市资福医疗技术有限公司</a:t>
            </a:r>
            <a:endParaRPr kumimoji="1" lang="zh-CN" altLang="en-US" sz="1300" b="0" i="0" u="none" strike="noStrike" kern="1200" cap="none" spc="0" normalizeH="0" baseline="0" noProof="0" dirty="0">
              <a:ln>
                <a:noFill/>
              </a:ln>
              <a:solidFill>
                <a:prstClr val="black"/>
              </a:solidFill>
              <a:effectLst/>
              <a:uLnTx/>
              <a:uFillTx/>
              <a:latin typeface="华文楷体"/>
              <a:ea typeface="华文楷体"/>
            </a:endParaRPr>
          </a:p>
        </p:txBody>
      </p:sp>
      <p:sp>
        <p:nvSpPr>
          <p:cNvPr id="52" name="文本框 51">
            <a:extLst>
              <a:ext uri="{FF2B5EF4-FFF2-40B4-BE49-F238E27FC236}">
                <a16:creationId xmlns="" xmlns:a16="http://schemas.microsoft.com/office/drawing/2014/main" id="{5164C07A-AA21-E542-A38C-C21E3432D97A}"/>
              </a:ext>
            </a:extLst>
          </p:cNvPr>
          <p:cNvSpPr txBox="1"/>
          <p:nvPr/>
        </p:nvSpPr>
        <p:spPr>
          <a:xfrm>
            <a:off x="2003425" y="1676400"/>
            <a:ext cx="1183337" cy="292388"/>
          </a:xfrm>
          <a:prstGeom prst="rect">
            <a:avLst/>
          </a:prstGeom>
          <a:noFill/>
        </p:spPr>
        <p:txBody>
          <a:bodyPr wrap="none">
            <a:spAutoFit/>
          </a:bodyPr>
          <a:lstStyle/>
          <a:p>
            <a:pPr lvl="0" defTabSz="457200">
              <a:defRPr/>
            </a:pPr>
            <a:r>
              <a:rPr kumimoji="1" lang="en-US" altLang="zh-CN" sz="1300" dirty="0">
                <a:solidFill>
                  <a:prstClr val="black"/>
                </a:solidFill>
                <a:latin typeface="华文楷体"/>
              </a:rPr>
              <a:t>1891.7973</a:t>
            </a:r>
            <a:r>
              <a:rPr kumimoji="1" lang="zh-CN" altLang="en-US" sz="1300" dirty="0">
                <a:solidFill>
                  <a:prstClr val="black"/>
                </a:solidFill>
                <a:latin typeface="华文楷体"/>
              </a:rPr>
              <a:t>万元</a:t>
            </a:r>
            <a:endParaRPr kumimoji="1" lang="zh-CN" altLang="en-US" sz="1300" b="0" i="0" u="none" strike="noStrike" kern="1200" cap="none" spc="0" normalizeH="0" baseline="0" noProof="0" dirty="0">
              <a:ln>
                <a:noFill/>
              </a:ln>
              <a:solidFill>
                <a:prstClr val="black"/>
              </a:solidFill>
              <a:effectLst/>
              <a:uLnTx/>
              <a:uFillTx/>
              <a:latin typeface="华文楷体"/>
              <a:ea typeface="华文楷体"/>
            </a:endParaRPr>
          </a:p>
        </p:txBody>
      </p:sp>
      <p:sp>
        <p:nvSpPr>
          <p:cNvPr id="53" name="文本框 52">
            <a:extLst>
              <a:ext uri="{FF2B5EF4-FFF2-40B4-BE49-F238E27FC236}">
                <a16:creationId xmlns="" xmlns:a16="http://schemas.microsoft.com/office/drawing/2014/main" id="{84E3740E-26B7-E444-81AC-F3F007AE6610}"/>
              </a:ext>
            </a:extLst>
          </p:cNvPr>
          <p:cNvSpPr txBox="1"/>
          <p:nvPr/>
        </p:nvSpPr>
        <p:spPr>
          <a:xfrm>
            <a:off x="1995488" y="2851150"/>
            <a:ext cx="684803" cy="292388"/>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300" dirty="0">
                <a:solidFill>
                  <a:prstClr val="black"/>
                </a:solidFill>
                <a:latin typeface="华文楷体"/>
                <a:ea typeface="华文楷体"/>
              </a:rPr>
              <a:t>吴良信</a:t>
            </a:r>
            <a:endParaRPr kumimoji="1" lang="zh-CN" altLang="en-US" sz="1300" b="0" i="0" u="none" strike="noStrike" kern="1200" cap="none" spc="0" normalizeH="0" baseline="0" noProof="0" dirty="0">
              <a:ln>
                <a:noFill/>
              </a:ln>
              <a:solidFill>
                <a:prstClr val="black"/>
              </a:solidFill>
              <a:effectLst/>
              <a:uLnTx/>
              <a:uFillTx/>
              <a:latin typeface="华文楷体"/>
              <a:ea typeface="华文楷体"/>
            </a:endParaRPr>
          </a:p>
        </p:txBody>
      </p:sp>
      <p:sp>
        <p:nvSpPr>
          <p:cNvPr id="54" name="文本框 53">
            <a:extLst>
              <a:ext uri="{FF2B5EF4-FFF2-40B4-BE49-F238E27FC236}">
                <a16:creationId xmlns="" xmlns:a16="http://schemas.microsoft.com/office/drawing/2014/main" id="{D96CB4CF-FBBF-5F41-A4EC-09A07738C7B4}"/>
              </a:ext>
            </a:extLst>
          </p:cNvPr>
          <p:cNvSpPr txBox="1"/>
          <p:nvPr/>
        </p:nvSpPr>
        <p:spPr>
          <a:xfrm>
            <a:off x="2017713" y="3432175"/>
            <a:ext cx="1313180" cy="292388"/>
          </a:xfrm>
          <a:prstGeom prst="rect">
            <a:avLst/>
          </a:prstGeom>
          <a:noFill/>
        </p:spPr>
        <p:txBody>
          <a:bodyPr wrap="none">
            <a:spAutoFit/>
          </a:bodyPr>
          <a:lstStyle/>
          <a:p>
            <a:pPr lvl="0" defTabSz="457200">
              <a:defRPr/>
            </a:pPr>
            <a:r>
              <a:rPr kumimoji="1" lang="en-US" altLang="zh-CN" sz="1300" dirty="0">
                <a:solidFill>
                  <a:prstClr val="black"/>
                </a:solidFill>
                <a:latin typeface="华文楷体"/>
              </a:rPr>
              <a:t>2011</a:t>
            </a:r>
            <a:r>
              <a:rPr kumimoji="1" lang="zh-CN" altLang="en-US" sz="1300" dirty="0">
                <a:solidFill>
                  <a:prstClr val="black"/>
                </a:solidFill>
                <a:latin typeface="华文楷体"/>
              </a:rPr>
              <a:t>年</a:t>
            </a:r>
            <a:r>
              <a:rPr kumimoji="1" lang="en-US" altLang="zh-CN" sz="1300" dirty="0">
                <a:solidFill>
                  <a:prstClr val="black"/>
                </a:solidFill>
                <a:latin typeface="华文楷体"/>
              </a:rPr>
              <a:t>01</a:t>
            </a:r>
            <a:r>
              <a:rPr kumimoji="1" lang="zh-CN" altLang="en-US" sz="1300" dirty="0">
                <a:solidFill>
                  <a:prstClr val="black"/>
                </a:solidFill>
                <a:latin typeface="华文楷体"/>
              </a:rPr>
              <a:t>月</a:t>
            </a:r>
            <a:r>
              <a:rPr kumimoji="1" lang="en-US" altLang="zh-CN" sz="1300" dirty="0">
                <a:solidFill>
                  <a:prstClr val="black"/>
                </a:solidFill>
                <a:latin typeface="华文楷体"/>
              </a:rPr>
              <a:t>07</a:t>
            </a:r>
            <a:r>
              <a:rPr kumimoji="1" lang="zh-CN" altLang="en-US" sz="1300" dirty="0">
                <a:solidFill>
                  <a:prstClr val="black"/>
                </a:solidFill>
                <a:latin typeface="华文楷体"/>
              </a:rPr>
              <a:t>日</a:t>
            </a:r>
            <a:endParaRPr kumimoji="1" lang="zh-CN" altLang="en-US" sz="1300" b="0" i="0" u="none" strike="noStrike" kern="1200" cap="none" spc="0" normalizeH="0" baseline="0" noProof="0" dirty="0">
              <a:ln>
                <a:noFill/>
              </a:ln>
              <a:solidFill>
                <a:prstClr val="black"/>
              </a:solidFill>
              <a:effectLst/>
              <a:uLnTx/>
              <a:uFillTx/>
              <a:latin typeface="华文楷体"/>
              <a:ea typeface="华文楷体"/>
            </a:endParaRPr>
          </a:p>
        </p:txBody>
      </p:sp>
      <p:sp>
        <p:nvSpPr>
          <p:cNvPr id="55" name="文本框 54">
            <a:extLst>
              <a:ext uri="{FF2B5EF4-FFF2-40B4-BE49-F238E27FC236}">
                <a16:creationId xmlns="" xmlns:a16="http://schemas.microsoft.com/office/drawing/2014/main" id="{3E4D1702-F0A9-7541-882C-0EE49582EA5D}"/>
              </a:ext>
            </a:extLst>
          </p:cNvPr>
          <p:cNvSpPr txBox="1"/>
          <p:nvPr/>
        </p:nvSpPr>
        <p:spPr>
          <a:xfrm>
            <a:off x="1965325" y="2255838"/>
            <a:ext cx="1851789" cy="292388"/>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300" b="0" i="0" u="none" strike="noStrike" kern="1200" cap="none" spc="0" normalizeH="0" baseline="0" noProof="0" dirty="0">
                <a:ln>
                  <a:noFill/>
                </a:ln>
                <a:solidFill>
                  <a:prstClr val="black"/>
                </a:solidFill>
                <a:effectLst/>
                <a:uLnTx/>
                <a:uFillTx/>
                <a:latin typeface="华文楷体"/>
                <a:ea typeface="华文楷体"/>
                <a:cs typeface="+mn-cs"/>
              </a:rPr>
              <a:t>深圳市市场监督管理局</a:t>
            </a:r>
          </a:p>
        </p:txBody>
      </p:sp>
      <p:sp>
        <p:nvSpPr>
          <p:cNvPr id="56" name="文本框 55">
            <a:extLst>
              <a:ext uri="{FF2B5EF4-FFF2-40B4-BE49-F238E27FC236}">
                <a16:creationId xmlns="" xmlns:a16="http://schemas.microsoft.com/office/drawing/2014/main" id="{6387967C-5E31-034F-B313-57ADA412311E}"/>
              </a:ext>
            </a:extLst>
          </p:cNvPr>
          <p:cNvSpPr txBox="1"/>
          <p:nvPr/>
        </p:nvSpPr>
        <p:spPr>
          <a:xfrm>
            <a:off x="1965325" y="4705350"/>
            <a:ext cx="6869113" cy="1092607"/>
          </a:xfrm>
          <a:prstGeom prst="rect">
            <a:avLst/>
          </a:prstGeom>
          <a:noFill/>
        </p:spPr>
        <p:txBody>
          <a:bodyPr>
            <a:spAutoFit/>
          </a:bodyPr>
          <a:lstStyle/>
          <a:p>
            <a:pPr lvl="0" algn="just" defTabSz="457200">
              <a:defRPr/>
            </a:pPr>
            <a:r>
              <a:rPr kumimoji="1" lang="zh-CN" altLang="en-US" sz="1300" b="0" i="0" u="none" strike="noStrike" kern="1200" cap="none" spc="0" normalizeH="0" baseline="0" noProof="0" dirty="0">
                <a:ln>
                  <a:noFill/>
                </a:ln>
                <a:solidFill>
                  <a:prstClr val="black"/>
                </a:solidFill>
                <a:effectLst/>
                <a:uLnTx/>
                <a:uFillTx/>
                <a:latin typeface="华文楷体"/>
                <a:ea typeface="华文楷体"/>
              </a:rPr>
              <a:t>一般经营项目：</a:t>
            </a:r>
            <a:r>
              <a:rPr kumimoji="1" lang="en-US" altLang="zh-CN" sz="1300" b="0" i="0" u="none" strike="noStrike" kern="1200" cap="none" spc="0" normalizeH="0" baseline="0" noProof="0" dirty="0">
                <a:ln>
                  <a:noFill/>
                </a:ln>
                <a:solidFill>
                  <a:prstClr val="black"/>
                </a:solidFill>
                <a:effectLst/>
                <a:uLnTx/>
                <a:uFillTx/>
                <a:latin typeface="华文楷体"/>
                <a:ea typeface="华文楷体"/>
              </a:rPr>
              <a:t>Ⅱ</a:t>
            </a:r>
            <a:r>
              <a:rPr kumimoji="1" lang="zh-CN" altLang="en-US" sz="1300" b="0" i="0" u="none" strike="noStrike" kern="1200" cap="none" spc="0" normalizeH="0" baseline="0" noProof="0" dirty="0">
                <a:ln>
                  <a:noFill/>
                </a:ln>
                <a:solidFill>
                  <a:prstClr val="black"/>
                </a:solidFill>
                <a:effectLst/>
                <a:uLnTx/>
                <a:uFillTx/>
                <a:latin typeface="华文楷体"/>
                <a:ea typeface="华文楷体"/>
              </a:rPr>
              <a:t>类、</a:t>
            </a:r>
            <a:r>
              <a:rPr kumimoji="1" lang="en-US" altLang="zh-CN" sz="1300" b="0" i="0" u="none" strike="noStrike" kern="1200" cap="none" spc="0" normalizeH="0" baseline="0" noProof="0" dirty="0">
                <a:ln>
                  <a:noFill/>
                </a:ln>
                <a:solidFill>
                  <a:prstClr val="black"/>
                </a:solidFill>
                <a:effectLst/>
                <a:uLnTx/>
                <a:uFillTx/>
                <a:latin typeface="华文楷体"/>
                <a:ea typeface="华文楷体"/>
              </a:rPr>
              <a:t>Ⅲ</a:t>
            </a:r>
            <a:r>
              <a:rPr kumimoji="1" lang="zh-CN" altLang="en-US" sz="1300" b="0" i="0" u="none" strike="noStrike" kern="1200" cap="none" spc="0" normalizeH="0" baseline="0" noProof="0" dirty="0">
                <a:ln>
                  <a:noFill/>
                </a:ln>
                <a:solidFill>
                  <a:prstClr val="black"/>
                </a:solidFill>
                <a:effectLst/>
                <a:uLnTx/>
                <a:uFillTx/>
                <a:latin typeface="华文楷体"/>
                <a:ea typeface="华文楷体"/>
              </a:rPr>
              <a:t>类</a:t>
            </a:r>
            <a:r>
              <a:rPr kumimoji="1" lang="en-US" altLang="zh-CN" sz="1300" b="0" i="0" u="none" strike="noStrike" kern="1200" cap="none" spc="0" normalizeH="0" baseline="0" noProof="0" dirty="0">
                <a:ln>
                  <a:noFill/>
                </a:ln>
                <a:solidFill>
                  <a:prstClr val="black"/>
                </a:solidFill>
                <a:effectLst/>
                <a:uLnTx/>
                <a:uFillTx/>
                <a:latin typeface="华文楷体"/>
                <a:ea typeface="华文楷体"/>
              </a:rPr>
              <a:t>6822</a:t>
            </a:r>
            <a:r>
              <a:rPr kumimoji="1" lang="zh-CN" altLang="en-US" sz="1300" b="0" i="0" u="none" strike="noStrike" kern="1200" cap="none" spc="0" normalizeH="0" baseline="0" noProof="0" dirty="0">
                <a:ln>
                  <a:noFill/>
                </a:ln>
                <a:solidFill>
                  <a:prstClr val="black"/>
                </a:solidFill>
                <a:effectLst/>
                <a:uLnTx/>
                <a:uFillTx/>
                <a:latin typeface="华文楷体"/>
                <a:ea typeface="华文楷体"/>
              </a:rPr>
              <a:t>医用光学器具、仪器及内窥镜设备的研发、上门安装和技术服务；</a:t>
            </a:r>
            <a:r>
              <a:rPr kumimoji="1" lang="en-US" altLang="zh-CN" sz="1300" dirty="0">
                <a:solidFill>
                  <a:prstClr val="black"/>
                </a:solidFill>
                <a:latin typeface="华文楷体"/>
              </a:rPr>
              <a:t>Ⅱ</a:t>
            </a:r>
            <a:r>
              <a:rPr kumimoji="1" lang="zh-CN" altLang="en-US" sz="1300" dirty="0">
                <a:solidFill>
                  <a:prstClr val="black"/>
                </a:solidFill>
                <a:latin typeface="华文楷体"/>
              </a:rPr>
              <a:t>类、</a:t>
            </a:r>
            <a:r>
              <a:rPr kumimoji="1" lang="en-US" altLang="zh-CN" sz="1300" dirty="0">
                <a:solidFill>
                  <a:prstClr val="black"/>
                </a:solidFill>
                <a:latin typeface="华文楷体"/>
              </a:rPr>
              <a:t>Ⅲ</a:t>
            </a:r>
            <a:r>
              <a:rPr kumimoji="1" lang="zh-CN" altLang="en-US" sz="1300" dirty="0">
                <a:solidFill>
                  <a:prstClr val="black"/>
                </a:solidFill>
                <a:latin typeface="华文楷体"/>
              </a:rPr>
              <a:t>类</a:t>
            </a:r>
            <a:r>
              <a:rPr kumimoji="1" lang="en-US" altLang="zh-CN" sz="1300" dirty="0">
                <a:solidFill>
                  <a:prstClr val="black"/>
                </a:solidFill>
                <a:latin typeface="华文楷体"/>
              </a:rPr>
              <a:t>6870</a:t>
            </a:r>
            <a:r>
              <a:rPr kumimoji="1" lang="zh-CN" altLang="en-US" sz="1300" dirty="0">
                <a:solidFill>
                  <a:prstClr val="black"/>
                </a:solidFill>
                <a:latin typeface="华文楷体"/>
              </a:rPr>
              <a:t>软件的研发、销售、上门安装和技术服务；经营出口业务（以上根据法律、行政法规、国务院决定等规定需要审批的，依法取得相关审批文件后方可经营）。特许经营项目：</a:t>
            </a:r>
            <a:r>
              <a:rPr kumimoji="1" lang="en-US" altLang="zh-CN" sz="1300" dirty="0">
                <a:solidFill>
                  <a:prstClr val="black"/>
                </a:solidFill>
                <a:latin typeface="华文楷体"/>
              </a:rPr>
              <a:t>Ⅱ</a:t>
            </a:r>
            <a:r>
              <a:rPr kumimoji="1" lang="zh-CN" altLang="en-US" sz="1300" dirty="0">
                <a:solidFill>
                  <a:prstClr val="black"/>
                </a:solidFill>
                <a:latin typeface="华文楷体"/>
              </a:rPr>
              <a:t>类、</a:t>
            </a:r>
            <a:r>
              <a:rPr kumimoji="1" lang="en-US" altLang="zh-CN" sz="1300" dirty="0">
                <a:solidFill>
                  <a:prstClr val="black"/>
                </a:solidFill>
                <a:latin typeface="华文楷体"/>
              </a:rPr>
              <a:t>Ⅲ</a:t>
            </a:r>
            <a:r>
              <a:rPr kumimoji="1" lang="zh-CN" altLang="en-US" sz="1300" dirty="0">
                <a:solidFill>
                  <a:prstClr val="black"/>
                </a:solidFill>
                <a:latin typeface="华文楷体"/>
              </a:rPr>
              <a:t>类</a:t>
            </a:r>
            <a:r>
              <a:rPr kumimoji="1" lang="en-US" altLang="zh-CN" sz="1300" dirty="0">
                <a:solidFill>
                  <a:prstClr val="black"/>
                </a:solidFill>
                <a:latin typeface="华文楷体"/>
              </a:rPr>
              <a:t>6822</a:t>
            </a:r>
            <a:r>
              <a:rPr kumimoji="1" lang="zh-CN" altLang="en-US" sz="1300" dirty="0">
                <a:solidFill>
                  <a:prstClr val="black"/>
                </a:solidFill>
                <a:latin typeface="华文楷体"/>
              </a:rPr>
              <a:t>医用光学器具、仪器及内窥镜设备的生产、销售；</a:t>
            </a:r>
            <a:r>
              <a:rPr kumimoji="1" lang="en-US" altLang="zh-CN" sz="1300" dirty="0">
                <a:solidFill>
                  <a:prstClr val="black"/>
                </a:solidFill>
                <a:latin typeface="华文楷体"/>
              </a:rPr>
              <a:t> Ⅱ</a:t>
            </a:r>
            <a:r>
              <a:rPr kumimoji="1" lang="zh-CN" altLang="en-US" sz="1300" dirty="0">
                <a:solidFill>
                  <a:prstClr val="black"/>
                </a:solidFill>
                <a:latin typeface="华文楷体"/>
              </a:rPr>
              <a:t>类、</a:t>
            </a:r>
            <a:r>
              <a:rPr kumimoji="1" lang="en-US" altLang="zh-CN" sz="1300" dirty="0">
                <a:solidFill>
                  <a:prstClr val="black"/>
                </a:solidFill>
                <a:latin typeface="华文楷体"/>
              </a:rPr>
              <a:t>Ⅲ</a:t>
            </a:r>
            <a:r>
              <a:rPr kumimoji="1" lang="zh-CN" altLang="en-US" sz="1300" dirty="0">
                <a:solidFill>
                  <a:prstClr val="black"/>
                </a:solidFill>
                <a:latin typeface="华文楷体"/>
              </a:rPr>
              <a:t>类</a:t>
            </a:r>
            <a:r>
              <a:rPr kumimoji="1" lang="en-US" altLang="zh-CN" sz="1300" dirty="0">
                <a:solidFill>
                  <a:prstClr val="black"/>
                </a:solidFill>
                <a:latin typeface="华文楷体"/>
              </a:rPr>
              <a:t>6870</a:t>
            </a:r>
            <a:r>
              <a:rPr kumimoji="1" lang="zh-CN" altLang="en-US" sz="1300" dirty="0">
                <a:solidFill>
                  <a:prstClr val="black"/>
                </a:solidFill>
                <a:latin typeface="华文楷体"/>
              </a:rPr>
              <a:t>软件的生产。</a:t>
            </a:r>
            <a:endParaRPr kumimoji="1" lang="zh-CN" altLang="en-US" sz="1300" b="0" i="0" u="none" strike="noStrike" kern="1200" cap="none" spc="0" normalizeH="0" baseline="0" noProof="0" dirty="0">
              <a:ln>
                <a:noFill/>
              </a:ln>
              <a:solidFill>
                <a:prstClr val="black"/>
              </a:solidFill>
              <a:effectLst/>
              <a:uLnTx/>
              <a:uFillTx/>
              <a:latin typeface="华文楷体"/>
              <a:ea typeface="华文楷体"/>
            </a:endParaRPr>
          </a:p>
        </p:txBody>
      </p:sp>
      <p:sp>
        <p:nvSpPr>
          <p:cNvPr id="57" name="矩形 56">
            <a:extLst>
              <a:ext uri="{FF2B5EF4-FFF2-40B4-BE49-F238E27FC236}">
                <a16:creationId xmlns="" xmlns:a16="http://schemas.microsoft.com/office/drawing/2014/main" id="{4AC0671C-8EA1-FF42-8EE8-AA2EF92CCB06}"/>
              </a:ext>
            </a:extLst>
          </p:cNvPr>
          <p:cNvSpPr/>
          <p:nvPr/>
        </p:nvSpPr>
        <p:spPr>
          <a:xfrm>
            <a:off x="1989138" y="4094163"/>
            <a:ext cx="6905625" cy="292388"/>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华文楷体"/>
                <a:ea typeface="华文楷体"/>
                <a:cs typeface="+mn-cs"/>
              </a:rPr>
              <a:t>深圳市南山区西丽街道朗山路</a:t>
            </a:r>
            <a:r>
              <a:rPr kumimoji="0" lang="en-US" altLang="zh-CN" sz="1300" b="0" i="0" u="none" strike="noStrike" kern="1200" cap="none" spc="0" normalizeH="0" baseline="0" noProof="0" dirty="0">
                <a:ln>
                  <a:noFill/>
                </a:ln>
                <a:solidFill>
                  <a:prstClr val="black"/>
                </a:solidFill>
                <a:effectLst/>
                <a:uLnTx/>
                <a:uFillTx/>
                <a:latin typeface="华文楷体"/>
                <a:ea typeface="华文楷体"/>
                <a:cs typeface="+mn-cs"/>
              </a:rPr>
              <a:t>13</a:t>
            </a:r>
            <a:r>
              <a:rPr kumimoji="0" lang="zh-CN" altLang="en-US" sz="1300" b="0" i="0" u="none" strike="noStrike" kern="1200" cap="none" spc="0" normalizeH="0" baseline="0" noProof="0" dirty="0">
                <a:ln>
                  <a:noFill/>
                </a:ln>
                <a:solidFill>
                  <a:prstClr val="black"/>
                </a:solidFill>
                <a:effectLst/>
                <a:uLnTx/>
                <a:uFillTx/>
                <a:latin typeface="华文楷体"/>
                <a:ea typeface="华文楷体"/>
                <a:cs typeface="+mn-cs"/>
              </a:rPr>
              <a:t>号清华紫光信息港</a:t>
            </a:r>
            <a:r>
              <a:rPr kumimoji="0" lang="en-US" altLang="zh-CN" sz="1300" b="0" i="0" u="none" strike="noStrike" kern="1200" cap="none" spc="0" normalizeH="0" baseline="0" noProof="0" dirty="0">
                <a:ln>
                  <a:noFill/>
                </a:ln>
                <a:solidFill>
                  <a:prstClr val="black"/>
                </a:solidFill>
                <a:effectLst/>
                <a:uLnTx/>
                <a:uFillTx/>
                <a:latin typeface="华文楷体"/>
                <a:ea typeface="华文楷体"/>
                <a:cs typeface="+mn-cs"/>
              </a:rPr>
              <a:t>C</a:t>
            </a:r>
            <a:r>
              <a:rPr kumimoji="0" lang="zh-CN" altLang="en-US" sz="1300" b="0" i="0" u="none" strike="noStrike" kern="1200" cap="none" spc="0" normalizeH="0" baseline="0" noProof="0" dirty="0">
                <a:ln>
                  <a:noFill/>
                </a:ln>
                <a:solidFill>
                  <a:prstClr val="black"/>
                </a:solidFill>
                <a:effectLst/>
                <a:uLnTx/>
                <a:uFillTx/>
                <a:latin typeface="华文楷体"/>
                <a:ea typeface="华文楷体"/>
                <a:cs typeface="+mn-cs"/>
              </a:rPr>
              <a:t>座</a:t>
            </a:r>
            <a:r>
              <a:rPr kumimoji="0" lang="en-US" altLang="zh-CN" sz="1300" b="0" i="0" u="none" strike="noStrike" kern="1200" cap="none" spc="0" normalizeH="0" baseline="0" noProof="0" dirty="0">
                <a:ln>
                  <a:noFill/>
                </a:ln>
                <a:solidFill>
                  <a:prstClr val="black"/>
                </a:solidFill>
                <a:effectLst/>
                <a:uLnTx/>
                <a:uFillTx/>
                <a:latin typeface="华文楷体"/>
                <a:ea typeface="华文楷体"/>
                <a:cs typeface="+mn-cs"/>
              </a:rPr>
              <a:t>909</a:t>
            </a:r>
            <a:r>
              <a:rPr kumimoji="0" lang="zh-CN" altLang="en-US" sz="1300" b="0" i="0" u="none" strike="noStrike" kern="1200" cap="none" spc="0" normalizeH="0" baseline="0" noProof="0" dirty="0">
                <a:ln>
                  <a:noFill/>
                </a:ln>
                <a:solidFill>
                  <a:prstClr val="black"/>
                </a:solidFill>
                <a:effectLst/>
                <a:uLnTx/>
                <a:uFillTx/>
                <a:latin typeface="华文楷体"/>
                <a:ea typeface="华文楷体"/>
                <a:cs typeface="+mn-cs"/>
              </a:rPr>
              <a:t>室</a:t>
            </a:r>
          </a:p>
        </p:txBody>
      </p:sp>
      <p:sp>
        <p:nvSpPr>
          <p:cNvPr id="26" name="灯片编号占位符 1"/>
          <p:cNvSpPr txBox="1">
            <a:spLocks noGrp="1"/>
          </p:cNvSpPr>
          <p:nvPr>
            <p:custDataLst>
              <p:tags r:id="rId4"/>
            </p:custDataLst>
          </p:nvPr>
        </p:nvSpPr>
        <p:spPr bwMode="auto">
          <a:xfrm>
            <a:off x="8143875" y="63563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C11C6939-A99A-4E7A-9F49-44E9586772D3}" type="slidenum">
              <a:rPr kumimoji="0" lang="zh-CN" altLang="en-US" sz="1300" b="0" i="0" u="none" strike="noStrike" kern="1200" cap="none" spc="0" normalizeH="0" baseline="0" noProof="0">
                <a:ln>
                  <a:noFill/>
                </a:ln>
                <a:solidFill>
                  <a:srgbClr val="404040"/>
                </a:solidFill>
                <a:effectLst/>
                <a:uLnTx/>
                <a:uFillTx/>
                <a:latin typeface="Times New Roman" pitchFamily="18" charset="0"/>
                <a:ea typeface="宋体" pitchFamily="2" charset="-122"/>
                <a:cs typeface="Times New Roman" pitchFamily="18" charset="0"/>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altLang="zh-CN" sz="1300" b="0" i="0" u="none" strike="noStrike" kern="1200" cap="none" spc="0" normalizeH="0" baseline="0" noProof="0" dirty="0">
              <a:ln>
                <a:noFill/>
              </a:ln>
              <a:solidFill>
                <a:srgbClr val="404040"/>
              </a:solidFill>
              <a:effectLst/>
              <a:uLnTx/>
              <a:uFillTx/>
              <a:latin typeface="Times New Roman" pitchFamily="18" charset="0"/>
              <a:ea typeface="宋体" pitchFamily="2" charset="-122"/>
              <a:cs typeface="Times New Roman" pitchFamily="18" charset="0"/>
            </a:endParaRPr>
          </a:p>
        </p:txBody>
      </p:sp>
    </p:spTree>
    <p:extLst>
      <p:ext uri="{BB962C8B-B14F-4D97-AF65-F5344CB8AC3E}">
        <p14:creationId xmlns:p14="http://schemas.microsoft.com/office/powerpoint/2010/main" val="3547057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2" y="2"/>
          <a:ext cx="158751" cy="158751"/>
        </p:xfrm>
        <a:graphic>
          <a:graphicData uri="http://schemas.openxmlformats.org/presentationml/2006/ole">
            <mc:AlternateContent xmlns:mc="http://schemas.openxmlformats.org/markup-compatibility/2006">
              <mc:Choice xmlns:v="urn:schemas-microsoft-com:vml" Requires="v">
                <p:oleObj spid="_x0000_s357550" name="think-cell Slide" r:id="rId6" imgW="8890" imgH="8890" progId="">
                  <p:embed/>
                </p:oleObj>
              </mc:Choice>
              <mc:Fallback>
                <p:oleObj name="think-cell Slide" r:id="rId6" imgW="8890" imgH="8890" progId="">
                  <p:embed/>
                  <p:pic>
                    <p:nvPicPr>
                      <p:cNvPr id="61442"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2"/>
                        <a:ext cx="158751"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2" y="2"/>
            <a:ext cx="158751" cy="158751"/>
          </a:xfrm>
          <a:prstGeom prst="rect">
            <a:avLst/>
          </a:prstGeom>
          <a:gradFill rotWithShape="1">
            <a:gsLst>
              <a:gs pos="0">
                <a:schemeClr val="accent1">
                  <a:gamma/>
                  <a:tint val="9412"/>
                  <a:invGamma/>
                </a:schemeClr>
              </a:gs>
              <a:gs pos="100000">
                <a:schemeClr val="accent1"/>
              </a:gs>
            </a:gsLst>
            <a:lin ang="0" scaled="1"/>
          </a:gradFill>
          <a:ln w="9525" algn="ctr">
            <a:noFill/>
            <a:miter lim="800000"/>
          </a:ln>
          <a:effectLst/>
        </p:spPr>
        <p:txBody>
          <a:bodyPr wrap="none" lIns="0" tIns="0" rIns="0" bIns="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charset="0"/>
              <a:ea typeface="华文中宋" pitchFamily="2" charset="-122"/>
              <a:cs typeface="+mn-cs"/>
            </a:endParaRPr>
          </a:p>
        </p:txBody>
      </p:sp>
      <p:sp>
        <p:nvSpPr>
          <p:cNvPr id="3" name="TextBox 2"/>
          <p:cNvSpPr txBox="1"/>
          <p:nvPr/>
        </p:nvSpPr>
        <p:spPr>
          <a:xfrm>
            <a:off x="1123393" y="457233"/>
            <a:ext cx="3374642" cy="400110"/>
          </a:xfrm>
          <a:prstGeom prst="rect">
            <a:avLst/>
          </a:prstGeom>
          <a:noFill/>
        </p:spPr>
        <p:txBody>
          <a:bodyPr wrap="none" rtlCol="0">
            <a:spAutoFit/>
          </a:bodyPr>
          <a:lstStyle/>
          <a:p>
            <a:pPr marL="74295" marR="0" lvl="0" indent="-74295" algn="l" defTabSz="912495"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4.2</a:t>
            </a:r>
            <a:r>
              <a:rPr kumimoji="0" lang="zh-CN" altLang="en-US" sz="2000" b="1" i="0" u="none" strike="noStrike" kern="1200" cap="none" spc="0" normalizeH="0" baseline="0" noProof="0" dirty="0">
                <a:ln>
                  <a:noFill/>
                </a:ln>
                <a:solidFill>
                  <a:prstClr val="white"/>
                </a:solidFill>
                <a:effectLst/>
                <a:uLnTx/>
                <a:uFillTx/>
                <a:latin typeface="Arial" pitchFamily="34" charset="0"/>
                <a:ea typeface="华文楷体" pitchFamily="2" charset="-122"/>
                <a:cs typeface="Times New Roman" pitchFamily="18" charset="0"/>
              </a:rPr>
              <a:t> </a:t>
            </a:r>
            <a:r>
              <a:rPr kumimoji="0" lang="zh-CN" altLang="en-US" sz="2000" b="1" i="0" u="none" strike="noStrike" kern="1200" cap="none" spc="0" normalizeH="0" baseline="0" noProof="0" dirty="0">
                <a:ln>
                  <a:noFill/>
                </a:ln>
                <a:solidFill>
                  <a:prstClr val="white"/>
                </a:solidFill>
                <a:effectLst/>
                <a:uLnTx/>
                <a:uFillTx/>
                <a:latin typeface="华文楷体"/>
                <a:ea typeface="华文楷体"/>
                <a:cs typeface="STKaiti" charset="-122"/>
              </a:rPr>
              <a:t>公司历史沿革及股权变更</a:t>
            </a:r>
            <a:endParaRPr kumimoji="0" lang="en-US" altLang="zh-CN" sz="2000" b="1" i="0" u="none" strike="noStrike" kern="1200" cap="none" spc="0" normalizeH="0" baseline="0" noProof="0" dirty="0">
              <a:ln>
                <a:noFill/>
              </a:ln>
              <a:solidFill>
                <a:prstClr val="white"/>
              </a:solidFill>
              <a:effectLst/>
              <a:uLnTx/>
              <a:uFillTx/>
              <a:latin typeface="华文楷体"/>
              <a:ea typeface="华文楷体"/>
              <a:cs typeface="STKaiti" charset="-122"/>
            </a:endParaRPr>
          </a:p>
        </p:txBody>
      </p:sp>
      <p:sp>
        <p:nvSpPr>
          <p:cNvPr id="25" name="Rounded Rectangle 24"/>
          <p:cNvSpPr/>
          <p:nvPr/>
        </p:nvSpPr>
        <p:spPr>
          <a:xfrm>
            <a:off x="723425" y="1010994"/>
            <a:ext cx="7835228" cy="364008"/>
          </a:xfrm>
          <a:prstGeom prst="round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华文楷体"/>
                <a:ea typeface="华文楷体"/>
                <a:cs typeface="Kaiti TC" charset="-120"/>
              </a:rPr>
              <a:t>公司历史沿革</a:t>
            </a:r>
            <a:endParaRPr kumimoji="0" lang="en-US" sz="1400" b="1" i="0" u="none" strike="noStrike" kern="1200" cap="none" spc="0" normalizeH="0" baseline="0" noProof="0" dirty="0">
              <a:ln>
                <a:noFill/>
              </a:ln>
              <a:solidFill>
                <a:prstClr val="white"/>
              </a:solidFill>
              <a:effectLst/>
              <a:uLnTx/>
              <a:uFillTx/>
              <a:latin typeface="华文楷体"/>
              <a:ea typeface="华文楷体"/>
              <a:cs typeface="Kaiti TC" charset="-120"/>
            </a:endParaRPr>
          </a:p>
        </p:txBody>
      </p:sp>
      <p:grpSp>
        <p:nvGrpSpPr>
          <p:cNvPr id="4" name="组 3"/>
          <p:cNvGrpSpPr/>
          <p:nvPr/>
        </p:nvGrpSpPr>
        <p:grpSpPr>
          <a:xfrm>
            <a:off x="123637" y="1553969"/>
            <a:ext cx="8648738" cy="4693593"/>
            <a:chOff x="-38409" y="1411461"/>
            <a:chExt cx="8648738" cy="4693593"/>
          </a:xfrm>
        </p:grpSpPr>
        <p:cxnSp>
          <p:nvCxnSpPr>
            <p:cNvPr id="37" name="直线连接符 36">
              <a:extLst>
                <a:ext uri="{FF2B5EF4-FFF2-40B4-BE49-F238E27FC236}">
                  <a16:creationId xmlns="" xmlns:a16="http://schemas.microsoft.com/office/drawing/2014/main" id="{5FF5AB23-5C48-784C-BB46-C0C924770C28}"/>
                </a:ext>
              </a:extLst>
            </p:cNvPr>
            <p:cNvCxnSpPr>
              <a:cxnSpLocks/>
            </p:cNvCxnSpPr>
            <p:nvPr/>
          </p:nvCxnSpPr>
          <p:spPr>
            <a:xfrm>
              <a:off x="1406442" y="1411461"/>
              <a:ext cx="0" cy="462341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69767" y="1411461"/>
              <a:ext cx="7240562" cy="4693593"/>
            </a:xfrm>
            <a:prstGeom prst="rect">
              <a:avLst/>
            </a:prstGeom>
            <a:noFill/>
          </p:spPr>
          <p:txBody>
            <a:bodyPr wrap="square" rtlCol="0">
              <a:spAutoFit/>
            </a:bodyPr>
            <a:lstStyle/>
            <a:p>
              <a:pPr marL="285750" lvl="0" indent="-285750" algn="just" defTabSz="457200">
                <a:buFont typeface="Arial" charset="0"/>
                <a:buChar char="•"/>
              </a:pPr>
              <a:r>
                <a:rPr lang="zh-CN" altLang="en-US" sz="1150" dirty="0">
                  <a:solidFill>
                    <a:prstClr val="black"/>
                  </a:solidFill>
                  <a:latin typeface="华文楷体"/>
                </a:rPr>
                <a:t>深圳市资福医疗技术有限公司，设立时注册资本</a:t>
              </a:r>
              <a:r>
                <a:rPr lang="en-US" altLang="zh-CN" sz="1150" dirty="0">
                  <a:solidFill>
                    <a:prstClr val="black"/>
                  </a:solidFill>
                  <a:latin typeface="华文楷体"/>
                </a:rPr>
                <a:t>300</a:t>
              </a:r>
              <a:r>
                <a:rPr lang="zh-CN" altLang="en-US" sz="1150" dirty="0">
                  <a:solidFill>
                    <a:prstClr val="black"/>
                  </a:solidFill>
                  <a:latin typeface="华文楷体"/>
                </a:rPr>
                <a:t>万元，其中：资福器械出资</a:t>
              </a:r>
              <a:r>
                <a:rPr lang="en-US" altLang="zh-CN" sz="1150" dirty="0">
                  <a:solidFill>
                    <a:prstClr val="black"/>
                  </a:solidFill>
                  <a:latin typeface="华文楷体"/>
                </a:rPr>
                <a:t>240</a:t>
              </a:r>
              <a:r>
                <a:rPr lang="zh-CN" altLang="en-US" sz="1150" dirty="0">
                  <a:solidFill>
                    <a:prstClr val="black"/>
                  </a:solidFill>
                  <a:latin typeface="华文楷体"/>
                </a:rPr>
                <a:t>万元、肖潇出资</a:t>
              </a:r>
              <a:r>
                <a:rPr lang="en-US" altLang="zh-CN" sz="1150" dirty="0">
                  <a:solidFill>
                    <a:prstClr val="black"/>
                  </a:solidFill>
                  <a:latin typeface="华文楷体"/>
                </a:rPr>
                <a:t>60</a:t>
              </a:r>
              <a:r>
                <a:rPr lang="zh-CN" altLang="en-US" sz="1150" dirty="0">
                  <a:solidFill>
                    <a:prstClr val="black"/>
                  </a:solidFill>
                  <a:latin typeface="华文楷体"/>
                </a:rPr>
                <a:t>万元。</a:t>
              </a:r>
              <a:endParaRPr kumimoji="0" lang="zh-CN" altLang="en-US" sz="1150" b="0" i="0" u="none" strike="noStrike" kern="1200" cap="none" spc="0" normalizeH="0" baseline="0" noProof="0" dirty="0">
                <a:ln>
                  <a:noFill/>
                </a:ln>
                <a:solidFill>
                  <a:prstClr val="black"/>
                </a:solidFill>
                <a:effectLst/>
                <a:uLnTx/>
                <a:uFillTx/>
                <a:latin typeface="华文楷体"/>
                <a:ea typeface="华文楷体"/>
                <a:cs typeface="+mn-cs"/>
              </a:endParaRPr>
            </a:p>
            <a:p>
              <a:pPr marL="285750" lvl="0" indent="-285750" algn="just" defTabSz="457200">
                <a:buFont typeface="Arial" charset="0"/>
                <a:buChar char="•"/>
              </a:pPr>
              <a:r>
                <a:rPr lang="zh-CN" altLang="en-US" sz="1150" dirty="0">
                  <a:solidFill>
                    <a:prstClr val="black"/>
                  </a:solidFill>
                  <a:latin typeface="华文楷体"/>
                </a:rPr>
                <a:t>第一次股权转让。资福器械将所持</a:t>
              </a:r>
              <a:r>
                <a:rPr lang="en-US" altLang="zh-CN" sz="1150" dirty="0">
                  <a:solidFill>
                    <a:prstClr val="black"/>
                  </a:solidFill>
                  <a:latin typeface="华文楷体"/>
                </a:rPr>
                <a:t>80%</a:t>
              </a:r>
              <a:r>
                <a:rPr lang="zh-CN" altLang="en-US" sz="1150" dirty="0">
                  <a:solidFill>
                    <a:prstClr val="black"/>
                  </a:solidFill>
                  <a:latin typeface="华文楷体"/>
                </a:rPr>
                <a:t>的股权（对应</a:t>
              </a:r>
              <a:r>
                <a:rPr lang="en-US" altLang="zh-CN" sz="1150" dirty="0">
                  <a:solidFill>
                    <a:prstClr val="black"/>
                  </a:solidFill>
                  <a:latin typeface="华文楷体"/>
                </a:rPr>
                <a:t>240</a:t>
              </a:r>
              <a:r>
                <a:rPr lang="zh-CN" altLang="en-US" sz="1150" dirty="0">
                  <a:solidFill>
                    <a:prstClr val="black"/>
                  </a:solidFill>
                  <a:latin typeface="华文楷体"/>
                </a:rPr>
                <a:t>万元出资）以</a:t>
              </a:r>
              <a:r>
                <a:rPr lang="en-US" altLang="zh-CN" sz="1150" dirty="0">
                  <a:solidFill>
                    <a:prstClr val="black"/>
                  </a:solidFill>
                  <a:latin typeface="华文楷体"/>
                </a:rPr>
                <a:t>240</a:t>
              </a:r>
              <a:r>
                <a:rPr lang="zh-CN" altLang="en-US" sz="1150" dirty="0">
                  <a:solidFill>
                    <a:prstClr val="black"/>
                  </a:solidFill>
                  <a:latin typeface="华文楷体"/>
                </a:rPr>
                <a:t>万元的价格转让给资福实业。</a:t>
              </a:r>
              <a:endParaRPr lang="en-US" altLang="zh-CN" sz="1150" dirty="0">
                <a:solidFill>
                  <a:prstClr val="black"/>
                </a:solidFill>
                <a:latin typeface="华文楷体"/>
                <a:ea typeface="华文楷体"/>
              </a:endParaRPr>
            </a:p>
            <a:p>
              <a:pPr marL="285750" lvl="0" indent="-285750" algn="just" defTabSz="457200">
                <a:buFont typeface="Arial" charset="0"/>
                <a:buChar char="•"/>
              </a:pPr>
              <a:endParaRPr lang="en-US" altLang="zh-CN" sz="1150" dirty="0">
                <a:solidFill>
                  <a:prstClr val="black"/>
                </a:solidFill>
                <a:latin typeface="华文楷体"/>
                <a:ea typeface="华文楷体"/>
                <a:cs typeface="Kaiti TC" charset="-120"/>
              </a:endParaRPr>
            </a:p>
            <a:p>
              <a:pPr marL="285750" lvl="0" indent="-285750" defTabSz="457200">
                <a:buFont typeface="Arial" charset="0"/>
                <a:buChar char="•"/>
              </a:pPr>
              <a:r>
                <a:rPr lang="zh-CN" altLang="en-US" sz="1150" dirty="0">
                  <a:solidFill>
                    <a:prstClr val="black"/>
                  </a:solidFill>
                  <a:latin typeface="华文楷体"/>
                  <a:cs typeface="Kaiti TC" charset="-120"/>
                </a:rPr>
                <a:t>第一次增资。资福技术新增注册资本</a:t>
              </a:r>
              <a:r>
                <a:rPr lang="en-US" altLang="zh-CN" sz="1150" dirty="0">
                  <a:solidFill>
                    <a:prstClr val="black"/>
                  </a:solidFill>
                  <a:latin typeface="华文楷体"/>
                  <a:cs typeface="Kaiti TC" charset="-120"/>
                </a:rPr>
                <a:t>30</a:t>
              </a:r>
              <a:r>
                <a:rPr lang="zh-CN" altLang="en-US" sz="1150" dirty="0">
                  <a:solidFill>
                    <a:prstClr val="black"/>
                  </a:solidFill>
                  <a:latin typeface="华文楷体"/>
                  <a:cs typeface="Kaiti TC" charset="-120"/>
                </a:rPr>
                <a:t>万元（注册资本增加至</a:t>
              </a:r>
              <a:r>
                <a:rPr lang="en-US" altLang="zh-CN" sz="1150" dirty="0">
                  <a:solidFill>
                    <a:prstClr val="black"/>
                  </a:solidFill>
                  <a:latin typeface="华文楷体"/>
                  <a:cs typeface="Kaiti TC" charset="-120"/>
                </a:rPr>
                <a:t>330</a:t>
              </a:r>
              <a:r>
                <a:rPr lang="zh-CN" altLang="en-US" sz="1150" dirty="0">
                  <a:solidFill>
                    <a:prstClr val="black"/>
                  </a:solidFill>
                  <a:latin typeface="华文楷体"/>
                  <a:cs typeface="Kaiti TC" charset="-120"/>
                </a:rPr>
                <a:t>万元），其中赢者投资认缴</a:t>
              </a:r>
              <a:r>
                <a:rPr lang="en-US" altLang="zh-CN" sz="1150" dirty="0">
                  <a:solidFill>
                    <a:prstClr val="black"/>
                  </a:solidFill>
                  <a:latin typeface="华文楷体"/>
                  <a:cs typeface="Kaiti TC" charset="-120"/>
                </a:rPr>
                <a:t>6</a:t>
              </a:r>
              <a:r>
                <a:rPr lang="zh-CN" altLang="en-US" sz="1150" dirty="0">
                  <a:solidFill>
                    <a:prstClr val="black"/>
                  </a:solidFill>
                  <a:latin typeface="华文楷体"/>
                  <a:cs typeface="Kaiti TC" charset="-120"/>
                </a:rPr>
                <a:t>万元，许晓文认缴</a:t>
              </a:r>
              <a:r>
                <a:rPr lang="en-US" altLang="zh-CN" sz="1150" dirty="0">
                  <a:solidFill>
                    <a:prstClr val="black"/>
                  </a:solidFill>
                  <a:latin typeface="华文楷体"/>
                  <a:cs typeface="Kaiti TC" charset="-120"/>
                </a:rPr>
                <a:t>6</a:t>
              </a:r>
              <a:r>
                <a:rPr lang="zh-CN" altLang="en-US" sz="1150" dirty="0">
                  <a:solidFill>
                    <a:prstClr val="black"/>
                  </a:solidFill>
                  <a:latin typeface="华文楷体"/>
                  <a:cs typeface="Kaiti TC" charset="-120"/>
                </a:rPr>
                <a:t>万元，赵刚岗认缴</a:t>
              </a:r>
              <a:r>
                <a:rPr lang="en-US" altLang="zh-CN" sz="1150" dirty="0">
                  <a:solidFill>
                    <a:prstClr val="black"/>
                  </a:solidFill>
                  <a:latin typeface="华文楷体"/>
                  <a:cs typeface="Kaiti TC" charset="-120"/>
                </a:rPr>
                <a:t>6</a:t>
              </a:r>
              <a:r>
                <a:rPr lang="zh-CN" altLang="en-US" sz="1150" dirty="0">
                  <a:solidFill>
                    <a:prstClr val="black"/>
                  </a:solidFill>
                  <a:latin typeface="华文楷体"/>
                  <a:cs typeface="Kaiti TC" charset="-120"/>
                </a:rPr>
                <a:t>万元，贾伯炜认缴</a:t>
              </a:r>
              <a:r>
                <a:rPr lang="en-US" altLang="zh-CN" sz="1150" dirty="0">
                  <a:solidFill>
                    <a:prstClr val="black"/>
                  </a:solidFill>
                  <a:latin typeface="华文楷体"/>
                  <a:cs typeface="Kaiti TC" charset="-120"/>
                </a:rPr>
                <a:t>6</a:t>
              </a:r>
              <a:r>
                <a:rPr lang="zh-CN" altLang="en-US" sz="1150" dirty="0">
                  <a:solidFill>
                    <a:prstClr val="black"/>
                  </a:solidFill>
                  <a:latin typeface="华文楷体"/>
                  <a:cs typeface="Kaiti TC" charset="-120"/>
                </a:rPr>
                <a:t>万元，赖春宝认缴</a:t>
              </a:r>
              <a:r>
                <a:rPr lang="en-US" altLang="zh-CN" sz="1150" dirty="0">
                  <a:solidFill>
                    <a:prstClr val="black"/>
                  </a:solidFill>
                  <a:latin typeface="华文楷体"/>
                  <a:cs typeface="Kaiti TC" charset="-120"/>
                </a:rPr>
                <a:t>6</a:t>
              </a:r>
              <a:r>
                <a:rPr lang="zh-CN" altLang="en-US" sz="1150" dirty="0">
                  <a:solidFill>
                    <a:prstClr val="black"/>
                  </a:solidFill>
                  <a:latin typeface="华文楷体"/>
                  <a:cs typeface="Kaiti TC" charset="-120"/>
                </a:rPr>
                <a:t>万元，认购价格为每元注册资本</a:t>
              </a:r>
              <a:r>
                <a:rPr lang="en-US" altLang="zh-CN" sz="1150" dirty="0">
                  <a:solidFill>
                    <a:prstClr val="black"/>
                  </a:solidFill>
                  <a:latin typeface="华文楷体"/>
                  <a:cs typeface="Kaiti TC" charset="-120"/>
                </a:rPr>
                <a:t>33.3333</a:t>
              </a:r>
              <a:r>
                <a:rPr lang="zh-CN" altLang="en-US" sz="1150" dirty="0">
                  <a:solidFill>
                    <a:prstClr val="black"/>
                  </a:solidFill>
                  <a:latin typeface="华文楷体"/>
                  <a:cs typeface="Kaiti TC" charset="-120"/>
                </a:rPr>
                <a:t>元，其中</a:t>
              </a:r>
              <a:r>
                <a:rPr lang="en-US" altLang="zh-CN" sz="1150" dirty="0">
                  <a:solidFill>
                    <a:prstClr val="black"/>
                  </a:solidFill>
                  <a:latin typeface="华文楷体"/>
                  <a:cs typeface="Kaiti TC" charset="-120"/>
                </a:rPr>
                <a:t>970</a:t>
              </a:r>
              <a:r>
                <a:rPr lang="zh-CN" altLang="en-US" sz="1150" dirty="0">
                  <a:solidFill>
                    <a:prstClr val="black"/>
                  </a:solidFill>
                  <a:latin typeface="华文楷体"/>
                  <a:cs typeface="Kaiti TC" charset="-120"/>
                </a:rPr>
                <a:t>万元计入资本公积。</a:t>
              </a:r>
              <a:endParaRPr lang="en-US" altLang="zh-CN" sz="1150" dirty="0">
                <a:solidFill>
                  <a:prstClr val="black"/>
                </a:solidFill>
                <a:latin typeface="华文楷体"/>
                <a:cs typeface="Kaiti TC" charset="-120"/>
              </a:endParaRPr>
            </a:p>
            <a:p>
              <a:pPr marL="285750" lvl="0" indent="-285750" defTabSz="457200">
                <a:buFont typeface="Arial" charset="0"/>
                <a:buChar char="•"/>
              </a:pPr>
              <a:endParaRPr lang="en-US" altLang="zh-CN" sz="1150" dirty="0">
                <a:solidFill>
                  <a:prstClr val="black"/>
                </a:solidFill>
                <a:latin typeface="华文楷体"/>
                <a:cs typeface="Kaiti TC" charset="-120"/>
              </a:endParaRPr>
            </a:p>
            <a:p>
              <a:pPr marL="285750" lvl="0" indent="-285750" defTabSz="457200">
                <a:buFont typeface="Arial" charset="0"/>
                <a:buChar char="•"/>
              </a:pPr>
              <a:r>
                <a:rPr lang="zh-CN" altLang="en-US" sz="1150" dirty="0">
                  <a:solidFill>
                    <a:prstClr val="black"/>
                  </a:solidFill>
                  <a:latin typeface="华文楷体"/>
                  <a:cs typeface="Kaiti TC" charset="-120"/>
                </a:rPr>
                <a:t>第二次增资。资福技术新增注册资本</a:t>
              </a:r>
              <a:r>
                <a:rPr lang="en-US" altLang="zh-CN" sz="1150" dirty="0">
                  <a:solidFill>
                    <a:prstClr val="black"/>
                  </a:solidFill>
                  <a:latin typeface="华文楷体"/>
                  <a:cs typeface="Kaiti TC" charset="-120"/>
                </a:rPr>
                <a:t>970</a:t>
              </a:r>
              <a:r>
                <a:rPr lang="zh-CN" altLang="en-US" sz="1150" dirty="0">
                  <a:solidFill>
                    <a:prstClr val="black"/>
                  </a:solidFill>
                  <a:latin typeface="华文楷体"/>
                  <a:cs typeface="Kaiti TC" charset="-120"/>
                </a:rPr>
                <a:t>万元（注册资本增加至</a:t>
              </a:r>
              <a:r>
                <a:rPr lang="en-US" altLang="zh-CN" sz="1150" dirty="0">
                  <a:solidFill>
                    <a:prstClr val="black"/>
                  </a:solidFill>
                  <a:latin typeface="华文楷体"/>
                  <a:cs typeface="Kaiti TC" charset="-120"/>
                </a:rPr>
                <a:t>1300</a:t>
              </a:r>
              <a:r>
                <a:rPr lang="zh-CN" altLang="en-US" sz="1150" dirty="0">
                  <a:solidFill>
                    <a:prstClr val="black"/>
                  </a:solidFill>
                  <a:latin typeface="华文楷体"/>
                  <a:cs typeface="Kaiti TC" charset="-120"/>
                </a:rPr>
                <a:t>万元），由资本公积金转增，其中资福实业认缴</a:t>
              </a:r>
              <a:r>
                <a:rPr lang="en-US" altLang="zh-CN" sz="1150" dirty="0">
                  <a:solidFill>
                    <a:prstClr val="black"/>
                  </a:solidFill>
                  <a:latin typeface="华文楷体"/>
                  <a:cs typeface="Kaiti TC" charset="-120"/>
                </a:rPr>
                <a:t>705.464</a:t>
              </a:r>
              <a:r>
                <a:rPr lang="zh-CN" altLang="en-US" sz="1150" dirty="0">
                  <a:solidFill>
                    <a:prstClr val="black"/>
                  </a:solidFill>
                  <a:latin typeface="华文楷体"/>
                  <a:cs typeface="Kaiti TC" charset="-120"/>
                </a:rPr>
                <a:t>万元，肖潇认缴</a:t>
              </a:r>
              <a:r>
                <a:rPr lang="en-US" altLang="zh-CN" sz="1150" dirty="0">
                  <a:solidFill>
                    <a:prstClr val="black"/>
                  </a:solidFill>
                  <a:latin typeface="华文楷体"/>
                  <a:cs typeface="Kaiti TC" charset="-120"/>
                </a:rPr>
                <a:t>176.366</a:t>
              </a:r>
              <a:r>
                <a:rPr lang="zh-CN" altLang="en-US" sz="1150" dirty="0">
                  <a:solidFill>
                    <a:prstClr val="black"/>
                  </a:solidFill>
                  <a:latin typeface="华文楷体"/>
                  <a:cs typeface="Kaiti TC" charset="-120"/>
                </a:rPr>
                <a:t>万元，赢者投资认缴</a:t>
              </a:r>
              <a:r>
                <a:rPr lang="en-US" altLang="zh-CN" sz="1150" dirty="0">
                  <a:solidFill>
                    <a:prstClr val="black"/>
                  </a:solidFill>
                  <a:latin typeface="华文楷体"/>
                  <a:cs typeface="Kaiti TC" charset="-120"/>
                </a:rPr>
                <a:t>17.634</a:t>
              </a:r>
              <a:r>
                <a:rPr lang="zh-CN" altLang="en-US" sz="1150" dirty="0">
                  <a:solidFill>
                    <a:prstClr val="black"/>
                  </a:solidFill>
                  <a:latin typeface="华文楷体"/>
                  <a:cs typeface="Kaiti TC" charset="-120"/>
                </a:rPr>
                <a:t>万元，许晓文认缴</a:t>
              </a:r>
              <a:r>
                <a:rPr lang="en-US" altLang="zh-CN" sz="1150" dirty="0">
                  <a:solidFill>
                    <a:prstClr val="black"/>
                  </a:solidFill>
                  <a:latin typeface="华文楷体"/>
                  <a:cs typeface="Kaiti TC" charset="-120"/>
                </a:rPr>
                <a:t>17.634</a:t>
              </a:r>
              <a:r>
                <a:rPr lang="zh-CN" altLang="en-US" sz="1150" dirty="0">
                  <a:solidFill>
                    <a:prstClr val="black"/>
                  </a:solidFill>
                  <a:latin typeface="华文楷体"/>
                  <a:cs typeface="Kaiti TC" charset="-120"/>
                </a:rPr>
                <a:t>万元，赵刚岗认缴</a:t>
              </a:r>
              <a:r>
                <a:rPr lang="en-US" altLang="zh-CN" sz="1150" dirty="0">
                  <a:solidFill>
                    <a:prstClr val="black"/>
                  </a:solidFill>
                  <a:latin typeface="华文楷体"/>
                  <a:cs typeface="Kaiti TC" charset="-120"/>
                </a:rPr>
                <a:t>17.634</a:t>
              </a:r>
              <a:r>
                <a:rPr lang="zh-CN" altLang="en-US" sz="1150" dirty="0">
                  <a:solidFill>
                    <a:prstClr val="black"/>
                  </a:solidFill>
                  <a:latin typeface="华文楷体"/>
                  <a:cs typeface="Kaiti TC" charset="-120"/>
                </a:rPr>
                <a:t>万元，贾伯炜认缴</a:t>
              </a:r>
              <a:r>
                <a:rPr lang="en-US" altLang="zh-CN" sz="1150" dirty="0">
                  <a:solidFill>
                    <a:prstClr val="black"/>
                  </a:solidFill>
                  <a:latin typeface="华文楷体"/>
                  <a:cs typeface="Kaiti TC" charset="-120"/>
                </a:rPr>
                <a:t>17.634</a:t>
              </a:r>
              <a:r>
                <a:rPr lang="zh-CN" altLang="en-US" sz="1150" dirty="0">
                  <a:solidFill>
                    <a:prstClr val="black"/>
                  </a:solidFill>
                  <a:latin typeface="华文楷体"/>
                  <a:cs typeface="Kaiti TC" charset="-120"/>
                </a:rPr>
                <a:t>万元，赖春宝认缴</a:t>
              </a:r>
              <a:r>
                <a:rPr lang="en-US" altLang="zh-CN" sz="1150" dirty="0">
                  <a:solidFill>
                    <a:prstClr val="black"/>
                  </a:solidFill>
                  <a:latin typeface="华文楷体"/>
                  <a:cs typeface="Kaiti TC" charset="-120"/>
                </a:rPr>
                <a:t>17.634</a:t>
              </a:r>
              <a:r>
                <a:rPr lang="zh-CN" altLang="en-US" sz="1150" dirty="0">
                  <a:solidFill>
                    <a:prstClr val="black"/>
                  </a:solidFill>
                  <a:latin typeface="华文楷体"/>
                  <a:cs typeface="Kaiti TC" charset="-120"/>
                </a:rPr>
                <a:t>万元。</a:t>
              </a:r>
              <a:endParaRPr lang="en-US" altLang="zh-CN" sz="1150" dirty="0">
                <a:solidFill>
                  <a:prstClr val="black"/>
                </a:solidFill>
                <a:latin typeface="华文楷体"/>
                <a:cs typeface="Kaiti TC" charset="-120"/>
              </a:endParaRPr>
            </a:p>
            <a:p>
              <a:pPr marL="285750" lvl="0" indent="-285750" defTabSz="457200">
                <a:buFont typeface="Arial" charset="0"/>
                <a:buChar char="•"/>
              </a:pPr>
              <a:endParaRPr lang="en-US" altLang="zh-CN" sz="1150" dirty="0">
                <a:solidFill>
                  <a:prstClr val="black"/>
                </a:solidFill>
                <a:latin typeface="华文楷体"/>
                <a:cs typeface="Kaiti TC" charset="-120"/>
              </a:endParaRPr>
            </a:p>
            <a:p>
              <a:pPr marL="285750" lvl="0" indent="-285750" defTabSz="457200">
                <a:buFont typeface="Arial" charset="0"/>
                <a:buChar char="•"/>
              </a:pPr>
              <a:r>
                <a:rPr lang="zh-CN" altLang="en-US" sz="1150" dirty="0">
                  <a:solidFill>
                    <a:prstClr val="black"/>
                  </a:solidFill>
                  <a:latin typeface="华文楷体"/>
                  <a:cs typeface="Kaiti TC" charset="-120"/>
                </a:rPr>
                <a:t>第二次股权转让。资福实业将所持</a:t>
              </a:r>
              <a:r>
                <a:rPr lang="en-US" altLang="zh-CN" sz="1150" dirty="0">
                  <a:solidFill>
                    <a:prstClr val="black"/>
                  </a:solidFill>
                  <a:latin typeface="华文楷体"/>
                  <a:cs typeface="Kaiti TC" charset="-120"/>
                </a:rPr>
                <a:t>0.182%</a:t>
              </a:r>
              <a:r>
                <a:rPr lang="zh-CN" altLang="en-US" sz="1150" dirty="0">
                  <a:solidFill>
                    <a:prstClr val="black"/>
                  </a:solidFill>
                  <a:latin typeface="华文楷体"/>
                  <a:cs typeface="Kaiti TC" charset="-120"/>
                </a:rPr>
                <a:t>的股权（对应</a:t>
              </a:r>
              <a:r>
                <a:rPr lang="en-US" altLang="zh-CN" sz="1150" dirty="0">
                  <a:solidFill>
                    <a:prstClr val="black"/>
                  </a:solidFill>
                  <a:latin typeface="华文楷体"/>
                  <a:cs typeface="Kaiti TC" charset="-120"/>
                </a:rPr>
                <a:t>2.366</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1</a:t>
              </a:r>
              <a:r>
                <a:rPr lang="zh-CN" altLang="en-US" sz="1150" dirty="0">
                  <a:solidFill>
                    <a:prstClr val="black"/>
                  </a:solidFill>
                  <a:latin typeface="华文楷体"/>
                  <a:cs typeface="Kaiti TC" charset="-120"/>
                </a:rPr>
                <a:t>元价格转让给赢者投资；将所持</a:t>
              </a:r>
              <a:r>
                <a:rPr lang="en-US" altLang="zh-CN" sz="1150" dirty="0">
                  <a:solidFill>
                    <a:prstClr val="black"/>
                  </a:solidFill>
                  <a:latin typeface="华文楷体"/>
                  <a:cs typeface="Kaiti TC" charset="-120"/>
                </a:rPr>
                <a:t>0.182%</a:t>
              </a:r>
              <a:r>
                <a:rPr lang="zh-CN" altLang="en-US" sz="1150" dirty="0">
                  <a:solidFill>
                    <a:prstClr val="black"/>
                  </a:solidFill>
                  <a:latin typeface="华文楷体"/>
                  <a:cs typeface="Kaiti TC" charset="-120"/>
                </a:rPr>
                <a:t>的股权（对应</a:t>
              </a:r>
              <a:r>
                <a:rPr lang="en-US" altLang="zh-CN" sz="1150" dirty="0">
                  <a:solidFill>
                    <a:prstClr val="black"/>
                  </a:solidFill>
                  <a:latin typeface="华文楷体"/>
                  <a:cs typeface="Kaiti TC" charset="-120"/>
                </a:rPr>
                <a:t>2.366</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1</a:t>
              </a:r>
              <a:r>
                <a:rPr lang="zh-CN" altLang="en-US" sz="1150" dirty="0">
                  <a:solidFill>
                    <a:prstClr val="black"/>
                  </a:solidFill>
                  <a:latin typeface="华文楷体"/>
                  <a:cs typeface="Kaiti TC" charset="-120"/>
                </a:rPr>
                <a:t>元价格转让给许晓文；将所持</a:t>
              </a:r>
              <a:r>
                <a:rPr lang="en-US" altLang="zh-CN" sz="1150" dirty="0">
                  <a:solidFill>
                    <a:prstClr val="black"/>
                  </a:solidFill>
                  <a:latin typeface="华文楷体"/>
                  <a:cs typeface="Kaiti TC" charset="-120"/>
                </a:rPr>
                <a:t>0.182%</a:t>
              </a:r>
              <a:r>
                <a:rPr lang="zh-CN" altLang="en-US" sz="1150" dirty="0">
                  <a:solidFill>
                    <a:prstClr val="black"/>
                  </a:solidFill>
                  <a:latin typeface="华文楷体"/>
                  <a:cs typeface="Kaiti TC" charset="-120"/>
                </a:rPr>
                <a:t>的股权以</a:t>
              </a:r>
              <a:r>
                <a:rPr lang="en-US" altLang="zh-CN" sz="1150" dirty="0">
                  <a:solidFill>
                    <a:prstClr val="black"/>
                  </a:solidFill>
                  <a:latin typeface="华文楷体"/>
                  <a:cs typeface="Kaiti TC" charset="-120"/>
                </a:rPr>
                <a:t>1</a:t>
              </a:r>
              <a:r>
                <a:rPr lang="zh-CN" altLang="en-US" sz="1150" dirty="0">
                  <a:solidFill>
                    <a:prstClr val="black"/>
                  </a:solidFill>
                  <a:latin typeface="华文楷体"/>
                  <a:cs typeface="Kaiti TC" charset="-120"/>
                </a:rPr>
                <a:t>元价格转让给赵刚岗；将所持</a:t>
              </a:r>
              <a:r>
                <a:rPr lang="en-US" altLang="zh-CN" sz="1150" dirty="0">
                  <a:solidFill>
                    <a:prstClr val="black"/>
                  </a:solidFill>
                  <a:latin typeface="华文楷体"/>
                  <a:cs typeface="Kaiti TC" charset="-120"/>
                </a:rPr>
                <a:t>0.182%</a:t>
              </a:r>
              <a:r>
                <a:rPr lang="zh-CN" altLang="en-US" sz="1150" dirty="0">
                  <a:solidFill>
                    <a:prstClr val="black"/>
                  </a:solidFill>
                  <a:latin typeface="华文楷体"/>
                  <a:cs typeface="Kaiti TC" charset="-120"/>
                </a:rPr>
                <a:t>的股权（对应</a:t>
              </a:r>
              <a:r>
                <a:rPr lang="en-US" altLang="zh-CN" sz="1150" dirty="0">
                  <a:solidFill>
                    <a:prstClr val="black"/>
                  </a:solidFill>
                  <a:latin typeface="华文楷体"/>
                  <a:cs typeface="Kaiti TC" charset="-120"/>
                </a:rPr>
                <a:t>2.366</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1</a:t>
              </a:r>
              <a:r>
                <a:rPr lang="zh-CN" altLang="en-US" sz="1150" dirty="0">
                  <a:solidFill>
                    <a:prstClr val="black"/>
                  </a:solidFill>
                  <a:latin typeface="华文楷体"/>
                  <a:cs typeface="Kaiti TC" charset="-120"/>
                </a:rPr>
                <a:t>元价格转让给贾伯炜。肖潇将所持</a:t>
              </a:r>
              <a:r>
                <a:rPr lang="en-US" altLang="zh-CN" sz="1150" dirty="0">
                  <a:solidFill>
                    <a:prstClr val="black"/>
                  </a:solidFill>
                  <a:latin typeface="华文楷体"/>
                  <a:cs typeface="Kaiti TC" charset="-120"/>
                </a:rPr>
                <a:t>1.182%</a:t>
              </a:r>
              <a:r>
                <a:rPr lang="zh-CN" altLang="en-US" sz="1150" dirty="0">
                  <a:solidFill>
                    <a:prstClr val="black"/>
                  </a:solidFill>
                  <a:latin typeface="华文楷体"/>
                  <a:cs typeface="Kaiti TC" charset="-120"/>
                </a:rPr>
                <a:t>股权（对应</a:t>
              </a:r>
              <a:r>
                <a:rPr lang="en-US" altLang="zh-CN" sz="1150" dirty="0">
                  <a:solidFill>
                    <a:prstClr val="black"/>
                  </a:solidFill>
                  <a:latin typeface="华文楷体"/>
                  <a:cs typeface="Kaiti TC" charset="-120"/>
                </a:rPr>
                <a:t>15.366</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100.0001</a:t>
              </a:r>
              <a:r>
                <a:rPr lang="zh-CN" altLang="en-US" sz="1150" dirty="0">
                  <a:solidFill>
                    <a:prstClr val="black"/>
                  </a:solidFill>
                  <a:latin typeface="华文楷体"/>
                  <a:cs typeface="Kaiti TC" charset="-120"/>
                </a:rPr>
                <a:t>万元的价格转让给赖春宝；将所持</a:t>
              </a:r>
              <a:r>
                <a:rPr lang="en-US" altLang="zh-CN" sz="1150" dirty="0">
                  <a:solidFill>
                    <a:prstClr val="black"/>
                  </a:solidFill>
                  <a:latin typeface="华文楷体"/>
                  <a:cs typeface="Kaiti TC" charset="-120"/>
                </a:rPr>
                <a:t>1%</a:t>
              </a:r>
              <a:r>
                <a:rPr lang="zh-CN" altLang="en-US" sz="1150" dirty="0">
                  <a:solidFill>
                    <a:prstClr val="black"/>
                  </a:solidFill>
                  <a:latin typeface="华文楷体"/>
                  <a:cs typeface="Kaiti TC" charset="-120"/>
                </a:rPr>
                <a:t>的股权（对应</a:t>
              </a:r>
              <a:r>
                <a:rPr lang="en-US" altLang="zh-CN" sz="1150" dirty="0">
                  <a:solidFill>
                    <a:prstClr val="black"/>
                  </a:solidFill>
                  <a:latin typeface="华文楷体"/>
                  <a:cs typeface="Kaiti TC" charset="-120"/>
                </a:rPr>
                <a:t>13</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100</a:t>
              </a:r>
              <a:r>
                <a:rPr lang="zh-CN" altLang="en-US" sz="1150" dirty="0">
                  <a:solidFill>
                    <a:prstClr val="black"/>
                  </a:solidFill>
                  <a:latin typeface="华文楷体"/>
                  <a:cs typeface="Kaiti TC" charset="-120"/>
                </a:rPr>
                <a:t>万元的价格（每元注册资本</a:t>
              </a:r>
              <a:r>
                <a:rPr lang="en-US" altLang="zh-CN" sz="1150" dirty="0">
                  <a:solidFill>
                    <a:prstClr val="black"/>
                  </a:solidFill>
                  <a:latin typeface="华文楷体"/>
                  <a:cs typeface="Kaiti TC" charset="-120"/>
                </a:rPr>
                <a:t>7.69</a:t>
              </a:r>
              <a:r>
                <a:rPr lang="zh-CN" altLang="en-US" sz="1150" dirty="0">
                  <a:solidFill>
                    <a:prstClr val="black"/>
                  </a:solidFill>
                  <a:latin typeface="华文楷体"/>
                  <a:cs typeface="Kaiti TC" charset="-120"/>
                </a:rPr>
                <a:t>元）转让给赢者投资。</a:t>
              </a:r>
              <a:endParaRPr lang="en-US" altLang="zh-CN" sz="1150" dirty="0">
                <a:solidFill>
                  <a:prstClr val="black"/>
                </a:solidFill>
                <a:latin typeface="华文楷体"/>
                <a:cs typeface="Kaiti TC" charset="-120"/>
              </a:endParaRPr>
            </a:p>
            <a:p>
              <a:pPr marL="285750" lvl="0" indent="-285750" defTabSz="457200">
                <a:buFont typeface="Arial" charset="0"/>
                <a:buChar char="•"/>
              </a:pPr>
              <a:endParaRPr lang="en-US" altLang="zh-CN" sz="1150" dirty="0">
                <a:solidFill>
                  <a:prstClr val="black"/>
                </a:solidFill>
                <a:latin typeface="华文楷体"/>
                <a:cs typeface="Kaiti TC" charset="-120"/>
              </a:endParaRPr>
            </a:p>
            <a:p>
              <a:pPr marL="285750" lvl="0" indent="-285750" defTabSz="457200">
                <a:buFont typeface="Arial" charset="0"/>
                <a:buChar char="•"/>
              </a:pPr>
              <a:r>
                <a:rPr lang="zh-CN" altLang="en-US" sz="1150" dirty="0">
                  <a:solidFill>
                    <a:prstClr val="black"/>
                  </a:solidFill>
                  <a:latin typeface="华文楷体"/>
                  <a:cs typeface="Kaiti TC" charset="-120"/>
                </a:rPr>
                <a:t>第三次股权转让。资福实业将其所持</a:t>
              </a:r>
              <a:r>
                <a:rPr lang="en-US" altLang="zh-CN" sz="1150" dirty="0">
                  <a:solidFill>
                    <a:prstClr val="black"/>
                  </a:solidFill>
                  <a:latin typeface="华文楷体"/>
                  <a:cs typeface="Kaiti TC" charset="-120"/>
                </a:rPr>
                <a:t>0.327%</a:t>
              </a:r>
              <a:r>
                <a:rPr lang="zh-CN" altLang="en-US" sz="1150" dirty="0">
                  <a:solidFill>
                    <a:prstClr val="black"/>
                  </a:solidFill>
                  <a:latin typeface="华文楷体"/>
                  <a:cs typeface="Kaiti TC" charset="-120"/>
                </a:rPr>
                <a:t>的股权（对应</a:t>
              </a:r>
              <a:r>
                <a:rPr lang="en-US" altLang="zh-CN" sz="1150" dirty="0">
                  <a:solidFill>
                    <a:prstClr val="black"/>
                  </a:solidFill>
                  <a:latin typeface="华文楷体"/>
                  <a:cs typeface="Kaiti TC" charset="-120"/>
                </a:rPr>
                <a:t>4.251</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1</a:t>
              </a:r>
              <a:r>
                <a:rPr lang="zh-CN" altLang="en-US" sz="1150" dirty="0">
                  <a:solidFill>
                    <a:prstClr val="black"/>
                  </a:solidFill>
                  <a:latin typeface="华文楷体"/>
                  <a:cs typeface="Kaiti TC" charset="-120"/>
                </a:rPr>
                <a:t>元的价格转让给深圳市汇商创业投资企业（有限合伙）（以下简称“深圳汇商创投”）。</a:t>
              </a:r>
              <a:endParaRPr lang="en-US" altLang="zh-CN" sz="1150" dirty="0">
                <a:solidFill>
                  <a:prstClr val="black"/>
                </a:solidFill>
                <a:latin typeface="华文楷体"/>
                <a:cs typeface="Kaiti TC" charset="-120"/>
              </a:endParaRPr>
            </a:p>
            <a:p>
              <a:pPr marL="285750" lvl="0" indent="-285750" defTabSz="457200">
                <a:buFont typeface="Arial" charset="0"/>
                <a:buChar char="•"/>
              </a:pPr>
              <a:endParaRPr lang="en-US" altLang="zh-CN" sz="1150" dirty="0">
                <a:solidFill>
                  <a:prstClr val="black"/>
                </a:solidFill>
                <a:latin typeface="华文楷体"/>
                <a:cs typeface="Kaiti TC" charset="-120"/>
              </a:endParaRPr>
            </a:p>
            <a:p>
              <a:pPr marL="285750" lvl="0" indent="-285750" defTabSz="457200">
                <a:buFont typeface="Arial" charset="0"/>
                <a:buChar char="•"/>
              </a:pPr>
              <a:r>
                <a:rPr lang="zh-CN" altLang="en-US" sz="1150" dirty="0">
                  <a:solidFill>
                    <a:prstClr val="black"/>
                  </a:solidFill>
                  <a:latin typeface="华文楷体"/>
                  <a:cs typeface="Kaiti TC" charset="-120"/>
                </a:rPr>
                <a:t>第四次股权转让及第三次增资。</a:t>
              </a:r>
              <a:r>
                <a:rPr lang="en-US" altLang="zh-CN" sz="1150" dirty="0">
                  <a:solidFill>
                    <a:prstClr val="black"/>
                  </a:solidFill>
                  <a:latin typeface="华文楷体"/>
                  <a:cs typeface="Kaiti TC" charset="-120"/>
                </a:rPr>
                <a:t>2013</a:t>
              </a:r>
              <a:r>
                <a:rPr lang="zh-CN" altLang="en-US" sz="1150" dirty="0">
                  <a:solidFill>
                    <a:prstClr val="black"/>
                  </a:solidFill>
                  <a:latin typeface="华文楷体"/>
                  <a:cs typeface="Kaiti TC" charset="-120"/>
                </a:rPr>
                <a:t>年</a:t>
              </a:r>
              <a:r>
                <a:rPr lang="en-US" altLang="zh-CN" sz="1150" dirty="0">
                  <a:solidFill>
                    <a:prstClr val="black"/>
                  </a:solidFill>
                  <a:latin typeface="华文楷体"/>
                  <a:cs typeface="Kaiti TC" charset="-120"/>
                </a:rPr>
                <a:t>3</a:t>
              </a:r>
              <a:r>
                <a:rPr lang="zh-CN" altLang="en-US" sz="1150" dirty="0">
                  <a:solidFill>
                    <a:prstClr val="black"/>
                  </a:solidFill>
                  <a:latin typeface="华文楷体"/>
                  <a:cs typeface="Kaiti TC" charset="-120"/>
                </a:rPr>
                <a:t>月</a:t>
              </a:r>
              <a:r>
                <a:rPr lang="en-US" altLang="zh-CN" sz="1150" dirty="0">
                  <a:solidFill>
                    <a:prstClr val="black"/>
                  </a:solidFill>
                  <a:latin typeface="华文楷体"/>
                  <a:cs typeface="Kaiti TC" charset="-120"/>
                </a:rPr>
                <a:t>25</a:t>
              </a:r>
              <a:r>
                <a:rPr lang="zh-CN" altLang="en-US" sz="1150" dirty="0">
                  <a:solidFill>
                    <a:prstClr val="black"/>
                  </a:solidFill>
                  <a:latin typeface="华文楷体"/>
                  <a:cs typeface="Kaiti TC" charset="-120"/>
                </a:rPr>
                <a:t>日，资福技术作出股东会决议，同意深圳汇商创投将所有公司</a:t>
              </a:r>
              <a:r>
                <a:rPr lang="en-US" altLang="zh-CN" sz="1150" dirty="0">
                  <a:solidFill>
                    <a:prstClr val="black"/>
                  </a:solidFill>
                  <a:latin typeface="华文楷体"/>
                  <a:cs typeface="Kaiti TC" charset="-120"/>
                </a:rPr>
                <a:t>0.327%</a:t>
              </a:r>
              <a:r>
                <a:rPr lang="zh-CN" altLang="en-US" sz="1150" dirty="0">
                  <a:solidFill>
                    <a:prstClr val="black"/>
                  </a:solidFill>
                  <a:latin typeface="华文楷体"/>
                  <a:cs typeface="Kaiti TC" charset="-120"/>
                </a:rPr>
                <a:t>的股权（对应</a:t>
              </a:r>
              <a:r>
                <a:rPr lang="en-US" altLang="zh-CN" sz="1150" dirty="0">
                  <a:solidFill>
                    <a:prstClr val="black"/>
                  </a:solidFill>
                  <a:latin typeface="华文楷体"/>
                  <a:cs typeface="Kaiti TC" charset="-120"/>
                </a:rPr>
                <a:t>4.251</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55.917</a:t>
              </a:r>
              <a:r>
                <a:rPr lang="zh-CN" altLang="en-US" sz="1150" dirty="0">
                  <a:solidFill>
                    <a:prstClr val="black"/>
                  </a:solidFill>
                  <a:latin typeface="华文楷体"/>
                  <a:cs typeface="Kaiti TC" charset="-120"/>
                </a:rPr>
                <a:t>万元的价格（转让价格为每元注册资本</a:t>
              </a:r>
              <a:r>
                <a:rPr lang="en-US" altLang="zh-CN" sz="1150" dirty="0">
                  <a:solidFill>
                    <a:prstClr val="black"/>
                  </a:solidFill>
                  <a:latin typeface="华文楷体"/>
                  <a:cs typeface="Kaiti TC" charset="-120"/>
                </a:rPr>
                <a:t>13.1538</a:t>
              </a:r>
              <a:r>
                <a:rPr lang="zh-CN" altLang="en-US" sz="1150" dirty="0">
                  <a:solidFill>
                    <a:prstClr val="black"/>
                  </a:solidFill>
                  <a:latin typeface="华文楷体"/>
                  <a:cs typeface="Kaiti TC" charset="-120"/>
                </a:rPr>
                <a:t>元）转让给李明芳。同日，资福技术作出股东会决议，同意注册资本增加</a:t>
              </a:r>
              <a:r>
                <a:rPr lang="en-US" altLang="zh-CN" sz="1150" dirty="0">
                  <a:solidFill>
                    <a:prstClr val="black"/>
                  </a:solidFill>
                  <a:latin typeface="华文楷体"/>
                  <a:cs typeface="Kaiti TC" charset="-120"/>
                </a:rPr>
                <a:t>684,210</a:t>
              </a:r>
              <a:r>
                <a:rPr lang="zh-CN" altLang="en-US" sz="1150" dirty="0">
                  <a:solidFill>
                    <a:prstClr val="black"/>
                  </a:solidFill>
                  <a:latin typeface="华文楷体"/>
                  <a:cs typeface="Kaiti TC" charset="-120"/>
                </a:rPr>
                <a:t>元（注册资本增加至</a:t>
              </a:r>
              <a:r>
                <a:rPr lang="en-US" altLang="zh-CN" sz="1150" dirty="0">
                  <a:solidFill>
                    <a:prstClr val="black"/>
                  </a:solidFill>
                  <a:latin typeface="华文楷体"/>
                  <a:cs typeface="Kaiti TC" charset="-120"/>
                </a:rPr>
                <a:t>1368.421</a:t>
              </a:r>
              <a:r>
                <a:rPr lang="zh-CN" altLang="en-US" sz="1150" dirty="0">
                  <a:solidFill>
                    <a:prstClr val="black"/>
                  </a:solidFill>
                  <a:latin typeface="华文楷体"/>
                  <a:cs typeface="Kaiti TC" charset="-120"/>
                </a:rPr>
                <a:t>万元）（认购价格为每元注册资本</a:t>
              </a:r>
              <a:r>
                <a:rPr lang="en-US" altLang="zh-CN" sz="1150" dirty="0">
                  <a:solidFill>
                    <a:prstClr val="black"/>
                  </a:solidFill>
                  <a:latin typeface="华文楷体"/>
                  <a:cs typeface="Kaiti TC" charset="-120"/>
                </a:rPr>
                <a:t>13.1539</a:t>
              </a:r>
              <a:r>
                <a:rPr lang="zh-CN" altLang="en-US" sz="1150" dirty="0">
                  <a:solidFill>
                    <a:prstClr val="black"/>
                  </a:solidFill>
                  <a:latin typeface="华文楷体"/>
                  <a:cs typeface="Kaiti TC" charset="-120"/>
                </a:rPr>
                <a:t>元），分别由赢者投资、赖春宝、尹江三以</a:t>
              </a:r>
              <a:r>
                <a:rPr lang="en-US" altLang="zh-CN" sz="1150" dirty="0">
                  <a:solidFill>
                    <a:prstClr val="black"/>
                  </a:solidFill>
                  <a:latin typeface="华文楷体"/>
                  <a:cs typeface="Kaiti TC" charset="-120"/>
                </a:rPr>
                <a:t>360</a:t>
              </a:r>
              <a:r>
                <a:rPr lang="zh-CN" altLang="en-US" sz="1150" dirty="0">
                  <a:solidFill>
                    <a:prstClr val="black"/>
                  </a:solidFill>
                  <a:latin typeface="华文楷体"/>
                  <a:cs typeface="Kaiti TC" charset="-120"/>
                </a:rPr>
                <a:t>万元、</a:t>
              </a:r>
              <a:r>
                <a:rPr lang="en-US" altLang="zh-CN" sz="1150" dirty="0">
                  <a:solidFill>
                    <a:prstClr val="black"/>
                  </a:solidFill>
                  <a:latin typeface="华文楷体"/>
                  <a:cs typeface="Kaiti TC" charset="-120"/>
                </a:rPr>
                <a:t>360</a:t>
              </a:r>
              <a:r>
                <a:rPr lang="zh-CN" altLang="en-US" sz="1150" dirty="0">
                  <a:solidFill>
                    <a:prstClr val="black"/>
                  </a:solidFill>
                  <a:latin typeface="华文楷体"/>
                  <a:cs typeface="Kaiti TC" charset="-120"/>
                </a:rPr>
                <a:t>万元、</a:t>
              </a:r>
              <a:r>
                <a:rPr lang="en-US" altLang="zh-CN" sz="1150" dirty="0">
                  <a:solidFill>
                    <a:prstClr val="black"/>
                  </a:solidFill>
                  <a:latin typeface="华文楷体"/>
                  <a:cs typeface="Kaiti TC" charset="-120"/>
                </a:rPr>
                <a:t>180</a:t>
              </a:r>
              <a:r>
                <a:rPr lang="zh-CN" altLang="en-US" sz="1150" dirty="0">
                  <a:solidFill>
                    <a:prstClr val="black"/>
                  </a:solidFill>
                  <a:latin typeface="华文楷体"/>
                  <a:cs typeface="Kaiti TC" charset="-120"/>
                </a:rPr>
                <a:t>万元价格认购公司出资额</a:t>
              </a:r>
              <a:r>
                <a:rPr lang="en-US" altLang="zh-CN" sz="1150" dirty="0">
                  <a:solidFill>
                    <a:prstClr val="black"/>
                  </a:solidFill>
                  <a:latin typeface="华文楷体"/>
                  <a:cs typeface="Kaiti TC" charset="-120"/>
                </a:rPr>
                <a:t>273,684</a:t>
              </a:r>
              <a:r>
                <a:rPr lang="zh-CN" altLang="en-US" sz="1150" dirty="0">
                  <a:solidFill>
                    <a:prstClr val="black"/>
                  </a:solidFill>
                  <a:latin typeface="华文楷体"/>
                  <a:cs typeface="Kaiti TC" charset="-120"/>
                </a:rPr>
                <a:t>元、</a:t>
              </a:r>
              <a:r>
                <a:rPr lang="en-US" altLang="zh-CN" sz="1150" dirty="0">
                  <a:solidFill>
                    <a:prstClr val="black"/>
                  </a:solidFill>
                  <a:latin typeface="华文楷体"/>
                  <a:cs typeface="Kaiti TC" charset="-120"/>
                </a:rPr>
                <a:t>273,684</a:t>
              </a:r>
              <a:r>
                <a:rPr lang="zh-CN" altLang="en-US" sz="1150" dirty="0">
                  <a:solidFill>
                    <a:prstClr val="black"/>
                  </a:solidFill>
                  <a:latin typeface="华文楷体"/>
                  <a:cs typeface="Kaiti TC" charset="-120"/>
                </a:rPr>
                <a:t>元、</a:t>
              </a:r>
              <a:r>
                <a:rPr lang="en-US" altLang="zh-CN" sz="1150" dirty="0">
                  <a:solidFill>
                    <a:prstClr val="black"/>
                  </a:solidFill>
                  <a:latin typeface="华文楷体"/>
                  <a:cs typeface="Kaiti TC" charset="-120"/>
                </a:rPr>
                <a:t>136,842</a:t>
              </a:r>
              <a:r>
                <a:rPr lang="zh-CN" altLang="en-US" sz="1150" dirty="0">
                  <a:solidFill>
                    <a:prstClr val="black"/>
                  </a:solidFill>
                  <a:latin typeface="华文楷体"/>
                  <a:cs typeface="Kaiti TC" charset="-120"/>
                </a:rPr>
                <a:t>元，认购价款</a:t>
              </a:r>
              <a:r>
                <a:rPr lang="en-US" altLang="zh-CN" sz="1150" dirty="0">
                  <a:solidFill>
                    <a:prstClr val="black"/>
                  </a:solidFill>
                  <a:latin typeface="华文楷体"/>
                  <a:cs typeface="Kaiti TC" charset="-120"/>
                </a:rPr>
                <a:t>684,210</a:t>
              </a:r>
              <a:r>
                <a:rPr lang="zh-CN" altLang="en-US" sz="1150" dirty="0">
                  <a:solidFill>
                    <a:prstClr val="black"/>
                  </a:solidFill>
                  <a:latin typeface="华文楷体"/>
                  <a:cs typeface="Kaiti TC" charset="-120"/>
                </a:rPr>
                <a:t>元计入实收资本，其余计入资本公积</a:t>
              </a:r>
              <a:endParaRPr kumimoji="0" lang="en-US" altLang="zh-CN" sz="1150" b="0" i="0" u="none" strike="noStrike" kern="1200" cap="none" spc="0" normalizeH="0" baseline="0" noProof="0" dirty="0">
                <a:ln>
                  <a:noFill/>
                </a:ln>
                <a:solidFill>
                  <a:prstClr val="black"/>
                </a:solidFill>
                <a:effectLst/>
                <a:uLnTx/>
                <a:uFillTx/>
                <a:latin typeface="华文楷体"/>
                <a:ea typeface="华文楷体"/>
                <a:cs typeface="Kaiti TC" charset="-120"/>
              </a:endParaRPr>
            </a:p>
          </p:txBody>
        </p:sp>
        <p:sp>
          <p:nvSpPr>
            <p:cNvPr id="9" name="矩形 8">
              <a:extLst>
                <a:ext uri="{FF2B5EF4-FFF2-40B4-BE49-F238E27FC236}">
                  <a16:creationId xmlns="" xmlns:a16="http://schemas.microsoft.com/office/drawing/2014/main" id="{CBA289C4-2B8C-6F4B-9B4C-9737D495F639}"/>
                </a:ext>
              </a:extLst>
            </p:cNvPr>
            <p:cNvSpPr/>
            <p:nvPr/>
          </p:nvSpPr>
          <p:spPr>
            <a:xfrm>
              <a:off x="-38408" y="1411461"/>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150" b="1" i="0" u="none" strike="noStrike" kern="1200" cap="none" spc="0" normalizeH="0" baseline="0" noProof="0" dirty="0">
                  <a:ln>
                    <a:noFill/>
                  </a:ln>
                  <a:solidFill>
                    <a:prstClr val="black"/>
                  </a:solidFill>
                  <a:effectLst/>
                  <a:uLnTx/>
                  <a:uFillTx/>
                  <a:latin typeface="华文楷体"/>
                  <a:ea typeface="华文楷体"/>
                  <a:cs typeface="+mn-cs"/>
                </a:rPr>
                <a:t>公司成立</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39" name="矩形 38">
              <a:extLst>
                <a:ext uri="{FF2B5EF4-FFF2-40B4-BE49-F238E27FC236}">
                  <a16:creationId xmlns="" xmlns:a16="http://schemas.microsoft.com/office/drawing/2014/main" id="{A0D0DD8E-315C-7A46-BA65-D73DF5E8B27E}"/>
                </a:ext>
              </a:extLst>
            </p:cNvPr>
            <p:cNvSpPr/>
            <p:nvPr/>
          </p:nvSpPr>
          <p:spPr>
            <a:xfrm>
              <a:off x="-38409" y="1791449"/>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股权转让</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43" name="文本框 42">
              <a:extLst>
                <a:ext uri="{FF2B5EF4-FFF2-40B4-BE49-F238E27FC236}">
                  <a16:creationId xmlns="" xmlns:a16="http://schemas.microsoft.com/office/drawing/2014/main" id="{E9576E7C-1E7B-5A4C-9073-E2CF1B03F725}"/>
                </a:ext>
              </a:extLst>
            </p:cNvPr>
            <p:cNvSpPr txBox="1"/>
            <p:nvPr/>
          </p:nvSpPr>
          <p:spPr>
            <a:xfrm>
              <a:off x="733477" y="1439866"/>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dirty="0">
                  <a:solidFill>
                    <a:prstClr val="black"/>
                  </a:solidFill>
                  <a:latin typeface="华文楷体"/>
                  <a:ea typeface="华文楷体"/>
                </a:rPr>
                <a:t>2011.01</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44" name="文本框 43">
              <a:extLst>
                <a:ext uri="{FF2B5EF4-FFF2-40B4-BE49-F238E27FC236}">
                  <a16:creationId xmlns="" xmlns:a16="http://schemas.microsoft.com/office/drawing/2014/main" id="{51F4CD73-7D08-A94B-9D05-87B847F75FC8}"/>
                </a:ext>
              </a:extLst>
            </p:cNvPr>
            <p:cNvSpPr txBox="1"/>
            <p:nvPr/>
          </p:nvSpPr>
          <p:spPr>
            <a:xfrm>
              <a:off x="718627" y="1791815"/>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2011.09</a:t>
              </a:r>
            </a:p>
          </p:txBody>
        </p:sp>
        <p:sp>
          <p:nvSpPr>
            <p:cNvPr id="45" name="文本框 44">
              <a:extLst>
                <a:ext uri="{FF2B5EF4-FFF2-40B4-BE49-F238E27FC236}">
                  <a16:creationId xmlns="" xmlns:a16="http://schemas.microsoft.com/office/drawing/2014/main" id="{8915486D-6D40-794F-953F-711C1EAD6E77}"/>
                </a:ext>
              </a:extLst>
            </p:cNvPr>
            <p:cNvSpPr txBox="1"/>
            <p:nvPr/>
          </p:nvSpPr>
          <p:spPr>
            <a:xfrm>
              <a:off x="740267" y="2213716"/>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2011.12</a:t>
              </a:r>
            </a:p>
          </p:txBody>
        </p:sp>
        <p:sp>
          <p:nvSpPr>
            <p:cNvPr id="21" name="矩形 20">
              <a:extLst>
                <a:ext uri="{FF2B5EF4-FFF2-40B4-BE49-F238E27FC236}">
                  <a16:creationId xmlns="" xmlns:a16="http://schemas.microsoft.com/office/drawing/2014/main" id="{A0D0DD8E-315C-7A46-BA65-D73DF5E8B27E}"/>
                </a:ext>
              </a:extLst>
            </p:cNvPr>
            <p:cNvSpPr/>
            <p:nvPr/>
          </p:nvSpPr>
          <p:spPr>
            <a:xfrm>
              <a:off x="63790" y="2193673"/>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增资</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22" name="文本框 21">
              <a:extLst>
                <a:ext uri="{FF2B5EF4-FFF2-40B4-BE49-F238E27FC236}">
                  <a16:creationId xmlns="" xmlns:a16="http://schemas.microsoft.com/office/drawing/2014/main" id="{8915486D-6D40-794F-953F-711C1EAD6E77}"/>
                </a:ext>
              </a:extLst>
            </p:cNvPr>
            <p:cNvSpPr txBox="1"/>
            <p:nvPr/>
          </p:nvSpPr>
          <p:spPr>
            <a:xfrm>
              <a:off x="732550" y="2901775"/>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2011.12</a:t>
              </a:r>
            </a:p>
          </p:txBody>
        </p:sp>
        <p:sp>
          <p:nvSpPr>
            <p:cNvPr id="23" name="矩形 22">
              <a:extLst>
                <a:ext uri="{FF2B5EF4-FFF2-40B4-BE49-F238E27FC236}">
                  <a16:creationId xmlns="" xmlns:a16="http://schemas.microsoft.com/office/drawing/2014/main" id="{A0D0DD8E-315C-7A46-BA65-D73DF5E8B27E}"/>
                </a:ext>
              </a:extLst>
            </p:cNvPr>
            <p:cNvSpPr/>
            <p:nvPr/>
          </p:nvSpPr>
          <p:spPr>
            <a:xfrm>
              <a:off x="-5790" y="3633240"/>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股权转让</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24" name="文本框 23">
              <a:extLst>
                <a:ext uri="{FF2B5EF4-FFF2-40B4-BE49-F238E27FC236}">
                  <a16:creationId xmlns="" xmlns:a16="http://schemas.microsoft.com/office/drawing/2014/main" id="{8915486D-6D40-794F-953F-711C1EAD6E77}"/>
                </a:ext>
              </a:extLst>
            </p:cNvPr>
            <p:cNvSpPr txBox="1"/>
            <p:nvPr/>
          </p:nvSpPr>
          <p:spPr>
            <a:xfrm>
              <a:off x="751245" y="3622458"/>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2012.01</a:t>
              </a:r>
            </a:p>
          </p:txBody>
        </p:sp>
        <p:sp>
          <p:nvSpPr>
            <p:cNvPr id="26" name="文本框 25">
              <a:extLst>
                <a:ext uri="{FF2B5EF4-FFF2-40B4-BE49-F238E27FC236}">
                  <a16:creationId xmlns="" xmlns:a16="http://schemas.microsoft.com/office/drawing/2014/main" id="{8915486D-6D40-794F-953F-711C1EAD6E77}"/>
                </a:ext>
              </a:extLst>
            </p:cNvPr>
            <p:cNvSpPr txBox="1"/>
            <p:nvPr/>
          </p:nvSpPr>
          <p:spPr>
            <a:xfrm>
              <a:off x="747392" y="4730013"/>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2012.09</a:t>
              </a:r>
            </a:p>
          </p:txBody>
        </p:sp>
        <p:sp>
          <p:nvSpPr>
            <p:cNvPr id="27" name="文本框 26">
              <a:extLst>
                <a:ext uri="{FF2B5EF4-FFF2-40B4-BE49-F238E27FC236}">
                  <a16:creationId xmlns="" xmlns:a16="http://schemas.microsoft.com/office/drawing/2014/main" id="{8915486D-6D40-794F-953F-711C1EAD6E77}"/>
                </a:ext>
              </a:extLst>
            </p:cNvPr>
            <p:cNvSpPr txBox="1"/>
            <p:nvPr/>
          </p:nvSpPr>
          <p:spPr>
            <a:xfrm>
              <a:off x="755302" y="5306413"/>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2013.06</a:t>
              </a:r>
            </a:p>
          </p:txBody>
        </p:sp>
        <p:sp>
          <p:nvSpPr>
            <p:cNvPr id="31" name="矩形 30">
              <a:extLst>
                <a:ext uri="{FF2B5EF4-FFF2-40B4-BE49-F238E27FC236}">
                  <a16:creationId xmlns="" xmlns:a16="http://schemas.microsoft.com/office/drawing/2014/main" id="{A0D0DD8E-315C-7A46-BA65-D73DF5E8B27E}"/>
                </a:ext>
              </a:extLst>
            </p:cNvPr>
            <p:cNvSpPr/>
            <p:nvPr/>
          </p:nvSpPr>
          <p:spPr>
            <a:xfrm>
              <a:off x="1816" y="5300140"/>
              <a:ext cx="89755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股权转让及增资</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grpSp>
      <p:sp>
        <p:nvSpPr>
          <p:cNvPr id="34" name="矩形 33">
            <a:extLst>
              <a:ext uri="{FF2B5EF4-FFF2-40B4-BE49-F238E27FC236}">
                <a16:creationId xmlns="" xmlns:a16="http://schemas.microsoft.com/office/drawing/2014/main" id="{836F6DD6-60E0-4097-A766-094C392CCFEF}"/>
              </a:ext>
            </a:extLst>
          </p:cNvPr>
          <p:cNvSpPr/>
          <p:nvPr/>
        </p:nvSpPr>
        <p:spPr>
          <a:xfrm>
            <a:off x="219210" y="3028238"/>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增资</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35" name="矩形 34">
            <a:extLst>
              <a:ext uri="{FF2B5EF4-FFF2-40B4-BE49-F238E27FC236}">
                <a16:creationId xmlns="" xmlns:a16="http://schemas.microsoft.com/office/drawing/2014/main" id="{9BAB4D75-7E0D-4189-954D-BFC0BD6FB643}"/>
              </a:ext>
            </a:extLst>
          </p:cNvPr>
          <p:cNvSpPr/>
          <p:nvPr/>
        </p:nvSpPr>
        <p:spPr>
          <a:xfrm>
            <a:off x="163863" y="4883303"/>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股权转让</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Tree>
    <p:extLst>
      <p:ext uri="{BB962C8B-B14F-4D97-AF65-F5344CB8AC3E}">
        <p14:creationId xmlns:p14="http://schemas.microsoft.com/office/powerpoint/2010/main" val="1077567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2" y="2"/>
          <a:ext cx="158751" cy="158751"/>
        </p:xfrm>
        <a:graphic>
          <a:graphicData uri="http://schemas.openxmlformats.org/presentationml/2006/ole">
            <mc:AlternateContent xmlns:mc="http://schemas.openxmlformats.org/markup-compatibility/2006">
              <mc:Choice xmlns:v="urn:schemas-microsoft-com:vml" Requires="v">
                <p:oleObj spid="_x0000_s358574" name="think-cell Slide" r:id="rId6" imgW="8890" imgH="8890" progId="">
                  <p:embed/>
                </p:oleObj>
              </mc:Choice>
              <mc:Fallback>
                <p:oleObj name="think-cell Slide" r:id="rId6" imgW="8890" imgH="8890" progId="">
                  <p:embed/>
                  <p:pic>
                    <p:nvPicPr>
                      <p:cNvPr id="61442"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2"/>
                        <a:ext cx="158751"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2" y="2"/>
            <a:ext cx="158751" cy="158751"/>
          </a:xfrm>
          <a:prstGeom prst="rect">
            <a:avLst/>
          </a:prstGeom>
          <a:gradFill rotWithShape="1">
            <a:gsLst>
              <a:gs pos="0">
                <a:schemeClr val="accent1">
                  <a:gamma/>
                  <a:tint val="9412"/>
                  <a:invGamma/>
                </a:schemeClr>
              </a:gs>
              <a:gs pos="100000">
                <a:schemeClr val="accent1"/>
              </a:gs>
            </a:gsLst>
            <a:lin ang="0" scaled="1"/>
          </a:gradFill>
          <a:ln w="9525" algn="ctr">
            <a:noFill/>
            <a:miter lim="800000"/>
          </a:ln>
          <a:effectLst/>
        </p:spPr>
        <p:txBody>
          <a:bodyPr wrap="none" lIns="0" tIns="0" rIns="0" bIns="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charset="0"/>
              <a:ea typeface="华文中宋" pitchFamily="2" charset="-122"/>
              <a:cs typeface="+mn-cs"/>
            </a:endParaRPr>
          </a:p>
        </p:txBody>
      </p:sp>
      <p:sp>
        <p:nvSpPr>
          <p:cNvPr id="3" name="TextBox 2"/>
          <p:cNvSpPr txBox="1"/>
          <p:nvPr/>
        </p:nvSpPr>
        <p:spPr>
          <a:xfrm>
            <a:off x="1123393" y="457233"/>
            <a:ext cx="3374642" cy="400110"/>
          </a:xfrm>
          <a:prstGeom prst="rect">
            <a:avLst/>
          </a:prstGeom>
          <a:noFill/>
        </p:spPr>
        <p:txBody>
          <a:bodyPr wrap="none" rtlCol="0">
            <a:spAutoFit/>
          </a:bodyPr>
          <a:lstStyle/>
          <a:p>
            <a:pPr marL="74295" marR="0" lvl="0" indent="-74295" algn="l" defTabSz="912495"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4.2</a:t>
            </a:r>
            <a:r>
              <a:rPr kumimoji="0" lang="zh-CN" altLang="en-US" sz="2000" b="1" i="0" u="none" strike="noStrike" kern="1200" cap="none" spc="0" normalizeH="0" baseline="0" noProof="0" dirty="0">
                <a:ln>
                  <a:noFill/>
                </a:ln>
                <a:solidFill>
                  <a:prstClr val="white"/>
                </a:solidFill>
                <a:effectLst/>
                <a:uLnTx/>
                <a:uFillTx/>
                <a:latin typeface="Arial" pitchFamily="34" charset="0"/>
                <a:ea typeface="华文楷体" pitchFamily="2" charset="-122"/>
                <a:cs typeface="Times New Roman" pitchFamily="18" charset="0"/>
              </a:rPr>
              <a:t> </a:t>
            </a:r>
            <a:r>
              <a:rPr kumimoji="0" lang="zh-CN" altLang="en-US" sz="2000" b="1" i="0" u="none" strike="noStrike" kern="1200" cap="none" spc="0" normalizeH="0" baseline="0" noProof="0" dirty="0">
                <a:ln>
                  <a:noFill/>
                </a:ln>
                <a:solidFill>
                  <a:prstClr val="white"/>
                </a:solidFill>
                <a:effectLst/>
                <a:uLnTx/>
                <a:uFillTx/>
                <a:latin typeface="华文楷体"/>
                <a:ea typeface="华文楷体"/>
                <a:cs typeface="STKaiti" charset="-122"/>
              </a:rPr>
              <a:t>公司历史沿革及股权变更</a:t>
            </a:r>
            <a:endParaRPr kumimoji="0" lang="en-US" altLang="zh-CN" sz="2000" b="1" i="0" u="none" strike="noStrike" kern="1200" cap="none" spc="0" normalizeH="0" baseline="0" noProof="0" dirty="0">
              <a:ln>
                <a:noFill/>
              </a:ln>
              <a:solidFill>
                <a:prstClr val="white"/>
              </a:solidFill>
              <a:effectLst/>
              <a:uLnTx/>
              <a:uFillTx/>
              <a:latin typeface="华文楷体"/>
              <a:ea typeface="华文楷体"/>
              <a:cs typeface="STKaiti" charset="-122"/>
            </a:endParaRPr>
          </a:p>
        </p:txBody>
      </p:sp>
      <p:sp>
        <p:nvSpPr>
          <p:cNvPr id="25" name="Rounded Rectangle 24"/>
          <p:cNvSpPr/>
          <p:nvPr/>
        </p:nvSpPr>
        <p:spPr>
          <a:xfrm>
            <a:off x="723425" y="1010994"/>
            <a:ext cx="7835228" cy="364008"/>
          </a:xfrm>
          <a:prstGeom prst="round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华文楷体"/>
                <a:ea typeface="华文楷体"/>
                <a:cs typeface="Kaiti TC" charset="-120"/>
              </a:rPr>
              <a:t>公司历史沿革</a:t>
            </a:r>
            <a:endParaRPr kumimoji="0" lang="en-US" sz="1400" b="1" i="0" u="none" strike="noStrike" kern="1200" cap="none" spc="0" normalizeH="0" baseline="0" noProof="0" dirty="0">
              <a:ln>
                <a:noFill/>
              </a:ln>
              <a:solidFill>
                <a:prstClr val="white"/>
              </a:solidFill>
              <a:effectLst/>
              <a:uLnTx/>
              <a:uFillTx/>
              <a:latin typeface="华文楷体"/>
              <a:ea typeface="华文楷体"/>
              <a:cs typeface="Kaiti TC" charset="-120"/>
            </a:endParaRPr>
          </a:p>
        </p:txBody>
      </p:sp>
      <p:grpSp>
        <p:nvGrpSpPr>
          <p:cNvPr id="4" name="组 3"/>
          <p:cNvGrpSpPr/>
          <p:nvPr/>
        </p:nvGrpSpPr>
        <p:grpSpPr>
          <a:xfrm>
            <a:off x="155469" y="1553969"/>
            <a:ext cx="8616906" cy="4623417"/>
            <a:chOff x="-6577" y="1411461"/>
            <a:chExt cx="8616906" cy="4623417"/>
          </a:xfrm>
        </p:grpSpPr>
        <p:cxnSp>
          <p:nvCxnSpPr>
            <p:cNvPr id="37" name="直线连接符 36">
              <a:extLst>
                <a:ext uri="{FF2B5EF4-FFF2-40B4-BE49-F238E27FC236}">
                  <a16:creationId xmlns="" xmlns:a16="http://schemas.microsoft.com/office/drawing/2014/main" id="{5FF5AB23-5C48-784C-BB46-C0C924770C28}"/>
                </a:ext>
              </a:extLst>
            </p:cNvPr>
            <p:cNvCxnSpPr>
              <a:cxnSpLocks/>
            </p:cNvCxnSpPr>
            <p:nvPr/>
          </p:nvCxnSpPr>
          <p:spPr>
            <a:xfrm>
              <a:off x="1406442" y="1411461"/>
              <a:ext cx="0" cy="462341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69767" y="1411461"/>
              <a:ext cx="7240562" cy="4339650"/>
            </a:xfrm>
            <a:prstGeom prst="rect">
              <a:avLst/>
            </a:prstGeom>
            <a:noFill/>
          </p:spPr>
          <p:txBody>
            <a:bodyPr wrap="square" rtlCol="0">
              <a:spAutoFit/>
            </a:bodyPr>
            <a:lstStyle/>
            <a:p>
              <a:pPr marL="285750" lvl="0" indent="-285750" algn="just" defTabSz="457200">
                <a:buFont typeface="Arial" charset="0"/>
                <a:buChar char="•"/>
              </a:pPr>
              <a:r>
                <a:rPr lang="zh-CN" altLang="en-US" sz="1150" dirty="0">
                  <a:solidFill>
                    <a:prstClr val="black"/>
                  </a:solidFill>
                  <a:latin typeface="华文楷体"/>
                </a:rPr>
                <a:t>第五次股权转让及第四次增资。</a:t>
              </a:r>
              <a:r>
                <a:rPr lang="en-US" altLang="zh-CN" sz="1150" dirty="0">
                  <a:solidFill>
                    <a:prstClr val="black"/>
                  </a:solidFill>
                  <a:latin typeface="华文楷体"/>
                </a:rPr>
                <a:t>2015</a:t>
              </a:r>
              <a:r>
                <a:rPr lang="zh-CN" altLang="en-US" sz="1150" dirty="0">
                  <a:solidFill>
                    <a:prstClr val="black"/>
                  </a:solidFill>
                  <a:latin typeface="华文楷体"/>
                </a:rPr>
                <a:t>年</a:t>
              </a:r>
              <a:r>
                <a:rPr lang="en-US" altLang="zh-CN" sz="1150" dirty="0">
                  <a:solidFill>
                    <a:prstClr val="black"/>
                  </a:solidFill>
                  <a:latin typeface="华文楷体"/>
                </a:rPr>
                <a:t>10</a:t>
              </a:r>
              <a:r>
                <a:rPr lang="zh-CN" altLang="en-US" sz="1150" dirty="0">
                  <a:solidFill>
                    <a:prstClr val="black"/>
                  </a:solidFill>
                  <a:latin typeface="华文楷体"/>
                </a:rPr>
                <a:t>月</a:t>
              </a:r>
              <a:r>
                <a:rPr lang="en-US" altLang="zh-CN" sz="1150" dirty="0">
                  <a:solidFill>
                    <a:prstClr val="black"/>
                  </a:solidFill>
                  <a:latin typeface="华文楷体"/>
                </a:rPr>
                <a:t>22</a:t>
              </a:r>
              <a:r>
                <a:rPr lang="zh-CN" altLang="en-US" sz="1150" dirty="0">
                  <a:solidFill>
                    <a:prstClr val="black"/>
                  </a:solidFill>
                  <a:latin typeface="华文楷体"/>
                </a:rPr>
                <a:t>日，资福技术作出变更决定，同意肖潇将所持</a:t>
              </a:r>
              <a:r>
                <a:rPr lang="en-US" altLang="zh-CN" sz="1150" dirty="0">
                  <a:solidFill>
                    <a:prstClr val="black"/>
                  </a:solidFill>
                  <a:latin typeface="华文楷体"/>
                </a:rPr>
                <a:t>10%</a:t>
              </a:r>
              <a:r>
                <a:rPr lang="zh-CN" altLang="en-US" sz="1150" dirty="0">
                  <a:solidFill>
                    <a:prstClr val="black"/>
                  </a:solidFill>
                  <a:latin typeface="华文楷体"/>
                </a:rPr>
                <a:t>股权（对应</a:t>
              </a:r>
              <a:r>
                <a:rPr lang="en-US" altLang="zh-CN" sz="1150" dirty="0">
                  <a:solidFill>
                    <a:prstClr val="black"/>
                  </a:solidFill>
                  <a:latin typeface="华文楷体"/>
                </a:rPr>
                <a:t>136.8421</a:t>
              </a:r>
              <a:r>
                <a:rPr lang="zh-CN" altLang="en-US" sz="1150" dirty="0">
                  <a:solidFill>
                    <a:prstClr val="black"/>
                  </a:solidFill>
                  <a:latin typeface="华文楷体"/>
                </a:rPr>
                <a:t>万元出资）以</a:t>
              </a:r>
              <a:r>
                <a:rPr lang="en-US" altLang="zh-CN" sz="1150" dirty="0">
                  <a:solidFill>
                    <a:prstClr val="black"/>
                  </a:solidFill>
                  <a:latin typeface="华文楷体"/>
                </a:rPr>
                <a:t>136.8421</a:t>
              </a:r>
              <a:r>
                <a:rPr lang="zh-CN" altLang="en-US" sz="1150" dirty="0">
                  <a:solidFill>
                    <a:prstClr val="black"/>
                  </a:solidFill>
                  <a:latin typeface="华文楷体"/>
                </a:rPr>
                <a:t>万元的价格转让给深圳资诚福；同意公司注册资本增加</a:t>
              </a:r>
              <a:r>
                <a:rPr lang="en-US" altLang="zh-CN" sz="1150" dirty="0">
                  <a:solidFill>
                    <a:prstClr val="black"/>
                  </a:solidFill>
                  <a:latin typeface="华文楷体"/>
                </a:rPr>
                <a:t>93.3014</a:t>
              </a:r>
              <a:r>
                <a:rPr lang="zh-CN" altLang="en-US" sz="1150" dirty="0">
                  <a:solidFill>
                    <a:prstClr val="black"/>
                  </a:solidFill>
                  <a:latin typeface="华文楷体"/>
                </a:rPr>
                <a:t>万元（认购价格为每元注册资本</a:t>
              </a:r>
              <a:r>
                <a:rPr lang="en-US" altLang="zh-CN" sz="1150" dirty="0">
                  <a:solidFill>
                    <a:prstClr val="black"/>
                  </a:solidFill>
                  <a:latin typeface="华文楷体"/>
                </a:rPr>
                <a:t>16.0769</a:t>
              </a:r>
              <a:r>
                <a:rPr lang="zh-CN" altLang="en-US" sz="1150" dirty="0">
                  <a:solidFill>
                    <a:prstClr val="black"/>
                  </a:solidFill>
                  <a:latin typeface="华文楷体"/>
                </a:rPr>
                <a:t>元），其中东证创新以</a:t>
              </a:r>
              <a:r>
                <a:rPr lang="en-US" altLang="zh-CN" sz="1150" dirty="0">
                  <a:solidFill>
                    <a:prstClr val="black"/>
                  </a:solidFill>
                  <a:latin typeface="华文楷体"/>
                </a:rPr>
                <a:t>500</a:t>
              </a:r>
              <a:r>
                <a:rPr lang="zh-CN" altLang="en-US" sz="1150" dirty="0">
                  <a:solidFill>
                    <a:prstClr val="black"/>
                  </a:solidFill>
                  <a:latin typeface="华文楷体"/>
                </a:rPr>
                <a:t>万元的价格认购资福技术新增资注册资本</a:t>
              </a:r>
              <a:r>
                <a:rPr lang="en-US" altLang="zh-CN" sz="1150" dirty="0">
                  <a:solidFill>
                    <a:prstClr val="black"/>
                  </a:solidFill>
                  <a:latin typeface="华文楷体"/>
                </a:rPr>
                <a:t>31.1005</a:t>
              </a:r>
              <a:r>
                <a:rPr lang="zh-CN" altLang="en-US" sz="1150" dirty="0">
                  <a:solidFill>
                    <a:prstClr val="black"/>
                  </a:solidFill>
                  <a:latin typeface="华文楷体"/>
                </a:rPr>
                <a:t>万元，其中</a:t>
              </a:r>
              <a:r>
                <a:rPr lang="en-US" altLang="zh-CN" sz="1150" dirty="0">
                  <a:solidFill>
                    <a:prstClr val="black"/>
                  </a:solidFill>
                  <a:latin typeface="华文楷体"/>
                </a:rPr>
                <a:t>31.1005</a:t>
              </a:r>
              <a:r>
                <a:rPr lang="zh-CN" altLang="en-US" sz="1150" dirty="0">
                  <a:solidFill>
                    <a:prstClr val="black"/>
                  </a:solidFill>
                  <a:latin typeface="华文楷体"/>
                </a:rPr>
                <a:t>万元计入注册资本，其余计入资本公积。上海益菁汇以</a:t>
              </a:r>
              <a:r>
                <a:rPr lang="en-US" altLang="zh-CN" sz="1150" dirty="0">
                  <a:solidFill>
                    <a:prstClr val="black"/>
                  </a:solidFill>
                  <a:latin typeface="华文楷体"/>
                </a:rPr>
                <a:t>1000</a:t>
              </a:r>
              <a:r>
                <a:rPr lang="zh-CN" altLang="en-US" sz="1150" dirty="0">
                  <a:solidFill>
                    <a:prstClr val="black"/>
                  </a:solidFill>
                  <a:latin typeface="华文楷体"/>
                </a:rPr>
                <a:t>万元的价格认购资福技术新增注册资本</a:t>
              </a:r>
              <a:r>
                <a:rPr lang="en-US" altLang="zh-CN" sz="1150" dirty="0">
                  <a:solidFill>
                    <a:prstClr val="black"/>
                  </a:solidFill>
                  <a:latin typeface="华文楷体"/>
                </a:rPr>
                <a:t>62.2009</a:t>
              </a:r>
              <a:r>
                <a:rPr lang="zh-CN" altLang="en-US" sz="1150" dirty="0">
                  <a:solidFill>
                    <a:prstClr val="black"/>
                  </a:solidFill>
                  <a:latin typeface="华文楷体"/>
                </a:rPr>
                <a:t>万元，其中</a:t>
              </a:r>
              <a:r>
                <a:rPr lang="en-US" altLang="zh-CN" sz="1150" dirty="0">
                  <a:solidFill>
                    <a:prstClr val="black"/>
                  </a:solidFill>
                  <a:latin typeface="华文楷体"/>
                </a:rPr>
                <a:t>62.2009</a:t>
              </a:r>
              <a:r>
                <a:rPr lang="zh-CN" altLang="en-US" sz="1150" dirty="0">
                  <a:solidFill>
                    <a:prstClr val="black"/>
                  </a:solidFill>
                  <a:latin typeface="华文楷体"/>
                </a:rPr>
                <a:t>万元计入注册资本，其余计入资本公积。</a:t>
              </a:r>
              <a:endParaRPr lang="en-US" altLang="zh-CN" sz="1150" dirty="0">
                <a:solidFill>
                  <a:prstClr val="black"/>
                </a:solidFill>
                <a:latin typeface="华文楷体"/>
              </a:endParaRPr>
            </a:p>
            <a:p>
              <a:pPr marL="285750" lvl="0" indent="-285750" algn="just" defTabSz="457200">
                <a:buFont typeface="Arial" charset="0"/>
                <a:buChar char="•"/>
              </a:pPr>
              <a:endParaRPr lang="en-US" altLang="zh-CN" sz="1150" dirty="0">
                <a:solidFill>
                  <a:prstClr val="black"/>
                </a:solidFill>
                <a:latin typeface="华文楷体"/>
                <a:ea typeface="华文楷体"/>
                <a:cs typeface="Kaiti TC" charset="-120"/>
              </a:endParaRPr>
            </a:p>
            <a:p>
              <a:pPr marL="285750" lvl="0" indent="-285750" defTabSz="457200">
                <a:buFont typeface="Arial" charset="0"/>
                <a:buChar char="•"/>
              </a:pPr>
              <a:r>
                <a:rPr lang="zh-CN" altLang="en-US" sz="1150" dirty="0">
                  <a:solidFill>
                    <a:prstClr val="black"/>
                  </a:solidFill>
                  <a:latin typeface="华文楷体"/>
                  <a:cs typeface="Kaiti TC" charset="-120"/>
                </a:rPr>
                <a:t>第六次股权转让。</a:t>
              </a:r>
              <a:r>
                <a:rPr lang="en-US" altLang="zh-CN" sz="1150" dirty="0">
                  <a:solidFill>
                    <a:prstClr val="black"/>
                  </a:solidFill>
                  <a:latin typeface="华文楷体"/>
                  <a:cs typeface="Kaiti TC" charset="-120"/>
                </a:rPr>
                <a:t>2016</a:t>
              </a:r>
              <a:r>
                <a:rPr lang="zh-CN" altLang="en-US" sz="1150" dirty="0">
                  <a:solidFill>
                    <a:prstClr val="black"/>
                  </a:solidFill>
                  <a:latin typeface="华文楷体"/>
                  <a:cs typeface="Kaiti TC" charset="-120"/>
                </a:rPr>
                <a:t>年</a:t>
              </a:r>
              <a:r>
                <a:rPr lang="en-US" altLang="zh-CN" sz="1150" dirty="0">
                  <a:solidFill>
                    <a:prstClr val="black"/>
                  </a:solidFill>
                  <a:latin typeface="华文楷体"/>
                  <a:cs typeface="Kaiti TC" charset="-120"/>
                </a:rPr>
                <a:t>4</a:t>
              </a:r>
              <a:r>
                <a:rPr lang="zh-CN" altLang="en-US" sz="1150" dirty="0">
                  <a:solidFill>
                    <a:prstClr val="black"/>
                  </a:solidFill>
                  <a:latin typeface="华文楷体"/>
                  <a:cs typeface="Kaiti TC" charset="-120"/>
                </a:rPr>
                <a:t>月，资福技术股东会决议同意赢者投资将所持公司</a:t>
              </a:r>
              <a:r>
                <a:rPr lang="en-US" altLang="zh-CN" sz="1150" dirty="0">
                  <a:solidFill>
                    <a:prstClr val="black"/>
                  </a:solidFill>
                  <a:latin typeface="华文楷体"/>
                  <a:cs typeface="Kaiti TC" charset="-120"/>
                </a:rPr>
                <a:t>4.5404%</a:t>
              </a:r>
              <a:r>
                <a:rPr lang="zh-CN" altLang="en-US" sz="1150" dirty="0">
                  <a:solidFill>
                    <a:prstClr val="black"/>
                  </a:solidFill>
                  <a:latin typeface="华文楷体"/>
                  <a:cs typeface="Kaiti TC" charset="-120"/>
                </a:rPr>
                <a:t>的股权（对应</a:t>
              </a:r>
              <a:r>
                <a:rPr lang="en-US" altLang="zh-CN" sz="1150" dirty="0">
                  <a:solidFill>
                    <a:prstClr val="black"/>
                  </a:solidFill>
                  <a:latin typeface="华文楷体"/>
                  <a:cs typeface="Kaiti TC" charset="-120"/>
                </a:rPr>
                <a:t>66.37</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792.6</a:t>
              </a:r>
              <a:r>
                <a:rPr lang="zh-CN" altLang="en-US" sz="1150" dirty="0">
                  <a:solidFill>
                    <a:prstClr val="black"/>
                  </a:solidFill>
                  <a:latin typeface="华文楷体"/>
                  <a:cs typeface="Kaiti TC" charset="-120"/>
                </a:rPr>
                <a:t>万元的价格（转让价格为每元注册资本</a:t>
              </a:r>
              <a:r>
                <a:rPr lang="en-US" altLang="zh-CN" sz="1150" dirty="0">
                  <a:solidFill>
                    <a:prstClr val="black"/>
                  </a:solidFill>
                  <a:latin typeface="华文楷体"/>
                  <a:cs typeface="Kaiti TC" charset="-120"/>
                </a:rPr>
                <a:t>11.94</a:t>
              </a:r>
              <a:r>
                <a:rPr lang="zh-CN" altLang="en-US" sz="1150" dirty="0">
                  <a:solidFill>
                    <a:prstClr val="black"/>
                  </a:solidFill>
                  <a:latin typeface="华文楷体"/>
                  <a:cs typeface="Kaiti TC" charset="-120"/>
                </a:rPr>
                <a:t>元）转让给资福实业；同意赵刚岗将所持公司</a:t>
              </a:r>
              <a:r>
                <a:rPr lang="en-US" altLang="zh-CN" sz="1150" dirty="0">
                  <a:solidFill>
                    <a:prstClr val="black"/>
                  </a:solidFill>
                  <a:latin typeface="华文楷体"/>
                  <a:cs typeface="Kaiti TC" charset="-120"/>
                </a:rPr>
                <a:t>1.7787%</a:t>
              </a:r>
              <a:r>
                <a:rPr lang="zh-CN" altLang="en-US" sz="1150" dirty="0">
                  <a:solidFill>
                    <a:prstClr val="black"/>
                  </a:solidFill>
                  <a:latin typeface="华文楷体"/>
                  <a:cs typeface="Kaiti TC" charset="-120"/>
                </a:rPr>
                <a:t>的股权（对应</a:t>
              </a:r>
              <a:r>
                <a:rPr lang="en-US" altLang="zh-CN" sz="1150" dirty="0">
                  <a:solidFill>
                    <a:prstClr val="black"/>
                  </a:solidFill>
                  <a:latin typeface="华文楷体"/>
                  <a:cs typeface="Kaiti TC" charset="-120"/>
                </a:rPr>
                <a:t>25.9997</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320.1660</a:t>
              </a:r>
              <a:r>
                <a:rPr lang="zh-CN" altLang="en-US" sz="1150" dirty="0">
                  <a:solidFill>
                    <a:prstClr val="black"/>
                  </a:solidFill>
                  <a:latin typeface="华文楷体"/>
                  <a:cs typeface="Kaiti TC" charset="-120"/>
                </a:rPr>
                <a:t>万元价格（转让价格为每元注册资本</a:t>
              </a:r>
              <a:r>
                <a:rPr lang="en-US" altLang="zh-CN" sz="1150" dirty="0">
                  <a:solidFill>
                    <a:prstClr val="black"/>
                  </a:solidFill>
                  <a:latin typeface="华文楷体"/>
                  <a:cs typeface="Kaiti TC" charset="-120"/>
                </a:rPr>
                <a:t>12.31</a:t>
              </a:r>
              <a:r>
                <a:rPr lang="zh-CN" altLang="en-US" sz="1150" dirty="0">
                  <a:solidFill>
                    <a:prstClr val="black"/>
                  </a:solidFill>
                  <a:latin typeface="华文楷体"/>
                  <a:cs typeface="Kaiti TC" charset="-120"/>
                </a:rPr>
                <a:t>元）转让给炳燕。</a:t>
              </a:r>
              <a:endParaRPr lang="en-US" altLang="zh-CN" sz="1150" dirty="0">
                <a:solidFill>
                  <a:prstClr val="black"/>
                </a:solidFill>
                <a:latin typeface="华文楷体"/>
                <a:cs typeface="Kaiti TC" charset="-120"/>
              </a:endParaRPr>
            </a:p>
            <a:p>
              <a:pPr marL="285750" lvl="0" indent="-285750" defTabSz="457200">
                <a:buFont typeface="Arial" charset="0"/>
                <a:buChar char="•"/>
              </a:pPr>
              <a:endParaRPr lang="en-US" altLang="zh-CN" sz="1150" dirty="0">
                <a:solidFill>
                  <a:prstClr val="black"/>
                </a:solidFill>
                <a:latin typeface="华文楷体"/>
                <a:cs typeface="Kaiti TC" charset="-120"/>
              </a:endParaRPr>
            </a:p>
            <a:p>
              <a:pPr marL="285750" lvl="0" indent="-285750" defTabSz="457200">
                <a:buFont typeface="Arial" charset="0"/>
                <a:buChar char="•"/>
              </a:pPr>
              <a:r>
                <a:rPr lang="zh-CN" altLang="en-US" sz="1150" dirty="0">
                  <a:solidFill>
                    <a:prstClr val="black"/>
                  </a:solidFill>
                  <a:latin typeface="华文楷体"/>
                  <a:cs typeface="Kaiti TC" charset="-120"/>
                </a:rPr>
                <a:t>第七次股权转让。</a:t>
              </a:r>
              <a:r>
                <a:rPr lang="en-US" altLang="zh-CN" sz="1150" dirty="0">
                  <a:solidFill>
                    <a:prstClr val="black"/>
                  </a:solidFill>
                  <a:latin typeface="华文楷体"/>
                  <a:cs typeface="Kaiti TC" charset="-120"/>
                </a:rPr>
                <a:t>2016</a:t>
              </a:r>
              <a:r>
                <a:rPr lang="zh-CN" altLang="en-US" sz="1150" dirty="0">
                  <a:solidFill>
                    <a:prstClr val="black"/>
                  </a:solidFill>
                  <a:latin typeface="华文楷体"/>
                  <a:cs typeface="Kaiti TC" charset="-120"/>
                </a:rPr>
                <a:t>年</a:t>
              </a:r>
              <a:r>
                <a:rPr lang="en-US" altLang="zh-CN" sz="1150" dirty="0">
                  <a:solidFill>
                    <a:prstClr val="black"/>
                  </a:solidFill>
                  <a:latin typeface="华文楷体"/>
                  <a:cs typeface="Kaiti TC" charset="-120"/>
                </a:rPr>
                <a:t>5</a:t>
              </a:r>
              <a:r>
                <a:rPr lang="zh-CN" altLang="en-US" sz="1150" dirty="0">
                  <a:solidFill>
                    <a:prstClr val="black"/>
                  </a:solidFill>
                  <a:latin typeface="华文楷体"/>
                  <a:cs typeface="Kaiti TC" charset="-120"/>
                </a:rPr>
                <a:t>月</a:t>
              </a:r>
              <a:r>
                <a:rPr lang="en-US" altLang="zh-CN" sz="1150" dirty="0">
                  <a:solidFill>
                    <a:prstClr val="black"/>
                  </a:solidFill>
                  <a:latin typeface="华文楷体"/>
                  <a:cs typeface="Kaiti TC" charset="-120"/>
                </a:rPr>
                <a:t>13</a:t>
              </a:r>
              <a:r>
                <a:rPr lang="zh-CN" altLang="en-US" sz="1150" dirty="0">
                  <a:solidFill>
                    <a:prstClr val="black"/>
                  </a:solidFill>
                  <a:latin typeface="华文楷体"/>
                  <a:cs typeface="Kaiti TC" charset="-120"/>
                </a:rPr>
                <a:t>日，资福技术股东会决议同意肖潇将所持公司</a:t>
              </a:r>
              <a:r>
                <a:rPr lang="en-US" altLang="zh-CN" sz="1150" dirty="0">
                  <a:solidFill>
                    <a:prstClr val="black"/>
                  </a:solidFill>
                  <a:latin typeface="华文楷体"/>
                  <a:cs typeface="Kaiti TC" charset="-120"/>
                </a:rPr>
                <a:t>2.3704%</a:t>
              </a:r>
              <a:r>
                <a:rPr lang="zh-CN" altLang="en-US" sz="1150" dirty="0">
                  <a:solidFill>
                    <a:prstClr val="black"/>
                  </a:solidFill>
                  <a:latin typeface="华文楷体"/>
                  <a:cs typeface="Kaiti TC" charset="-120"/>
                </a:rPr>
                <a:t>的股权（对应</a:t>
              </a:r>
              <a:r>
                <a:rPr lang="en-US" altLang="zh-CN" sz="1150" dirty="0">
                  <a:solidFill>
                    <a:prstClr val="black"/>
                  </a:solidFill>
                  <a:latin typeface="华文楷体"/>
                  <a:cs typeface="Kaiti TC" charset="-120"/>
                </a:rPr>
                <a:t>34.6487</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175.2898</a:t>
              </a:r>
              <a:r>
                <a:rPr lang="zh-CN" altLang="en-US" sz="1150" dirty="0">
                  <a:solidFill>
                    <a:prstClr val="black"/>
                  </a:solidFill>
                  <a:latin typeface="华文楷体"/>
                  <a:cs typeface="Kaiti TC" charset="-120"/>
                </a:rPr>
                <a:t>万元的价格转让给赖春宝；将其所持公司</a:t>
              </a:r>
              <a:r>
                <a:rPr lang="en-US" altLang="zh-CN" sz="1150" dirty="0">
                  <a:solidFill>
                    <a:prstClr val="black"/>
                  </a:solidFill>
                  <a:latin typeface="华文楷体"/>
                  <a:cs typeface="Kaiti TC" charset="-120"/>
                </a:rPr>
                <a:t>0.9286%</a:t>
              </a:r>
              <a:r>
                <a:rPr lang="zh-CN" altLang="en-US" sz="1150" dirty="0">
                  <a:solidFill>
                    <a:prstClr val="black"/>
                  </a:solidFill>
                  <a:latin typeface="华文楷体"/>
                  <a:cs typeface="Kaiti TC" charset="-120"/>
                </a:rPr>
                <a:t>的股权（对应</a:t>
              </a:r>
              <a:r>
                <a:rPr lang="en-US" altLang="zh-CN" sz="1150" dirty="0">
                  <a:solidFill>
                    <a:prstClr val="black"/>
                  </a:solidFill>
                  <a:latin typeface="华文楷体"/>
                  <a:cs typeface="Kaiti TC" charset="-120"/>
                </a:rPr>
                <a:t>13.5736</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68.6702</a:t>
              </a:r>
              <a:r>
                <a:rPr lang="zh-CN" altLang="en-US" sz="1150" dirty="0">
                  <a:solidFill>
                    <a:prstClr val="black"/>
                  </a:solidFill>
                  <a:latin typeface="华文楷体"/>
                  <a:cs typeface="Kaiti TC" charset="-120"/>
                </a:rPr>
                <a:t>万元的价格转让给贾伯炜；将其所持公司</a:t>
              </a:r>
              <a:r>
                <a:rPr lang="en-US" altLang="zh-CN" sz="1150" dirty="0">
                  <a:solidFill>
                    <a:prstClr val="black"/>
                  </a:solidFill>
                  <a:latin typeface="华文楷体"/>
                  <a:cs typeface="Kaiti TC" charset="-120"/>
                </a:rPr>
                <a:t>0.9286%</a:t>
              </a:r>
              <a:r>
                <a:rPr lang="zh-CN" altLang="en-US" sz="1150" dirty="0">
                  <a:solidFill>
                    <a:prstClr val="black"/>
                  </a:solidFill>
                  <a:latin typeface="华文楷体"/>
                  <a:cs typeface="Kaiti TC" charset="-120"/>
                </a:rPr>
                <a:t>股权（对应</a:t>
              </a:r>
              <a:r>
                <a:rPr lang="en-US" altLang="zh-CN" sz="1150" dirty="0">
                  <a:solidFill>
                    <a:prstClr val="black"/>
                  </a:solidFill>
                  <a:latin typeface="华文楷体"/>
                  <a:cs typeface="Kaiti TC" charset="-120"/>
                </a:rPr>
                <a:t>13.5736</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68.6702</a:t>
              </a:r>
              <a:r>
                <a:rPr lang="zh-CN" altLang="en-US" sz="1150" dirty="0">
                  <a:solidFill>
                    <a:prstClr val="black"/>
                  </a:solidFill>
                  <a:latin typeface="华文楷体"/>
                  <a:cs typeface="Kaiti TC" charset="-120"/>
                </a:rPr>
                <a:t>万元价格转让给炳燕；将其所持公司</a:t>
              </a:r>
              <a:r>
                <a:rPr lang="en-US" altLang="zh-CN" sz="1150" dirty="0">
                  <a:solidFill>
                    <a:prstClr val="black"/>
                  </a:solidFill>
                  <a:latin typeface="华文楷体"/>
                  <a:cs typeface="Kaiti TC" charset="-120"/>
                </a:rPr>
                <a:t>0.4887%</a:t>
              </a:r>
              <a:r>
                <a:rPr lang="zh-CN" altLang="en-US" sz="1150" dirty="0">
                  <a:solidFill>
                    <a:prstClr val="black"/>
                  </a:solidFill>
                  <a:latin typeface="华文楷体"/>
                  <a:cs typeface="Kaiti TC" charset="-120"/>
                </a:rPr>
                <a:t>股权（对应</a:t>
              </a:r>
              <a:r>
                <a:rPr lang="en-US" altLang="zh-CN" sz="1150" dirty="0">
                  <a:solidFill>
                    <a:prstClr val="black"/>
                  </a:solidFill>
                  <a:latin typeface="华文楷体"/>
                  <a:cs typeface="Kaiti TC" charset="-120"/>
                </a:rPr>
                <a:t>7.1434</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36.1422</a:t>
              </a:r>
              <a:r>
                <a:rPr lang="zh-CN" altLang="en-US" sz="1150" dirty="0">
                  <a:solidFill>
                    <a:prstClr val="black"/>
                  </a:solidFill>
                  <a:latin typeface="华文楷体"/>
                  <a:cs typeface="Kaiti TC" charset="-120"/>
                </a:rPr>
                <a:t>万元的价格转让给尹江三；将其所持</a:t>
              </a:r>
              <a:r>
                <a:rPr lang="en-US" altLang="zh-CN" sz="1150" dirty="0">
                  <a:solidFill>
                    <a:prstClr val="black"/>
                  </a:solidFill>
                  <a:latin typeface="华文楷体"/>
                  <a:cs typeface="Kaiti TC" charset="-120"/>
                </a:rPr>
                <a:t>0.1518%</a:t>
              </a:r>
              <a:r>
                <a:rPr lang="zh-CN" altLang="en-US" sz="1150" dirty="0">
                  <a:solidFill>
                    <a:prstClr val="black"/>
                  </a:solidFill>
                  <a:latin typeface="华文楷体"/>
                  <a:cs typeface="Kaiti TC" charset="-120"/>
                </a:rPr>
                <a:t>股权（对应</a:t>
              </a:r>
              <a:r>
                <a:rPr lang="en-US" altLang="zh-CN" sz="1150" dirty="0">
                  <a:solidFill>
                    <a:prstClr val="black"/>
                  </a:solidFill>
                  <a:latin typeface="华文楷体"/>
                  <a:cs typeface="Kaiti TC" charset="-120"/>
                </a:rPr>
                <a:t>2.2189</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11.2276</a:t>
              </a:r>
              <a:r>
                <a:rPr lang="zh-CN" altLang="en-US" sz="1150" dirty="0">
                  <a:solidFill>
                    <a:prstClr val="black"/>
                  </a:solidFill>
                  <a:latin typeface="华文楷体"/>
                  <a:cs typeface="Kaiti TC" charset="-120"/>
                </a:rPr>
                <a:t>万元的价格转让给李明芳。（转让价格均为每元注册资本</a:t>
              </a:r>
              <a:r>
                <a:rPr lang="en-US" altLang="zh-CN" sz="1150" dirty="0">
                  <a:solidFill>
                    <a:prstClr val="black"/>
                  </a:solidFill>
                  <a:latin typeface="华文楷体"/>
                  <a:cs typeface="Kaiti TC" charset="-120"/>
                </a:rPr>
                <a:t>5.06</a:t>
              </a:r>
              <a:r>
                <a:rPr lang="zh-CN" altLang="en-US" sz="1150" dirty="0">
                  <a:solidFill>
                    <a:prstClr val="black"/>
                  </a:solidFill>
                  <a:latin typeface="华文楷体"/>
                  <a:cs typeface="Kaiti TC" charset="-120"/>
                </a:rPr>
                <a:t>元）</a:t>
              </a:r>
              <a:endParaRPr lang="en-US" altLang="zh-CN" sz="1150" dirty="0">
                <a:solidFill>
                  <a:prstClr val="black"/>
                </a:solidFill>
                <a:latin typeface="华文楷体"/>
                <a:cs typeface="Kaiti TC" charset="-120"/>
              </a:endParaRPr>
            </a:p>
            <a:p>
              <a:pPr marL="285750" lvl="0" indent="-285750" defTabSz="457200">
                <a:buFont typeface="Arial" charset="0"/>
                <a:buChar char="•"/>
              </a:pPr>
              <a:endParaRPr lang="en-US" altLang="zh-CN" sz="1150" dirty="0">
                <a:solidFill>
                  <a:prstClr val="black"/>
                </a:solidFill>
                <a:latin typeface="华文楷体"/>
                <a:cs typeface="Kaiti TC" charset="-120"/>
              </a:endParaRPr>
            </a:p>
            <a:p>
              <a:pPr marL="285750" lvl="0" indent="-285750" defTabSz="457200">
                <a:buFont typeface="Arial" charset="0"/>
                <a:buChar char="•"/>
              </a:pPr>
              <a:r>
                <a:rPr lang="zh-CN" altLang="en-US" sz="1150" dirty="0">
                  <a:solidFill>
                    <a:prstClr val="black"/>
                  </a:solidFill>
                  <a:latin typeface="华文楷体"/>
                  <a:cs typeface="Kaiti TC" charset="-120"/>
                </a:rPr>
                <a:t>第八次股权转让。</a:t>
              </a:r>
              <a:r>
                <a:rPr lang="en-US" altLang="zh-CN" sz="1150" dirty="0">
                  <a:solidFill>
                    <a:prstClr val="black"/>
                  </a:solidFill>
                  <a:latin typeface="华文楷体"/>
                  <a:cs typeface="Kaiti TC" charset="-120"/>
                </a:rPr>
                <a:t>2016</a:t>
              </a:r>
              <a:r>
                <a:rPr lang="zh-CN" altLang="en-US" sz="1150" dirty="0">
                  <a:solidFill>
                    <a:prstClr val="black"/>
                  </a:solidFill>
                  <a:latin typeface="华文楷体"/>
                  <a:cs typeface="Kaiti TC" charset="-120"/>
                </a:rPr>
                <a:t>年</a:t>
              </a:r>
              <a:r>
                <a:rPr lang="en-US" altLang="zh-CN" sz="1150" dirty="0">
                  <a:solidFill>
                    <a:prstClr val="black"/>
                  </a:solidFill>
                  <a:latin typeface="华文楷体"/>
                  <a:cs typeface="Kaiti TC" charset="-120"/>
                </a:rPr>
                <a:t>5</a:t>
              </a:r>
              <a:r>
                <a:rPr lang="zh-CN" altLang="en-US" sz="1150" dirty="0">
                  <a:solidFill>
                    <a:prstClr val="black"/>
                  </a:solidFill>
                  <a:latin typeface="华文楷体"/>
                  <a:cs typeface="Kaiti TC" charset="-120"/>
                </a:rPr>
                <a:t>月</a:t>
              </a:r>
              <a:r>
                <a:rPr lang="en-US" altLang="zh-CN" sz="1150" dirty="0">
                  <a:solidFill>
                    <a:prstClr val="black"/>
                  </a:solidFill>
                  <a:latin typeface="华文楷体"/>
                  <a:cs typeface="Kaiti TC" charset="-120"/>
                </a:rPr>
                <a:t>17</a:t>
              </a:r>
              <a:r>
                <a:rPr lang="zh-CN" altLang="en-US" sz="1150" dirty="0">
                  <a:solidFill>
                    <a:prstClr val="black"/>
                  </a:solidFill>
                  <a:latin typeface="华文楷体"/>
                  <a:cs typeface="Kaiti TC" charset="-120"/>
                </a:rPr>
                <a:t>日，资福技术作出变更决定，同意资福实业将所持公司</a:t>
              </a:r>
              <a:r>
                <a:rPr lang="en-US" altLang="zh-CN" sz="1150" dirty="0">
                  <a:solidFill>
                    <a:prstClr val="black"/>
                  </a:solidFill>
                  <a:latin typeface="华文楷体"/>
                  <a:cs typeface="Kaiti TC" charset="-120"/>
                </a:rPr>
                <a:t>3.2%</a:t>
              </a:r>
              <a:r>
                <a:rPr lang="zh-CN" altLang="en-US" sz="1150" dirty="0">
                  <a:solidFill>
                    <a:prstClr val="black"/>
                  </a:solidFill>
                  <a:latin typeface="华文楷体"/>
                  <a:cs typeface="Kaiti TC" charset="-120"/>
                </a:rPr>
                <a:t>的股权（对应</a:t>
              </a:r>
              <a:r>
                <a:rPr lang="en-US" altLang="zh-CN" sz="1150" dirty="0">
                  <a:solidFill>
                    <a:prstClr val="black"/>
                  </a:solidFill>
                  <a:latin typeface="华文楷体"/>
                  <a:cs typeface="Kaiti TC" charset="-120"/>
                </a:rPr>
                <a:t>46.7751</a:t>
              </a:r>
              <a:r>
                <a:rPr lang="zh-CN" altLang="en-US" sz="1150" dirty="0">
                  <a:solidFill>
                    <a:prstClr val="black"/>
                  </a:solidFill>
                  <a:latin typeface="华文楷体"/>
                  <a:cs typeface="Kaiti TC" charset="-120"/>
                </a:rPr>
                <a:t>万元出资）以</a:t>
              </a:r>
              <a:r>
                <a:rPr lang="en-US" altLang="zh-CN" sz="1150" dirty="0">
                  <a:solidFill>
                    <a:prstClr val="black"/>
                  </a:solidFill>
                  <a:latin typeface="华文楷体"/>
                  <a:cs typeface="Kaiti TC" charset="-120"/>
                </a:rPr>
                <a:t>800</a:t>
              </a:r>
              <a:r>
                <a:rPr lang="zh-CN" altLang="en-US" sz="1150" dirty="0">
                  <a:solidFill>
                    <a:prstClr val="black"/>
                  </a:solidFill>
                  <a:latin typeface="华文楷体"/>
                  <a:cs typeface="Kaiti TC" charset="-120"/>
                </a:rPr>
                <a:t>万元的价格（转让价格为每元注册资本</a:t>
              </a:r>
              <a:r>
                <a:rPr lang="en-US" altLang="zh-CN" sz="1150" dirty="0">
                  <a:solidFill>
                    <a:prstClr val="black"/>
                  </a:solidFill>
                  <a:latin typeface="华文楷体"/>
                  <a:cs typeface="Kaiti TC" charset="-120"/>
                </a:rPr>
                <a:t>17.10</a:t>
              </a:r>
              <a:r>
                <a:rPr lang="zh-CN" altLang="en-US" sz="1150" dirty="0">
                  <a:solidFill>
                    <a:prstClr val="black"/>
                  </a:solidFill>
                  <a:latin typeface="华文楷体"/>
                  <a:cs typeface="Kaiti TC" charset="-120"/>
                </a:rPr>
                <a:t>元）转让给郑郁亮。</a:t>
              </a:r>
              <a:endParaRPr lang="en-US" altLang="zh-CN" sz="1150" dirty="0">
                <a:solidFill>
                  <a:prstClr val="black"/>
                </a:solidFill>
                <a:latin typeface="华文楷体"/>
                <a:cs typeface="Kaiti TC" charset="-120"/>
              </a:endParaRPr>
            </a:p>
            <a:p>
              <a:pPr marL="285750" lvl="0" indent="-285750" defTabSz="457200">
                <a:buFont typeface="Arial" charset="0"/>
                <a:buChar char="•"/>
              </a:pPr>
              <a:endParaRPr lang="en-US" altLang="zh-CN" sz="1150" dirty="0">
                <a:solidFill>
                  <a:prstClr val="black"/>
                </a:solidFill>
                <a:latin typeface="华文楷体"/>
                <a:cs typeface="Kaiti TC" charset="-120"/>
              </a:endParaRPr>
            </a:p>
            <a:p>
              <a:pPr marL="285750" lvl="0" indent="-285750" defTabSz="457200">
                <a:buFont typeface="Arial" charset="0"/>
                <a:buChar char="•"/>
              </a:pPr>
              <a:r>
                <a:rPr lang="zh-CN" altLang="en-US" sz="1150" dirty="0">
                  <a:solidFill>
                    <a:prstClr val="black"/>
                  </a:solidFill>
                  <a:latin typeface="华文楷体"/>
                  <a:cs typeface="Kaiti TC" charset="-120"/>
                </a:rPr>
                <a:t>第五次增资。</a:t>
              </a:r>
              <a:r>
                <a:rPr lang="en-US" altLang="zh-CN" sz="1150" dirty="0">
                  <a:solidFill>
                    <a:prstClr val="black"/>
                  </a:solidFill>
                  <a:latin typeface="华文楷体"/>
                  <a:cs typeface="Kaiti TC" charset="-120"/>
                </a:rPr>
                <a:t>2016</a:t>
              </a:r>
              <a:r>
                <a:rPr lang="zh-CN" altLang="en-US" sz="1150" dirty="0">
                  <a:solidFill>
                    <a:prstClr val="black"/>
                  </a:solidFill>
                  <a:latin typeface="华文楷体"/>
                  <a:cs typeface="Kaiti TC" charset="-120"/>
                </a:rPr>
                <a:t>年</a:t>
              </a:r>
              <a:r>
                <a:rPr lang="en-US" altLang="zh-CN" sz="1150" dirty="0">
                  <a:solidFill>
                    <a:prstClr val="black"/>
                  </a:solidFill>
                  <a:latin typeface="华文楷体"/>
                  <a:cs typeface="Kaiti TC" charset="-120"/>
                </a:rPr>
                <a:t>5</a:t>
              </a:r>
              <a:r>
                <a:rPr lang="zh-CN" altLang="en-US" sz="1150" dirty="0">
                  <a:solidFill>
                    <a:prstClr val="black"/>
                  </a:solidFill>
                  <a:latin typeface="华文楷体"/>
                  <a:cs typeface="Kaiti TC" charset="-120"/>
                </a:rPr>
                <a:t>月</a:t>
              </a:r>
              <a:r>
                <a:rPr lang="en-US" altLang="zh-CN" sz="1150" dirty="0">
                  <a:solidFill>
                    <a:prstClr val="black"/>
                  </a:solidFill>
                  <a:latin typeface="华文楷体"/>
                  <a:cs typeface="Kaiti TC" charset="-120"/>
                </a:rPr>
                <a:t>23</a:t>
              </a:r>
              <a:r>
                <a:rPr lang="zh-CN" altLang="en-US" sz="1150" dirty="0">
                  <a:solidFill>
                    <a:prstClr val="black"/>
                  </a:solidFill>
                  <a:latin typeface="华文楷体"/>
                  <a:cs typeface="Kaiti TC" charset="-120"/>
                </a:rPr>
                <a:t>日，资福技术股东会决议同意至阳投资以</a:t>
              </a:r>
              <a:r>
                <a:rPr lang="en-US" altLang="zh-CN" sz="1150" dirty="0">
                  <a:solidFill>
                    <a:prstClr val="black"/>
                  </a:solidFill>
                  <a:latin typeface="华文楷体"/>
                  <a:cs typeface="Kaiti TC" charset="-120"/>
                </a:rPr>
                <a:t>2000</a:t>
              </a:r>
              <a:r>
                <a:rPr lang="zh-CN" altLang="en-US" sz="1150" dirty="0">
                  <a:solidFill>
                    <a:prstClr val="black"/>
                  </a:solidFill>
                  <a:latin typeface="华文楷体"/>
                  <a:cs typeface="Kaiti TC" charset="-120"/>
                </a:rPr>
                <a:t>万元的价格认购新增注册资本</a:t>
              </a:r>
              <a:r>
                <a:rPr lang="en-US" altLang="zh-CN" sz="1150" dirty="0">
                  <a:solidFill>
                    <a:prstClr val="black"/>
                  </a:solidFill>
                  <a:latin typeface="华文楷体"/>
                  <a:cs typeface="Kaiti TC" charset="-120"/>
                </a:rPr>
                <a:t>97.4482</a:t>
              </a:r>
              <a:r>
                <a:rPr lang="zh-CN" altLang="en-US" sz="1150" dirty="0">
                  <a:solidFill>
                    <a:prstClr val="black"/>
                  </a:solidFill>
                  <a:latin typeface="华文楷体"/>
                  <a:cs typeface="Kaiti TC" charset="-120"/>
                </a:rPr>
                <a:t>万元（注册资本增加至</a:t>
              </a:r>
              <a:r>
                <a:rPr lang="en-US" altLang="zh-CN" sz="1150" dirty="0">
                  <a:solidFill>
                    <a:prstClr val="black"/>
                  </a:solidFill>
                  <a:latin typeface="华文楷体"/>
                  <a:cs typeface="Kaiti TC" charset="-120"/>
                </a:rPr>
                <a:t>1559.1706</a:t>
              </a:r>
              <a:r>
                <a:rPr lang="zh-CN" altLang="en-US" sz="1150" dirty="0">
                  <a:solidFill>
                    <a:prstClr val="black"/>
                  </a:solidFill>
                  <a:latin typeface="华文楷体"/>
                  <a:cs typeface="Kaiti TC" charset="-120"/>
                </a:rPr>
                <a:t>万元）（认购价格为每元注册资本</a:t>
              </a:r>
              <a:r>
                <a:rPr lang="en-US" altLang="zh-CN" sz="1150" dirty="0">
                  <a:solidFill>
                    <a:prstClr val="black"/>
                  </a:solidFill>
                  <a:latin typeface="华文楷体"/>
                  <a:cs typeface="Kaiti TC" charset="-120"/>
                </a:rPr>
                <a:t>20.5237</a:t>
              </a:r>
              <a:r>
                <a:rPr lang="zh-CN" altLang="en-US" sz="1150" dirty="0">
                  <a:solidFill>
                    <a:prstClr val="black"/>
                  </a:solidFill>
                  <a:latin typeface="华文楷体"/>
                  <a:cs typeface="Kaiti TC" charset="-120"/>
                </a:rPr>
                <a:t>元），其余</a:t>
              </a:r>
              <a:r>
                <a:rPr lang="en-US" altLang="zh-CN" sz="1150" dirty="0">
                  <a:solidFill>
                    <a:prstClr val="black"/>
                  </a:solidFill>
                  <a:latin typeface="华文楷体"/>
                  <a:cs typeface="Kaiti TC" charset="-120"/>
                </a:rPr>
                <a:t>1902.5518</a:t>
              </a:r>
              <a:r>
                <a:rPr lang="zh-CN" altLang="en-US" sz="1150" dirty="0">
                  <a:solidFill>
                    <a:prstClr val="black"/>
                  </a:solidFill>
                  <a:latin typeface="华文楷体"/>
                  <a:cs typeface="Kaiti TC" charset="-120"/>
                </a:rPr>
                <a:t>万元计入资本公积。</a:t>
              </a:r>
              <a:endParaRPr lang="en-US" altLang="zh-CN" sz="1150" dirty="0">
                <a:solidFill>
                  <a:prstClr val="black"/>
                </a:solidFill>
                <a:latin typeface="华文楷体"/>
                <a:cs typeface="Kaiti TC" charset="-120"/>
              </a:endParaRPr>
            </a:p>
          </p:txBody>
        </p:sp>
        <p:sp>
          <p:nvSpPr>
            <p:cNvPr id="39" name="矩形 38">
              <a:extLst>
                <a:ext uri="{FF2B5EF4-FFF2-40B4-BE49-F238E27FC236}">
                  <a16:creationId xmlns="" xmlns:a16="http://schemas.microsoft.com/office/drawing/2014/main" id="{A0D0DD8E-315C-7A46-BA65-D73DF5E8B27E}"/>
                </a:ext>
              </a:extLst>
            </p:cNvPr>
            <p:cNvSpPr/>
            <p:nvPr/>
          </p:nvSpPr>
          <p:spPr>
            <a:xfrm>
              <a:off x="-5791" y="1415685"/>
              <a:ext cx="89755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股权转让及增资</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44" name="文本框 43">
              <a:extLst>
                <a:ext uri="{FF2B5EF4-FFF2-40B4-BE49-F238E27FC236}">
                  <a16:creationId xmlns="" xmlns:a16="http://schemas.microsoft.com/office/drawing/2014/main" id="{51F4CD73-7D08-A94B-9D05-87B847F75FC8}"/>
                </a:ext>
              </a:extLst>
            </p:cNvPr>
            <p:cNvSpPr txBox="1"/>
            <p:nvPr/>
          </p:nvSpPr>
          <p:spPr>
            <a:xfrm>
              <a:off x="755302" y="1417831"/>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2015.11</a:t>
              </a:r>
            </a:p>
          </p:txBody>
        </p:sp>
        <p:sp>
          <p:nvSpPr>
            <p:cNvPr id="45" name="文本框 44">
              <a:extLst>
                <a:ext uri="{FF2B5EF4-FFF2-40B4-BE49-F238E27FC236}">
                  <a16:creationId xmlns="" xmlns:a16="http://schemas.microsoft.com/office/drawing/2014/main" id="{8915486D-6D40-794F-953F-711C1EAD6E77}"/>
                </a:ext>
              </a:extLst>
            </p:cNvPr>
            <p:cNvSpPr txBox="1"/>
            <p:nvPr/>
          </p:nvSpPr>
          <p:spPr>
            <a:xfrm>
              <a:off x="718627" y="2528020"/>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2016.05</a:t>
              </a:r>
            </a:p>
          </p:txBody>
        </p:sp>
        <p:sp>
          <p:nvSpPr>
            <p:cNvPr id="21" name="矩形 20">
              <a:extLst>
                <a:ext uri="{FF2B5EF4-FFF2-40B4-BE49-F238E27FC236}">
                  <a16:creationId xmlns="" xmlns:a16="http://schemas.microsoft.com/office/drawing/2014/main" id="{A0D0DD8E-315C-7A46-BA65-D73DF5E8B27E}"/>
                </a:ext>
              </a:extLst>
            </p:cNvPr>
            <p:cNvSpPr/>
            <p:nvPr/>
          </p:nvSpPr>
          <p:spPr>
            <a:xfrm>
              <a:off x="-6577" y="2536715"/>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股权转让</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grpSp>
      <p:sp>
        <p:nvSpPr>
          <p:cNvPr id="35" name="矩形 34">
            <a:extLst>
              <a:ext uri="{FF2B5EF4-FFF2-40B4-BE49-F238E27FC236}">
                <a16:creationId xmlns="" xmlns:a16="http://schemas.microsoft.com/office/drawing/2014/main" id="{9BAB4D75-7E0D-4189-954D-BFC0BD6FB643}"/>
              </a:ext>
            </a:extLst>
          </p:cNvPr>
          <p:cNvSpPr/>
          <p:nvPr/>
        </p:nvSpPr>
        <p:spPr>
          <a:xfrm>
            <a:off x="228866" y="5428212"/>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增资</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29" name="文本框 28">
            <a:extLst>
              <a:ext uri="{FF2B5EF4-FFF2-40B4-BE49-F238E27FC236}">
                <a16:creationId xmlns="" xmlns:a16="http://schemas.microsoft.com/office/drawing/2014/main" id="{72C77A61-A9FE-4A94-889D-B0E0D8D9ECC4}"/>
              </a:ext>
            </a:extLst>
          </p:cNvPr>
          <p:cNvSpPr txBox="1"/>
          <p:nvPr/>
        </p:nvSpPr>
        <p:spPr>
          <a:xfrm>
            <a:off x="870778" y="3615587"/>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2016.05</a:t>
            </a:r>
          </a:p>
        </p:txBody>
      </p:sp>
      <p:sp>
        <p:nvSpPr>
          <p:cNvPr id="30" name="文本框 29">
            <a:extLst>
              <a:ext uri="{FF2B5EF4-FFF2-40B4-BE49-F238E27FC236}">
                <a16:creationId xmlns="" xmlns:a16="http://schemas.microsoft.com/office/drawing/2014/main" id="{EF11A30D-6401-4ABE-BDAF-999DAD321C02}"/>
              </a:ext>
            </a:extLst>
          </p:cNvPr>
          <p:cNvSpPr txBox="1"/>
          <p:nvPr/>
        </p:nvSpPr>
        <p:spPr>
          <a:xfrm>
            <a:off x="860882" y="4901370"/>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2016.05</a:t>
            </a:r>
          </a:p>
        </p:txBody>
      </p:sp>
      <p:sp>
        <p:nvSpPr>
          <p:cNvPr id="32" name="文本框 31">
            <a:extLst>
              <a:ext uri="{FF2B5EF4-FFF2-40B4-BE49-F238E27FC236}">
                <a16:creationId xmlns="" xmlns:a16="http://schemas.microsoft.com/office/drawing/2014/main" id="{87C71E0B-F936-45DA-86C5-FFD4353A0177}"/>
              </a:ext>
            </a:extLst>
          </p:cNvPr>
          <p:cNvSpPr txBox="1"/>
          <p:nvPr/>
        </p:nvSpPr>
        <p:spPr>
          <a:xfrm>
            <a:off x="860882" y="5428213"/>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2016.05</a:t>
            </a:r>
          </a:p>
        </p:txBody>
      </p:sp>
      <p:sp>
        <p:nvSpPr>
          <p:cNvPr id="33" name="矩形 32">
            <a:extLst>
              <a:ext uri="{FF2B5EF4-FFF2-40B4-BE49-F238E27FC236}">
                <a16:creationId xmlns="" xmlns:a16="http://schemas.microsoft.com/office/drawing/2014/main" id="{DA817B26-BA3E-493A-B6AA-286CA907BC93}"/>
              </a:ext>
            </a:extLst>
          </p:cNvPr>
          <p:cNvSpPr/>
          <p:nvPr/>
        </p:nvSpPr>
        <p:spPr>
          <a:xfrm>
            <a:off x="155467" y="3615587"/>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股权转让</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36" name="矩形 35">
            <a:extLst>
              <a:ext uri="{FF2B5EF4-FFF2-40B4-BE49-F238E27FC236}">
                <a16:creationId xmlns="" xmlns:a16="http://schemas.microsoft.com/office/drawing/2014/main" id="{FE83A33D-33A7-4A76-9A3D-237598B59BB9}"/>
              </a:ext>
            </a:extLst>
          </p:cNvPr>
          <p:cNvSpPr/>
          <p:nvPr/>
        </p:nvSpPr>
        <p:spPr>
          <a:xfrm>
            <a:off x="155468" y="4918573"/>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股权转让</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Tree>
    <p:extLst>
      <p:ext uri="{BB962C8B-B14F-4D97-AF65-F5344CB8AC3E}">
        <p14:creationId xmlns:p14="http://schemas.microsoft.com/office/powerpoint/2010/main" val="3607219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2" y="2"/>
          <a:ext cx="158751" cy="158751"/>
        </p:xfrm>
        <a:graphic>
          <a:graphicData uri="http://schemas.openxmlformats.org/presentationml/2006/ole">
            <mc:AlternateContent xmlns:mc="http://schemas.openxmlformats.org/markup-compatibility/2006">
              <mc:Choice xmlns:v="urn:schemas-microsoft-com:vml" Requires="v">
                <p:oleObj spid="_x0000_s359598" name="think-cell Slide" r:id="rId6" imgW="8890" imgH="8890" progId="">
                  <p:embed/>
                </p:oleObj>
              </mc:Choice>
              <mc:Fallback>
                <p:oleObj name="think-cell Slide" r:id="rId6" imgW="8890" imgH="8890" progId="">
                  <p:embed/>
                  <p:pic>
                    <p:nvPicPr>
                      <p:cNvPr id="61442"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2"/>
                        <a:ext cx="158751"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2" y="2"/>
            <a:ext cx="158751" cy="158751"/>
          </a:xfrm>
          <a:prstGeom prst="rect">
            <a:avLst/>
          </a:prstGeom>
          <a:gradFill rotWithShape="1">
            <a:gsLst>
              <a:gs pos="0">
                <a:schemeClr val="accent1">
                  <a:gamma/>
                  <a:tint val="9412"/>
                  <a:invGamma/>
                </a:schemeClr>
              </a:gs>
              <a:gs pos="100000">
                <a:schemeClr val="accent1"/>
              </a:gs>
            </a:gsLst>
            <a:lin ang="0" scaled="1"/>
          </a:gradFill>
          <a:ln w="9525" algn="ctr">
            <a:noFill/>
            <a:miter lim="800000"/>
          </a:ln>
          <a:effectLst/>
        </p:spPr>
        <p:txBody>
          <a:bodyPr wrap="none" lIns="0" tIns="0" rIns="0" bIns="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charset="0"/>
              <a:ea typeface="华文中宋" pitchFamily="2" charset="-122"/>
              <a:cs typeface="+mn-cs"/>
            </a:endParaRPr>
          </a:p>
        </p:txBody>
      </p:sp>
      <p:sp>
        <p:nvSpPr>
          <p:cNvPr id="3" name="TextBox 2"/>
          <p:cNvSpPr txBox="1"/>
          <p:nvPr/>
        </p:nvSpPr>
        <p:spPr>
          <a:xfrm>
            <a:off x="1123393" y="457233"/>
            <a:ext cx="3374642" cy="400110"/>
          </a:xfrm>
          <a:prstGeom prst="rect">
            <a:avLst/>
          </a:prstGeom>
          <a:noFill/>
        </p:spPr>
        <p:txBody>
          <a:bodyPr wrap="none" rtlCol="0">
            <a:spAutoFit/>
          </a:bodyPr>
          <a:lstStyle/>
          <a:p>
            <a:pPr marL="74295" marR="0" lvl="0" indent="-74295" algn="l" defTabSz="912495"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4.2</a:t>
            </a:r>
            <a:r>
              <a:rPr kumimoji="0" lang="zh-CN" altLang="en-US" sz="2000" b="1" i="0" u="none" strike="noStrike" kern="1200" cap="none" spc="0" normalizeH="0" baseline="0" noProof="0" dirty="0">
                <a:ln>
                  <a:noFill/>
                </a:ln>
                <a:solidFill>
                  <a:prstClr val="white"/>
                </a:solidFill>
                <a:effectLst/>
                <a:uLnTx/>
                <a:uFillTx/>
                <a:latin typeface="Arial" pitchFamily="34" charset="0"/>
                <a:ea typeface="华文楷体" pitchFamily="2" charset="-122"/>
                <a:cs typeface="Times New Roman" pitchFamily="18" charset="0"/>
              </a:rPr>
              <a:t> </a:t>
            </a:r>
            <a:r>
              <a:rPr kumimoji="0" lang="zh-CN" altLang="en-US" sz="2000" b="1" i="0" u="none" strike="noStrike" kern="1200" cap="none" spc="0" normalizeH="0" baseline="0" noProof="0" dirty="0">
                <a:ln>
                  <a:noFill/>
                </a:ln>
                <a:solidFill>
                  <a:prstClr val="white"/>
                </a:solidFill>
                <a:effectLst/>
                <a:uLnTx/>
                <a:uFillTx/>
                <a:latin typeface="华文楷体"/>
                <a:ea typeface="华文楷体"/>
                <a:cs typeface="STKaiti" charset="-122"/>
              </a:rPr>
              <a:t>公司历史沿革及股权变更</a:t>
            </a:r>
            <a:endParaRPr kumimoji="0" lang="en-US" altLang="zh-CN" sz="2000" b="1" i="0" u="none" strike="noStrike" kern="1200" cap="none" spc="0" normalizeH="0" baseline="0" noProof="0" dirty="0">
              <a:ln>
                <a:noFill/>
              </a:ln>
              <a:solidFill>
                <a:prstClr val="white"/>
              </a:solidFill>
              <a:effectLst/>
              <a:uLnTx/>
              <a:uFillTx/>
              <a:latin typeface="华文楷体"/>
              <a:ea typeface="华文楷体"/>
              <a:cs typeface="STKaiti" charset="-122"/>
            </a:endParaRPr>
          </a:p>
        </p:txBody>
      </p:sp>
      <p:sp>
        <p:nvSpPr>
          <p:cNvPr id="25" name="Rounded Rectangle 24"/>
          <p:cNvSpPr/>
          <p:nvPr/>
        </p:nvSpPr>
        <p:spPr>
          <a:xfrm>
            <a:off x="723425" y="1010994"/>
            <a:ext cx="7835228" cy="364008"/>
          </a:xfrm>
          <a:prstGeom prst="round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华文楷体"/>
                <a:ea typeface="华文楷体"/>
                <a:cs typeface="Kaiti TC" charset="-120"/>
              </a:rPr>
              <a:t>公司历史沿革</a:t>
            </a:r>
            <a:endParaRPr kumimoji="0" lang="en-US" sz="1400" b="1" i="0" u="none" strike="noStrike" kern="1200" cap="none" spc="0" normalizeH="0" baseline="0" noProof="0" dirty="0">
              <a:ln>
                <a:noFill/>
              </a:ln>
              <a:solidFill>
                <a:prstClr val="white"/>
              </a:solidFill>
              <a:effectLst/>
              <a:uLnTx/>
              <a:uFillTx/>
              <a:latin typeface="华文楷体"/>
              <a:ea typeface="华文楷体"/>
              <a:cs typeface="Kaiti TC" charset="-120"/>
            </a:endParaRPr>
          </a:p>
        </p:txBody>
      </p:sp>
      <p:grpSp>
        <p:nvGrpSpPr>
          <p:cNvPr id="4" name="组 3"/>
          <p:cNvGrpSpPr/>
          <p:nvPr/>
        </p:nvGrpSpPr>
        <p:grpSpPr>
          <a:xfrm>
            <a:off x="155466" y="1553969"/>
            <a:ext cx="8616909" cy="4623417"/>
            <a:chOff x="-6580" y="1411461"/>
            <a:chExt cx="8616909" cy="4623417"/>
          </a:xfrm>
        </p:grpSpPr>
        <p:cxnSp>
          <p:nvCxnSpPr>
            <p:cNvPr id="37" name="直线连接符 36">
              <a:extLst>
                <a:ext uri="{FF2B5EF4-FFF2-40B4-BE49-F238E27FC236}">
                  <a16:creationId xmlns="" xmlns:a16="http://schemas.microsoft.com/office/drawing/2014/main" id="{5FF5AB23-5C48-784C-BB46-C0C924770C28}"/>
                </a:ext>
              </a:extLst>
            </p:cNvPr>
            <p:cNvCxnSpPr>
              <a:cxnSpLocks/>
            </p:cNvCxnSpPr>
            <p:nvPr/>
          </p:nvCxnSpPr>
          <p:spPr>
            <a:xfrm>
              <a:off x="1406442" y="1411461"/>
              <a:ext cx="0" cy="462341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69767" y="1411461"/>
              <a:ext cx="7240562" cy="3985706"/>
            </a:xfrm>
            <a:prstGeom prst="rect">
              <a:avLst/>
            </a:prstGeom>
            <a:noFill/>
          </p:spPr>
          <p:txBody>
            <a:bodyPr wrap="square" rtlCol="0">
              <a:spAutoFit/>
            </a:bodyPr>
            <a:lstStyle/>
            <a:p>
              <a:pPr marL="285750" lvl="0" indent="-285750" algn="just" defTabSz="457200">
                <a:buFont typeface="Arial" charset="0"/>
                <a:buChar char="•"/>
              </a:pPr>
              <a:r>
                <a:rPr lang="zh-CN" altLang="en-US" sz="1150" dirty="0">
                  <a:solidFill>
                    <a:prstClr val="black"/>
                  </a:solidFill>
                  <a:latin typeface="华文楷体"/>
                </a:rPr>
                <a:t>第九次股权转让。</a:t>
              </a:r>
              <a:r>
                <a:rPr lang="en-US" altLang="zh-CN" sz="1150" dirty="0">
                  <a:solidFill>
                    <a:prstClr val="black"/>
                  </a:solidFill>
                  <a:latin typeface="华文楷体"/>
                </a:rPr>
                <a:t>2017</a:t>
              </a:r>
              <a:r>
                <a:rPr lang="zh-CN" altLang="en-US" sz="1150" dirty="0">
                  <a:solidFill>
                    <a:prstClr val="black"/>
                  </a:solidFill>
                  <a:latin typeface="华文楷体"/>
                </a:rPr>
                <a:t>年</a:t>
              </a:r>
              <a:r>
                <a:rPr lang="en-US" altLang="zh-CN" sz="1150" dirty="0">
                  <a:solidFill>
                    <a:prstClr val="black"/>
                  </a:solidFill>
                  <a:latin typeface="华文楷体"/>
                </a:rPr>
                <a:t>6</a:t>
              </a:r>
              <a:r>
                <a:rPr lang="zh-CN" altLang="en-US" sz="1150" dirty="0">
                  <a:solidFill>
                    <a:prstClr val="black"/>
                  </a:solidFill>
                  <a:latin typeface="华文楷体"/>
                </a:rPr>
                <a:t>月</a:t>
              </a:r>
              <a:r>
                <a:rPr lang="en-US" altLang="zh-CN" sz="1150" dirty="0">
                  <a:solidFill>
                    <a:prstClr val="black"/>
                  </a:solidFill>
                  <a:latin typeface="华文楷体"/>
                </a:rPr>
                <a:t>21</a:t>
              </a:r>
              <a:r>
                <a:rPr lang="zh-CN" altLang="en-US" sz="1150" dirty="0">
                  <a:solidFill>
                    <a:prstClr val="black"/>
                  </a:solidFill>
                  <a:latin typeface="华文楷体"/>
                </a:rPr>
                <a:t>日，资福技术作出变更决定，同意上海益菁汇将所持公司</a:t>
              </a:r>
              <a:r>
                <a:rPr lang="en-US" altLang="zh-CN" sz="1150" dirty="0">
                  <a:solidFill>
                    <a:prstClr val="black"/>
                  </a:solidFill>
                  <a:latin typeface="华文楷体"/>
                </a:rPr>
                <a:t>3.9894%</a:t>
              </a:r>
              <a:r>
                <a:rPr lang="zh-CN" altLang="en-US" sz="1150" dirty="0">
                  <a:solidFill>
                    <a:prstClr val="black"/>
                  </a:solidFill>
                  <a:latin typeface="华文楷体"/>
                </a:rPr>
                <a:t>的股权以</a:t>
              </a:r>
              <a:r>
                <a:rPr lang="en-US" altLang="zh-CN" sz="1150" dirty="0">
                  <a:solidFill>
                    <a:prstClr val="black"/>
                  </a:solidFill>
                  <a:latin typeface="华文楷体"/>
                </a:rPr>
                <a:t>1150.0000</a:t>
              </a:r>
              <a:r>
                <a:rPr lang="zh-CN" altLang="en-US" sz="1150" dirty="0">
                  <a:solidFill>
                    <a:prstClr val="black"/>
                  </a:solidFill>
                  <a:latin typeface="华文楷体"/>
                </a:rPr>
                <a:t>万元的价格转让给共青城美福。同意许晓文将所持公司</a:t>
              </a:r>
              <a:r>
                <a:rPr lang="en-US" altLang="zh-CN" sz="1150" dirty="0">
                  <a:solidFill>
                    <a:prstClr val="black"/>
                  </a:solidFill>
                  <a:latin typeface="华文楷体"/>
                </a:rPr>
                <a:t>0.8338%</a:t>
              </a:r>
              <a:r>
                <a:rPr lang="zh-CN" altLang="en-US" sz="1150" dirty="0">
                  <a:solidFill>
                    <a:prstClr val="black"/>
                  </a:solidFill>
                  <a:latin typeface="华文楷体"/>
                </a:rPr>
                <a:t>的股权以</a:t>
              </a:r>
              <a:r>
                <a:rPr lang="en-US" altLang="zh-CN" sz="1150" dirty="0">
                  <a:solidFill>
                    <a:prstClr val="black"/>
                  </a:solidFill>
                  <a:latin typeface="华文楷体"/>
                </a:rPr>
                <a:t>240.3544</a:t>
              </a:r>
              <a:r>
                <a:rPr lang="zh-CN" altLang="en-US" sz="1150" dirty="0">
                  <a:solidFill>
                    <a:prstClr val="black"/>
                  </a:solidFill>
                  <a:latin typeface="华文楷体"/>
                </a:rPr>
                <a:t>万元的价格转让给至阳投资。同意许晓文将所持公司</a:t>
              </a:r>
              <a:r>
                <a:rPr lang="en-US" altLang="zh-CN" sz="1150" dirty="0">
                  <a:solidFill>
                    <a:prstClr val="black"/>
                  </a:solidFill>
                  <a:latin typeface="华文楷体"/>
                </a:rPr>
                <a:t>0.8338%</a:t>
              </a:r>
              <a:r>
                <a:rPr lang="zh-CN" altLang="en-US" sz="1150" dirty="0">
                  <a:solidFill>
                    <a:prstClr val="black"/>
                  </a:solidFill>
                  <a:latin typeface="华文楷体"/>
                </a:rPr>
                <a:t>的股权以</a:t>
              </a:r>
              <a:r>
                <a:rPr lang="en-US" altLang="zh-CN" sz="1150" dirty="0">
                  <a:solidFill>
                    <a:prstClr val="black"/>
                  </a:solidFill>
                  <a:latin typeface="华文楷体"/>
                </a:rPr>
                <a:t>240.3544</a:t>
              </a:r>
              <a:r>
                <a:rPr lang="zh-CN" altLang="en-US" sz="1150" dirty="0">
                  <a:solidFill>
                    <a:prstClr val="black"/>
                  </a:solidFill>
                  <a:latin typeface="华文楷体"/>
                </a:rPr>
                <a:t>万元的价格转让给中金鼎鑫。</a:t>
              </a:r>
              <a:endParaRPr lang="en-US" altLang="zh-CN" sz="1150" dirty="0">
                <a:solidFill>
                  <a:prstClr val="black"/>
                </a:solidFill>
                <a:latin typeface="华文楷体"/>
              </a:endParaRPr>
            </a:p>
            <a:p>
              <a:pPr marL="285750" lvl="0" indent="-285750" algn="just" defTabSz="457200">
                <a:buFont typeface="Arial" charset="0"/>
                <a:buChar char="•"/>
              </a:pPr>
              <a:endParaRPr lang="en-US" altLang="zh-CN" sz="1150" dirty="0">
                <a:solidFill>
                  <a:prstClr val="black"/>
                </a:solidFill>
                <a:latin typeface="华文楷体"/>
                <a:ea typeface="华文楷体"/>
                <a:cs typeface="Kaiti TC" charset="-120"/>
              </a:endParaRPr>
            </a:p>
            <a:p>
              <a:pPr marL="285750" lvl="0" indent="-285750" algn="just" defTabSz="457200">
                <a:buFont typeface="Arial" charset="0"/>
                <a:buChar char="•"/>
              </a:pPr>
              <a:r>
                <a:rPr lang="zh-CN" altLang="en-US" sz="1150" dirty="0">
                  <a:solidFill>
                    <a:prstClr val="black"/>
                  </a:solidFill>
                  <a:latin typeface="华文楷体"/>
                  <a:cs typeface="Kaiti TC" charset="-120"/>
                </a:rPr>
                <a:t>第十次股权转让。</a:t>
              </a:r>
              <a:r>
                <a:rPr lang="en-US" altLang="zh-CN" sz="1150" dirty="0">
                  <a:solidFill>
                    <a:prstClr val="black"/>
                  </a:solidFill>
                  <a:latin typeface="华文楷体"/>
                  <a:cs typeface="Kaiti TC" charset="-120"/>
                </a:rPr>
                <a:t>2017</a:t>
              </a:r>
              <a:r>
                <a:rPr lang="zh-CN" altLang="en-US" sz="1150" dirty="0">
                  <a:solidFill>
                    <a:prstClr val="black"/>
                  </a:solidFill>
                  <a:latin typeface="华文楷体"/>
                  <a:cs typeface="Kaiti TC" charset="-120"/>
                </a:rPr>
                <a:t>年</a:t>
              </a:r>
              <a:r>
                <a:rPr lang="en-US" altLang="zh-CN" sz="1150" dirty="0">
                  <a:solidFill>
                    <a:prstClr val="black"/>
                  </a:solidFill>
                  <a:latin typeface="华文楷体"/>
                  <a:cs typeface="Kaiti TC" charset="-120"/>
                </a:rPr>
                <a:t>8</a:t>
              </a:r>
              <a:r>
                <a:rPr lang="zh-CN" altLang="en-US" sz="1150" dirty="0">
                  <a:solidFill>
                    <a:prstClr val="black"/>
                  </a:solidFill>
                  <a:latin typeface="华文楷体"/>
                  <a:cs typeface="Kaiti TC" charset="-120"/>
                </a:rPr>
                <a:t>月</a:t>
              </a:r>
              <a:r>
                <a:rPr lang="en-US" altLang="zh-CN" sz="1150" dirty="0">
                  <a:solidFill>
                    <a:prstClr val="black"/>
                  </a:solidFill>
                  <a:latin typeface="华文楷体"/>
                  <a:cs typeface="Kaiti TC" charset="-120"/>
                </a:rPr>
                <a:t>23</a:t>
              </a:r>
              <a:r>
                <a:rPr lang="zh-CN" altLang="en-US" sz="1150" dirty="0">
                  <a:solidFill>
                    <a:prstClr val="black"/>
                  </a:solidFill>
                  <a:latin typeface="华文楷体"/>
                  <a:cs typeface="Kaiti TC" charset="-120"/>
                </a:rPr>
                <a:t>日，资福技术作出变更决定，同意中金鼎鑫将所持公司</a:t>
              </a:r>
              <a:r>
                <a:rPr lang="en-US" altLang="zh-CN" sz="1150" dirty="0">
                  <a:solidFill>
                    <a:prstClr val="black"/>
                  </a:solidFill>
                  <a:latin typeface="华文楷体"/>
                  <a:cs typeface="Kaiti TC" charset="-120"/>
                </a:rPr>
                <a:t>0.3573%</a:t>
              </a:r>
              <a:r>
                <a:rPr lang="zh-CN" altLang="en-US" sz="1150" dirty="0">
                  <a:solidFill>
                    <a:prstClr val="black"/>
                  </a:solidFill>
                  <a:latin typeface="华文楷体"/>
                  <a:cs typeface="Kaiti TC" charset="-120"/>
                </a:rPr>
                <a:t>的股权以</a:t>
              </a:r>
              <a:r>
                <a:rPr lang="en-US" altLang="zh-CN" sz="1150" dirty="0">
                  <a:solidFill>
                    <a:prstClr val="black"/>
                  </a:solidFill>
                  <a:latin typeface="华文楷体"/>
                  <a:cs typeface="Kaiti TC" charset="-120"/>
                </a:rPr>
                <a:t>103.0090</a:t>
              </a:r>
              <a:r>
                <a:rPr lang="zh-CN" altLang="en-US" sz="1150" dirty="0">
                  <a:solidFill>
                    <a:prstClr val="black"/>
                  </a:solidFill>
                  <a:latin typeface="华文楷体"/>
                  <a:cs typeface="Kaiti TC" charset="-120"/>
                </a:rPr>
                <a:t>万元转让给富明鼎汇。同意中金鼎鑫将所持公司</a:t>
              </a:r>
              <a:r>
                <a:rPr lang="en-US" altLang="zh-CN" sz="1150" dirty="0">
                  <a:solidFill>
                    <a:prstClr val="black"/>
                  </a:solidFill>
                  <a:latin typeface="华文楷体"/>
                  <a:cs typeface="Kaiti TC" charset="-120"/>
                </a:rPr>
                <a:t>0.2382%</a:t>
              </a:r>
              <a:r>
                <a:rPr lang="zh-CN" altLang="en-US" sz="1150" dirty="0">
                  <a:solidFill>
                    <a:prstClr val="black"/>
                  </a:solidFill>
                  <a:latin typeface="华文楷体"/>
                  <a:cs typeface="Kaiti TC" charset="-120"/>
                </a:rPr>
                <a:t>的股权以</a:t>
              </a:r>
              <a:r>
                <a:rPr lang="en-US" altLang="zh-CN" sz="1150" dirty="0">
                  <a:solidFill>
                    <a:prstClr val="black"/>
                  </a:solidFill>
                  <a:latin typeface="华文楷体"/>
                  <a:cs typeface="Kaiti TC" charset="-120"/>
                </a:rPr>
                <a:t>69.5059</a:t>
              </a:r>
              <a:r>
                <a:rPr lang="zh-CN" altLang="en-US" sz="1150" dirty="0">
                  <a:solidFill>
                    <a:prstClr val="black"/>
                  </a:solidFill>
                  <a:latin typeface="华文楷体"/>
                  <a:cs typeface="Kaiti TC" charset="-120"/>
                </a:rPr>
                <a:t>万元转让给比邻星。同意中金鼎鑫将所持公司</a:t>
              </a:r>
              <a:r>
                <a:rPr lang="en-US" altLang="zh-CN" sz="1150" dirty="0">
                  <a:solidFill>
                    <a:prstClr val="black"/>
                  </a:solidFill>
                  <a:latin typeface="华文楷体"/>
                  <a:cs typeface="Kaiti TC" charset="-120"/>
                </a:rPr>
                <a:t>0.2382%</a:t>
              </a:r>
              <a:r>
                <a:rPr lang="zh-CN" altLang="en-US" sz="1150" dirty="0">
                  <a:solidFill>
                    <a:prstClr val="black"/>
                  </a:solidFill>
                  <a:latin typeface="华文楷体"/>
                  <a:cs typeface="Kaiti TC" charset="-120"/>
                </a:rPr>
                <a:t>的股权以</a:t>
              </a:r>
              <a:r>
                <a:rPr lang="en-US" altLang="zh-CN" sz="1150" dirty="0">
                  <a:solidFill>
                    <a:prstClr val="black"/>
                  </a:solidFill>
                  <a:latin typeface="华文楷体"/>
                  <a:cs typeface="Kaiti TC" charset="-120"/>
                </a:rPr>
                <a:t>69.8</a:t>
              </a:r>
              <a:r>
                <a:rPr lang="zh-CN" altLang="en-US" sz="1150" dirty="0">
                  <a:solidFill>
                    <a:prstClr val="black"/>
                  </a:solidFill>
                  <a:latin typeface="华文楷体"/>
                  <a:cs typeface="Kaiti TC" charset="-120"/>
                </a:rPr>
                <a:t>万元转让给人才二号。</a:t>
              </a:r>
              <a:endParaRPr lang="en-US" altLang="zh-CN" sz="1150" dirty="0">
                <a:solidFill>
                  <a:prstClr val="black"/>
                </a:solidFill>
                <a:latin typeface="华文楷体"/>
                <a:cs typeface="Kaiti TC" charset="-120"/>
              </a:endParaRPr>
            </a:p>
            <a:p>
              <a:pPr marL="285750" lvl="0" indent="-285750" algn="just" defTabSz="457200">
                <a:buFont typeface="Arial" charset="0"/>
                <a:buChar char="•"/>
              </a:pPr>
              <a:endParaRPr lang="en-US" altLang="zh-CN" sz="1150" dirty="0">
                <a:solidFill>
                  <a:prstClr val="black"/>
                </a:solidFill>
                <a:latin typeface="华文楷体"/>
                <a:ea typeface="华文楷体"/>
                <a:cs typeface="Kaiti TC" charset="-120"/>
              </a:endParaRPr>
            </a:p>
            <a:p>
              <a:pPr marL="285750" lvl="0" indent="-285750" algn="just" defTabSz="457200">
                <a:buFont typeface="Arial" charset="0"/>
                <a:buChar char="•"/>
              </a:pPr>
              <a:r>
                <a:rPr lang="zh-CN" altLang="en-US" sz="1150" dirty="0">
                  <a:solidFill>
                    <a:prstClr val="black"/>
                  </a:solidFill>
                  <a:latin typeface="华文楷体"/>
                  <a:cs typeface="Kaiti TC" charset="-120"/>
                </a:rPr>
                <a:t>第六次增资，注册资本增加至</a:t>
              </a:r>
              <a:r>
                <a:rPr lang="en-US" altLang="zh-CN" sz="1150" dirty="0">
                  <a:solidFill>
                    <a:prstClr val="black"/>
                  </a:solidFill>
                  <a:latin typeface="华文楷体"/>
                  <a:cs typeface="Kaiti TC" charset="-120"/>
                </a:rPr>
                <a:t>1764.1877</a:t>
              </a:r>
              <a:r>
                <a:rPr lang="zh-CN" altLang="en-US" sz="1150" dirty="0">
                  <a:solidFill>
                    <a:prstClr val="black"/>
                  </a:solidFill>
                  <a:latin typeface="华文楷体"/>
                  <a:cs typeface="Kaiti TC" charset="-120"/>
                </a:rPr>
                <a:t>万元。</a:t>
              </a:r>
              <a:r>
                <a:rPr lang="en-US" altLang="zh-CN" sz="1150" dirty="0">
                  <a:solidFill>
                    <a:prstClr val="black"/>
                  </a:solidFill>
                  <a:latin typeface="华文楷体"/>
                  <a:cs typeface="Kaiti TC" charset="-120"/>
                </a:rPr>
                <a:t>2017</a:t>
              </a:r>
              <a:r>
                <a:rPr lang="zh-CN" altLang="en-US" sz="1150" dirty="0">
                  <a:solidFill>
                    <a:prstClr val="black"/>
                  </a:solidFill>
                  <a:latin typeface="华文楷体"/>
                  <a:cs typeface="Kaiti TC" charset="-120"/>
                </a:rPr>
                <a:t>年</a:t>
              </a:r>
              <a:r>
                <a:rPr lang="en-US" altLang="zh-CN" sz="1150" dirty="0">
                  <a:solidFill>
                    <a:prstClr val="black"/>
                  </a:solidFill>
                  <a:latin typeface="华文楷体"/>
                  <a:cs typeface="Kaiti TC" charset="-120"/>
                </a:rPr>
                <a:t>9</a:t>
              </a:r>
              <a:r>
                <a:rPr lang="zh-CN" altLang="en-US" sz="1150" dirty="0">
                  <a:solidFill>
                    <a:prstClr val="black"/>
                  </a:solidFill>
                  <a:latin typeface="华文楷体"/>
                  <a:cs typeface="Kaiti TC" charset="-120"/>
                </a:rPr>
                <a:t>月</a:t>
              </a:r>
              <a:r>
                <a:rPr lang="en-US" altLang="zh-CN" sz="1150" dirty="0">
                  <a:solidFill>
                    <a:prstClr val="black"/>
                  </a:solidFill>
                  <a:latin typeface="华文楷体"/>
                  <a:cs typeface="Kaiti TC" charset="-120"/>
                </a:rPr>
                <a:t>4</a:t>
              </a:r>
              <a:r>
                <a:rPr lang="zh-CN" altLang="en-US" sz="1150" dirty="0">
                  <a:solidFill>
                    <a:prstClr val="black"/>
                  </a:solidFill>
                  <a:latin typeface="华文楷体"/>
                  <a:cs typeface="Kaiti TC" charset="-120"/>
                </a:rPr>
                <a:t>日，资福技术股东会决议同意富明鼎汇以人民币</a:t>
              </a:r>
              <a:r>
                <a:rPr lang="en-US" altLang="zh-CN" sz="1150" dirty="0">
                  <a:solidFill>
                    <a:prstClr val="black"/>
                  </a:solidFill>
                  <a:latin typeface="华文楷体"/>
                  <a:cs typeface="Kaiti TC" charset="-120"/>
                </a:rPr>
                <a:t>15,000,000.00</a:t>
              </a:r>
              <a:r>
                <a:rPr lang="zh-CN" altLang="en-US" sz="1150" dirty="0">
                  <a:solidFill>
                    <a:prstClr val="black"/>
                  </a:solidFill>
                  <a:latin typeface="华文楷体"/>
                  <a:cs typeface="Kaiti TC" charset="-120"/>
                </a:rPr>
                <a:t>的价格认购公司新增注册资本人民币</a:t>
              </a:r>
              <a:r>
                <a:rPr lang="en-US" altLang="zh-CN" sz="1150" dirty="0">
                  <a:solidFill>
                    <a:prstClr val="black"/>
                  </a:solidFill>
                  <a:latin typeface="华文楷体"/>
                  <a:cs typeface="Kaiti TC" charset="-120"/>
                </a:rPr>
                <a:t>584,689.00</a:t>
              </a:r>
              <a:r>
                <a:rPr lang="zh-CN" altLang="en-US" sz="1150" dirty="0">
                  <a:solidFill>
                    <a:prstClr val="black"/>
                  </a:solidFill>
                  <a:latin typeface="华文楷体"/>
                  <a:cs typeface="Kaiti TC" charset="-120"/>
                </a:rPr>
                <a:t>，其中，人民币</a:t>
              </a:r>
              <a:r>
                <a:rPr lang="en-US" altLang="zh-CN" sz="1150" dirty="0">
                  <a:solidFill>
                    <a:prstClr val="black"/>
                  </a:solidFill>
                  <a:latin typeface="华文楷体"/>
                  <a:cs typeface="Kaiti TC" charset="-120"/>
                </a:rPr>
                <a:t>584,689.00</a:t>
              </a:r>
              <a:r>
                <a:rPr lang="zh-CN" altLang="en-US" sz="1150" dirty="0">
                  <a:solidFill>
                    <a:prstClr val="black"/>
                  </a:solidFill>
                  <a:latin typeface="华文楷体"/>
                  <a:cs typeface="Kaiti TC" charset="-120"/>
                </a:rPr>
                <a:t>计入注册资本，剩余人民币</a:t>
              </a:r>
              <a:r>
                <a:rPr lang="en-US" altLang="zh-CN" sz="1150" dirty="0">
                  <a:solidFill>
                    <a:prstClr val="black"/>
                  </a:solidFill>
                  <a:latin typeface="华文楷体"/>
                  <a:cs typeface="Kaiti TC" charset="-120"/>
                </a:rPr>
                <a:t>14,415,311.00</a:t>
              </a:r>
              <a:r>
                <a:rPr lang="zh-CN" altLang="en-US" sz="1150" dirty="0">
                  <a:solidFill>
                    <a:prstClr val="black"/>
                  </a:solidFill>
                  <a:latin typeface="华文楷体"/>
                  <a:cs typeface="Kaiti TC" charset="-120"/>
                </a:rPr>
                <a:t>计入资本公积。同意比邻星以人民币</a:t>
              </a:r>
              <a:r>
                <a:rPr lang="en-US" altLang="zh-CN" sz="1150" dirty="0">
                  <a:solidFill>
                    <a:prstClr val="black"/>
                  </a:solidFill>
                  <a:latin typeface="华文楷体"/>
                  <a:cs typeface="Kaiti TC" charset="-120"/>
                </a:rPr>
                <a:t>10,000,000.00</a:t>
              </a:r>
              <a:r>
                <a:rPr lang="zh-CN" altLang="en-US" sz="1150" dirty="0">
                  <a:solidFill>
                    <a:prstClr val="black"/>
                  </a:solidFill>
                  <a:latin typeface="华文楷体"/>
                  <a:cs typeface="Kaiti TC" charset="-120"/>
                </a:rPr>
                <a:t>的价格认购公司新增注册资本人民币</a:t>
              </a:r>
              <a:r>
                <a:rPr lang="en-US" altLang="zh-CN" sz="1150" dirty="0">
                  <a:solidFill>
                    <a:prstClr val="black"/>
                  </a:solidFill>
                  <a:latin typeface="华文楷体"/>
                  <a:cs typeface="Kaiti TC" charset="-120"/>
                </a:rPr>
                <a:t>389,793.00</a:t>
              </a:r>
              <a:r>
                <a:rPr lang="zh-CN" altLang="en-US" sz="1150" dirty="0">
                  <a:solidFill>
                    <a:prstClr val="black"/>
                  </a:solidFill>
                  <a:latin typeface="华文楷体"/>
                  <a:cs typeface="Kaiti TC" charset="-120"/>
                </a:rPr>
                <a:t>，其中，人民币</a:t>
              </a:r>
              <a:r>
                <a:rPr lang="en-US" altLang="zh-CN" sz="1150" dirty="0">
                  <a:solidFill>
                    <a:prstClr val="black"/>
                  </a:solidFill>
                  <a:latin typeface="华文楷体"/>
                  <a:cs typeface="Kaiti TC" charset="-120"/>
                </a:rPr>
                <a:t>389,797.00</a:t>
              </a:r>
              <a:r>
                <a:rPr lang="zh-CN" altLang="en-US" sz="1150" dirty="0">
                  <a:solidFill>
                    <a:prstClr val="black"/>
                  </a:solidFill>
                  <a:latin typeface="华文楷体"/>
                  <a:cs typeface="Kaiti TC" charset="-120"/>
                </a:rPr>
                <a:t>计入注册资本，剩余人民币</a:t>
              </a:r>
              <a:r>
                <a:rPr lang="en-US" altLang="zh-CN" sz="1150" dirty="0">
                  <a:solidFill>
                    <a:prstClr val="black"/>
                  </a:solidFill>
                  <a:latin typeface="华文楷体"/>
                  <a:cs typeface="Kaiti TC" charset="-120"/>
                </a:rPr>
                <a:t>9,610,203.00</a:t>
              </a:r>
              <a:r>
                <a:rPr lang="zh-CN" altLang="en-US" sz="1150" dirty="0">
                  <a:solidFill>
                    <a:prstClr val="black"/>
                  </a:solidFill>
                  <a:latin typeface="华文楷体"/>
                  <a:cs typeface="Kaiti TC" charset="-120"/>
                </a:rPr>
                <a:t>计入资本公积。同意人才二号以人民币</a:t>
              </a:r>
              <a:r>
                <a:rPr lang="en-US" altLang="zh-CN" sz="1150" dirty="0">
                  <a:solidFill>
                    <a:prstClr val="black"/>
                  </a:solidFill>
                  <a:latin typeface="华文楷体"/>
                  <a:cs typeface="Kaiti TC" charset="-120"/>
                </a:rPr>
                <a:t>10,000,000.00</a:t>
              </a:r>
              <a:r>
                <a:rPr lang="zh-CN" altLang="en-US" sz="1150" dirty="0">
                  <a:solidFill>
                    <a:prstClr val="black"/>
                  </a:solidFill>
                  <a:latin typeface="华文楷体"/>
                  <a:cs typeface="Kaiti TC" charset="-120"/>
                </a:rPr>
                <a:t>的价格认购公司新增注册资本人民币</a:t>
              </a:r>
              <a:r>
                <a:rPr lang="en-US" altLang="zh-CN" sz="1150" dirty="0">
                  <a:solidFill>
                    <a:prstClr val="black"/>
                  </a:solidFill>
                  <a:latin typeface="华文楷体"/>
                  <a:cs typeface="Kaiti TC" charset="-120"/>
                </a:rPr>
                <a:t>389,793.00</a:t>
              </a:r>
              <a:r>
                <a:rPr lang="zh-CN" altLang="en-US" sz="1150" dirty="0">
                  <a:solidFill>
                    <a:prstClr val="black"/>
                  </a:solidFill>
                  <a:latin typeface="华文楷体"/>
                  <a:cs typeface="Kaiti TC" charset="-120"/>
                </a:rPr>
                <a:t>，其中，人民币</a:t>
              </a:r>
              <a:r>
                <a:rPr lang="en-US" altLang="zh-CN" sz="1150" dirty="0">
                  <a:solidFill>
                    <a:prstClr val="black"/>
                  </a:solidFill>
                  <a:latin typeface="华文楷体"/>
                  <a:cs typeface="Kaiti TC" charset="-120"/>
                </a:rPr>
                <a:t>389,797.00</a:t>
              </a:r>
              <a:r>
                <a:rPr lang="zh-CN" altLang="en-US" sz="1150" dirty="0">
                  <a:solidFill>
                    <a:prstClr val="black"/>
                  </a:solidFill>
                  <a:latin typeface="华文楷体"/>
                  <a:cs typeface="Kaiti TC" charset="-120"/>
                </a:rPr>
                <a:t>计入注册资本，剩余人民币</a:t>
              </a:r>
              <a:r>
                <a:rPr lang="en-US" altLang="zh-CN" sz="1150" dirty="0">
                  <a:solidFill>
                    <a:prstClr val="black"/>
                  </a:solidFill>
                  <a:latin typeface="华文楷体"/>
                  <a:cs typeface="Kaiti TC" charset="-120"/>
                </a:rPr>
                <a:t>9,610,203.00</a:t>
              </a:r>
              <a:r>
                <a:rPr lang="zh-CN" altLang="en-US" sz="1150" dirty="0">
                  <a:solidFill>
                    <a:prstClr val="black"/>
                  </a:solidFill>
                  <a:latin typeface="华文楷体"/>
                  <a:cs typeface="Kaiti TC" charset="-120"/>
                </a:rPr>
                <a:t>计入资本公积。同意人保远望以人民币</a:t>
              </a:r>
              <a:r>
                <a:rPr lang="en-US" altLang="zh-CN" sz="1150" dirty="0">
                  <a:solidFill>
                    <a:prstClr val="black"/>
                  </a:solidFill>
                  <a:latin typeface="华文楷体"/>
                  <a:cs typeface="Kaiti TC" charset="-120"/>
                </a:rPr>
                <a:t>10,000,000.00</a:t>
              </a:r>
              <a:r>
                <a:rPr lang="zh-CN" altLang="en-US" sz="1150" dirty="0">
                  <a:solidFill>
                    <a:prstClr val="black"/>
                  </a:solidFill>
                  <a:latin typeface="华文楷体"/>
                  <a:cs typeface="Kaiti TC" charset="-120"/>
                </a:rPr>
                <a:t>的价格认购公司新增注册资本人民币</a:t>
              </a:r>
              <a:r>
                <a:rPr lang="en-US" altLang="zh-CN" sz="1150" dirty="0">
                  <a:solidFill>
                    <a:prstClr val="black"/>
                  </a:solidFill>
                  <a:latin typeface="华文楷体"/>
                  <a:cs typeface="Kaiti TC" charset="-120"/>
                </a:rPr>
                <a:t>389,793.00</a:t>
              </a:r>
              <a:r>
                <a:rPr lang="zh-CN" altLang="en-US" sz="1150" dirty="0">
                  <a:solidFill>
                    <a:prstClr val="black"/>
                  </a:solidFill>
                  <a:latin typeface="华文楷体"/>
                  <a:cs typeface="Kaiti TC" charset="-120"/>
                </a:rPr>
                <a:t>，其中，人民币</a:t>
              </a:r>
              <a:r>
                <a:rPr lang="en-US" altLang="zh-CN" sz="1150" dirty="0">
                  <a:solidFill>
                    <a:prstClr val="black"/>
                  </a:solidFill>
                  <a:latin typeface="华文楷体"/>
                  <a:cs typeface="Kaiti TC" charset="-120"/>
                </a:rPr>
                <a:t>389,797.00</a:t>
              </a:r>
              <a:r>
                <a:rPr lang="zh-CN" altLang="en-US" sz="1150" dirty="0">
                  <a:solidFill>
                    <a:prstClr val="black"/>
                  </a:solidFill>
                  <a:latin typeface="华文楷体"/>
                  <a:cs typeface="Kaiti TC" charset="-120"/>
                </a:rPr>
                <a:t>计入注册资本，剩余</a:t>
              </a:r>
              <a:r>
                <a:rPr lang="en-US" altLang="zh-CN" sz="1150" dirty="0">
                  <a:solidFill>
                    <a:prstClr val="black"/>
                  </a:solidFill>
                  <a:latin typeface="华文楷体"/>
                  <a:cs typeface="Kaiti TC" charset="-120"/>
                </a:rPr>
                <a:t>9,610,203.00</a:t>
              </a:r>
              <a:r>
                <a:rPr lang="zh-CN" altLang="en-US" sz="1150" dirty="0">
                  <a:solidFill>
                    <a:prstClr val="black"/>
                  </a:solidFill>
                  <a:latin typeface="华文楷体"/>
                  <a:cs typeface="Kaiti TC" charset="-120"/>
                </a:rPr>
                <a:t>计入资本公积。同意至阳投资以人民币</a:t>
              </a:r>
              <a:r>
                <a:rPr lang="en-US" altLang="zh-CN" sz="1150" dirty="0">
                  <a:solidFill>
                    <a:prstClr val="black"/>
                  </a:solidFill>
                  <a:latin typeface="华文楷体"/>
                  <a:cs typeface="Kaiti TC" charset="-120"/>
                </a:rPr>
                <a:t>7,596,456</a:t>
              </a:r>
              <a:r>
                <a:rPr lang="zh-CN" altLang="en-US" sz="1150" dirty="0">
                  <a:solidFill>
                    <a:prstClr val="black"/>
                  </a:solidFill>
                  <a:latin typeface="华文楷体"/>
                  <a:cs typeface="Kaiti TC" charset="-120"/>
                </a:rPr>
                <a:t>元的价格认购公司新增注册资本人民币</a:t>
              </a:r>
              <a:r>
                <a:rPr lang="en-US" altLang="zh-CN" sz="1150" dirty="0">
                  <a:solidFill>
                    <a:prstClr val="black"/>
                  </a:solidFill>
                  <a:latin typeface="华文楷体"/>
                  <a:cs typeface="Kaiti TC" charset="-120"/>
                </a:rPr>
                <a:t>296,104.00</a:t>
              </a:r>
              <a:r>
                <a:rPr lang="zh-CN" altLang="en-US" sz="1150" dirty="0">
                  <a:solidFill>
                    <a:prstClr val="black"/>
                  </a:solidFill>
                  <a:latin typeface="华文楷体"/>
                  <a:cs typeface="Kaiti TC" charset="-120"/>
                </a:rPr>
                <a:t>。</a:t>
              </a:r>
              <a:endParaRPr lang="en-US" altLang="zh-CN" sz="1150" dirty="0">
                <a:solidFill>
                  <a:prstClr val="black"/>
                </a:solidFill>
                <a:latin typeface="华文楷体"/>
                <a:cs typeface="Kaiti TC" charset="-120"/>
              </a:endParaRPr>
            </a:p>
            <a:p>
              <a:pPr marL="285750" lvl="0" indent="-285750" algn="just" defTabSz="457200">
                <a:buFont typeface="Arial" charset="0"/>
                <a:buChar char="•"/>
              </a:pPr>
              <a:endParaRPr lang="en-US" altLang="zh-CN" sz="1150" dirty="0">
                <a:solidFill>
                  <a:prstClr val="black"/>
                </a:solidFill>
                <a:latin typeface="华文楷体"/>
                <a:ea typeface="华文楷体"/>
                <a:cs typeface="Kaiti TC" charset="-120"/>
              </a:endParaRPr>
            </a:p>
            <a:p>
              <a:pPr marL="285750" lvl="0" indent="-285750" algn="just" defTabSz="457200">
                <a:buFont typeface="Arial" charset="0"/>
                <a:buChar char="•"/>
              </a:pPr>
              <a:r>
                <a:rPr lang="zh-CN" altLang="en-US" sz="1150" dirty="0">
                  <a:solidFill>
                    <a:prstClr val="black"/>
                  </a:solidFill>
                  <a:latin typeface="华文楷体"/>
                  <a:ea typeface="华文楷体"/>
                  <a:cs typeface="Kaiti TC" charset="-120"/>
                </a:rPr>
                <a:t>第七次增资，注册资本增加至</a:t>
              </a:r>
              <a:r>
                <a:rPr lang="en-US" altLang="zh-CN" sz="1150" dirty="0">
                  <a:solidFill>
                    <a:prstClr val="black"/>
                  </a:solidFill>
                  <a:latin typeface="华文楷体"/>
                  <a:ea typeface="华文楷体"/>
                  <a:cs typeface="Kaiti TC" charset="-120"/>
                </a:rPr>
                <a:t>1852.3971</a:t>
              </a:r>
              <a:r>
                <a:rPr lang="zh-CN" altLang="en-US" sz="1150" dirty="0">
                  <a:solidFill>
                    <a:prstClr val="black"/>
                  </a:solidFill>
                  <a:latin typeface="华文楷体"/>
                  <a:ea typeface="华文楷体"/>
                  <a:cs typeface="Kaiti TC" charset="-120"/>
                </a:rPr>
                <a:t>万元。共青城美福投资管理合伙企业（有限合伙）增加出资</a:t>
              </a:r>
              <a:r>
                <a:rPr lang="en-US" altLang="zh-CN" sz="1150" dirty="0">
                  <a:solidFill>
                    <a:prstClr val="black"/>
                  </a:solidFill>
                  <a:latin typeface="华文楷体"/>
                  <a:ea typeface="华文楷体"/>
                  <a:cs typeface="Kaiti TC" charset="-120"/>
                </a:rPr>
                <a:t>29.4031</a:t>
              </a:r>
              <a:r>
                <a:rPr lang="zh-CN" altLang="en-US" sz="1150" dirty="0">
                  <a:solidFill>
                    <a:prstClr val="black"/>
                  </a:solidFill>
                  <a:latin typeface="华文楷体"/>
                  <a:ea typeface="华文楷体"/>
                  <a:cs typeface="Kaiti TC" charset="-120"/>
                </a:rPr>
                <a:t>万元；赣州市鼎心晖弘股权投资合伙企业（有限合伙）出资</a:t>
              </a:r>
              <a:r>
                <a:rPr lang="en-US" altLang="zh-CN" sz="1150" dirty="0">
                  <a:solidFill>
                    <a:prstClr val="black"/>
                  </a:solidFill>
                  <a:latin typeface="华文楷体"/>
                  <a:ea typeface="华文楷体"/>
                  <a:cs typeface="Kaiti TC" charset="-120"/>
                </a:rPr>
                <a:t>58.8063</a:t>
              </a:r>
              <a:r>
                <a:rPr lang="zh-CN" altLang="en-US" sz="1150" dirty="0">
                  <a:solidFill>
                    <a:prstClr val="black"/>
                  </a:solidFill>
                  <a:latin typeface="华文楷体"/>
                  <a:ea typeface="华文楷体"/>
                  <a:cs typeface="Kaiti TC" charset="-120"/>
                </a:rPr>
                <a:t>万元。</a:t>
              </a:r>
              <a:endParaRPr lang="en-US" altLang="zh-CN" sz="1150" dirty="0">
                <a:solidFill>
                  <a:prstClr val="black"/>
                </a:solidFill>
                <a:latin typeface="华文楷体"/>
                <a:ea typeface="华文楷体"/>
                <a:cs typeface="Kaiti TC" charset="-120"/>
              </a:endParaRPr>
            </a:p>
            <a:p>
              <a:pPr marL="285750" lvl="0" indent="-285750" algn="just" defTabSz="457200">
                <a:buFont typeface="Arial" charset="0"/>
                <a:buChar char="•"/>
              </a:pPr>
              <a:endParaRPr lang="en-US" altLang="zh-CN" sz="1150" dirty="0">
                <a:solidFill>
                  <a:prstClr val="black"/>
                </a:solidFill>
                <a:latin typeface="华文楷体"/>
                <a:ea typeface="华文楷体"/>
                <a:cs typeface="Kaiti TC" charset="-120"/>
              </a:endParaRPr>
            </a:p>
            <a:p>
              <a:pPr marL="285750" lvl="0" indent="-285750" algn="just" defTabSz="457200">
                <a:buFont typeface="Arial" charset="0"/>
                <a:buChar char="•"/>
              </a:pPr>
              <a:r>
                <a:rPr lang="zh-CN" altLang="en-US" sz="1150" dirty="0">
                  <a:solidFill>
                    <a:prstClr val="black"/>
                  </a:solidFill>
                  <a:latin typeface="华文楷体"/>
                  <a:ea typeface="华文楷体"/>
                  <a:cs typeface="Kaiti TC" charset="-120"/>
                </a:rPr>
                <a:t>第八次增资，注册资本增加至</a:t>
              </a:r>
              <a:r>
                <a:rPr lang="en-US" altLang="zh-CN" sz="1150" dirty="0">
                  <a:solidFill>
                    <a:prstClr val="black"/>
                  </a:solidFill>
                  <a:latin typeface="华文楷体"/>
                  <a:ea typeface="华文楷体"/>
                  <a:cs typeface="Kaiti TC" charset="-120"/>
                </a:rPr>
                <a:t>1891.7973</a:t>
              </a:r>
              <a:r>
                <a:rPr lang="zh-CN" altLang="en-US" sz="1150" dirty="0">
                  <a:solidFill>
                    <a:prstClr val="black"/>
                  </a:solidFill>
                  <a:latin typeface="华文楷体"/>
                  <a:ea typeface="华文楷体"/>
                  <a:cs typeface="Kaiti TC" charset="-120"/>
                </a:rPr>
                <a:t>万元。荣成中科股权投资基金合伙企业（有限合伙）出资人民币</a:t>
              </a:r>
              <a:r>
                <a:rPr lang="en-US" altLang="zh-CN" sz="1150" dirty="0">
                  <a:solidFill>
                    <a:prstClr val="black"/>
                  </a:solidFill>
                  <a:latin typeface="华文楷体"/>
                  <a:ea typeface="华文楷体"/>
                  <a:cs typeface="Kaiti TC" charset="-120"/>
                </a:rPr>
                <a:t>29.4031</a:t>
              </a:r>
              <a:r>
                <a:rPr lang="zh-CN" altLang="en-US" sz="1150" dirty="0">
                  <a:solidFill>
                    <a:prstClr val="black"/>
                  </a:solidFill>
                  <a:latin typeface="华文楷体"/>
                  <a:ea typeface="华文楷体"/>
                  <a:cs typeface="Kaiti TC" charset="-120"/>
                </a:rPr>
                <a:t>万元，孟龙出资人民币</a:t>
              </a:r>
              <a:r>
                <a:rPr lang="en-US" altLang="zh-CN" sz="1150" dirty="0">
                  <a:solidFill>
                    <a:prstClr val="black"/>
                  </a:solidFill>
                  <a:latin typeface="华文楷体"/>
                  <a:ea typeface="华文楷体"/>
                  <a:cs typeface="Kaiti TC" charset="-120"/>
                </a:rPr>
                <a:t>9.9971</a:t>
              </a:r>
              <a:r>
                <a:rPr lang="zh-CN" altLang="en-US" sz="1150" dirty="0">
                  <a:solidFill>
                    <a:prstClr val="black"/>
                  </a:solidFill>
                  <a:latin typeface="华文楷体"/>
                  <a:ea typeface="华文楷体"/>
                  <a:cs typeface="Kaiti TC" charset="-120"/>
                </a:rPr>
                <a:t>万元。</a:t>
              </a:r>
              <a:endParaRPr lang="en-US" altLang="zh-CN" sz="1150" dirty="0">
                <a:solidFill>
                  <a:prstClr val="black"/>
                </a:solidFill>
                <a:latin typeface="华文楷体"/>
                <a:ea typeface="华文楷体"/>
                <a:cs typeface="Kaiti TC" charset="-120"/>
              </a:endParaRPr>
            </a:p>
          </p:txBody>
        </p:sp>
        <p:sp>
          <p:nvSpPr>
            <p:cNvPr id="44" name="文本框 43">
              <a:extLst>
                <a:ext uri="{FF2B5EF4-FFF2-40B4-BE49-F238E27FC236}">
                  <a16:creationId xmlns="" xmlns:a16="http://schemas.microsoft.com/office/drawing/2014/main" id="{51F4CD73-7D08-A94B-9D05-87B847F75FC8}"/>
                </a:ext>
              </a:extLst>
            </p:cNvPr>
            <p:cNvSpPr txBox="1"/>
            <p:nvPr/>
          </p:nvSpPr>
          <p:spPr>
            <a:xfrm>
              <a:off x="755302" y="1490066"/>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2017.06</a:t>
              </a:r>
            </a:p>
          </p:txBody>
        </p:sp>
        <p:sp>
          <p:nvSpPr>
            <p:cNvPr id="45" name="文本框 44">
              <a:extLst>
                <a:ext uri="{FF2B5EF4-FFF2-40B4-BE49-F238E27FC236}">
                  <a16:creationId xmlns="" xmlns:a16="http://schemas.microsoft.com/office/drawing/2014/main" id="{8915486D-6D40-794F-953F-711C1EAD6E77}"/>
                </a:ext>
              </a:extLst>
            </p:cNvPr>
            <p:cNvSpPr txBox="1"/>
            <p:nvPr/>
          </p:nvSpPr>
          <p:spPr>
            <a:xfrm>
              <a:off x="755302" y="2201515"/>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2017.08</a:t>
              </a:r>
            </a:p>
          </p:txBody>
        </p:sp>
        <p:sp>
          <p:nvSpPr>
            <p:cNvPr id="21" name="矩形 20">
              <a:extLst>
                <a:ext uri="{FF2B5EF4-FFF2-40B4-BE49-F238E27FC236}">
                  <a16:creationId xmlns="" xmlns:a16="http://schemas.microsoft.com/office/drawing/2014/main" id="{A0D0DD8E-315C-7A46-BA65-D73DF5E8B27E}"/>
                </a:ext>
              </a:extLst>
            </p:cNvPr>
            <p:cNvSpPr/>
            <p:nvPr/>
          </p:nvSpPr>
          <p:spPr>
            <a:xfrm>
              <a:off x="-6580" y="1496183"/>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股权转让</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grpSp>
      <p:sp>
        <p:nvSpPr>
          <p:cNvPr id="35" name="矩形 34">
            <a:extLst>
              <a:ext uri="{FF2B5EF4-FFF2-40B4-BE49-F238E27FC236}">
                <a16:creationId xmlns="" xmlns:a16="http://schemas.microsoft.com/office/drawing/2014/main" id="{9BAB4D75-7E0D-4189-954D-BFC0BD6FB643}"/>
              </a:ext>
            </a:extLst>
          </p:cNvPr>
          <p:cNvSpPr/>
          <p:nvPr/>
        </p:nvSpPr>
        <p:spPr>
          <a:xfrm>
            <a:off x="240135" y="3117760"/>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增资</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32" name="文本框 31">
            <a:extLst>
              <a:ext uri="{FF2B5EF4-FFF2-40B4-BE49-F238E27FC236}">
                <a16:creationId xmlns="" xmlns:a16="http://schemas.microsoft.com/office/drawing/2014/main" id="{87C71E0B-F936-45DA-86C5-FFD4353A0177}"/>
              </a:ext>
            </a:extLst>
          </p:cNvPr>
          <p:cNvSpPr txBox="1"/>
          <p:nvPr/>
        </p:nvSpPr>
        <p:spPr>
          <a:xfrm>
            <a:off x="880673" y="3069913"/>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2017.09</a:t>
            </a:r>
          </a:p>
        </p:txBody>
      </p:sp>
      <p:sp>
        <p:nvSpPr>
          <p:cNvPr id="19" name="矩形 18">
            <a:extLst>
              <a:ext uri="{FF2B5EF4-FFF2-40B4-BE49-F238E27FC236}">
                <a16:creationId xmlns="" xmlns:a16="http://schemas.microsoft.com/office/drawing/2014/main" id="{E2404F15-735F-4334-8EE7-77F8715B83C3}"/>
              </a:ext>
            </a:extLst>
          </p:cNvPr>
          <p:cNvSpPr/>
          <p:nvPr/>
        </p:nvSpPr>
        <p:spPr>
          <a:xfrm>
            <a:off x="155465" y="2361003"/>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股权转让</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15" name="矩形 14">
            <a:extLst>
              <a:ext uri="{FF2B5EF4-FFF2-40B4-BE49-F238E27FC236}">
                <a16:creationId xmlns="" xmlns:a16="http://schemas.microsoft.com/office/drawing/2014/main" id="{34481372-CF82-41B2-BED6-8DEAEA9DD5D1}"/>
              </a:ext>
            </a:extLst>
          </p:cNvPr>
          <p:cNvSpPr/>
          <p:nvPr/>
        </p:nvSpPr>
        <p:spPr>
          <a:xfrm>
            <a:off x="225836" y="4604443"/>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增资</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16" name="文本框 15">
            <a:extLst>
              <a:ext uri="{FF2B5EF4-FFF2-40B4-BE49-F238E27FC236}">
                <a16:creationId xmlns="" xmlns:a16="http://schemas.microsoft.com/office/drawing/2014/main" id="{C88BF995-CE8B-42B4-88E7-51D99E17643E}"/>
              </a:ext>
            </a:extLst>
          </p:cNvPr>
          <p:cNvSpPr txBox="1"/>
          <p:nvPr/>
        </p:nvSpPr>
        <p:spPr>
          <a:xfrm>
            <a:off x="812122" y="4627513"/>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2019.03</a:t>
            </a:r>
          </a:p>
        </p:txBody>
      </p:sp>
      <p:sp>
        <p:nvSpPr>
          <p:cNvPr id="17" name="矩形 16">
            <a:extLst>
              <a:ext uri="{FF2B5EF4-FFF2-40B4-BE49-F238E27FC236}">
                <a16:creationId xmlns="" xmlns:a16="http://schemas.microsoft.com/office/drawing/2014/main" id="{FA8988CB-4B1C-4435-A716-5D276A446E93}"/>
              </a:ext>
            </a:extLst>
          </p:cNvPr>
          <p:cNvSpPr/>
          <p:nvPr/>
        </p:nvSpPr>
        <p:spPr>
          <a:xfrm>
            <a:off x="225836" y="5219309"/>
            <a:ext cx="89755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华文楷体"/>
                <a:ea typeface="华文楷体"/>
                <a:cs typeface="Kaiti TC" charset="-120"/>
              </a:rPr>
              <a:t>增资</a:t>
            </a:r>
            <a:endPar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endParaRPr>
          </a:p>
        </p:txBody>
      </p:sp>
      <p:sp>
        <p:nvSpPr>
          <p:cNvPr id="18" name="文本框 17">
            <a:extLst>
              <a:ext uri="{FF2B5EF4-FFF2-40B4-BE49-F238E27FC236}">
                <a16:creationId xmlns="" xmlns:a16="http://schemas.microsoft.com/office/drawing/2014/main" id="{C263B6FF-A0DD-4F58-81C2-683860D4061C}"/>
              </a:ext>
            </a:extLst>
          </p:cNvPr>
          <p:cNvSpPr txBox="1"/>
          <p:nvPr/>
        </p:nvSpPr>
        <p:spPr>
          <a:xfrm>
            <a:off x="812122" y="5210810"/>
            <a:ext cx="65114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150" b="1" i="0" u="none" strike="noStrike" kern="1200" cap="none" spc="0" normalizeH="0" baseline="0" noProof="0" dirty="0">
                <a:ln>
                  <a:noFill/>
                </a:ln>
                <a:solidFill>
                  <a:prstClr val="black"/>
                </a:solidFill>
                <a:effectLst/>
                <a:uLnTx/>
                <a:uFillTx/>
                <a:latin typeface="华文楷体"/>
                <a:ea typeface="华文楷体"/>
                <a:cs typeface="+mn-cs"/>
              </a:rPr>
              <a:t>2019.04</a:t>
            </a:r>
          </a:p>
        </p:txBody>
      </p:sp>
    </p:spTree>
    <p:extLst>
      <p:ext uri="{BB962C8B-B14F-4D97-AF65-F5344CB8AC3E}">
        <p14:creationId xmlns:p14="http://schemas.microsoft.com/office/powerpoint/2010/main" val="390262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393" y="457233"/>
            <a:ext cx="3368230"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4.2</a:t>
            </a:r>
            <a:r>
              <a:rPr lang="zh-CN" altLang="en-US" sz="2000" b="1" dirty="0">
                <a:solidFill>
                  <a:prstClr val="white"/>
                </a:solidFill>
                <a:latin typeface="+mn-ea"/>
                <a:cs typeface="Times New Roman" pitchFamily="18" charset="0"/>
              </a:rPr>
              <a:t> </a:t>
            </a:r>
            <a:r>
              <a:rPr lang="zh-CN" altLang="en-US" sz="2000" b="1" dirty="0">
                <a:solidFill>
                  <a:schemeClr val="bg1"/>
                </a:solidFill>
                <a:latin typeface="+mj-ea"/>
                <a:ea typeface="+mj-ea"/>
                <a:cs typeface="STKaiti" charset="-122"/>
              </a:rPr>
              <a:t>公司历史沿革及股权变更</a:t>
            </a:r>
            <a:endParaRPr lang="en-US" altLang="zh-CN" sz="2000" b="1" dirty="0">
              <a:solidFill>
                <a:schemeClr val="bg1"/>
              </a:solidFill>
              <a:latin typeface="+mj-ea"/>
              <a:ea typeface="+mj-ea"/>
              <a:cs typeface="STKaiti" charset="-122"/>
            </a:endParaRPr>
          </a:p>
        </p:txBody>
      </p:sp>
      <p:sp>
        <p:nvSpPr>
          <p:cNvPr id="36" name="文本框 35"/>
          <p:cNvSpPr txBox="1"/>
          <p:nvPr/>
        </p:nvSpPr>
        <p:spPr>
          <a:xfrm>
            <a:off x="96678" y="2480102"/>
            <a:ext cx="2532906" cy="461665"/>
          </a:xfrm>
          <a:prstGeom prst="rect">
            <a:avLst/>
          </a:prstGeom>
          <a:noFill/>
        </p:spPr>
        <p:txBody>
          <a:bodyPr wrap="square" rtlCol="0">
            <a:spAutoFit/>
          </a:bodyPr>
          <a:lstStyle/>
          <a:p>
            <a:pPr algn="ctr"/>
            <a:r>
              <a:rPr kumimoji="1" lang="zh-CN" altLang="en-US" sz="1200" dirty="0"/>
              <a:t>公司成立，胶囊式内窥镜</a:t>
            </a:r>
          </a:p>
          <a:p>
            <a:pPr algn="ctr"/>
            <a:r>
              <a:rPr kumimoji="1" lang="zh-CN" altLang="en-US" sz="1200" dirty="0"/>
              <a:t>系统“大圣”品牌注册完成</a:t>
            </a:r>
          </a:p>
        </p:txBody>
      </p:sp>
      <p:sp>
        <p:nvSpPr>
          <p:cNvPr id="39" name="文本框 38"/>
          <p:cNvSpPr txBox="1"/>
          <p:nvPr/>
        </p:nvSpPr>
        <p:spPr>
          <a:xfrm>
            <a:off x="283261" y="1119586"/>
            <a:ext cx="8416723" cy="830997"/>
          </a:xfrm>
          <a:prstGeom prst="rect">
            <a:avLst/>
          </a:prstGeom>
          <a:noFill/>
        </p:spPr>
        <p:txBody>
          <a:bodyPr wrap="square" rtlCol="0">
            <a:spAutoFit/>
          </a:bodyPr>
          <a:lstStyle/>
          <a:p>
            <a:pPr marL="285750" indent="-285750">
              <a:buFont typeface="Wingdings" charset="2"/>
              <a:buChar char="Ø"/>
            </a:pPr>
            <a:r>
              <a:rPr kumimoji="1" lang="zh-CN" altLang="en-US" sz="1200" dirty="0">
                <a:latin typeface="+mn-ea"/>
              </a:rPr>
              <a:t>深圳市资福医疗技术有限公司创立于</a:t>
            </a:r>
            <a:r>
              <a:rPr kumimoji="1" lang="en-US" altLang="zh-CN" sz="1200" dirty="0">
                <a:latin typeface="+mn-ea"/>
              </a:rPr>
              <a:t>2011</a:t>
            </a:r>
            <a:r>
              <a:rPr kumimoji="1" lang="zh-CN" altLang="en-US" sz="1200" dirty="0">
                <a:latin typeface="+mn-ea"/>
              </a:rPr>
              <a:t>年，研发方面，公司软硬件</a:t>
            </a:r>
            <a:r>
              <a:rPr kumimoji="1" lang="en-US" altLang="zh-CN" sz="1200" dirty="0">
                <a:latin typeface="+mn-ea"/>
              </a:rPr>
              <a:t>100%</a:t>
            </a:r>
            <a:r>
              <a:rPr kumimoji="1" lang="zh-CN" altLang="en-US" sz="1200" dirty="0">
                <a:latin typeface="+mn-ea"/>
              </a:rPr>
              <a:t>自主研发，取得国内外专利</a:t>
            </a:r>
            <a:r>
              <a:rPr kumimoji="1" lang="en-US" altLang="zh-CN" sz="1200" dirty="0">
                <a:latin typeface="+mn-ea"/>
              </a:rPr>
              <a:t>140</a:t>
            </a:r>
            <a:r>
              <a:rPr kumimoji="1" lang="zh-CN" altLang="en-US" sz="1200" dirty="0">
                <a:latin typeface="+mn-ea"/>
              </a:rPr>
              <a:t>项；生产方面，自动化程度达到</a:t>
            </a:r>
            <a:r>
              <a:rPr kumimoji="1" lang="en-US" altLang="zh-CN" sz="1200" dirty="0">
                <a:latin typeface="+mn-ea"/>
              </a:rPr>
              <a:t>70%</a:t>
            </a:r>
            <a:r>
              <a:rPr kumimoji="1" lang="zh-CN" altLang="en-US" sz="1200" dirty="0">
                <a:latin typeface="+mn-ea"/>
              </a:rPr>
              <a:t>以上，生产工厂通过</a:t>
            </a:r>
            <a:r>
              <a:rPr kumimoji="1" lang="en-US" altLang="zh-CN" sz="1200" dirty="0">
                <a:latin typeface="+mn-ea"/>
              </a:rPr>
              <a:t>GMP</a:t>
            </a:r>
            <a:r>
              <a:rPr kumimoji="1" lang="zh-CN" altLang="en-US" sz="1200" dirty="0">
                <a:latin typeface="+mn-ea"/>
              </a:rPr>
              <a:t>、</a:t>
            </a:r>
            <a:r>
              <a:rPr kumimoji="1" lang="en-US" altLang="zh-CN" sz="1200" dirty="0">
                <a:latin typeface="+mn-ea"/>
              </a:rPr>
              <a:t>ISO13485</a:t>
            </a:r>
            <a:r>
              <a:rPr kumimoji="1" lang="zh-CN" altLang="en-US" sz="1200" dirty="0">
                <a:latin typeface="+mn-ea"/>
              </a:rPr>
              <a:t>等质量体系相关认证；销售方面，依托全国各省会中心城市，建立起辐射全国的销售网络体系。</a:t>
            </a:r>
          </a:p>
          <a:p>
            <a:pPr marL="285750" indent="-285750">
              <a:buFont typeface="Wingdings" charset="2"/>
              <a:buChar char="Ø"/>
            </a:pPr>
            <a:endParaRPr kumimoji="1" lang="zh-CN" altLang="en-US" sz="1200" dirty="0">
              <a:latin typeface="+mn-ea"/>
            </a:endParaRPr>
          </a:p>
        </p:txBody>
      </p:sp>
      <p:sp>
        <p:nvSpPr>
          <p:cNvPr id="4" name="矩形 3">
            <a:extLst>
              <a:ext uri="{FF2B5EF4-FFF2-40B4-BE49-F238E27FC236}">
                <a16:creationId xmlns="" xmlns:a16="http://schemas.microsoft.com/office/drawing/2014/main" id="{E6D0E562-A75D-473D-96D5-3BA403A26076}"/>
              </a:ext>
            </a:extLst>
          </p:cNvPr>
          <p:cNvSpPr/>
          <p:nvPr/>
        </p:nvSpPr>
        <p:spPr>
          <a:xfrm>
            <a:off x="963022" y="3062519"/>
            <a:ext cx="800219" cy="276999"/>
          </a:xfrm>
          <a:prstGeom prst="rect">
            <a:avLst/>
          </a:prstGeom>
        </p:spPr>
        <p:txBody>
          <a:bodyPr wrap="none">
            <a:spAutoFit/>
          </a:bodyPr>
          <a:lstStyle/>
          <a:p>
            <a:pPr algn="ctr" defTabSz="685754">
              <a:defRPr/>
            </a:pPr>
            <a:r>
              <a:rPr lang="zh-CN" altLang="en-US" sz="1200" b="1" dirty="0">
                <a:solidFill>
                  <a:schemeClr val="tx1">
                    <a:lumMod val="85000"/>
                    <a:lumOff val="15000"/>
                  </a:schemeClr>
                </a:solidFill>
                <a:latin typeface="+mj-ea"/>
                <a:ea typeface="+mj-ea"/>
              </a:rPr>
              <a:t>公司成立</a:t>
            </a:r>
          </a:p>
        </p:txBody>
      </p:sp>
      <p:sp>
        <p:nvSpPr>
          <p:cNvPr id="40" name="文本框 29">
            <a:extLst>
              <a:ext uri="{FF2B5EF4-FFF2-40B4-BE49-F238E27FC236}">
                <a16:creationId xmlns="" xmlns:a16="http://schemas.microsoft.com/office/drawing/2014/main" id="{4F6B9D35-2D94-469C-B0C0-E844DECBCF17}"/>
              </a:ext>
            </a:extLst>
          </p:cNvPr>
          <p:cNvSpPr txBox="1"/>
          <p:nvPr/>
        </p:nvSpPr>
        <p:spPr bwMode="auto">
          <a:xfrm>
            <a:off x="2052651" y="4357078"/>
            <a:ext cx="2128837" cy="276225"/>
          </a:xfrm>
          <a:prstGeom prst="rect">
            <a:avLst/>
          </a:prstGeom>
          <a:noFill/>
        </p:spPr>
        <p:txBody>
          <a:bodyPr>
            <a:spAutoFit/>
          </a:bodyPr>
          <a:lstStyle/>
          <a:p>
            <a:pPr algn="ctr" defTabSz="685754" eaLnBrk="1" fontAlgn="auto" hangingPunct="1">
              <a:spcBef>
                <a:spcPts val="0"/>
              </a:spcBef>
              <a:spcAft>
                <a:spcPts val="0"/>
              </a:spcAft>
              <a:defRPr/>
            </a:pPr>
            <a:r>
              <a:rPr lang="zh-CN" altLang="en-US" sz="1200" b="1" dirty="0">
                <a:solidFill>
                  <a:schemeClr val="tx1">
                    <a:lumMod val="85000"/>
                    <a:lumOff val="15000"/>
                  </a:schemeClr>
                </a:solidFill>
                <a:latin typeface="+mj-ea"/>
                <a:ea typeface="+mj-ea"/>
              </a:rPr>
              <a:t>高新技术企业</a:t>
            </a:r>
          </a:p>
        </p:txBody>
      </p:sp>
      <p:sp>
        <p:nvSpPr>
          <p:cNvPr id="41" name="文本框 43">
            <a:extLst>
              <a:ext uri="{FF2B5EF4-FFF2-40B4-BE49-F238E27FC236}">
                <a16:creationId xmlns="" xmlns:a16="http://schemas.microsoft.com/office/drawing/2014/main" id="{BB5DBFA8-2C85-44F2-95FC-50F03F585684}"/>
              </a:ext>
            </a:extLst>
          </p:cNvPr>
          <p:cNvSpPr txBox="1"/>
          <p:nvPr/>
        </p:nvSpPr>
        <p:spPr bwMode="auto">
          <a:xfrm>
            <a:off x="5046763" y="4348057"/>
            <a:ext cx="2289934" cy="276999"/>
          </a:xfrm>
          <a:prstGeom prst="rect">
            <a:avLst/>
          </a:prstGeom>
          <a:noFill/>
        </p:spPr>
        <p:txBody>
          <a:bodyPr wrap="square">
            <a:spAutoFit/>
          </a:bodyPr>
          <a:lstStyle/>
          <a:p>
            <a:pPr algn="ctr" defTabSz="685754" eaLnBrk="1" fontAlgn="auto" hangingPunct="1">
              <a:spcBef>
                <a:spcPts val="0"/>
              </a:spcBef>
              <a:spcAft>
                <a:spcPts val="0"/>
              </a:spcAft>
              <a:defRPr/>
            </a:pPr>
            <a:r>
              <a:rPr lang="zh-CN" altLang="en-US" sz="1200" b="1" dirty="0">
                <a:solidFill>
                  <a:schemeClr val="tx1">
                    <a:lumMod val="85000"/>
                    <a:lumOff val="15000"/>
                  </a:schemeClr>
                </a:solidFill>
                <a:latin typeface="+mj-ea"/>
                <a:ea typeface="+mj-ea"/>
              </a:rPr>
              <a:t>胶囊式内窥镜系统注册证</a:t>
            </a:r>
          </a:p>
        </p:txBody>
      </p:sp>
      <p:sp>
        <p:nvSpPr>
          <p:cNvPr id="42" name="矩形 41">
            <a:extLst>
              <a:ext uri="{FF2B5EF4-FFF2-40B4-BE49-F238E27FC236}">
                <a16:creationId xmlns="" xmlns:a16="http://schemas.microsoft.com/office/drawing/2014/main" id="{E0F33DDA-6A06-46AB-BBB2-B62D7E03463E}"/>
              </a:ext>
            </a:extLst>
          </p:cNvPr>
          <p:cNvSpPr/>
          <p:nvPr/>
        </p:nvSpPr>
        <p:spPr>
          <a:xfrm>
            <a:off x="3200054" y="1985733"/>
            <a:ext cx="2907402" cy="895245"/>
          </a:xfrm>
          <a:prstGeom prst="rect">
            <a:avLst/>
          </a:prstGeom>
        </p:spPr>
        <p:txBody>
          <a:bodyPr wrap="square">
            <a:spAutoFit/>
          </a:bodyPr>
          <a:lstStyle/>
          <a:p>
            <a:pPr algn="ctr">
              <a:lnSpc>
                <a:spcPct val="150000"/>
              </a:lnSpc>
            </a:pPr>
            <a:r>
              <a:rPr kumimoji="1" lang="zh-CN" altLang="en-US" sz="1200" dirty="0">
                <a:sym typeface="+mn-lt"/>
              </a:rPr>
              <a:t>公司胶囊式内窥镜系统（肠）</a:t>
            </a:r>
            <a:endParaRPr kumimoji="1" lang="en-US" altLang="zh-CN" sz="1200" dirty="0">
              <a:sym typeface="+mn-lt"/>
            </a:endParaRPr>
          </a:p>
          <a:p>
            <a:pPr algn="ctr">
              <a:lnSpc>
                <a:spcPct val="150000"/>
              </a:lnSpc>
            </a:pPr>
            <a:r>
              <a:rPr kumimoji="1" lang="zh-CN" altLang="en-US" sz="1200" dirty="0">
                <a:sym typeface="+mn-lt"/>
              </a:rPr>
              <a:t>获得国家药监局注册证书，生产工厂通过医疗器械行业相关认证</a:t>
            </a:r>
          </a:p>
        </p:txBody>
      </p:sp>
      <p:cxnSp>
        <p:nvCxnSpPr>
          <p:cNvPr id="43" name="MH_Other_2">
            <a:extLst>
              <a:ext uri="{FF2B5EF4-FFF2-40B4-BE49-F238E27FC236}">
                <a16:creationId xmlns="" xmlns:a16="http://schemas.microsoft.com/office/drawing/2014/main" id="{FEF3A4E9-E1FB-457A-B431-A6E46591DC65}"/>
              </a:ext>
            </a:extLst>
          </p:cNvPr>
          <p:cNvCxnSpPr/>
          <p:nvPr>
            <p:custDataLst>
              <p:tags r:id="rId1"/>
            </p:custDataLst>
          </p:nvPr>
        </p:nvCxnSpPr>
        <p:spPr>
          <a:xfrm>
            <a:off x="0" y="3869586"/>
            <a:ext cx="9144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MH_Other_3">
            <a:extLst>
              <a:ext uri="{FF2B5EF4-FFF2-40B4-BE49-F238E27FC236}">
                <a16:creationId xmlns="" xmlns:a16="http://schemas.microsoft.com/office/drawing/2014/main" id="{4AEF0C53-CA61-47FB-B4A0-AE83A4E55DE3}"/>
              </a:ext>
            </a:extLst>
          </p:cNvPr>
          <p:cNvSpPr/>
          <p:nvPr>
            <p:custDataLst>
              <p:tags r:id="rId2"/>
            </p:custDataLst>
          </p:nvPr>
        </p:nvSpPr>
        <p:spPr>
          <a:xfrm>
            <a:off x="1281376" y="3787036"/>
            <a:ext cx="163513" cy="1651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latin typeface="+mj-ea"/>
              <a:ea typeface="+mj-ea"/>
            </a:endParaRPr>
          </a:p>
        </p:txBody>
      </p:sp>
      <p:sp>
        <p:nvSpPr>
          <p:cNvPr id="45" name="MH_Other_3">
            <a:extLst>
              <a:ext uri="{FF2B5EF4-FFF2-40B4-BE49-F238E27FC236}">
                <a16:creationId xmlns="" xmlns:a16="http://schemas.microsoft.com/office/drawing/2014/main" id="{35AF66A0-0202-4338-A62E-7E7A0C9FCB72}"/>
              </a:ext>
            </a:extLst>
          </p:cNvPr>
          <p:cNvSpPr/>
          <p:nvPr>
            <p:custDataLst>
              <p:tags r:id="rId3"/>
            </p:custDataLst>
          </p:nvPr>
        </p:nvSpPr>
        <p:spPr>
          <a:xfrm>
            <a:off x="3028856" y="3787180"/>
            <a:ext cx="163513" cy="1651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latin typeface="+mj-ea"/>
              <a:ea typeface="+mj-ea"/>
            </a:endParaRPr>
          </a:p>
        </p:txBody>
      </p:sp>
      <p:sp>
        <p:nvSpPr>
          <p:cNvPr id="46" name="MH_Other_3">
            <a:extLst>
              <a:ext uri="{FF2B5EF4-FFF2-40B4-BE49-F238E27FC236}">
                <a16:creationId xmlns="" xmlns:a16="http://schemas.microsoft.com/office/drawing/2014/main" id="{755899C2-F437-4050-85F0-FDC2C8EF26EF}"/>
              </a:ext>
            </a:extLst>
          </p:cNvPr>
          <p:cNvSpPr/>
          <p:nvPr>
            <p:custDataLst>
              <p:tags r:id="rId4"/>
            </p:custDataLst>
          </p:nvPr>
        </p:nvSpPr>
        <p:spPr>
          <a:xfrm>
            <a:off x="4572000" y="3776825"/>
            <a:ext cx="163513" cy="1651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latin typeface="+mj-ea"/>
              <a:ea typeface="+mj-ea"/>
            </a:endParaRPr>
          </a:p>
        </p:txBody>
      </p:sp>
      <p:sp>
        <p:nvSpPr>
          <p:cNvPr id="47" name="MH_Other_3">
            <a:extLst>
              <a:ext uri="{FF2B5EF4-FFF2-40B4-BE49-F238E27FC236}">
                <a16:creationId xmlns="" xmlns:a16="http://schemas.microsoft.com/office/drawing/2014/main" id="{3D5FDB03-DB8E-41DB-8444-A8E6F87E1559}"/>
              </a:ext>
            </a:extLst>
          </p:cNvPr>
          <p:cNvSpPr/>
          <p:nvPr>
            <p:custDataLst>
              <p:tags r:id="rId5"/>
            </p:custDataLst>
          </p:nvPr>
        </p:nvSpPr>
        <p:spPr>
          <a:xfrm>
            <a:off x="6115144" y="3769679"/>
            <a:ext cx="163513" cy="1651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latin typeface="+mj-ea"/>
              <a:ea typeface="+mj-ea"/>
            </a:endParaRPr>
          </a:p>
        </p:txBody>
      </p:sp>
      <p:sp>
        <p:nvSpPr>
          <p:cNvPr id="48" name="MH_Other_3">
            <a:extLst>
              <a:ext uri="{FF2B5EF4-FFF2-40B4-BE49-F238E27FC236}">
                <a16:creationId xmlns="" xmlns:a16="http://schemas.microsoft.com/office/drawing/2014/main" id="{8D85AFC7-588E-49A6-A090-4233FF8AE063}"/>
              </a:ext>
            </a:extLst>
          </p:cNvPr>
          <p:cNvSpPr/>
          <p:nvPr>
            <p:custDataLst>
              <p:tags r:id="rId6"/>
            </p:custDataLst>
          </p:nvPr>
        </p:nvSpPr>
        <p:spPr>
          <a:xfrm>
            <a:off x="7734875" y="3771037"/>
            <a:ext cx="163513" cy="1651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latin typeface="+mj-ea"/>
              <a:ea typeface="+mj-ea"/>
            </a:endParaRPr>
          </a:p>
        </p:txBody>
      </p:sp>
      <p:cxnSp>
        <p:nvCxnSpPr>
          <p:cNvPr id="49" name="MH_Other_4">
            <a:extLst>
              <a:ext uri="{FF2B5EF4-FFF2-40B4-BE49-F238E27FC236}">
                <a16:creationId xmlns="" xmlns:a16="http://schemas.microsoft.com/office/drawing/2014/main" id="{89F3184F-FD65-42B8-858D-F9B655DEA84D}"/>
              </a:ext>
            </a:extLst>
          </p:cNvPr>
          <p:cNvCxnSpPr>
            <a:cxnSpLocks/>
          </p:cNvCxnSpPr>
          <p:nvPr>
            <p:custDataLst>
              <p:tags r:id="rId7"/>
            </p:custDataLst>
          </p:nvPr>
        </p:nvCxnSpPr>
        <p:spPr>
          <a:xfrm flipV="1">
            <a:off x="1363132" y="3435926"/>
            <a:ext cx="0" cy="41630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MH_Other_4">
            <a:extLst>
              <a:ext uri="{FF2B5EF4-FFF2-40B4-BE49-F238E27FC236}">
                <a16:creationId xmlns="" xmlns:a16="http://schemas.microsoft.com/office/drawing/2014/main" id="{F99597BB-6D6A-464D-A013-C0AE0D55D9A6}"/>
              </a:ext>
            </a:extLst>
          </p:cNvPr>
          <p:cNvCxnSpPr>
            <a:cxnSpLocks/>
          </p:cNvCxnSpPr>
          <p:nvPr>
            <p:custDataLst>
              <p:tags r:id="rId8"/>
            </p:custDataLst>
          </p:nvPr>
        </p:nvCxnSpPr>
        <p:spPr>
          <a:xfrm flipV="1">
            <a:off x="4641058" y="3419531"/>
            <a:ext cx="7529" cy="43984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MH_Other_4">
            <a:extLst>
              <a:ext uri="{FF2B5EF4-FFF2-40B4-BE49-F238E27FC236}">
                <a16:creationId xmlns="" xmlns:a16="http://schemas.microsoft.com/office/drawing/2014/main" id="{5E18D045-7418-448E-881C-B0C8820F325D}"/>
              </a:ext>
            </a:extLst>
          </p:cNvPr>
          <p:cNvCxnSpPr>
            <a:cxnSpLocks/>
          </p:cNvCxnSpPr>
          <p:nvPr>
            <p:custDataLst>
              <p:tags r:id="rId9"/>
            </p:custDataLst>
          </p:nvPr>
        </p:nvCxnSpPr>
        <p:spPr>
          <a:xfrm flipV="1">
            <a:off x="7816631" y="3419531"/>
            <a:ext cx="0" cy="43269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MH_Other_10">
            <a:extLst>
              <a:ext uri="{FF2B5EF4-FFF2-40B4-BE49-F238E27FC236}">
                <a16:creationId xmlns="" xmlns:a16="http://schemas.microsoft.com/office/drawing/2014/main" id="{0FF478FA-EEEF-4FF0-AF67-010FEA7CA404}"/>
              </a:ext>
            </a:extLst>
          </p:cNvPr>
          <p:cNvCxnSpPr>
            <a:cxnSpLocks/>
            <a:endCxn id="40" idx="0"/>
          </p:cNvCxnSpPr>
          <p:nvPr>
            <p:custDataLst>
              <p:tags r:id="rId10"/>
            </p:custDataLst>
          </p:nvPr>
        </p:nvCxnSpPr>
        <p:spPr>
          <a:xfrm>
            <a:off x="3110612" y="3869586"/>
            <a:ext cx="6458" cy="48749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MH_Other_10">
            <a:extLst>
              <a:ext uri="{FF2B5EF4-FFF2-40B4-BE49-F238E27FC236}">
                <a16:creationId xmlns="" xmlns:a16="http://schemas.microsoft.com/office/drawing/2014/main" id="{36B11F35-51EE-4097-95BD-6EAA0BD55870}"/>
              </a:ext>
            </a:extLst>
          </p:cNvPr>
          <p:cNvCxnSpPr>
            <a:cxnSpLocks/>
          </p:cNvCxnSpPr>
          <p:nvPr>
            <p:custDataLst>
              <p:tags r:id="rId11"/>
            </p:custDataLst>
          </p:nvPr>
        </p:nvCxnSpPr>
        <p:spPr>
          <a:xfrm>
            <a:off x="6198080" y="3869586"/>
            <a:ext cx="3990" cy="43553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15">
            <a:extLst>
              <a:ext uri="{FF2B5EF4-FFF2-40B4-BE49-F238E27FC236}">
                <a16:creationId xmlns="" xmlns:a16="http://schemas.microsoft.com/office/drawing/2014/main" id="{617FA8D9-990A-4A7E-96D4-888562D5492C}"/>
              </a:ext>
            </a:extLst>
          </p:cNvPr>
          <p:cNvSpPr txBox="1"/>
          <p:nvPr/>
        </p:nvSpPr>
        <p:spPr>
          <a:xfrm>
            <a:off x="1053568" y="4072330"/>
            <a:ext cx="619125" cy="300037"/>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a:latin typeface="+mj-ea"/>
                <a:ea typeface="+mj-ea"/>
              </a:rPr>
              <a:t>2011</a:t>
            </a:r>
            <a:endParaRPr lang="zh-CN" altLang="en-US" sz="1350" dirty="0">
              <a:latin typeface="+mj-ea"/>
              <a:ea typeface="+mj-ea"/>
            </a:endParaRPr>
          </a:p>
        </p:txBody>
      </p:sp>
      <p:sp>
        <p:nvSpPr>
          <p:cNvPr id="55" name="文本框 58">
            <a:extLst>
              <a:ext uri="{FF2B5EF4-FFF2-40B4-BE49-F238E27FC236}">
                <a16:creationId xmlns="" xmlns:a16="http://schemas.microsoft.com/office/drawing/2014/main" id="{9EA78EC0-AD68-4FA6-80E0-CC4DDA4277E2}"/>
              </a:ext>
            </a:extLst>
          </p:cNvPr>
          <p:cNvSpPr txBox="1"/>
          <p:nvPr/>
        </p:nvSpPr>
        <p:spPr>
          <a:xfrm>
            <a:off x="2807508" y="3419531"/>
            <a:ext cx="619125" cy="300038"/>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a:latin typeface="+mj-ea"/>
                <a:ea typeface="+mj-ea"/>
              </a:rPr>
              <a:t>2013</a:t>
            </a:r>
            <a:endParaRPr lang="zh-CN" altLang="en-US" sz="1350" dirty="0">
              <a:latin typeface="+mj-ea"/>
              <a:ea typeface="+mj-ea"/>
            </a:endParaRPr>
          </a:p>
        </p:txBody>
      </p:sp>
      <p:sp>
        <p:nvSpPr>
          <p:cNvPr id="56" name="文本框 59">
            <a:extLst>
              <a:ext uri="{FF2B5EF4-FFF2-40B4-BE49-F238E27FC236}">
                <a16:creationId xmlns="" xmlns:a16="http://schemas.microsoft.com/office/drawing/2014/main" id="{5CDBE521-04BF-4FA9-BD80-F22FF1DB7CEE}"/>
              </a:ext>
            </a:extLst>
          </p:cNvPr>
          <p:cNvSpPr txBox="1"/>
          <p:nvPr/>
        </p:nvSpPr>
        <p:spPr>
          <a:xfrm>
            <a:off x="4352517" y="4005084"/>
            <a:ext cx="617537" cy="300037"/>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a:latin typeface="+mj-ea"/>
                <a:ea typeface="+mj-ea"/>
              </a:rPr>
              <a:t>2017</a:t>
            </a:r>
            <a:endParaRPr lang="zh-CN" altLang="en-US" sz="1350" dirty="0">
              <a:latin typeface="+mj-ea"/>
              <a:ea typeface="+mj-ea"/>
            </a:endParaRPr>
          </a:p>
        </p:txBody>
      </p:sp>
      <p:sp>
        <p:nvSpPr>
          <p:cNvPr id="57" name="文本框 61">
            <a:extLst>
              <a:ext uri="{FF2B5EF4-FFF2-40B4-BE49-F238E27FC236}">
                <a16:creationId xmlns="" xmlns:a16="http://schemas.microsoft.com/office/drawing/2014/main" id="{0285C999-A239-4954-AEA9-4C71D84C50AF}"/>
              </a:ext>
            </a:extLst>
          </p:cNvPr>
          <p:cNvSpPr txBox="1"/>
          <p:nvPr/>
        </p:nvSpPr>
        <p:spPr>
          <a:xfrm>
            <a:off x="5882168" y="3435926"/>
            <a:ext cx="619125" cy="300038"/>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a:latin typeface="+mj-ea"/>
                <a:ea typeface="+mj-ea"/>
              </a:rPr>
              <a:t>2019</a:t>
            </a:r>
            <a:endParaRPr lang="zh-CN" altLang="en-US" sz="1350" dirty="0">
              <a:latin typeface="+mj-ea"/>
              <a:ea typeface="+mj-ea"/>
            </a:endParaRPr>
          </a:p>
        </p:txBody>
      </p:sp>
      <p:sp>
        <p:nvSpPr>
          <p:cNvPr id="58" name="文本框 60">
            <a:extLst>
              <a:ext uri="{FF2B5EF4-FFF2-40B4-BE49-F238E27FC236}">
                <a16:creationId xmlns="" xmlns:a16="http://schemas.microsoft.com/office/drawing/2014/main" id="{418D3F9B-C67F-417A-A1EE-1358D684F85F}"/>
              </a:ext>
            </a:extLst>
          </p:cNvPr>
          <p:cNvSpPr txBox="1"/>
          <p:nvPr/>
        </p:nvSpPr>
        <p:spPr>
          <a:xfrm>
            <a:off x="7551019" y="4010238"/>
            <a:ext cx="617538" cy="300037"/>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a:latin typeface="+mj-ea"/>
                <a:ea typeface="+mj-ea"/>
              </a:rPr>
              <a:t>2020</a:t>
            </a:r>
            <a:endParaRPr lang="zh-CN" altLang="en-US" sz="1350" dirty="0">
              <a:latin typeface="+mj-ea"/>
              <a:ea typeface="+mj-ea"/>
            </a:endParaRPr>
          </a:p>
        </p:txBody>
      </p:sp>
      <p:sp>
        <p:nvSpPr>
          <p:cNvPr id="59" name="矩形 58">
            <a:extLst>
              <a:ext uri="{FF2B5EF4-FFF2-40B4-BE49-F238E27FC236}">
                <a16:creationId xmlns="" xmlns:a16="http://schemas.microsoft.com/office/drawing/2014/main" id="{507AD531-ADD9-4969-A227-678D2D48C21A}"/>
              </a:ext>
            </a:extLst>
          </p:cNvPr>
          <p:cNvSpPr/>
          <p:nvPr/>
        </p:nvSpPr>
        <p:spPr>
          <a:xfrm>
            <a:off x="2086068" y="4604651"/>
            <a:ext cx="2049087" cy="618246"/>
          </a:xfrm>
          <a:prstGeom prst="rect">
            <a:avLst/>
          </a:prstGeom>
        </p:spPr>
        <p:txBody>
          <a:bodyPr wrap="square">
            <a:spAutoFit/>
          </a:bodyPr>
          <a:lstStyle/>
          <a:p>
            <a:pPr algn="ctr">
              <a:lnSpc>
                <a:spcPct val="150000"/>
              </a:lnSpc>
            </a:pPr>
            <a:r>
              <a:rPr kumimoji="1" lang="zh-CN" altLang="en-US" sz="1200" dirty="0">
                <a:sym typeface="+mn-lt"/>
              </a:rPr>
              <a:t>公司获得国家和深圳高新技术企业资格认定</a:t>
            </a:r>
          </a:p>
        </p:txBody>
      </p:sp>
      <p:sp>
        <p:nvSpPr>
          <p:cNvPr id="5" name="矩形 4">
            <a:extLst>
              <a:ext uri="{FF2B5EF4-FFF2-40B4-BE49-F238E27FC236}">
                <a16:creationId xmlns="" xmlns:a16="http://schemas.microsoft.com/office/drawing/2014/main" id="{253BEC68-C065-4D25-96F3-D73C88D44DDE}"/>
              </a:ext>
            </a:extLst>
          </p:cNvPr>
          <p:cNvSpPr/>
          <p:nvPr/>
        </p:nvSpPr>
        <p:spPr>
          <a:xfrm>
            <a:off x="3715037" y="3061851"/>
            <a:ext cx="1877437" cy="276999"/>
          </a:xfrm>
          <a:prstGeom prst="rect">
            <a:avLst/>
          </a:prstGeom>
        </p:spPr>
        <p:txBody>
          <a:bodyPr wrap="none">
            <a:spAutoFit/>
          </a:bodyPr>
          <a:lstStyle/>
          <a:p>
            <a:pPr algn="ctr" defTabSz="685754">
              <a:defRPr/>
            </a:pPr>
            <a:r>
              <a:rPr lang="zh-CN" altLang="en-US" sz="1200" b="1" dirty="0">
                <a:solidFill>
                  <a:schemeClr val="tx1">
                    <a:lumMod val="85000"/>
                    <a:lumOff val="15000"/>
                  </a:schemeClr>
                </a:solidFill>
                <a:latin typeface="+mj-ea"/>
                <a:ea typeface="+mj-ea"/>
              </a:rPr>
              <a:t>胶囊式内窥镜系统注册证</a:t>
            </a:r>
          </a:p>
        </p:txBody>
      </p:sp>
      <p:sp>
        <p:nvSpPr>
          <p:cNvPr id="60" name="矩形 59">
            <a:extLst>
              <a:ext uri="{FF2B5EF4-FFF2-40B4-BE49-F238E27FC236}">
                <a16:creationId xmlns="" xmlns:a16="http://schemas.microsoft.com/office/drawing/2014/main" id="{1C8B3051-17BF-4FA6-81CE-9D92D59CF208}"/>
              </a:ext>
            </a:extLst>
          </p:cNvPr>
          <p:cNvSpPr/>
          <p:nvPr/>
        </p:nvSpPr>
        <p:spPr>
          <a:xfrm>
            <a:off x="5133661" y="4523834"/>
            <a:ext cx="2128837" cy="895245"/>
          </a:xfrm>
          <a:prstGeom prst="rect">
            <a:avLst/>
          </a:prstGeom>
        </p:spPr>
        <p:txBody>
          <a:bodyPr wrap="square">
            <a:spAutoFit/>
          </a:bodyPr>
          <a:lstStyle/>
          <a:p>
            <a:pPr algn="ctr">
              <a:lnSpc>
                <a:spcPct val="150000"/>
              </a:lnSpc>
            </a:pPr>
            <a:r>
              <a:rPr kumimoji="1" lang="zh-CN" altLang="en-US" sz="1200" dirty="0">
                <a:sym typeface="+mn-lt"/>
              </a:rPr>
              <a:t>公司磁控胶囊胃镜系统</a:t>
            </a:r>
            <a:endParaRPr kumimoji="1" lang="en-US" altLang="zh-CN" sz="1200" dirty="0">
              <a:sym typeface="+mn-lt"/>
            </a:endParaRPr>
          </a:p>
          <a:p>
            <a:pPr algn="ctr">
              <a:lnSpc>
                <a:spcPct val="150000"/>
              </a:lnSpc>
            </a:pPr>
            <a:r>
              <a:rPr kumimoji="1" lang="zh-CN" altLang="en-US" sz="1200" dirty="0">
                <a:sym typeface="+mn-lt"/>
              </a:rPr>
              <a:t>获得国家药监局医疗器械注册证书</a:t>
            </a:r>
          </a:p>
        </p:txBody>
      </p:sp>
      <p:sp>
        <p:nvSpPr>
          <p:cNvPr id="61" name="文本框 38">
            <a:extLst>
              <a:ext uri="{FF2B5EF4-FFF2-40B4-BE49-F238E27FC236}">
                <a16:creationId xmlns="" xmlns:a16="http://schemas.microsoft.com/office/drawing/2014/main" id="{64FADD1C-41E1-4A7A-A28A-0573DDC2B6EB}"/>
              </a:ext>
            </a:extLst>
          </p:cNvPr>
          <p:cNvSpPr txBox="1"/>
          <p:nvPr/>
        </p:nvSpPr>
        <p:spPr bwMode="auto">
          <a:xfrm>
            <a:off x="6692985" y="3028156"/>
            <a:ext cx="2130425" cy="461665"/>
          </a:xfrm>
          <a:prstGeom prst="rect">
            <a:avLst/>
          </a:prstGeom>
          <a:noFill/>
        </p:spPr>
        <p:txBody>
          <a:bodyPr>
            <a:spAutoFit/>
          </a:bodyPr>
          <a:lstStyle/>
          <a:p>
            <a:pPr algn="ctr" defTabSz="685754">
              <a:defRPr/>
            </a:pPr>
            <a:r>
              <a:rPr lang="zh-CN" altLang="en-US" sz="1200" b="1" dirty="0">
                <a:solidFill>
                  <a:schemeClr val="tx1">
                    <a:lumMod val="85000"/>
                    <a:lumOff val="15000"/>
                  </a:schemeClr>
                </a:solidFill>
                <a:latin typeface="+mj-ea"/>
                <a:ea typeface="+mj-ea"/>
              </a:rPr>
              <a:t>市场销售全面展开</a:t>
            </a:r>
          </a:p>
          <a:p>
            <a:pPr algn="ctr" defTabSz="685754" eaLnBrk="1" fontAlgn="auto" hangingPunct="1">
              <a:spcBef>
                <a:spcPts val="0"/>
              </a:spcBef>
              <a:spcAft>
                <a:spcPts val="0"/>
              </a:spcAft>
              <a:defRPr/>
            </a:pPr>
            <a:endParaRPr lang="zh-CN" altLang="en-US" sz="1200" b="1" dirty="0">
              <a:solidFill>
                <a:schemeClr val="tx1">
                  <a:lumMod val="85000"/>
                  <a:lumOff val="15000"/>
                </a:schemeClr>
              </a:solidFill>
              <a:latin typeface="+mj-ea"/>
              <a:ea typeface="+mj-ea"/>
            </a:endParaRPr>
          </a:p>
        </p:txBody>
      </p:sp>
    </p:spTree>
    <p:extLst>
      <p:ext uri="{BB962C8B-B14F-4D97-AF65-F5344CB8AC3E}">
        <p14:creationId xmlns:p14="http://schemas.microsoft.com/office/powerpoint/2010/main" val="10727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down)">
                                      <p:cBhvr>
                                        <p:cTn id="35" dur="500"/>
                                        <p:tgtEl>
                                          <p:spTgt spid="50"/>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par>
                                <p:cTn id="40" presetID="22" presetClass="entr" presetSubtype="1"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up)">
                                      <p:cBhvr>
                                        <p:cTn id="42" dur="500"/>
                                        <p:tgtEl>
                                          <p:spTgt spid="52"/>
                                        </p:tgtEl>
                                      </p:cBhvr>
                                    </p:animEffect>
                                  </p:childTnLst>
                                </p:cTn>
                              </p:par>
                              <p:par>
                                <p:cTn id="43" presetID="22" presetClass="entr" presetSubtype="1"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par>
                                <p:cTn id="46" presetID="2" presetClass="entr" presetSubtype="4" decel="10000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 calcmode="lin" valueType="num">
                                      <p:cBhvr additive="base">
                                        <p:cTn id="48" dur="500" fill="hold"/>
                                        <p:tgtEl>
                                          <p:spTgt spid="54"/>
                                        </p:tgtEl>
                                        <p:attrNameLst>
                                          <p:attrName>ppt_x</p:attrName>
                                        </p:attrNameLst>
                                      </p:cBhvr>
                                      <p:tavLst>
                                        <p:tav tm="0">
                                          <p:val>
                                            <p:strVal val="#ppt_x"/>
                                          </p:val>
                                        </p:tav>
                                        <p:tav tm="100000">
                                          <p:val>
                                            <p:strVal val="#ppt_x"/>
                                          </p:val>
                                        </p:tav>
                                      </p:tavLst>
                                    </p:anim>
                                    <p:anim calcmode="lin" valueType="num">
                                      <p:cBhvr additive="base">
                                        <p:cTn id="49" dur="500" fill="hold"/>
                                        <p:tgtEl>
                                          <p:spTgt spid="54"/>
                                        </p:tgtEl>
                                        <p:attrNameLst>
                                          <p:attrName>ppt_y</p:attrName>
                                        </p:attrNameLst>
                                      </p:cBhvr>
                                      <p:tavLst>
                                        <p:tav tm="0">
                                          <p:val>
                                            <p:strVal val="1+#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 calcmode="lin" valueType="num">
                                      <p:cBhvr additive="base">
                                        <p:cTn id="52" dur="500" fill="hold"/>
                                        <p:tgtEl>
                                          <p:spTgt spid="55"/>
                                        </p:tgtEl>
                                        <p:attrNameLst>
                                          <p:attrName>ppt_x</p:attrName>
                                        </p:attrNameLst>
                                      </p:cBhvr>
                                      <p:tavLst>
                                        <p:tav tm="0">
                                          <p:val>
                                            <p:strVal val="#ppt_x"/>
                                          </p:val>
                                        </p:tav>
                                        <p:tav tm="100000">
                                          <p:val>
                                            <p:strVal val="#ppt_x"/>
                                          </p:val>
                                        </p:tav>
                                      </p:tavLst>
                                    </p:anim>
                                    <p:anim calcmode="lin" valueType="num">
                                      <p:cBhvr additive="base">
                                        <p:cTn id="53" dur="500" fill="hold"/>
                                        <p:tgtEl>
                                          <p:spTgt spid="55"/>
                                        </p:tgtEl>
                                        <p:attrNameLst>
                                          <p:attrName>ppt_y</p:attrName>
                                        </p:attrNameLst>
                                      </p:cBhvr>
                                      <p:tavLst>
                                        <p:tav tm="0">
                                          <p:val>
                                            <p:strVal val="0-#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 calcmode="lin" valueType="num">
                                      <p:cBhvr additive="base">
                                        <p:cTn id="56" dur="500" fill="hold"/>
                                        <p:tgtEl>
                                          <p:spTgt spid="56"/>
                                        </p:tgtEl>
                                        <p:attrNameLst>
                                          <p:attrName>ppt_x</p:attrName>
                                        </p:attrNameLst>
                                      </p:cBhvr>
                                      <p:tavLst>
                                        <p:tav tm="0">
                                          <p:val>
                                            <p:strVal val="#ppt_x"/>
                                          </p:val>
                                        </p:tav>
                                        <p:tav tm="100000">
                                          <p:val>
                                            <p:strVal val="#ppt_x"/>
                                          </p:val>
                                        </p:tav>
                                      </p:tavLst>
                                    </p:anim>
                                    <p:anim calcmode="lin" valueType="num">
                                      <p:cBhvr additive="base">
                                        <p:cTn id="57" dur="500" fill="hold"/>
                                        <p:tgtEl>
                                          <p:spTgt spid="5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additive="base">
                                        <p:cTn id="60" dur="500" fill="hold"/>
                                        <p:tgtEl>
                                          <p:spTgt spid="57"/>
                                        </p:tgtEl>
                                        <p:attrNameLst>
                                          <p:attrName>ppt_x</p:attrName>
                                        </p:attrNameLst>
                                      </p:cBhvr>
                                      <p:tavLst>
                                        <p:tav tm="0">
                                          <p:val>
                                            <p:strVal val="#ppt_x"/>
                                          </p:val>
                                        </p:tav>
                                        <p:tav tm="100000">
                                          <p:val>
                                            <p:strVal val="#ppt_x"/>
                                          </p:val>
                                        </p:tav>
                                      </p:tavLst>
                                    </p:anim>
                                    <p:anim calcmode="lin" valueType="num">
                                      <p:cBhvr additive="base">
                                        <p:cTn id="61" dur="500" fill="hold"/>
                                        <p:tgtEl>
                                          <p:spTgt spid="57"/>
                                        </p:tgtEl>
                                        <p:attrNameLst>
                                          <p:attrName>ppt_y</p:attrName>
                                        </p:attrNameLst>
                                      </p:cBhvr>
                                      <p:tavLst>
                                        <p:tav tm="0">
                                          <p:val>
                                            <p:strVal val="0-#ppt_h/2"/>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 calcmode="lin" valueType="num">
                                      <p:cBhvr additive="base">
                                        <p:cTn id="64" dur="500" fill="hold"/>
                                        <p:tgtEl>
                                          <p:spTgt spid="58"/>
                                        </p:tgtEl>
                                        <p:attrNameLst>
                                          <p:attrName>ppt_x</p:attrName>
                                        </p:attrNameLst>
                                      </p:cBhvr>
                                      <p:tavLst>
                                        <p:tav tm="0">
                                          <p:val>
                                            <p:strVal val="#ppt_x"/>
                                          </p:val>
                                        </p:tav>
                                        <p:tav tm="100000">
                                          <p:val>
                                            <p:strVal val="#ppt_x"/>
                                          </p:val>
                                        </p:tav>
                                      </p:tavLst>
                                    </p:anim>
                                    <p:anim calcmode="lin" valueType="num">
                                      <p:cBhvr additive="base">
                                        <p:cTn id="65"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54" grpId="0"/>
      <p:bldP spid="55" grpId="0"/>
      <p:bldP spid="56" grpId="0"/>
      <p:bldP spid="57" grpId="0"/>
      <p:bldP spid="5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393" y="457233"/>
            <a:ext cx="2084225"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4.3</a:t>
            </a:r>
            <a:r>
              <a:rPr lang="zh-CN" altLang="en-US" sz="2000" b="1" dirty="0">
                <a:solidFill>
                  <a:prstClr val="white"/>
                </a:solidFill>
                <a:latin typeface="+mn-ea"/>
                <a:cs typeface="Times New Roman" pitchFamily="18" charset="0"/>
              </a:rPr>
              <a:t> </a:t>
            </a:r>
            <a:r>
              <a:rPr lang="zh-TW" altLang="en-US" sz="2000" b="1" dirty="0">
                <a:solidFill>
                  <a:prstClr val="white"/>
                </a:solidFill>
                <a:latin typeface="+mn-ea"/>
                <a:cs typeface="Times New Roman" pitchFamily="18" charset="0"/>
              </a:rPr>
              <a:t>公司股权架构</a:t>
            </a:r>
            <a:endParaRPr lang="en-US" altLang="zh-CN" sz="2000" b="1" dirty="0">
              <a:solidFill>
                <a:schemeClr val="bg1"/>
              </a:solidFill>
              <a:latin typeface="+mj-ea"/>
              <a:ea typeface="+mj-ea"/>
              <a:cs typeface="STKaiti" charset="-122"/>
            </a:endParaRPr>
          </a:p>
        </p:txBody>
      </p:sp>
      <p:sp>
        <p:nvSpPr>
          <p:cNvPr id="13" name="文本框 3">
            <a:extLst>
              <a:ext uri="{FF2B5EF4-FFF2-40B4-BE49-F238E27FC236}">
                <a16:creationId xmlns="" xmlns:a16="http://schemas.microsoft.com/office/drawing/2014/main" id="{199667C0-814A-7B42-97E4-6272E352D73C}"/>
              </a:ext>
            </a:extLst>
          </p:cNvPr>
          <p:cNvSpPr txBox="1"/>
          <p:nvPr/>
        </p:nvSpPr>
        <p:spPr>
          <a:xfrm>
            <a:off x="492109" y="1190472"/>
            <a:ext cx="4874556" cy="276999"/>
          </a:xfrm>
          <a:prstGeom prst="rect">
            <a:avLst/>
          </a:prstGeom>
          <a:noFill/>
        </p:spPr>
        <p:txBody>
          <a:bodyPr wrap="square" rtlCol="0">
            <a:spAutoFit/>
          </a:bodyPr>
          <a:lstStyle/>
          <a:p>
            <a:r>
              <a:rPr kumimoji="1" lang="zh-CN" altLang="en-US" sz="1200" dirty="0">
                <a:latin typeface="times" panose="02020603050405020304" pitchFamily="18" charset="0"/>
                <a:cs typeface="times" panose="02020603050405020304" pitchFamily="18" charset="0"/>
              </a:rPr>
              <a:t>截至</a:t>
            </a:r>
            <a:r>
              <a:rPr kumimoji="1" lang="en-US" altLang="zh-CN" sz="1200" dirty="0">
                <a:latin typeface="times" panose="02020603050405020304" pitchFamily="18" charset="0"/>
                <a:cs typeface="times" panose="02020603050405020304" pitchFamily="18" charset="0"/>
              </a:rPr>
              <a:t>2019</a:t>
            </a:r>
            <a:r>
              <a:rPr kumimoji="1" lang="zh-CN" altLang="en-US" sz="1200" dirty="0">
                <a:latin typeface="times" panose="02020603050405020304" pitchFamily="18" charset="0"/>
                <a:cs typeface="times" panose="02020603050405020304" pitchFamily="18" charset="0"/>
              </a:rPr>
              <a:t>年</a:t>
            </a:r>
            <a:r>
              <a:rPr kumimoji="1" lang="en-US" altLang="zh-CN" sz="1200" dirty="0">
                <a:latin typeface="times" panose="02020603050405020304" pitchFamily="18" charset="0"/>
                <a:cs typeface="times" panose="02020603050405020304" pitchFamily="18" charset="0"/>
              </a:rPr>
              <a:t>12</a:t>
            </a:r>
            <a:r>
              <a:rPr kumimoji="1" lang="zh-CN" altLang="en-US" sz="1200" dirty="0">
                <a:latin typeface="times" panose="02020603050405020304" pitchFamily="18" charset="0"/>
                <a:cs typeface="times" panose="02020603050405020304" pitchFamily="18" charset="0"/>
              </a:rPr>
              <a:t>月</a:t>
            </a:r>
            <a:r>
              <a:rPr kumimoji="1" lang="en-US" altLang="zh-CN" sz="1200" dirty="0">
                <a:latin typeface="times" panose="02020603050405020304" pitchFamily="18" charset="0"/>
                <a:cs typeface="times" panose="02020603050405020304" pitchFamily="18" charset="0"/>
              </a:rPr>
              <a:t>31</a:t>
            </a:r>
            <a:r>
              <a:rPr kumimoji="1" lang="zh-CN" altLang="en-US" sz="1200" dirty="0">
                <a:latin typeface="times" panose="02020603050405020304" pitchFamily="18" charset="0"/>
                <a:cs typeface="times" panose="02020603050405020304" pitchFamily="18" charset="0"/>
              </a:rPr>
              <a:t>日</a:t>
            </a:r>
            <a:r>
              <a:rPr kumimoji="1" lang="zh-TW" altLang="en-US" sz="1200" dirty="0">
                <a:latin typeface="times" panose="02020603050405020304" pitchFamily="18" charset="0"/>
                <a:cs typeface="times" panose="02020603050405020304" pitchFamily="18" charset="0"/>
              </a:rPr>
              <a:t>资福医疗</a:t>
            </a:r>
            <a:r>
              <a:rPr kumimoji="1" lang="zh-CN" altLang="en-US" sz="1200" dirty="0">
                <a:latin typeface="times" panose="02020603050405020304" pitchFamily="18" charset="0"/>
                <a:cs typeface="times" panose="02020603050405020304" pitchFamily="18" charset="0"/>
              </a:rPr>
              <a:t>股权结构</a:t>
            </a:r>
          </a:p>
        </p:txBody>
      </p:sp>
      <p:graphicFrame>
        <p:nvGraphicFramePr>
          <p:cNvPr id="29" name="表格 3">
            <a:extLst>
              <a:ext uri="{FF2B5EF4-FFF2-40B4-BE49-F238E27FC236}">
                <a16:creationId xmlns="" xmlns:a16="http://schemas.microsoft.com/office/drawing/2014/main" id="{AD91679F-3BBF-164D-9FD6-0E4CF152C192}"/>
              </a:ext>
            </a:extLst>
          </p:cNvPr>
          <p:cNvGraphicFramePr>
            <a:graphicFrameLocks noGrp="1"/>
          </p:cNvGraphicFramePr>
          <p:nvPr/>
        </p:nvGraphicFramePr>
        <p:xfrm>
          <a:off x="324677" y="1630376"/>
          <a:ext cx="8494645" cy="4367249"/>
        </p:xfrm>
        <a:graphic>
          <a:graphicData uri="http://schemas.openxmlformats.org/drawingml/2006/table">
            <a:tbl>
              <a:tblPr>
                <a:tableStyleId>{3B4B98B0-60AC-42C2-AFA5-B58CD77FA1E5}</a:tableStyleId>
              </a:tblPr>
              <a:tblGrid>
                <a:gridCol w="905679">
                  <a:extLst>
                    <a:ext uri="{9D8B030D-6E8A-4147-A177-3AD203B41FA5}">
                      <a16:colId xmlns="" xmlns:a16="http://schemas.microsoft.com/office/drawing/2014/main" val="20000"/>
                    </a:ext>
                  </a:extLst>
                </a:gridCol>
                <a:gridCol w="4017053">
                  <a:extLst>
                    <a:ext uri="{9D8B030D-6E8A-4147-A177-3AD203B41FA5}">
                      <a16:colId xmlns="" xmlns:a16="http://schemas.microsoft.com/office/drawing/2014/main" val="20001"/>
                    </a:ext>
                  </a:extLst>
                </a:gridCol>
                <a:gridCol w="2127427">
                  <a:extLst>
                    <a:ext uri="{9D8B030D-6E8A-4147-A177-3AD203B41FA5}">
                      <a16:colId xmlns="" xmlns:a16="http://schemas.microsoft.com/office/drawing/2014/main" val="20002"/>
                    </a:ext>
                  </a:extLst>
                </a:gridCol>
                <a:gridCol w="1444486">
                  <a:extLst>
                    <a:ext uri="{9D8B030D-6E8A-4147-A177-3AD203B41FA5}">
                      <a16:colId xmlns="" xmlns:a16="http://schemas.microsoft.com/office/drawing/2014/main" val="20003"/>
                    </a:ext>
                  </a:extLst>
                </a:gridCol>
              </a:tblGrid>
              <a:tr h="263249">
                <a:tc>
                  <a:txBody>
                    <a:bodyPr/>
                    <a:lstStyle/>
                    <a:p>
                      <a:pPr algn="ctr" fontAlgn="b"/>
                      <a:r>
                        <a:rPr lang="zh-CN" altLang="en-US" sz="1200" u="none" strike="noStrike" dirty="0">
                          <a:solidFill>
                            <a:schemeClr val="bg1"/>
                          </a:solidFill>
                          <a:effectLst/>
                        </a:rPr>
                        <a:t>序号</a:t>
                      </a:r>
                      <a:endParaRPr lang="zh-CN" altLang="en-US" sz="1200" b="0" i="0" u="none" strike="noStrike" dirty="0">
                        <a:solidFill>
                          <a:schemeClr val="bg1"/>
                        </a:solidFill>
                        <a:effectLst/>
                        <a:latin typeface="DengXian" charset="-122"/>
                      </a:endParaRPr>
                    </a:p>
                  </a:txBody>
                  <a:tcPr marL="6350" marR="6350" marT="6350" marB="0" anchor="b">
                    <a:solidFill>
                      <a:schemeClr val="accent1"/>
                    </a:solidFill>
                  </a:tcPr>
                </a:tc>
                <a:tc>
                  <a:txBody>
                    <a:bodyPr/>
                    <a:lstStyle/>
                    <a:p>
                      <a:pPr algn="ctr" fontAlgn="b"/>
                      <a:r>
                        <a:rPr lang="zh-CN" altLang="en-US" sz="1200" u="none" strike="noStrike" dirty="0">
                          <a:solidFill>
                            <a:schemeClr val="bg1"/>
                          </a:solidFill>
                          <a:effectLst/>
                        </a:rPr>
                        <a:t>股东名称</a:t>
                      </a:r>
                      <a:endParaRPr lang="zh-CN" altLang="en-US" sz="1200" b="0" i="0" u="none" strike="noStrike" dirty="0">
                        <a:solidFill>
                          <a:schemeClr val="bg1"/>
                        </a:solidFill>
                        <a:effectLst/>
                        <a:latin typeface="DengXian" charset="-122"/>
                      </a:endParaRPr>
                    </a:p>
                  </a:txBody>
                  <a:tcPr marL="6350" marR="6350" marT="6350" marB="0" anchor="b">
                    <a:solidFill>
                      <a:schemeClr val="accent1"/>
                    </a:solidFill>
                  </a:tcPr>
                </a:tc>
                <a:tc>
                  <a:txBody>
                    <a:bodyPr/>
                    <a:lstStyle/>
                    <a:p>
                      <a:pPr algn="ctr" fontAlgn="b"/>
                      <a:r>
                        <a:rPr lang="zh-CN" altLang="en-US" sz="1200" u="none" strike="noStrike">
                          <a:solidFill>
                            <a:schemeClr val="bg1"/>
                          </a:solidFill>
                          <a:effectLst/>
                        </a:rPr>
                        <a:t>注册资本（人民币万元）</a:t>
                      </a:r>
                      <a:endParaRPr lang="zh-CN" altLang="en-US" sz="1200" b="0" i="0" u="none" strike="noStrike">
                        <a:solidFill>
                          <a:schemeClr val="bg1"/>
                        </a:solidFill>
                        <a:effectLst/>
                        <a:latin typeface="DengXian" charset="-122"/>
                      </a:endParaRPr>
                    </a:p>
                  </a:txBody>
                  <a:tcPr marL="6350" marR="6350" marT="6350" marB="0" anchor="b">
                    <a:solidFill>
                      <a:schemeClr val="accent1"/>
                    </a:solidFill>
                  </a:tcPr>
                </a:tc>
                <a:tc>
                  <a:txBody>
                    <a:bodyPr/>
                    <a:lstStyle/>
                    <a:p>
                      <a:pPr algn="ctr" fontAlgn="b"/>
                      <a:r>
                        <a:rPr lang="zh-CN" altLang="en-US" sz="1200" u="none" strike="noStrike" dirty="0">
                          <a:solidFill>
                            <a:schemeClr val="bg1"/>
                          </a:solidFill>
                          <a:effectLst/>
                        </a:rPr>
                        <a:t>股权占比</a:t>
                      </a:r>
                      <a:endParaRPr lang="zh-CN" altLang="en-US" sz="1200" b="0" i="0" u="none" strike="noStrike" dirty="0">
                        <a:solidFill>
                          <a:schemeClr val="bg1"/>
                        </a:solidFill>
                        <a:effectLst/>
                        <a:latin typeface="DengXian" charset="-122"/>
                      </a:endParaRPr>
                    </a:p>
                  </a:txBody>
                  <a:tcPr marL="6350" marR="6350" marT="6350" marB="0" anchor="b">
                    <a:solidFill>
                      <a:schemeClr val="accent1"/>
                    </a:solidFill>
                  </a:tcPr>
                </a:tc>
                <a:extLst>
                  <a:ext uri="{0D108BD9-81ED-4DB2-BD59-A6C34878D82A}">
                    <a16:rowId xmlns="" xmlns:a16="http://schemas.microsoft.com/office/drawing/2014/main" val="10000"/>
                  </a:ext>
                </a:extLst>
              </a:tr>
              <a:tr h="216000">
                <a:tc>
                  <a:txBody>
                    <a:bodyPr/>
                    <a:lstStyle/>
                    <a:p>
                      <a:pPr algn="ctr" fontAlgn="b"/>
                      <a:r>
                        <a:rPr lang="en-US" altLang="zh-CN" sz="1200" u="none" strike="noStrike" dirty="0">
                          <a:effectLst/>
                        </a:rPr>
                        <a:t>1</a:t>
                      </a:r>
                      <a:endParaRPr lang="en-US" altLang="zh-CN" sz="1200" b="0" i="0" u="none" strike="noStrike" dirty="0">
                        <a:solidFill>
                          <a:srgbClr val="000000"/>
                        </a:solidFill>
                        <a:effectLst/>
                        <a:latin typeface="DengXian" charset="-122"/>
                      </a:endParaRP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深圳市资福实业有限公司</a:t>
                      </a:r>
                      <a:endParaRPr lang="zh-CN" altLang="en-US"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95</a:t>
                      </a:r>
                      <a:r>
                        <a:rPr lang="nb-NO" altLang="zh-CN" sz="1200" u="none" strike="noStrike" kern="1200" dirty="0">
                          <a:solidFill>
                            <a:schemeClr val="tx1"/>
                          </a:solidFill>
                          <a:effectLst/>
                          <a:latin typeface="+mn-lt"/>
                          <a:ea typeface="+mn-ea"/>
                          <a:cs typeface="+mn-cs"/>
                        </a:rPr>
                        <a:t>1.3423</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AU" sz="1200" u="none" strike="noStrike" kern="1200" dirty="0">
                          <a:solidFill>
                            <a:schemeClr val="tx1"/>
                          </a:solidFill>
                          <a:effectLst/>
                          <a:latin typeface="+mn-lt"/>
                          <a:ea typeface="+mn-ea"/>
                          <a:cs typeface="+mn-cs"/>
                        </a:rPr>
                        <a:t>50.2878</a:t>
                      </a:r>
                      <a:r>
                        <a:rPr lang="uk-UA" sz="1200" u="none" strike="noStrike" kern="1200" dirty="0">
                          <a:solidFill>
                            <a:schemeClr val="tx1"/>
                          </a:solidFill>
                          <a:effectLst/>
                          <a:latin typeface="+mn-lt"/>
                          <a:ea typeface="+mn-ea"/>
                          <a:cs typeface="+mn-cs"/>
                        </a:rPr>
                        <a:t>%</a:t>
                      </a:r>
                    </a:p>
                  </a:txBody>
                  <a:tcPr marL="6350" marR="6350" marT="6350" marB="0" anchor="b"/>
                </a:tc>
                <a:extLst>
                  <a:ext uri="{0D108BD9-81ED-4DB2-BD59-A6C34878D82A}">
                    <a16:rowId xmlns="" xmlns:a16="http://schemas.microsoft.com/office/drawing/2014/main" val="10001"/>
                  </a:ext>
                </a:extLst>
              </a:tr>
              <a:tr h="216000">
                <a:tc>
                  <a:txBody>
                    <a:bodyPr/>
                    <a:lstStyle/>
                    <a:p>
                      <a:pPr algn="ctr" fontAlgn="b"/>
                      <a:r>
                        <a:rPr lang="is-IS" sz="1200" u="none" strike="noStrike" dirty="0">
                          <a:effectLst/>
                        </a:rPr>
                        <a:t>2</a:t>
                      </a:r>
                      <a:endParaRPr lang="is-IS" sz="1200" b="0" i="0" u="none" strike="noStrike" dirty="0">
                        <a:solidFill>
                          <a:srgbClr val="000000"/>
                        </a:solidFill>
                        <a:effectLst/>
                        <a:latin typeface="DengXian" charset="-122"/>
                      </a:endParaRPr>
                    </a:p>
                  </a:txBody>
                  <a:tcPr marL="6350" marR="6350" marT="6350" marB="0" anchor="b"/>
                </a:tc>
                <a:tc>
                  <a:txBody>
                    <a:bodyPr/>
                    <a:lstStyle/>
                    <a:p>
                      <a:pPr algn="ctr" fontAlgn="b"/>
                      <a:r>
                        <a:rPr lang="zh-TW" altLang="en-AU" sz="1200" u="none" strike="noStrike" kern="1200" dirty="0">
                          <a:solidFill>
                            <a:schemeClr val="tx1"/>
                          </a:solidFill>
                          <a:effectLst/>
                          <a:latin typeface="+mn-lt"/>
                          <a:ea typeface="+mn-ea"/>
                          <a:cs typeface="+mn-cs"/>
                        </a:rPr>
                        <a:t>深圳市</a:t>
                      </a:r>
                      <a:r>
                        <a:rPr lang="zh-TW" altLang="en-US" sz="1200" u="none" strike="noStrike" kern="1200" dirty="0">
                          <a:solidFill>
                            <a:schemeClr val="tx1"/>
                          </a:solidFill>
                          <a:effectLst/>
                          <a:latin typeface="+mn-lt"/>
                          <a:ea typeface="+mn-ea"/>
                          <a:cs typeface="+mn-cs"/>
                        </a:rPr>
                        <a:t>资诚福创业投资合伙企业</a:t>
                      </a:r>
                      <a:r>
                        <a:rPr lang="zh-CN" altLang="en-US" sz="1200" u="none" strike="noStrike" kern="1200" dirty="0">
                          <a:solidFill>
                            <a:schemeClr val="tx1"/>
                          </a:solidFill>
                          <a:effectLst/>
                          <a:latin typeface="+mn-lt"/>
                          <a:ea typeface="+mn-ea"/>
                          <a:cs typeface="+mn-cs"/>
                        </a:rPr>
                        <a:t>（</a:t>
                      </a:r>
                      <a:r>
                        <a:rPr lang="zh-TW" altLang="en-US" sz="1200" u="none" strike="noStrike" kern="1200" dirty="0">
                          <a:solidFill>
                            <a:schemeClr val="tx1"/>
                          </a:solidFill>
                          <a:effectLst/>
                          <a:latin typeface="+mn-lt"/>
                          <a:ea typeface="+mn-ea"/>
                          <a:cs typeface="+mn-cs"/>
                        </a:rPr>
                        <a:t>有限合伙</a:t>
                      </a:r>
                      <a:r>
                        <a:rPr lang="zh-CN" altLang="en-US" sz="1200" u="none" strike="noStrike" kern="1200" dirty="0">
                          <a:solidFill>
                            <a:schemeClr val="tx1"/>
                          </a:solidFill>
                          <a:effectLst/>
                          <a:latin typeface="+mn-lt"/>
                          <a:ea typeface="+mn-ea"/>
                          <a:cs typeface="+mn-cs"/>
                        </a:rPr>
                        <a:t>）</a:t>
                      </a: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136.8421</a:t>
                      </a:r>
                      <a:endParaRPr lang="is-IS"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7.2334</a:t>
                      </a:r>
                      <a:r>
                        <a:rPr lang="hr-HR" sz="1200" u="none" strike="noStrike" kern="1200" dirty="0">
                          <a:solidFill>
                            <a:schemeClr val="tx1"/>
                          </a:solidFill>
                          <a:effectLst/>
                          <a:latin typeface="+mn-lt"/>
                          <a:ea typeface="+mn-ea"/>
                          <a:cs typeface="+mn-cs"/>
                        </a:rPr>
                        <a:t>%</a:t>
                      </a:r>
                    </a:p>
                  </a:txBody>
                  <a:tcPr marL="6350" marR="6350" marT="6350" marB="0" anchor="b"/>
                </a:tc>
                <a:extLst>
                  <a:ext uri="{0D108BD9-81ED-4DB2-BD59-A6C34878D82A}">
                    <a16:rowId xmlns="" xmlns:a16="http://schemas.microsoft.com/office/drawing/2014/main" val="10002"/>
                  </a:ext>
                </a:extLst>
              </a:tr>
              <a:tr h="216000">
                <a:tc>
                  <a:txBody>
                    <a:bodyPr/>
                    <a:lstStyle/>
                    <a:p>
                      <a:pPr algn="ctr" fontAlgn="b"/>
                      <a:r>
                        <a:rPr lang="en-US" altLang="zh-CN" sz="1200" u="none" strike="noStrike" dirty="0">
                          <a:effectLst/>
                        </a:rPr>
                        <a:t>3</a:t>
                      </a:r>
                      <a:endParaRPr lang="en-US" altLang="zh-CN" sz="1200" b="0" i="0" u="none" strike="noStrike" dirty="0">
                        <a:solidFill>
                          <a:srgbClr val="000000"/>
                        </a:solidFill>
                        <a:effectLst/>
                        <a:latin typeface="DengXian" charset="-122"/>
                      </a:endParaRP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赖春宝</a:t>
                      </a:r>
                      <a:endParaRPr lang="zh-CN" altLang="en-US"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101.0163</a:t>
                      </a:r>
                      <a:endParaRPr lang="hr-HR"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5.3397</a:t>
                      </a:r>
                      <a:r>
                        <a:rPr lang="it-IT" sz="1200" u="none" strike="noStrike" kern="1200" dirty="0">
                          <a:solidFill>
                            <a:schemeClr val="tx1"/>
                          </a:solidFill>
                          <a:effectLst/>
                          <a:latin typeface="+mn-lt"/>
                          <a:ea typeface="+mn-ea"/>
                          <a:cs typeface="+mn-cs"/>
                        </a:rPr>
                        <a:t>%</a:t>
                      </a:r>
                    </a:p>
                  </a:txBody>
                  <a:tcPr marL="6350" marR="6350" marT="6350" marB="0" anchor="b"/>
                </a:tc>
                <a:extLst>
                  <a:ext uri="{0D108BD9-81ED-4DB2-BD59-A6C34878D82A}">
                    <a16:rowId xmlns="" xmlns:a16="http://schemas.microsoft.com/office/drawing/2014/main" val="10003"/>
                  </a:ext>
                </a:extLst>
              </a:tr>
              <a:tr h="216000">
                <a:tc>
                  <a:txBody>
                    <a:bodyPr/>
                    <a:lstStyle/>
                    <a:p>
                      <a:pPr algn="ctr" fontAlgn="b"/>
                      <a:r>
                        <a:rPr lang="en-US" altLang="zh-CN" sz="1200" u="none" strike="noStrike" dirty="0">
                          <a:effectLst/>
                        </a:rPr>
                        <a:t>4</a:t>
                      </a:r>
                      <a:endParaRPr lang="en-US" altLang="zh-CN" sz="1200" b="0" i="0" u="none" strike="noStrike" dirty="0">
                        <a:solidFill>
                          <a:srgbClr val="000000"/>
                        </a:solidFill>
                        <a:effectLst/>
                        <a:latin typeface="DengXian" charset="-122"/>
                      </a:endParaRP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共青城美福投资管理合伙企业</a:t>
                      </a:r>
                      <a:r>
                        <a:rPr lang="zh-CN" altLang="en-US" sz="1200" u="none" strike="noStrike" kern="1200" dirty="0">
                          <a:solidFill>
                            <a:schemeClr val="tx1"/>
                          </a:solidFill>
                          <a:effectLst/>
                          <a:latin typeface="+mn-lt"/>
                          <a:ea typeface="+mn-ea"/>
                          <a:cs typeface="+mn-cs"/>
                        </a:rPr>
                        <a:t>（</a:t>
                      </a:r>
                      <a:r>
                        <a:rPr lang="zh-TW" altLang="en-US" sz="1200" u="none" strike="noStrike" kern="1200" dirty="0">
                          <a:solidFill>
                            <a:schemeClr val="tx1"/>
                          </a:solidFill>
                          <a:effectLst/>
                          <a:latin typeface="+mn-lt"/>
                          <a:ea typeface="+mn-ea"/>
                          <a:cs typeface="+mn-cs"/>
                        </a:rPr>
                        <a:t>有限合伙</a:t>
                      </a:r>
                      <a:r>
                        <a:rPr lang="zh-CN" altLang="en-US" sz="1200" u="none" strike="noStrike" kern="1200" dirty="0">
                          <a:solidFill>
                            <a:schemeClr val="tx1"/>
                          </a:solidFill>
                          <a:effectLst/>
                          <a:latin typeface="+mn-lt"/>
                          <a:ea typeface="+mn-ea"/>
                          <a:cs typeface="+mn-cs"/>
                        </a:rPr>
                        <a:t>）</a:t>
                      </a: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91.6040</a:t>
                      </a:r>
                      <a:endParaRPr lang="hr-HR"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4.8422</a:t>
                      </a:r>
                      <a:r>
                        <a:rPr lang="hr-HR" sz="1200" u="none" strike="noStrike" kern="1200" dirty="0">
                          <a:solidFill>
                            <a:schemeClr val="tx1"/>
                          </a:solidFill>
                          <a:effectLst/>
                          <a:latin typeface="+mn-lt"/>
                          <a:ea typeface="+mn-ea"/>
                          <a:cs typeface="+mn-cs"/>
                        </a:rPr>
                        <a:t>%</a:t>
                      </a:r>
                    </a:p>
                  </a:txBody>
                  <a:tcPr marL="6350" marR="6350" marT="6350" marB="0" anchor="b"/>
                </a:tc>
                <a:extLst>
                  <a:ext uri="{0D108BD9-81ED-4DB2-BD59-A6C34878D82A}">
                    <a16:rowId xmlns="" xmlns:a16="http://schemas.microsoft.com/office/drawing/2014/main" val="10004"/>
                  </a:ext>
                </a:extLst>
              </a:tr>
              <a:tr h="216000">
                <a:tc>
                  <a:txBody>
                    <a:bodyPr/>
                    <a:lstStyle/>
                    <a:p>
                      <a:pPr algn="ctr" fontAlgn="b"/>
                      <a:r>
                        <a:rPr lang="en-US" altLang="zh-CN" sz="1200" u="none" strike="noStrike" dirty="0">
                          <a:effectLst/>
                        </a:rPr>
                        <a:t>5</a:t>
                      </a:r>
                      <a:endParaRPr lang="en-US" altLang="zh-CN" sz="1200" b="0" i="0" u="none" strike="noStrike" dirty="0">
                        <a:solidFill>
                          <a:srgbClr val="000000"/>
                        </a:solidFill>
                        <a:effectLst/>
                        <a:latin typeface="DengXian" charset="-122"/>
                      </a:endParaRP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贾伯炜</a:t>
                      </a:r>
                      <a:endParaRPr lang="zh-CN" altLang="en-US"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39.5734</a:t>
                      </a:r>
                      <a:endParaRPr lang="hr-HR"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2.0918</a:t>
                      </a:r>
                      <a:r>
                        <a:rPr lang="nb-NO" sz="1200" u="none" strike="noStrike" kern="1200" dirty="0">
                          <a:solidFill>
                            <a:schemeClr val="tx1"/>
                          </a:solidFill>
                          <a:effectLst/>
                          <a:latin typeface="+mn-lt"/>
                          <a:ea typeface="+mn-ea"/>
                          <a:cs typeface="+mn-cs"/>
                        </a:rPr>
                        <a:t>%</a:t>
                      </a:r>
                    </a:p>
                  </a:txBody>
                  <a:tcPr marL="6350" marR="6350" marT="6350" marB="0" anchor="b"/>
                </a:tc>
                <a:extLst>
                  <a:ext uri="{0D108BD9-81ED-4DB2-BD59-A6C34878D82A}">
                    <a16:rowId xmlns="" xmlns:a16="http://schemas.microsoft.com/office/drawing/2014/main" val="10005"/>
                  </a:ext>
                </a:extLst>
              </a:tr>
              <a:tr h="216000">
                <a:tc>
                  <a:txBody>
                    <a:bodyPr/>
                    <a:lstStyle/>
                    <a:p>
                      <a:pPr algn="ctr" fontAlgn="b"/>
                      <a:r>
                        <a:rPr lang="en-US" altLang="zh-CN" sz="1200" u="none" strike="noStrike" dirty="0">
                          <a:effectLst/>
                        </a:rPr>
                        <a:t>6</a:t>
                      </a:r>
                      <a:endParaRPr lang="en-US" altLang="zh-CN" sz="1200" b="0" i="0" u="none" strike="noStrike" dirty="0">
                        <a:solidFill>
                          <a:srgbClr val="000000"/>
                        </a:solidFill>
                        <a:effectLst/>
                        <a:latin typeface="DengXian" charset="-122"/>
                      </a:endParaRP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炳燕</a:t>
                      </a:r>
                      <a:endParaRPr lang="zh-CN" altLang="en-US"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39.5734</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2.0918</a:t>
                      </a:r>
                      <a:r>
                        <a:rPr lang="hr-HR" sz="1200" u="none" strike="noStrike" kern="1200" dirty="0">
                          <a:solidFill>
                            <a:schemeClr val="tx1"/>
                          </a:solidFill>
                          <a:effectLst/>
                          <a:latin typeface="+mn-lt"/>
                          <a:ea typeface="+mn-ea"/>
                          <a:cs typeface="+mn-cs"/>
                        </a:rPr>
                        <a:t>%</a:t>
                      </a:r>
                    </a:p>
                  </a:txBody>
                  <a:tcPr marL="6350" marR="6350" marT="6350" marB="0" anchor="b"/>
                </a:tc>
                <a:extLst>
                  <a:ext uri="{0D108BD9-81ED-4DB2-BD59-A6C34878D82A}">
                    <a16:rowId xmlns="" xmlns:a16="http://schemas.microsoft.com/office/drawing/2014/main" val="10006"/>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7</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郑郁亮</a:t>
                      </a:r>
                      <a:endParaRPr lang="zh-CN" altLang="en-US"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46.7751</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2.4725%</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3702406542"/>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8</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上海东方证券创新投资有限公司</a:t>
                      </a:r>
                      <a:endParaRPr lang="zh-CN" altLang="en-US"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31.1005</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AU" sz="1200" u="none" strike="noStrike" kern="1200" dirty="0">
                          <a:solidFill>
                            <a:schemeClr val="tx1"/>
                          </a:solidFill>
                          <a:effectLst/>
                          <a:latin typeface="+mn-lt"/>
                          <a:ea typeface="+mn-ea"/>
                          <a:cs typeface="+mn-cs"/>
                        </a:rPr>
                        <a:t>1.6440%</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690903571"/>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9</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尹江三</a:t>
                      </a:r>
                      <a:endParaRPr lang="zh-CN" altLang="en-US"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20.8281</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1.1010%</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2800583251"/>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10</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李明芳</a:t>
                      </a:r>
                      <a:endParaRPr lang="zh-CN" altLang="en-US"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6.4703</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0.3420%</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450605367"/>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11</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共青城至阳投资合伙企业</a:t>
                      </a:r>
                      <a:r>
                        <a:rPr lang="zh-CN" altLang="en-US" sz="1200" u="none" strike="noStrike" kern="1200" dirty="0">
                          <a:solidFill>
                            <a:schemeClr val="tx1"/>
                          </a:solidFill>
                          <a:effectLst/>
                          <a:latin typeface="+mn-lt"/>
                          <a:ea typeface="+mn-ea"/>
                          <a:cs typeface="+mn-cs"/>
                        </a:rPr>
                        <a:t>（</a:t>
                      </a:r>
                      <a:r>
                        <a:rPr lang="zh-TW" altLang="en-US" sz="1200" u="none" strike="noStrike" kern="1200" dirty="0">
                          <a:solidFill>
                            <a:schemeClr val="tx1"/>
                          </a:solidFill>
                          <a:effectLst/>
                          <a:latin typeface="+mn-lt"/>
                          <a:ea typeface="+mn-ea"/>
                          <a:cs typeface="+mn-cs"/>
                        </a:rPr>
                        <a:t>有限合伙</a:t>
                      </a:r>
                      <a:r>
                        <a:rPr lang="zh-CN" altLang="en-US" sz="1200" u="none" strike="noStrike" kern="1200" dirty="0">
                          <a:solidFill>
                            <a:schemeClr val="tx1"/>
                          </a:solidFill>
                          <a:effectLst/>
                          <a:latin typeface="+mn-lt"/>
                          <a:ea typeface="+mn-ea"/>
                          <a:cs typeface="+mn-cs"/>
                        </a:rPr>
                        <a:t>）</a:t>
                      </a: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140.0586</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7.4035%</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1331595722"/>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12</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深圳市富明鼎汇股权投资合伙企业</a:t>
                      </a:r>
                      <a:r>
                        <a:rPr lang="zh-CN" altLang="en-US" sz="1200" u="none" strike="noStrike" kern="1200" dirty="0">
                          <a:solidFill>
                            <a:schemeClr val="tx1"/>
                          </a:solidFill>
                          <a:effectLst/>
                          <a:latin typeface="+mn-lt"/>
                          <a:ea typeface="+mn-ea"/>
                          <a:cs typeface="+mn-cs"/>
                        </a:rPr>
                        <a:t>（</a:t>
                      </a:r>
                      <a:r>
                        <a:rPr lang="zh-TW" altLang="en-US" sz="1200" u="none" strike="noStrike" kern="1200" dirty="0">
                          <a:solidFill>
                            <a:schemeClr val="tx1"/>
                          </a:solidFill>
                          <a:effectLst/>
                          <a:latin typeface="+mn-lt"/>
                          <a:ea typeface="+mn-ea"/>
                          <a:cs typeface="+mn-cs"/>
                        </a:rPr>
                        <a:t>有限合伙</a:t>
                      </a:r>
                      <a:r>
                        <a:rPr lang="zh-CN" altLang="en-US" sz="1200" u="none" strike="noStrike" kern="1200" dirty="0">
                          <a:solidFill>
                            <a:schemeClr val="tx1"/>
                          </a:solidFill>
                          <a:effectLst/>
                          <a:latin typeface="+mn-lt"/>
                          <a:ea typeface="+mn-ea"/>
                          <a:cs typeface="+mn-cs"/>
                        </a:rPr>
                        <a:t>）</a:t>
                      </a: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64.0402</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3.3852%</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3279324773"/>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13</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杭州比邻星创新投资合伙企业</a:t>
                      </a:r>
                      <a:r>
                        <a:rPr lang="zh-CN" altLang="en-US" sz="1200" u="none" strike="noStrike" kern="1200" dirty="0">
                          <a:solidFill>
                            <a:schemeClr val="tx1"/>
                          </a:solidFill>
                          <a:effectLst/>
                          <a:latin typeface="+mn-lt"/>
                          <a:ea typeface="+mn-ea"/>
                          <a:cs typeface="+mn-cs"/>
                        </a:rPr>
                        <a:t>（</a:t>
                      </a:r>
                      <a:r>
                        <a:rPr lang="zh-TW" altLang="en-US" sz="1200" u="none" strike="noStrike" kern="1200" dirty="0">
                          <a:solidFill>
                            <a:schemeClr val="tx1"/>
                          </a:solidFill>
                          <a:effectLst/>
                          <a:latin typeface="+mn-lt"/>
                          <a:ea typeface="+mn-ea"/>
                          <a:cs typeface="+mn-cs"/>
                        </a:rPr>
                        <a:t>有限合伙</a:t>
                      </a:r>
                      <a:r>
                        <a:rPr lang="zh-CN" altLang="en-US" sz="1200" u="none" strike="noStrike" kern="1200" dirty="0">
                          <a:solidFill>
                            <a:schemeClr val="tx1"/>
                          </a:solidFill>
                          <a:effectLst/>
                          <a:latin typeface="+mn-lt"/>
                          <a:ea typeface="+mn-ea"/>
                          <a:cs typeface="+mn-cs"/>
                        </a:rPr>
                        <a:t>）</a:t>
                      </a: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42.6936</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2.2568%</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4155291651"/>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14</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深圳市人才创新创业二号股权投资基金合伙企业</a:t>
                      </a:r>
                      <a:r>
                        <a:rPr lang="zh-CN" altLang="en-US" sz="1200" u="none" strike="noStrike" kern="1200" dirty="0">
                          <a:solidFill>
                            <a:schemeClr val="tx1"/>
                          </a:solidFill>
                          <a:effectLst/>
                          <a:latin typeface="+mn-lt"/>
                          <a:ea typeface="+mn-ea"/>
                          <a:cs typeface="+mn-cs"/>
                        </a:rPr>
                        <a:t>（</a:t>
                      </a:r>
                      <a:r>
                        <a:rPr lang="zh-TW" altLang="en-US" sz="1200" u="none" strike="noStrike" kern="1200" dirty="0">
                          <a:solidFill>
                            <a:schemeClr val="tx1"/>
                          </a:solidFill>
                          <a:effectLst/>
                          <a:latin typeface="+mn-lt"/>
                          <a:ea typeface="+mn-ea"/>
                          <a:cs typeface="+mn-cs"/>
                        </a:rPr>
                        <a:t>有限合伙</a:t>
                      </a:r>
                      <a:r>
                        <a:rPr lang="zh-CN" altLang="en-US" sz="1200" u="none" strike="noStrike" kern="1200" dirty="0">
                          <a:solidFill>
                            <a:schemeClr val="tx1"/>
                          </a:solidFill>
                          <a:effectLst/>
                          <a:latin typeface="+mn-lt"/>
                          <a:ea typeface="+mn-ea"/>
                          <a:cs typeface="+mn-cs"/>
                        </a:rPr>
                        <a:t>）</a:t>
                      </a: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42.6936</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2.2568%</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570980311"/>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15</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宁波杭州湾新区人保远望启迪科服股权投资中心</a:t>
                      </a:r>
                      <a:r>
                        <a:rPr lang="zh-CN" altLang="en-US" sz="1200" u="none" strike="noStrike" kern="1200" dirty="0">
                          <a:solidFill>
                            <a:schemeClr val="tx1"/>
                          </a:solidFill>
                          <a:effectLst/>
                          <a:latin typeface="+mn-lt"/>
                          <a:ea typeface="+mn-ea"/>
                          <a:cs typeface="+mn-cs"/>
                        </a:rPr>
                        <a:t>（</a:t>
                      </a:r>
                      <a:r>
                        <a:rPr lang="zh-TW" altLang="en-US" sz="1200" u="none" strike="noStrike" kern="1200" dirty="0">
                          <a:solidFill>
                            <a:schemeClr val="tx1"/>
                          </a:solidFill>
                          <a:effectLst/>
                          <a:latin typeface="+mn-lt"/>
                          <a:ea typeface="+mn-ea"/>
                          <a:cs typeface="+mn-cs"/>
                        </a:rPr>
                        <a:t>有限合伙</a:t>
                      </a:r>
                      <a:r>
                        <a:rPr lang="zh-CN" altLang="en-US" sz="1200" u="none" strike="noStrike" kern="1200" dirty="0">
                          <a:solidFill>
                            <a:schemeClr val="tx1"/>
                          </a:solidFill>
                          <a:effectLst/>
                          <a:latin typeface="+mn-lt"/>
                          <a:ea typeface="+mn-ea"/>
                          <a:cs typeface="+mn-cs"/>
                        </a:rPr>
                        <a:t>）</a:t>
                      </a: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38.9793</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2.0604</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68636027"/>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16</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赣州市鼎心晖弘股权投资合伙企业</a:t>
                      </a:r>
                      <a:r>
                        <a:rPr lang="zh-CN" altLang="en-US" sz="1200" u="none" strike="noStrike" kern="1200" dirty="0">
                          <a:solidFill>
                            <a:schemeClr val="tx1"/>
                          </a:solidFill>
                          <a:effectLst/>
                          <a:latin typeface="+mn-lt"/>
                          <a:ea typeface="+mn-ea"/>
                          <a:cs typeface="+mn-cs"/>
                        </a:rPr>
                        <a:t>（</a:t>
                      </a:r>
                      <a:r>
                        <a:rPr lang="zh-TW" altLang="en-US" sz="1200" u="none" strike="noStrike" kern="1200" dirty="0">
                          <a:solidFill>
                            <a:schemeClr val="tx1"/>
                          </a:solidFill>
                          <a:effectLst/>
                          <a:latin typeface="+mn-lt"/>
                          <a:ea typeface="+mn-ea"/>
                          <a:cs typeface="+mn-cs"/>
                        </a:rPr>
                        <a:t>有限合伙</a:t>
                      </a:r>
                      <a:r>
                        <a:rPr lang="zh-CN" altLang="en-US" sz="1200" u="none" strike="noStrike" kern="1200" dirty="0">
                          <a:solidFill>
                            <a:schemeClr val="tx1"/>
                          </a:solidFill>
                          <a:effectLst/>
                          <a:latin typeface="+mn-lt"/>
                          <a:ea typeface="+mn-ea"/>
                          <a:cs typeface="+mn-cs"/>
                        </a:rPr>
                        <a:t>）</a:t>
                      </a: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58.8063</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3.1085%</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680799445"/>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17</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荣成中科股权投资基金合伙企业</a:t>
                      </a:r>
                      <a:r>
                        <a:rPr lang="zh-CN" altLang="en-US" sz="1200" u="none" strike="noStrike" kern="1200" dirty="0">
                          <a:solidFill>
                            <a:schemeClr val="tx1"/>
                          </a:solidFill>
                          <a:effectLst/>
                          <a:latin typeface="+mn-lt"/>
                          <a:ea typeface="+mn-ea"/>
                          <a:cs typeface="+mn-cs"/>
                        </a:rPr>
                        <a:t>（</a:t>
                      </a:r>
                      <a:r>
                        <a:rPr lang="zh-TW" altLang="en-US" sz="1200" u="none" strike="noStrike" kern="1200" dirty="0">
                          <a:solidFill>
                            <a:schemeClr val="tx1"/>
                          </a:solidFill>
                          <a:effectLst/>
                          <a:latin typeface="+mn-lt"/>
                          <a:ea typeface="+mn-ea"/>
                          <a:cs typeface="+mn-cs"/>
                        </a:rPr>
                        <a:t>有限合伙</a:t>
                      </a:r>
                      <a:r>
                        <a:rPr lang="zh-CN" altLang="en-US" sz="1200" u="none" strike="noStrike" kern="1200" dirty="0">
                          <a:solidFill>
                            <a:schemeClr val="tx1"/>
                          </a:solidFill>
                          <a:effectLst/>
                          <a:latin typeface="+mn-lt"/>
                          <a:ea typeface="+mn-ea"/>
                          <a:cs typeface="+mn-cs"/>
                        </a:rPr>
                        <a:t>）</a:t>
                      </a: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29.4031</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1.5542%</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1362740853"/>
                  </a:ext>
                </a:extLst>
              </a:tr>
              <a:tr h="216000">
                <a:tc>
                  <a:txBody>
                    <a:bodyPr/>
                    <a:lstStyle/>
                    <a:p>
                      <a:pPr marL="0" algn="ctr" defTabSz="685800" rtl="0" eaLnBrk="1" fontAlgn="b" latinLnBrk="0" hangingPunct="1"/>
                      <a:r>
                        <a:rPr lang="en-US" altLang="zh-CN" sz="1200" u="none" strike="noStrike" kern="1200" dirty="0">
                          <a:solidFill>
                            <a:schemeClr val="tx1"/>
                          </a:solidFill>
                          <a:effectLst/>
                          <a:latin typeface="+mn-lt"/>
                          <a:ea typeface="+mn-ea"/>
                          <a:cs typeface="+mn-cs"/>
                        </a:rPr>
                        <a:t>18</a:t>
                      </a:r>
                    </a:p>
                  </a:txBody>
                  <a:tcPr marL="6350" marR="6350" marT="6350" marB="0" anchor="b"/>
                </a:tc>
                <a:tc>
                  <a:txBody>
                    <a:bodyPr/>
                    <a:lstStyle/>
                    <a:p>
                      <a:pPr algn="ctr" fontAlgn="b"/>
                      <a:r>
                        <a:rPr lang="zh-TW" altLang="en-US" sz="1200" u="none" strike="noStrike" kern="1200" dirty="0">
                          <a:solidFill>
                            <a:schemeClr val="tx1"/>
                          </a:solidFill>
                          <a:effectLst/>
                          <a:latin typeface="+mn-lt"/>
                          <a:ea typeface="+mn-ea"/>
                          <a:cs typeface="+mn-cs"/>
                        </a:rPr>
                        <a:t>孟龙</a:t>
                      </a:r>
                      <a:endParaRPr lang="zh-CN" altLang="en-US"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9.9971</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0.5284%</a:t>
                      </a:r>
                      <a:endParaRPr lang="hr-HR" sz="1200" u="none" strike="noStrike" kern="1200" dirty="0">
                        <a:solidFill>
                          <a:schemeClr val="tx1"/>
                        </a:solidFill>
                        <a:effectLst/>
                        <a:latin typeface="+mn-lt"/>
                        <a:ea typeface="+mn-ea"/>
                        <a:cs typeface="+mn-cs"/>
                      </a:endParaRPr>
                    </a:p>
                  </a:txBody>
                  <a:tcPr marL="6350" marR="6350" marT="6350" marB="0" anchor="b"/>
                </a:tc>
                <a:extLst>
                  <a:ext uri="{0D108BD9-81ED-4DB2-BD59-A6C34878D82A}">
                    <a16:rowId xmlns="" xmlns:a16="http://schemas.microsoft.com/office/drawing/2014/main" val="3218277258"/>
                  </a:ext>
                </a:extLst>
              </a:tr>
              <a:tr h="216000">
                <a:tc>
                  <a:txBody>
                    <a:bodyPr/>
                    <a:lstStyle/>
                    <a:p>
                      <a:pPr marL="0" algn="ctr" defTabSz="685800" rtl="0" eaLnBrk="1" fontAlgn="b" latinLnBrk="0" hangingPunct="1"/>
                      <a:r>
                        <a:rPr lang="zh-CN" altLang="en-US" sz="1200" u="none" strike="noStrike" kern="1200" dirty="0">
                          <a:solidFill>
                            <a:schemeClr val="tx1"/>
                          </a:solidFill>
                          <a:effectLst/>
                          <a:latin typeface="+mn-lt"/>
                          <a:ea typeface="+mn-ea"/>
                          <a:cs typeface="+mn-cs"/>
                        </a:rPr>
                        <a:t>合计</a:t>
                      </a:r>
                    </a:p>
                  </a:txBody>
                  <a:tcPr marL="6350" marR="6350" marT="6350" marB="0" anchor="b"/>
                </a:tc>
                <a:tc>
                  <a:txBody>
                    <a:bodyPr/>
                    <a:lstStyle/>
                    <a:p>
                      <a:pPr algn="ctr" fontAlgn="b"/>
                      <a:endParaRPr lang="zh-CN" altLang="en-US"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en-US" altLang="zh-CN" sz="1200" u="none" strike="noStrike" kern="1200" dirty="0">
                          <a:solidFill>
                            <a:schemeClr val="tx1"/>
                          </a:solidFill>
                          <a:effectLst/>
                          <a:latin typeface="+mn-lt"/>
                          <a:ea typeface="+mn-ea"/>
                          <a:cs typeface="+mn-cs"/>
                        </a:rPr>
                        <a:t>1891.7973</a:t>
                      </a:r>
                      <a:endParaRPr lang="nb-NO" sz="1200" u="none" strike="noStrike" kern="1200" dirty="0">
                        <a:solidFill>
                          <a:schemeClr val="tx1"/>
                        </a:solidFill>
                        <a:effectLst/>
                        <a:latin typeface="+mn-lt"/>
                        <a:ea typeface="+mn-ea"/>
                        <a:cs typeface="+mn-cs"/>
                      </a:endParaRPr>
                    </a:p>
                  </a:txBody>
                  <a:tcPr marL="6350" marR="6350" marT="6350" marB="0" anchor="b"/>
                </a:tc>
                <a:tc>
                  <a:txBody>
                    <a:bodyPr/>
                    <a:lstStyle/>
                    <a:p>
                      <a:pPr algn="ctr" fontAlgn="b"/>
                      <a:r>
                        <a:rPr lang="pt-BR" sz="1200" u="none" strike="noStrike" kern="1200" dirty="0">
                          <a:solidFill>
                            <a:schemeClr val="tx1"/>
                          </a:solidFill>
                          <a:effectLst/>
                          <a:latin typeface="+mn-lt"/>
                          <a:ea typeface="+mn-ea"/>
                          <a:cs typeface="+mn-cs"/>
                        </a:rPr>
                        <a:t>100.00%</a:t>
                      </a:r>
                    </a:p>
                  </a:txBody>
                  <a:tcPr marL="6350" marR="6350" marT="6350" marB="0" anchor="b"/>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3355701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361D8E94-EFC7-4D9D-90DE-F5428039DF61}"/>
              </a:ext>
            </a:extLst>
          </p:cNvPr>
          <p:cNvSpPr txBox="1"/>
          <p:nvPr/>
        </p:nvSpPr>
        <p:spPr>
          <a:xfrm>
            <a:off x="1174095" y="440967"/>
            <a:ext cx="5409565" cy="400110"/>
          </a:xfrm>
          <a:prstGeom prst="rect">
            <a:avLst/>
          </a:prstGeom>
          <a:noFill/>
        </p:spPr>
        <p:txBody>
          <a:bodyPr wrap="square" rtlCol="0">
            <a:spAutoFit/>
          </a:bodyPr>
          <a:lstStyle/>
          <a:p>
            <a:pPr defTabSz="457200"/>
            <a:r>
              <a:rPr lang="en-US" altLang="zh-CN" sz="2000" b="1" dirty="0">
                <a:solidFill>
                  <a:prstClr val="white"/>
                </a:solidFill>
                <a:latin typeface="华文楷体"/>
                <a:ea typeface="华文楷体"/>
              </a:rPr>
              <a:t>1.4</a:t>
            </a:r>
            <a:r>
              <a:rPr lang="zh-CN" altLang="en-US" sz="2000" b="1" dirty="0">
                <a:solidFill>
                  <a:prstClr val="white"/>
                </a:solidFill>
                <a:latin typeface="华文楷体"/>
                <a:ea typeface="华文楷体"/>
              </a:rPr>
              <a:t> 预计投资回报</a:t>
            </a:r>
          </a:p>
        </p:txBody>
      </p:sp>
      <p:graphicFrame>
        <p:nvGraphicFramePr>
          <p:cNvPr id="3" name="表格 4">
            <a:extLst>
              <a:ext uri="{FF2B5EF4-FFF2-40B4-BE49-F238E27FC236}">
                <a16:creationId xmlns="" xmlns:a16="http://schemas.microsoft.com/office/drawing/2014/main" id="{4D04DADE-377B-48B6-BE00-9C417BB972C9}"/>
              </a:ext>
            </a:extLst>
          </p:cNvPr>
          <p:cNvGraphicFramePr>
            <a:graphicFrameLocks noGrp="1"/>
          </p:cNvGraphicFramePr>
          <p:nvPr/>
        </p:nvGraphicFramePr>
        <p:xfrm>
          <a:off x="849056" y="1441343"/>
          <a:ext cx="7661531" cy="4180067"/>
        </p:xfrm>
        <a:graphic>
          <a:graphicData uri="http://schemas.openxmlformats.org/drawingml/2006/table">
            <a:tbl>
              <a:tblPr>
                <a:tableStyleId>{5C22544A-7EE6-4342-B048-85BDC9FD1C3A}</a:tableStyleId>
              </a:tblPr>
              <a:tblGrid>
                <a:gridCol w="4313647">
                  <a:extLst>
                    <a:ext uri="{9D8B030D-6E8A-4147-A177-3AD203B41FA5}">
                      <a16:colId xmlns="" xmlns:a16="http://schemas.microsoft.com/office/drawing/2014/main" val="20000"/>
                    </a:ext>
                  </a:extLst>
                </a:gridCol>
                <a:gridCol w="3347884">
                  <a:extLst>
                    <a:ext uri="{9D8B030D-6E8A-4147-A177-3AD203B41FA5}">
                      <a16:colId xmlns="" xmlns:a16="http://schemas.microsoft.com/office/drawing/2014/main" val="20001"/>
                    </a:ext>
                  </a:extLst>
                </a:gridCol>
              </a:tblGrid>
              <a:tr h="312314">
                <a:tc gridSpan="2">
                  <a:txBody>
                    <a:bodyPr/>
                    <a:lstStyle/>
                    <a:p>
                      <a:pPr algn="ctr" rtl="0" fontAlgn="ctr"/>
                      <a:r>
                        <a:rPr lang="zh-CN" altLang="en-US" sz="1400" b="1" u="none" strike="noStrike" dirty="0">
                          <a:solidFill>
                            <a:schemeClr val="bg1"/>
                          </a:solidFill>
                          <a:effectLst/>
                          <a:latin typeface="times" panose="02020603050405020304" pitchFamily="18" charset="0"/>
                          <a:cs typeface="times" panose="02020603050405020304" pitchFamily="18" charset="0"/>
                        </a:rPr>
                        <a:t>投资收益回报分析 </a:t>
                      </a:r>
                      <a:endParaRPr lang="zh-CN" altLang="en-US" sz="1400" b="1" i="0" u="none" strike="noStrike" dirty="0">
                        <a:solidFill>
                          <a:schemeClr val="bg1"/>
                        </a:solidFill>
                        <a:effectLst/>
                        <a:latin typeface="times" panose="02020603050405020304" pitchFamily="18" charset="0"/>
                        <a:cs typeface="times" panose="02020603050405020304" pitchFamily="18" charset="0"/>
                      </a:endParaRPr>
                    </a:p>
                  </a:txBody>
                  <a:tcPr marL="5579" marR="5579" marT="5579" marB="0" anchor="ctr">
                    <a:solidFill>
                      <a:schemeClr val="accent1"/>
                    </a:solidFill>
                  </a:tcPr>
                </a:tc>
                <a:tc hMerge="1">
                  <a:txBody>
                    <a:bodyPr/>
                    <a:lstStyle/>
                    <a:p>
                      <a:endParaRPr lang="zh-CN" altLang="en-US"/>
                    </a:p>
                  </a:txBody>
                  <a:tcPr/>
                </a:tc>
                <a:extLst>
                  <a:ext uri="{0D108BD9-81ED-4DB2-BD59-A6C34878D82A}">
                    <a16:rowId xmlns="" xmlns:a16="http://schemas.microsoft.com/office/drawing/2014/main" val="10000"/>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投资金额</a:t>
                      </a:r>
                      <a:r>
                        <a:rPr lang="en-US" altLang="zh-CN" sz="1400" u="none" strike="noStrike" dirty="0">
                          <a:effectLst/>
                          <a:latin typeface="times" panose="02020603050405020304" pitchFamily="18" charset="0"/>
                          <a:cs typeface="times" panose="02020603050405020304" pitchFamily="18" charset="0"/>
                        </a:rPr>
                        <a:t>(</a:t>
                      </a:r>
                      <a:r>
                        <a:rPr lang="zh-CN" altLang="en-US" sz="1400" u="none" strike="noStrike" dirty="0">
                          <a:effectLst/>
                          <a:latin typeface="times" panose="02020603050405020304" pitchFamily="18" charset="0"/>
                          <a:cs typeface="times" panose="02020603050405020304" pitchFamily="18" charset="0"/>
                        </a:rPr>
                        <a:t>万元）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u="none" strike="noStrike" dirty="0">
                          <a:effectLst/>
                          <a:latin typeface="times" panose="02020603050405020304" pitchFamily="18" charset="0"/>
                          <a:cs typeface="times" panose="02020603050405020304" pitchFamily="18" charset="0"/>
                        </a:rPr>
                        <a:t>5,000.00</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1"/>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投资占股权比例（</a:t>
                      </a:r>
                      <a:r>
                        <a:rPr lang="en-US" altLang="zh-CN" sz="1400" u="none" strike="noStrike" dirty="0">
                          <a:effectLst/>
                          <a:latin typeface="times" panose="02020603050405020304" pitchFamily="18" charset="0"/>
                          <a:cs typeface="times" panose="02020603050405020304" pitchFamily="18" charset="0"/>
                        </a:rPr>
                        <a:t>%</a:t>
                      </a:r>
                      <a:r>
                        <a:rPr lang="zh-CN" altLang="en-US" sz="1400" u="none" strike="noStrike" dirty="0">
                          <a:effectLst/>
                          <a:latin typeface="times" panose="02020603050405020304" pitchFamily="18" charset="0"/>
                          <a:cs typeface="times" panose="02020603050405020304" pitchFamily="18" charset="0"/>
                        </a:rPr>
                        <a:t>）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u="none" strike="noStrike" dirty="0">
                          <a:effectLst/>
                          <a:latin typeface="times" panose="02020603050405020304" pitchFamily="18" charset="0"/>
                          <a:cs typeface="times" panose="02020603050405020304" pitchFamily="18" charset="0"/>
                        </a:rPr>
                        <a:t>3.85%</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2"/>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融资后企业估值（亿元）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b="0" i="0" u="none" strike="noStrike" dirty="0">
                          <a:solidFill>
                            <a:schemeClr val="dk1"/>
                          </a:solidFill>
                          <a:effectLst/>
                          <a:latin typeface="times" panose="02020603050405020304" pitchFamily="18" charset="0"/>
                          <a:cs typeface="times" panose="02020603050405020304" pitchFamily="18" charset="0"/>
                        </a:rPr>
                        <a:t>13</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3"/>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预计退出时间</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ctr"/>
                      <a:r>
                        <a:rPr lang="en-US" altLang="zh-CN" sz="1400" u="none" strike="noStrike" dirty="0">
                          <a:effectLst/>
                          <a:latin typeface="times" panose="02020603050405020304" pitchFamily="18" charset="0"/>
                          <a:cs typeface="times" panose="02020603050405020304" pitchFamily="18" charset="0"/>
                        </a:rPr>
                        <a:t>2025</a:t>
                      </a:r>
                      <a:r>
                        <a:rPr lang="zh-CN" altLang="en-US" sz="1400" u="none" strike="noStrike" dirty="0">
                          <a:effectLst/>
                          <a:latin typeface="times" panose="02020603050405020304" pitchFamily="18" charset="0"/>
                          <a:cs typeface="times" panose="02020603050405020304" pitchFamily="18" charset="0"/>
                        </a:rPr>
                        <a:t>年</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4"/>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a:t>
                      </a:r>
                      <a:r>
                        <a:rPr lang="en-US" altLang="zh-CN" sz="1400" u="none" strike="noStrike" dirty="0">
                          <a:effectLst/>
                          <a:latin typeface="times" panose="02020603050405020304" pitchFamily="18" charset="0"/>
                          <a:cs typeface="times" panose="02020603050405020304" pitchFamily="18" charset="0"/>
                        </a:rPr>
                        <a:t>2025</a:t>
                      </a:r>
                      <a:r>
                        <a:rPr lang="zh-CN" altLang="en-US" sz="1400" u="none" strike="noStrike" dirty="0">
                          <a:effectLst/>
                          <a:latin typeface="times" panose="02020603050405020304" pitchFamily="18" charset="0"/>
                          <a:cs typeface="times" panose="02020603050405020304" pitchFamily="18" charset="0"/>
                        </a:rPr>
                        <a:t>年净利润</a:t>
                      </a:r>
                      <a:r>
                        <a:rPr lang="en-US" altLang="zh-CN" sz="1400" u="none" strike="noStrike" dirty="0">
                          <a:effectLst/>
                          <a:latin typeface="times" panose="02020603050405020304" pitchFamily="18" charset="0"/>
                          <a:cs typeface="times" panose="02020603050405020304" pitchFamily="18" charset="0"/>
                        </a:rPr>
                        <a:t>(</a:t>
                      </a:r>
                      <a:r>
                        <a:rPr lang="zh-CN" altLang="en-US" sz="1400" u="none" strike="noStrike" dirty="0">
                          <a:effectLst/>
                          <a:latin typeface="times" panose="02020603050405020304" pitchFamily="18" charset="0"/>
                          <a:cs typeface="times" panose="02020603050405020304" pitchFamily="18" charset="0"/>
                        </a:rPr>
                        <a:t>亿元</a:t>
                      </a:r>
                      <a:r>
                        <a:rPr lang="en-US" altLang="zh-CN" sz="1400" u="none" strike="noStrike" dirty="0">
                          <a:effectLst/>
                          <a:latin typeface="times" panose="02020603050405020304" pitchFamily="18" charset="0"/>
                          <a:cs typeface="times" panose="02020603050405020304" pitchFamily="18" charset="0"/>
                        </a:rPr>
                        <a:t>)</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ctr"/>
                      <a:r>
                        <a:rPr lang="en-US" altLang="zh-CN" sz="1400" u="none" strike="noStrike" dirty="0">
                          <a:effectLst/>
                          <a:latin typeface="times" panose="02020603050405020304" pitchFamily="18" charset="0"/>
                          <a:cs typeface="times" panose="02020603050405020304" pitchFamily="18" charset="0"/>
                        </a:rPr>
                        <a:t>1.18</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5"/>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预计退出时</a:t>
                      </a:r>
                      <a:r>
                        <a:rPr lang="en-US" altLang="zh-CN" sz="1400" u="none" strike="noStrike" dirty="0">
                          <a:effectLst/>
                          <a:latin typeface="times" panose="02020603050405020304" pitchFamily="18" charset="0"/>
                          <a:cs typeface="times" panose="02020603050405020304" pitchFamily="18" charset="0"/>
                        </a:rPr>
                        <a:t>PE</a:t>
                      </a:r>
                      <a:r>
                        <a:rPr lang="zh-CN" altLang="en-US" sz="1400" u="none" strike="noStrike" dirty="0">
                          <a:effectLst/>
                          <a:latin typeface="times" panose="02020603050405020304" pitchFamily="18" charset="0"/>
                          <a:cs typeface="times" panose="02020603050405020304" pitchFamily="18" charset="0"/>
                        </a:rPr>
                        <a:t>（倍）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ctr"/>
                      <a:r>
                        <a:rPr lang="en-US" altLang="zh-CN" sz="1400" b="0" i="0" u="none" strike="noStrike" dirty="0">
                          <a:solidFill>
                            <a:schemeClr val="dk1"/>
                          </a:solidFill>
                          <a:effectLst/>
                          <a:latin typeface="times" panose="02020603050405020304" pitchFamily="18" charset="0"/>
                          <a:cs typeface="times" panose="02020603050405020304" pitchFamily="18" charset="0"/>
                        </a:rPr>
                        <a:t>40</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6"/>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预计公司总估值（亿元）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ctr"/>
                      <a:r>
                        <a:rPr lang="en-US" altLang="zh-CN" sz="1400" b="0" i="0" u="none" strike="noStrike" dirty="0">
                          <a:solidFill>
                            <a:schemeClr val="dk1"/>
                          </a:solidFill>
                          <a:effectLst/>
                          <a:latin typeface="times" panose="02020603050405020304" pitchFamily="18" charset="0"/>
                          <a:cs typeface="times" panose="02020603050405020304" pitchFamily="18" charset="0"/>
                        </a:rPr>
                        <a:t>47.17</a:t>
                      </a:r>
                    </a:p>
                  </a:txBody>
                  <a:tcPr marL="5579" marR="5579" marT="5579" marB="0" anchor="ctr"/>
                </a:tc>
                <a:extLst>
                  <a:ext uri="{0D108BD9-81ED-4DB2-BD59-A6C34878D82A}">
                    <a16:rowId xmlns="" xmlns:a16="http://schemas.microsoft.com/office/drawing/2014/main" val="10007"/>
                  </a:ext>
                </a:extLst>
              </a:tr>
              <a:tr h="428227">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预计我公司持有的公司股权比例（</a:t>
                      </a:r>
                      <a:r>
                        <a:rPr lang="en-US" altLang="zh-CN" sz="1400" u="none" strike="noStrike" dirty="0">
                          <a:effectLst/>
                          <a:latin typeface="times" panose="02020603050405020304" pitchFamily="18" charset="0"/>
                          <a:cs typeface="times" panose="02020603050405020304" pitchFamily="18" charset="0"/>
                        </a:rPr>
                        <a:t>%</a:t>
                      </a:r>
                      <a:r>
                        <a:rPr lang="zh-CN" altLang="en-US" sz="1400" u="none" strike="noStrike" dirty="0">
                          <a:effectLst/>
                          <a:latin typeface="times" panose="02020603050405020304" pitchFamily="18" charset="0"/>
                          <a:cs typeface="times" panose="02020603050405020304" pitchFamily="18" charset="0"/>
                        </a:rPr>
                        <a:t>） </a:t>
                      </a:r>
                      <a:endParaRPr lang="en-US" altLang="zh-CN" sz="1400" u="none" strike="noStrike" dirty="0">
                        <a:effectLst/>
                        <a:latin typeface="times" panose="02020603050405020304" pitchFamily="18" charset="0"/>
                        <a:cs typeface="times" panose="02020603050405020304" pitchFamily="18" charset="0"/>
                      </a:endParaRPr>
                    </a:p>
                    <a:p>
                      <a:pPr algn="ctr" rtl="0" fontAlgn="t"/>
                      <a:r>
                        <a:rPr lang="zh-CN" altLang="en-US" sz="1400" b="0" i="0" u="none" strike="noStrike" dirty="0">
                          <a:solidFill>
                            <a:srgbClr val="000000"/>
                          </a:solidFill>
                          <a:effectLst/>
                          <a:latin typeface="times" panose="02020603050405020304" pitchFamily="18" charset="0"/>
                          <a:cs typeface="times" panose="02020603050405020304" pitchFamily="18" charset="0"/>
                        </a:rPr>
                        <a:t>假设后期融资后我方持股比例被进一步稀释</a:t>
                      </a:r>
                    </a:p>
                  </a:txBody>
                  <a:tcPr marL="5579" marR="5579" marT="5579" marB="0" anchor="ctr"/>
                </a:tc>
                <a:tc>
                  <a:txBody>
                    <a:bodyPr/>
                    <a:lstStyle/>
                    <a:p>
                      <a:pPr algn="ctr" fontAlgn="ctr"/>
                      <a:r>
                        <a:rPr lang="en-US" altLang="zh-CN" sz="1400" u="none" strike="noStrike" dirty="0">
                          <a:effectLst/>
                          <a:latin typeface="times" panose="02020603050405020304" pitchFamily="18" charset="0"/>
                          <a:cs typeface="times" panose="02020603050405020304" pitchFamily="18" charset="0"/>
                        </a:rPr>
                        <a:t>2.88%</a:t>
                      </a:r>
                      <a:endParaRPr lang="en-US" altLang="zh-CN"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extLst>
                  <a:ext uri="{0D108BD9-81ED-4DB2-BD59-A6C34878D82A}">
                    <a16:rowId xmlns="" xmlns:a16="http://schemas.microsoft.com/office/drawing/2014/main" val="10008"/>
                  </a:ext>
                </a:extLst>
              </a:tr>
              <a:tr h="312314">
                <a:tc gridSpan="2">
                  <a:txBody>
                    <a:bodyPr/>
                    <a:lstStyle/>
                    <a:p>
                      <a:pPr algn="ctr" rtl="0" fontAlgn="ctr"/>
                      <a:r>
                        <a:rPr lang="zh-CN" altLang="en-US" sz="1400" b="1" u="none" strike="noStrike" dirty="0">
                          <a:solidFill>
                            <a:schemeClr val="bg1"/>
                          </a:solidFill>
                          <a:effectLst/>
                          <a:latin typeface="times" panose="02020603050405020304" pitchFamily="18" charset="0"/>
                          <a:cs typeface="times" panose="02020603050405020304" pitchFamily="18" charset="0"/>
                        </a:rPr>
                        <a:t>预计退出时间 </a:t>
                      </a:r>
                      <a:endParaRPr lang="zh-CN" altLang="en-US" sz="1400" b="1" i="0" u="none" strike="noStrike" dirty="0">
                        <a:solidFill>
                          <a:schemeClr val="bg1"/>
                        </a:solidFill>
                        <a:effectLst/>
                        <a:latin typeface="times" panose="02020603050405020304" pitchFamily="18" charset="0"/>
                        <a:cs typeface="times" panose="02020603050405020304" pitchFamily="18" charset="0"/>
                      </a:endParaRPr>
                    </a:p>
                  </a:txBody>
                  <a:tcPr marL="5579" marR="5579" marT="5579" marB="0" anchor="ctr">
                    <a:solidFill>
                      <a:schemeClr val="accent1"/>
                    </a:solidFill>
                  </a:tcPr>
                </a:tc>
                <a:tc hMerge="1">
                  <a:txBody>
                    <a:bodyPr/>
                    <a:lstStyle/>
                    <a:p>
                      <a:endParaRPr lang="zh-CN" altLang="en-US"/>
                    </a:p>
                  </a:txBody>
                  <a:tcPr/>
                </a:tc>
                <a:extLst>
                  <a:ext uri="{0D108BD9-81ED-4DB2-BD59-A6C34878D82A}">
                    <a16:rowId xmlns="" xmlns:a16="http://schemas.microsoft.com/office/drawing/2014/main" val="10009"/>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持有市值（亿元） </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b="0" i="0" u="none" strike="noStrike" dirty="0">
                          <a:solidFill>
                            <a:srgbClr val="000000"/>
                          </a:solidFill>
                          <a:effectLst/>
                          <a:latin typeface="times" panose="02020603050405020304" pitchFamily="18" charset="0"/>
                          <a:cs typeface="times" panose="02020603050405020304" pitchFamily="18" charset="0"/>
                        </a:rPr>
                        <a:t>1.36</a:t>
                      </a:r>
                    </a:p>
                  </a:txBody>
                  <a:tcPr marL="5579" marR="5579" marT="5579" marB="0" anchor="ctr"/>
                </a:tc>
                <a:extLst>
                  <a:ext uri="{0D108BD9-81ED-4DB2-BD59-A6C34878D82A}">
                    <a16:rowId xmlns="" xmlns:a16="http://schemas.microsoft.com/office/drawing/2014/main" val="10010"/>
                  </a:ext>
                </a:extLst>
              </a:tr>
              <a:tr h="312314">
                <a:tc>
                  <a:txBody>
                    <a:bodyPr/>
                    <a:lstStyle/>
                    <a:p>
                      <a:pPr algn="ctr" rtl="0" fontAlgn="t"/>
                      <a:r>
                        <a:rPr lang="zh-CN" altLang="en-US" sz="1400" u="none" strike="noStrike" dirty="0">
                          <a:effectLst/>
                          <a:latin typeface="times" panose="02020603050405020304" pitchFamily="18" charset="0"/>
                          <a:cs typeface="times" panose="02020603050405020304" pitchFamily="18" charset="0"/>
                        </a:rPr>
                        <a:t>预计总回报倍数</a:t>
                      </a:r>
                      <a:endParaRPr lang="zh-CN" altLang="en-US" sz="1400" b="0"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b="0" i="0" u="none" strike="noStrike" dirty="0">
                          <a:solidFill>
                            <a:schemeClr val="dk1"/>
                          </a:solidFill>
                          <a:effectLst/>
                          <a:latin typeface="times" panose="02020603050405020304" pitchFamily="18" charset="0"/>
                          <a:cs typeface="times" panose="02020603050405020304" pitchFamily="18" charset="0"/>
                        </a:rPr>
                        <a:t>2.72</a:t>
                      </a:r>
                    </a:p>
                  </a:txBody>
                  <a:tcPr marL="5579" marR="5579" marT="5579" marB="0" anchor="ctr"/>
                </a:tc>
                <a:extLst>
                  <a:ext uri="{0D108BD9-81ED-4DB2-BD59-A6C34878D82A}">
                    <a16:rowId xmlns="" xmlns:a16="http://schemas.microsoft.com/office/drawing/2014/main" val="10011"/>
                  </a:ext>
                </a:extLst>
              </a:tr>
              <a:tr h="312314">
                <a:tc>
                  <a:txBody>
                    <a:bodyPr/>
                    <a:lstStyle/>
                    <a:p>
                      <a:pPr algn="ctr" rtl="0" fontAlgn="t"/>
                      <a:r>
                        <a:rPr lang="zh-CN" altLang="en-US" sz="1400" b="1" u="none" strike="noStrike" dirty="0">
                          <a:effectLst/>
                          <a:latin typeface="times" panose="02020603050405020304" pitchFamily="18" charset="0"/>
                          <a:cs typeface="times" panose="02020603050405020304" pitchFamily="18" charset="0"/>
                        </a:rPr>
                        <a:t>内部回报率（</a:t>
                      </a:r>
                      <a:r>
                        <a:rPr lang="en-US" altLang="zh-CN" sz="1400" b="1" u="none" strike="noStrike" dirty="0">
                          <a:effectLst/>
                          <a:latin typeface="times" panose="02020603050405020304" pitchFamily="18" charset="0"/>
                          <a:cs typeface="times" panose="02020603050405020304" pitchFamily="18" charset="0"/>
                        </a:rPr>
                        <a:t>%) </a:t>
                      </a:r>
                      <a:endParaRPr lang="en-US" altLang="zh-CN" sz="1400" b="1" i="0" u="none" strike="noStrike" dirty="0">
                        <a:solidFill>
                          <a:srgbClr val="000000"/>
                        </a:solidFill>
                        <a:effectLst/>
                        <a:latin typeface="times" panose="02020603050405020304" pitchFamily="18" charset="0"/>
                        <a:cs typeface="times" panose="02020603050405020304" pitchFamily="18" charset="0"/>
                      </a:endParaRPr>
                    </a:p>
                  </a:txBody>
                  <a:tcPr marL="5579" marR="5579" marT="5579" marB="0" anchor="ctr"/>
                </a:tc>
                <a:tc>
                  <a:txBody>
                    <a:bodyPr/>
                    <a:lstStyle/>
                    <a:p>
                      <a:pPr algn="ctr" fontAlgn="t"/>
                      <a:r>
                        <a:rPr lang="en-US" altLang="zh-CN" sz="1400" b="1" u="none" strike="noStrike" dirty="0">
                          <a:effectLst/>
                          <a:latin typeface="times" panose="02020603050405020304" pitchFamily="18" charset="0"/>
                          <a:cs typeface="times" panose="02020603050405020304" pitchFamily="18" charset="0"/>
                        </a:rPr>
                        <a:t>22.17%</a:t>
                      </a:r>
                    </a:p>
                  </a:txBody>
                  <a:tcPr marL="5579" marR="5579" marT="5579" marB="0" anchor="ct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44196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直线连接符 82">
            <a:extLst>
              <a:ext uri="{FF2B5EF4-FFF2-40B4-BE49-F238E27FC236}">
                <a16:creationId xmlns="" xmlns:a16="http://schemas.microsoft.com/office/drawing/2014/main" id="{01CAF5D6-405B-4A4F-A3D0-C2CCC24B4BD5}"/>
              </a:ext>
            </a:extLst>
          </p:cNvPr>
          <p:cNvCxnSpPr>
            <a:cxnSpLocks/>
          </p:cNvCxnSpPr>
          <p:nvPr/>
        </p:nvCxnSpPr>
        <p:spPr>
          <a:xfrm>
            <a:off x="1642617" y="1717303"/>
            <a:ext cx="0" cy="6262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线连接符 82">
            <a:extLst>
              <a:ext uri="{FF2B5EF4-FFF2-40B4-BE49-F238E27FC236}">
                <a16:creationId xmlns="" xmlns:a16="http://schemas.microsoft.com/office/drawing/2014/main" id="{CEBFCD06-7353-FD43-9089-6CC09BAE000E}"/>
              </a:ext>
            </a:extLst>
          </p:cNvPr>
          <p:cNvCxnSpPr>
            <a:cxnSpLocks/>
          </p:cNvCxnSpPr>
          <p:nvPr/>
        </p:nvCxnSpPr>
        <p:spPr>
          <a:xfrm flipH="1">
            <a:off x="187917" y="3558298"/>
            <a:ext cx="2" cy="2606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线连接符 82">
            <a:extLst>
              <a:ext uri="{FF2B5EF4-FFF2-40B4-BE49-F238E27FC236}">
                <a16:creationId xmlns="" xmlns:a16="http://schemas.microsoft.com/office/drawing/2014/main" id="{69D2C1BB-DD3C-4443-B2D8-ECB1F6B0A3C7}"/>
              </a:ext>
            </a:extLst>
          </p:cNvPr>
          <p:cNvCxnSpPr>
            <a:cxnSpLocks/>
          </p:cNvCxnSpPr>
          <p:nvPr/>
        </p:nvCxnSpPr>
        <p:spPr>
          <a:xfrm>
            <a:off x="715389" y="3242443"/>
            <a:ext cx="0" cy="5764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线连接符 82">
            <a:extLst>
              <a:ext uri="{FF2B5EF4-FFF2-40B4-BE49-F238E27FC236}">
                <a16:creationId xmlns="" xmlns:a16="http://schemas.microsoft.com/office/drawing/2014/main" id="{A245A5DE-3897-064C-9327-B1FF2F5F4577}"/>
              </a:ext>
            </a:extLst>
          </p:cNvPr>
          <p:cNvCxnSpPr>
            <a:cxnSpLocks/>
          </p:cNvCxnSpPr>
          <p:nvPr/>
        </p:nvCxnSpPr>
        <p:spPr>
          <a:xfrm>
            <a:off x="1290636" y="3208969"/>
            <a:ext cx="0" cy="6099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线连接符 82">
            <a:extLst>
              <a:ext uri="{FF2B5EF4-FFF2-40B4-BE49-F238E27FC236}">
                <a16:creationId xmlns="" xmlns:a16="http://schemas.microsoft.com/office/drawing/2014/main" id="{54E05DAC-41B6-B949-B72D-32FF303C50B4}"/>
              </a:ext>
            </a:extLst>
          </p:cNvPr>
          <p:cNvCxnSpPr>
            <a:cxnSpLocks/>
          </p:cNvCxnSpPr>
          <p:nvPr/>
        </p:nvCxnSpPr>
        <p:spPr>
          <a:xfrm>
            <a:off x="1722889" y="3234073"/>
            <a:ext cx="4657" cy="60133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线连接符 82">
            <a:extLst>
              <a:ext uri="{FF2B5EF4-FFF2-40B4-BE49-F238E27FC236}">
                <a16:creationId xmlns="" xmlns:a16="http://schemas.microsoft.com/office/drawing/2014/main" id="{1AAE654D-050A-4641-92C8-F14CE48F6F3F}"/>
              </a:ext>
            </a:extLst>
          </p:cNvPr>
          <p:cNvCxnSpPr>
            <a:cxnSpLocks/>
            <a:stCxn id="23" idx="2"/>
          </p:cNvCxnSpPr>
          <p:nvPr/>
        </p:nvCxnSpPr>
        <p:spPr>
          <a:xfrm flipH="1">
            <a:off x="2267126" y="3218123"/>
            <a:ext cx="5244" cy="584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线连接符 82">
            <a:extLst>
              <a:ext uri="{FF2B5EF4-FFF2-40B4-BE49-F238E27FC236}">
                <a16:creationId xmlns="" xmlns:a16="http://schemas.microsoft.com/office/drawing/2014/main" id="{B7EA56E5-2D0D-9446-BFDD-5FC262627F5B}"/>
              </a:ext>
            </a:extLst>
          </p:cNvPr>
          <p:cNvCxnSpPr>
            <a:cxnSpLocks/>
            <a:stCxn id="24" idx="2"/>
          </p:cNvCxnSpPr>
          <p:nvPr/>
        </p:nvCxnSpPr>
        <p:spPr>
          <a:xfrm>
            <a:off x="2588906" y="3218121"/>
            <a:ext cx="0" cy="572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线连接符 82">
            <a:extLst>
              <a:ext uri="{FF2B5EF4-FFF2-40B4-BE49-F238E27FC236}">
                <a16:creationId xmlns="" xmlns:a16="http://schemas.microsoft.com/office/drawing/2014/main" id="{F868F97D-25B3-0243-AB29-3B70F1688FD2}"/>
              </a:ext>
            </a:extLst>
          </p:cNvPr>
          <p:cNvCxnSpPr>
            <a:cxnSpLocks/>
            <a:stCxn id="25" idx="2"/>
          </p:cNvCxnSpPr>
          <p:nvPr/>
        </p:nvCxnSpPr>
        <p:spPr>
          <a:xfrm flipH="1">
            <a:off x="2892183" y="3220570"/>
            <a:ext cx="2" cy="59836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线连接符 82">
            <a:extLst>
              <a:ext uri="{FF2B5EF4-FFF2-40B4-BE49-F238E27FC236}">
                <a16:creationId xmlns="" xmlns:a16="http://schemas.microsoft.com/office/drawing/2014/main" id="{C52F2A59-497C-D64B-BCF1-E09C2502CBAC}"/>
              </a:ext>
            </a:extLst>
          </p:cNvPr>
          <p:cNvCxnSpPr>
            <a:cxnSpLocks/>
            <a:stCxn id="34" idx="2"/>
          </p:cNvCxnSpPr>
          <p:nvPr/>
        </p:nvCxnSpPr>
        <p:spPr>
          <a:xfrm>
            <a:off x="3339013" y="3218122"/>
            <a:ext cx="0" cy="58428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线连接符 82">
            <a:extLst>
              <a:ext uri="{FF2B5EF4-FFF2-40B4-BE49-F238E27FC236}">
                <a16:creationId xmlns="" xmlns:a16="http://schemas.microsoft.com/office/drawing/2014/main" id="{7F73EEFC-98D7-9A45-B318-948CE781C848}"/>
              </a:ext>
            </a:extLst>
          </p:cNvPr>
          <p:cNvCxnSpPr>
            <a:cxnSpLocks/>
          </p:cNvCxnSpPr>
          <p:nvPr/>
        </p:nvCxnSpPr>
        <p:spPr>
          <a:xfrm>
            <a:off x="3793516" y="3218120"/>
            <a:ext cx="0" cy="59212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线连接符 82">
            <a:extLst>
              <a:ext uri="{FF2B5EF4-FFF2-40B4-BE49-F238E27FC236}">
                <a16:creationId xmlns="" xmlns:a16="http://schemas.microsoft.com/office/drawing/2014/main" id="{703598AD-117D-0E47-8D84-02BAD1F58FC9}"/>
              </a:ext>
            </a:extLst>
          </p:cNvPr>
          <p:cNvCxnSpPr>
            <a:cxnSpLocks/>
          </p:cNvCxnSpPr>
          <p:nvPr/>
        </p:nvCxnSpPr>
        <p:spPr>
          <a:xfrm>
            <a:off x="4237622" y="3218120"/>
            <a:ext cx="0" cy="6008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线连接符 82">
            <a:extLst>
              <a:ext uri="{FF2B5EF4-FFF2-40B4-BE49-F238E27FC236}">
                <a16:creationId xmlns="" xmlns:a16="http://schemas.microsoft.com/office/drawing/2014/main" id="{E23C9CDF-E516-EC40-B923-5CCC5093C2B2}"/>
              </a:ext>
            </a:extLst>
          </p:cNvPr>
          <p:cNvCxnSpPr>
            <a:cxnSpLocks/>
            <a:stCxn id="28" idx="2"/>
          </p:cNvCxnSpPr>
          <p:nvPr/>
        </p:nvCxnSpPr>
        <p:spPr>
          <a:xfrm>
            <a:off x="4674380" y="3220025"/>
            <a:ext cx="3771" cy="5989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线连接符 82">
            <a:extLst>
              <a:ext uri="{FF2B5EF4-FFF2-40B4-BE49-F238E27FC236}">
                <a16:creationId xmlns="" xmlns:a16="http://schemas.microsoft.com/office/drawing/2014/main" id="{501D569D-3048-664A-9587-A95DAA29B2B7}"/>
              </a:ext>
            </a:extLst>
          </p:cNvPr>
          <p:cNvCxnSpPr>
            <a:cxnSpLocks/>
          </p:cNvCxnSpPr>
          <p:nvPr/>
        </p:nvCxnSpPr>
        <p:spPr>
          <a:xfrm>
            <a:off x="5294299" y="3218120"/>
            <a:ext cx="0" cy="6008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线连接符 82">
            <a:extLst>
              <a:ext uri="{FF2B5EF4-FFF2-40B4-BE49-F238E27FC236}">
                <a16:creationId xmlns="" xmlns:a16="http://schemas.microsoft.com/office/drawing/2014/main" id="{A9A79633-5FF4-D249-9138-93D89107291C}"/>
              </a:ext>
            </a:extLst>
          </p:cNvPr>
          <p:cNvCxnSpPr>
            <a:cxnSpLocks/>
            <a:stCxn id="31" idx="2"/>
          </p:cNvCxnSpPr>
          <p:nvPr/>
        </p:nvCxnSpPr>
        <p:spPr>
          <a:xfrm flipH="1">
            <a:off x="5727363" y="3218120"/>
            <a:ext cx="1044" cy="6008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线连接符 82">
            <a:extLst>
              <a:ext uri="{FF2B5EF4-FFF2-40B4-BE49-F238E27FC236}">
                <a16:creationId xmlns="" xmlns:a16="http://schemas.microsoft.com/office/drawing/2014/main" id="{A31343D9-5894-8A4C-A3BE-57CFA92C672E}"/>
              </a:ext>
            </a:extLst>
          </p:cNvPr>
          <p:cNvCxnSpPr>
            <a:cxnSpLocks/>
          </p:cNvCxnSpPr>
          <p:nvPr/>
        </p:nvCxnSpPr>
        <p:spPr>
          <a:xfrm>
            <a:off x="6256433" y="3218120"/>
            <a:ext cx="2310" cy="6008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线连接符 82">
            <a:extLst>
              <a:ext uri="{FF2B5EF4-FFF2-40B4-BE49-F238E27FC236}">
                <a16:creationId xmlns="" xmlns:a16="http://schemas.microsoft.com/office/drawing/2014/main" id="{AD71A03D-DD0E-BD40-A801-612F4A9AF8CC}"/>
              </a:ext>
            </a:extLst>
          </p:cNvPr>
          <p:cNvCxnSpPr>
            <a:cxnSpLocks/>
          </p:cNvCxnSpPr>
          <p:nvPr/>
        </p:nvCxnSpPr>
        <p:spPr>
          <a:xfrm>
            <a:off x="6852494" y="3217597"/>
            <a:ext cx="0" cy="60133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线连接符 82">
            <a:extLst>
              <a:ext uri="{FF2B5EF4-FFF2-40B4-BE49-F238E27FC236}">
                <a16:creationId xmlns="" xmlns:a16="http://schemas.microsoft.com/office/drawing/2014/main" id="{762CF84E-2E23-814A-A276-C113F4AC6B14}"/>
              </a:ext>
            </a:extLst>
          </p:cNvPr>
          <p:cNvCxnSpPr>
            <a:cxnSpLocks/>
          </p:cNvCxnSpPr>
          <p:nvPr/>
        </p:nvCxnSpPr>
        <p:spPr>
          <a:xfrm>
            <a:off x="7491312" y="3198776"/>
            <a:ext cx="0" cy="6201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线连接符 82">
            <a:extLst>
              <a:ext uri="{FF2B5EF4-FFF2-40B4-BE49-F238E27FC236}">
                <a16:creationId xmlns="" xmlns:a16="http://schemas.microsoft.com/office/drawing/2014/main" id="{471B50B3-4986-634F-B3CC-AE130615C59D}"/>
              </a:ext>
            </a:extLst>
          </p:cNvPr>
          <p:cNvCxnSpPr>
            <a:cxnSpLocks/>
          </p:cNvCxnSpPr>
          <p:nvPr/>
        </p:nvCxnSpPr>
        <p:spPr>
          <a:xfrm>
            <a:off x="8014892" y="3208969"/>
            <a:ext cx="0" cy="62643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线连接符 82">
            <a:extLst>
              <a:ext uri="{FF2B5EF4-FFF2-40B4-BE49-F238E27FC236}">
                <a16:creationId xmlns="" xmlns:a16="http://schemas.microsoft.com/office/drawing/2014/main" id="{E13B692F-EA4A-7B45-94E7-04E7E5C04987}"/>
              </a:ext>
            </a:extLst>
          </p:cNvPr>
          <p:cNvCxnSpPr>
            <a:cxnSpLocks/>
          </p:cNvCxnSpPr>
          <p:nvPr/>
        </p:nvCxnSpPr>
        <p:spPr>
          <a:xfrm>
            <a:off x="8698070" y="3208969"/>
            <a:ext cx="8796" cy="6099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2"/>
          <p:cNvSpPr txBox="1"/>
          <p:nvPr/>
        </p:nvSpPr>
        <p:spPr>
          <a:xfrm>
            <a:off x="1123393" y="457233"/>
            <a:ext cx="2084225"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4.3</a:t>
            </a:r>
            <a:r>
              <a:rPr lang="zh-CN" altLang="en-US" sz="2000" b="1" dirty="0">
                <a:solidFill>
                  <a:prstClr val="white"/>
                </a:solidFill>
                <a:latin typeface="+mn-ea"/>
                <a:cs typeface="Times New Roman" pitchFamily="18" charset="0"/>
              </a:rPr>
              <a:t> </a:t>
            </a:r>
            <a:r>
              <a:rPr lang="zh-TW" altLang="en-US" sz="2000" b="1" dirty="0">
                <a:solidFill>
                  <a:prstClr val="white"/>
                </a:solidFill>
                <a:latin typeface="+mn-ea"/>
                <a:cs typeface="Times New Roman" pitchFamily="18" charset="0"/>
              </a:rPr>
              <a:t>公司股权架构</a:t>
            </a:r>
            <a:endParaRPr lang="en-US" altLang="zh-CN" sz="2000" b="1" dirty="0">
              <a:solidFill>
                <a:schemeClr val="bg1"/>
              </a:solidFill>
              <a:latin typeface="+mj-ea"/>
              <a:ea typeface="+mj-ea"/>
              <a:cs typeface="STKaiti" charset="-122"/>
            </a:endParaRPr>
          </a:p>
        </p:txBody>
      </p:sp>
      <p:sp>
        <p:nvSpPr>
          <p:cNvPr id="13" name="文本框 3">
            <a:extLst>
              <a:ext uri="{FF2B5EF4-FFF2-40B4-BE49-F238E27FC236}">
                <a16:creationId xmlns="" xmlns:a16="http://schemas.microsoft.com/office/drawing/2014/main" id="{199667C0-814A-7B42-97E4-6272E352D73C}"/>
              </a:ext>
            </a:extLst>
          </p:cNvPr>
          <p:cNvSpPr txBox="1"/>
          <p:nvPr/>
        </p:nvSpPr>
        <p:spPr>
          <a:xfrm>
            <a:off x="375567" y="1190472"/>
            <a:ext cx="4874556" cy="276999"/>
          </a:xfrm>
          <a:prstGeom prst="rect">
            <a:avLst/>
          </a:prstGeom>
          <a:noFill/>
        </p:spPr>
        <p:txBody>
          <a:bodyPr wrap="square" rtlCol="0">
            <a:spAutoFit/>
          </a:bodyPr>
          <a:lstStyle/>
          <a:p>
            <a:r>
              <a:rPr kumimoji="1" lang="zh-CN" altLang="en-US" sz="1200" dirty="0">
                <a:latin typeface="times" panose="02020603050405020304" pitchFamily="18" charset="0"/>
                <a:cs typeface="times" panose="02020603050405020304" pitchFamily="18" charset="0"/>
              </a:rPr>
              <a:t>截至</a:t>
            </a:r>
            <a:r>
              <a:rPr kumimoji="1" lang="en-US" altLang="zh-CN" sz="1200" dirty="0">
                <a:latin typeface="times" panose="02020603050405020304" pitchFamily="18" charset="0"/>
                <a:cs typeface="times" panose="02020603050405020304" pitchFamily="18" charset="0"/>
              </a:rPr>
              <a:t>2019</a:t>
            </a:r>
            <a:r>
              <a:rPr kumimoji="1" lang="zh-CN" altLang="en-US" sz="1200" dirty="0">
                <a:latin typeface="times" panose="02020603050405020304" pitchFamily="18" charset="0"/>
                <a:cs typeface="times" panose="02020603050405020304" pitchFamily="18" charset="0"/>
              </a:rPr>
              <a:t>年</a:t>
            </a:r>
            <a:r>
              <a:rPr kumimoji="1" lang="en-US" altLang="zh-CN" sz="1200" dirty="0">
                <a:latin typeface="times" panose="02020603050405020304" pitchFamily="18" charset="0"/>
                <a:cs typeface="times" panose="02020603050405020304" pitchFamily="18" charset="0"/>
              </a:rPr>
              <a:t>12</a:t>
            </a:r>
            <a:r>
              <a:rPr kumimoji="1" lang="zh-CN" altLang="en-US" sz="1200" dirty="0">
                <a:latin typeface="times" panose="02020603050405020304" pitchFamily="18" charset="0"/>
                <a:cs typeface="times" panose="02020603050405020304" pitchFamily="18" charset="0"/>
              </a:rPr>
              <a:t>月</a:t>
            </a:r>
            <a:r>
              <a:rPr kumimoji="1" lang="en-US" altLang="zh-CN" sz="1200" dirty="0">
                <a:latin typeface="times" panose="02020603050405020304" pitchFamily="18" charset="0"/>
                <a:cs typeface="times" panose="02020603050405020304" pitchFamily="18" charset="0"/>
              </a:rPr>
              <a:t>31</a:t>
            </a:r>
            <a:r>
              <a:rPr kumimoji="1" lang="zh-CN" altLang="en-US" sz="1200" dirty="0">
                <a:latin typeface="times" panose="02020603050405020304" pitchFamily="18" charset="0"/>
                <a:cs typeface="times" panose="02020603050405020304" pitchFamily="18" charset="0"/>
              </a:rPr>
              <a:t>日</a:t>
            </a:r>
            <a:r>
              <a:rPr kumimoji="1" lang="zh-TW" altLang="en-US" sz="1200" dirty="0">
                <a:latin typeface="times" panose="02020603050405020304" pitchFamily="18" charset="0"/>
                <a:cs typeface="times" panose="02020603050405020304" pitchFamily="18" charset="0"/>
              </a:rPr>
              <a:t>资福医疗</a:t>
            </a:r>
            <a:r>
              <a:rPr kumimoji="1" lang="zh-CN" altLang="en-US" sz="1200" dirty="0">
                <a:latin typeface="times" panose="02020603050405020304" pitchFamily="18" charset="0"/>
                <a:cs typeface="times" panose="02020603050405020304" pitchFamily="18" charset="0"/>
              </a:rPr>
              <a:t>股权结构</a:t>
            </a:r>
          </a:p>
        </p:txBody>
      </p:sp>
      <p:sp>
        <p:nvSpPr>
          <p:cNvPr id="5" name="Rectangle 61451">
            <a:extLst>
              <a:ext uri="{FF2B5EF4-FFF2-40B4-BE49-F238E27FC236}">
                <a16:creationId xmlns="" xmlns:a16="http://schemas.microsoft.com/office/drawing/2014/main" id="{5E53DE93-2248-CD45-9E06-D7B434D0F091}"/>
              </a:ext>
            </a:extLst>
          </p:cNvPr>
          <p:cNvSpPr/>
          <p:nvPr/>
        </p:nvSpPr>
        <p:spPr>
          <a:xfrm>
            <a:off x="2748243" y="4076858"/>
            <a:ext cx="3626427" cy="507711"/>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400" dirty="0">
                <a:solidFill>
                  <a:schemeClr val="tx1"/>
                </a:solidFill>
                <a:latin typeface="+mn-ea"/>
              </a:rPr>
              <a:t>深圳市资福医疗技术有限公司</a:t>
            </a:r>
            <a:endParaRPr lang="en-US" sz="1400" dirty="0">
              <a:solidFill>
                <a:schemeClr val="tx1"/>
              </a:solidFill>
              <a:latin typeface="+mn-ea"/>
            </a:endParaRPr>
          </a:p>
        </p:txBody>
      </p:sp>
      <p:cxnSp>
        <p:nvCxnSpPr>
          <p:cNvPr id="6" name="Straight Connector 49">
            <a:extLst>
              <a:ext uri="{FF2B5EF4-FFF2-40B4-BE49-F238E27FC236}">
                <a16:creationId xmlns="" xmlns:a16="http://schemas.microsoft.com/office/drawing/2014/main" id="{99162B2C-2D8E-C944-8AF4-A00D7238E38F}"/>
              </a:ext>
            </a:extLst>
          </p:cNvPr>
          <p:cNvCxnSpPr>
            <a:cxnSpLocks/>
          </p:cNvCxnSpPr>
          <p:nvPr/>
        </p:nvCxnSpPr>
        <p:spPr>
          <a:xfrm>
            <a:off x="187917" y="3810560"/>
            <a:ext cx="8541868" cy="83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线连接符 100">
            <a:extLst>
              <a:ext uri="{FF2B5EF4-FFF2-40B4-BE49-F238E27FC236}">
                <a16:creationId xmlns="" xmlns:a16="http://schemas.microsoft.com/office/drawing/2014/main" id="{4732DF40-373E-C442-A5B6-C7F282E6B12D}"/>
              </a:ext>
            </a:extLst>
          </p:cNvPr>
          <p:cNvCxnSpPr>
            <a:cxnSpLocks/>
          </p:cNvCxnSpPr>
          <p:nvPr/>
        </p:nvCxnSpPr>
        <p:spPr>
          <a:xfrm>
            <a:off x="4572000" y="3822366"/>
            <a:ext cx="1" cy="2473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61451">
            <a:extLst>
              <a:ext uri="{FF2B5EF4-FFF2-40B4-BE49-F238E27FC236}">
                <a16:creationId xmlns="" xmlns:a16="http://schemas.microsoft.com/office/drawing/2014/main" id="{B1AE63B5-2E7E-0445-B2A1-108091B62B47}"/>
              </a:ext>
            </a:extLst>
          </p:cNvPr>
          <p:cNvSpPr/>
          <p:nvPr/>
        </p:nvSpPr>
        <p:spPr>
          <a:xfrm>
            <a:off x="16004" y="3061832"/>
            <a:ext cx="518036" cy="501741"/>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800" dirty="0">
                <a:solidFill>
                  <a:schemeClr val="tx1"/>
                </a:solidFill>
                <a:latin typeface="+mn-ea"/>
              </a:rPr>
              <a:t>深圳市资福实业有限公司</a:t>
            </a:r>
            <a:endParaRPr lang="en-US" sz="800" dirty="0">
              <a:solidFill>
                <a:schemeClr val="tx1"/>
              </a:solidFill>
              <a:latin typeface="+mn-ea"/>
            </a:endParaRPr>
          </a:p>
        </p:txBody>
      </p:sp>
      <p:sp>
        <p:nvSpPr>
          <p:cNvPr id="20" name="Rectangle 61451">
            <a:extLst>
              <a:ext uri="{FF2B5EF4-FFF2-40B4-BE49-F238E27FC236}">
                <a16:creationId xmlns="" xmlns:a16="http://schemas.microsoft.com/office/drawing/2014/main" id="{B3D2DE9E-EE2E-A74D-8D3D-1F517FDE39D1}"/>
              </a:ext>
            </a:extLst>
          </p:cNvPr>
          <p:cNvSpPr/>
          <p:nvPr/>
        </p:nvSpPr>
        <p:spPr>
          <a:xfrm>
            <a:off x="627166" y="2533292"/>
            <a:ext cx="614063" cy="689743"/>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800" dirty="0">
                <a:solidFill>
                  <a:schemeClr val="tx1"/>
                </a:solidFill>
                <a:latin typeface="+mn-ea"/>
              </a:rPr>
              <a:t>深圳市资诚福创业投资合伙企业</a:t>
            </a:r>
            <a:r>
              <a:rPr lang="zh-CN" altLang="en-US" sz="800" dirty="0">
                <a:solidFill>
                  <a:schemeClr val="tx1"/>
                </a:solidFill>
                <a:latin typeface="+mn-ea"/>
              </a:rPr>
              <a:t>（</a:t>
            </a:r>
            <a:r>
              <a:rPr lang="zh-TW" altLang="en-US" sz="800" dirty="0">
                <a:solidFill>
                  <a:schemeClr val="tx1"/>
                </a:solidFill>
                <a:latin typeface="+mn-ea"/>
              </a:rPr>
              <a:t>有限合伙</a:t>
            </a:r>
            <a:r>
              <a:rPr lang="zh-CN" altLang="en-US" sz="800" dirty="0">
                <a:solidFill>
                  <a:schemeClr val="tx1"/>
                </a:solidFill>
                <a:latin typeface="+mn-ea"/>
              </a:rPr>
              <a:t>）</a:t>
            </a:r>
            <a:endParaRPr lang="en-US" sz="800" dirty="0">
              <a:solidFill>
                <a:schemeClr val="tx1"/>
              </a:solidFill>
              <a:latin typeface="+mn-ea"/>
            </a:endParaRPr>
          </a:p>
        </p:txBody>
      </p:sp>
      <p:sp>
        <p:nvSpPr>
          <p:cNvPr id="21" name="Rectangle 61451">
            <a:extLst>
              <a:ext uri="{FF2B5EF4-FFF2-40B4-BE49-F238E27FC236}">
                <a16:creationId xmlns="" xmlns:a16="http://schemas.microsoft.com/office/drawing/2014/main" id="{E2A69028-6B06-944D-BCE6-300A467C257F}"/>
              </a:ext>
            </a:extLst>
          </p:cNvPr>
          <p:cNvSpPr/>
          <p:nvPr/>
        </p:nvSpPr>
        <p:spPr>
          <a:xfrm>
            <a:off x="1290636" y="2637695"/>
            <a:ext cx="256129" cy="585631"/>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eaLnBrk="1" fontAlgn="auto" hangingPunct="1">
              <a:spcBef>
                <a:spcPts val="0"/>
              </a:spcBef>
              <a:spcAft>
                <a:spcPts val="0"/>
              </a:spcAft>
              <a:defRPr/>
            </a:pPr>
            <a:r>
              <a:rPr lang="zh-TW" altLang="en-US" sz="1050" dirty="0">
                <a:solidFill>
                  <a:schemeClr val="tx1"/>
                </a:solidFill>
                <a:latin typeface="+mn-ea"/>
              </a:rPr>
              <a:t>赖春宝</a:t>
            </a:r>
            <a:endParaRPr lang="en-US" sz="1050" dirty="0">
              <a:solidFill>
                <a:schemeClr val="tx1"/>
              </a:solidFill>
              <a:latin typeface="+mn-ea"/>
            </a:endParaRPr>
          </a:p>
        </p:txBody>
      </p:sp>
      <p:sp>
        <p:nvSpPr>
          <p:cNvPr id="22" name="Rectangle 61451">
            <a:extLst>
              <a:ext uri="{FF2B5EF4-FFF2-40B4-BE49-F238E27FC236}">
                <a16:creationId xmlns="" xmlns:a16="http://schemas.microsoft.com/office/drawing/2014/main" id="{D04EE52F-FB98-2643-8903-4548D8A77CAC}"/>
              </a:ext>
            </a:extLst>
          </p:cNvPr>
          <p:cNvSpPr/>
          <p:nvPr/>
        </p:nvSpPr>
        <p:spPr>
          <a:xfrm>
            <a:off x="1614612" y="2533292"/>
            <a:ext cx="473416" cy="684832"/>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700" dirty="0">
                <a:solidFill>
                  <a:schemeClr val="tx1"/>
                </a:solidFill>
                <a:latin typeface="+mn-ea"/>
              </a:rPr>
              <a:t>共青城美福投资管理合伙企业</a:t>
            </a:r>
            <a:r>
              <a:rPr lang="en-AU" altLang="zh-TW" sz="700" dirty="0">
                <a:solidFill>
                  <a:schemeClr val="tx1"/>
                </a:solidFill>
                <a:latin typeface="+mn-ea"/>
              </a:rPr>
              <a:t>(</a:t>
            </a:r>
            <a:r>
              <a:rPr lang="zh-TW" altLang="en-US" sz="700" dirty="0">
                <a:solidFill>
                  <a:schemeClr val="tx1"/>
                </a:solidFill>
                <a:latin typeface="+mn-ea"/>
              </a:rPr>
              <a:t>有限合伙</a:t>
            </a:r>
            <a:r>
              <a:rPr lang="zh-CN" altLang="en-US" sz="700" dirty="0">
                <a:solidFill>
                  <a:schemeClr val="tx1"/>
                </a:solidFill>
                <a:latin typeface="+mn-ea"/>
              </a:rPr>
              <a:t>）</a:t>
            </a:r>
            <a:endParaRPr lang="en-US" sz="700" dirty="0">
              <a:solidFill>
                <a:schemeClr val="tx1"/>
              </a:solidFill>
              <a:latin typeface="+mn-ea"/>
            </a:endParaRPr>
          </a:p>
        </p:txBody>
      </p:sp>
      <p:sp>
        <p:nvSpPr>
          <p:cNvPr id="23" name="Rectangle 61451">
            <a:extLst>
              <a:ext uri="{FF2B5EF4-FFF2-40B4-BE49-F238E27FC236}">
                <a16:creationId xmlns="" xmlns:a16="http://schemas.microsoft.com/office/drawing/2014/main" id="{7F836747-1BE1-514A-A55E-4F7DE7B1F1D5}"/>
              </a:ext>
            </a:extLst>
          </p:cNvPr>
          <p:cNvSpPr/>
          <p:nvPr/>
        </p:nvSpPr>
        <p:spPr>
          <a:xfrm>
            <a:off x="2144305" y="2286527"/>
            <a:ext cx="256130" cy="93159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eaLnBrk="1" fontAlgn="auto" hangingPunct="1">
              <a:spcBef>
                <a:spcPts val="0"/>
              </a:spcBef>
              <a:spcAft>
                <a:spcPts val="0"/>
              </a:spcAft>
              <a:defRPr/>
            </a:pPr>
            <a:r>
              <a:rPr lang="zh-TW" altLang="en-US" sz="1050" dirty="0">
                <a:solidFill>
                  <a:schemeClr val="tx1"/>
                </a:solidFill>
                <a:latin typeface="+mn-ea"/>
              </a:rPr>
              <a:t>贾伯炜</a:t>
            </a:r>
            <a:endParaRPr lang="en-US" sz="1050" dirty="0">
              <a:solidFill>
                <a:schemeClr val="tx1"/>
              </a:solidFill>
              <a:latin typeface="+mn-ea"/>
            </a:endParaRPr>
          </a:p>
        </p:txBody>
      </p:sp>
      <p:sp>
        <p:nvSpPr>
          <p:cNvPr id="24" name="Rectangle 61451">
            <a:extLst>
              <a:ext uri="{FF2B5EF4-FFF2-40B4-BE49-F238E27FC236}">
                <a16:creationId xmlns="" xmlns:a16="http://schemas.microsoft.com/office/drawing/2014/main" id="{0C12D5B4-AC55-D248-A9EB-77E8DEB85F80}"/>
              </a:ext>
            </a:extLst>
          </p:cNvPr>
          <p:cNvSpPr/>
          <p:nvPr/>
        </p:nvSpPr>
        <p:spPr>
          <a:xfrm>
            <a:off x="2462673" y="2286524"/>
            <a:ext cx="252466" cy="93159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a:defRPr/>
            </a:pPr>
            <a:r>
              <a:rPr lang="zh-TW" altLang="en-US" sz="1050" dirty="0">
                <a:solidFill>
                  <a:schemeClr val="tx1"/>
                </a:solidFill>
                <a:latin typeface="+mn-ea"/>
              </a:rPr>
              <a:t>炳燕</a:t>
            </a:r>
            <a:endParaRPr lang="en-US" sz="1050" dirty="0">
              <a:solidFill>
                <a:schemeClr val="tx1"/>
              </a:solidFill>
              <a:latin typeface="+mn-ea"/>
            </a:endParaRPr>
          </a:p>
        </p:txBody>
      </p:sp>
      <p:sp>
        <p:nvSpPr>
          <p:cNvPr id="25" name="Rectangle 61451">
            <a:extLst>
              <a:ext uri="{FF2B5EF4-FFF2-40B4-BE49-F238E27FC236}">
                <a16:creationId xmlns="" xmlns:a16="http://schemas.microsoft.com/office/drawing/2014/main" id="{20AEE19D-1479-6C42-AE15-18750BB3D6B5}"/>
              </a:ext>
            </a:extLst>
          </p:cNvPr>
          <p:cNvSpPr/>
          <p:nvPr/>
        </p:nvSpPr>
        <p:spPr>
          <a:xfrm>
            <a:off x="2765951" y="2286524"/>
            <a:ext cx="252467" cy="93404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eaLnBrk="1" fontAlgn="auto" hangingPunct="1">
              <a:spcBef>
                <a:spcPts val="0"/>
              </a:spcBef>
              <a:spcAft>
                <a:spcPts val="0"/>
              </a:spcAft>
              <a:defRPr/>
            </a:pPr>
            <a:r>
              <a:rPr lang="zh-TW" altLang="en-US" sz="1050" dirty="0">
                <a:solidFill>
                  <a:schemeClr val="tx1"/>
                </a:solidFill>
                <a:latin typeface="+mn-ea"/>
              </a:rPr>
              <a:t>郑郁亮</a:t>
            </a:r>
            <a:endParaRPr lang="en-US" sz="1050" dirty="0">
              <a:solidFill>
                <a:schemeClr val="tx1"/>
              </a:solidFill>
              <a:latin typeface="+mn-ea"/>
            </a:endParaRPr>
          </a:p>
        </p:txBody>
      </p:sp>
      <p:sp>
        <p:nvSpPr>
          <p:cNvPr id="26" name="Rectangle 61451">
            <a:extLst>
              <a:ext uri="{FF2B5EF4-FFF2-40B4-BE49-F238E27FC236}">
                <a16:creationId xmlns="" xmlns:a16="http://schemas.microsoft.com/office/drawing/2014/main" id="{C9E9EC09-42B7-AB46-8FC7-2EDFEF1A73AF}"/>
              </a:ext>
            </a:extLst>
          </p:cNvPr>
          <p:cNvSpPr/>
          <p:nvPr/>
        </p:nvSpPr>
        <p:spPr>
          <a:xfrm>
            <a:off x="3659607" y="2246047"/>
            <a:ext cx="502462" cy="973978"/>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850" dirty="0">
                <a:solidFill>
                  <a:schemeClr val="tx1"/>
                </a:solidFill>
                <a:latin typeface="+mn-ea"/>
              </a:rPr>
              <a:t>上海东方证券创新投资有限公司</a:t>
            </a:r>
            <a:endParaRPr lang="en-US" sz="850" dirty="0">
              <a:solidFill>
                <a:schemeClr val="tx1"/>
              </a:solidFill>
              <a:latin typeface="+mn-ea"/>
            </a:endParaRPr>
          </a:p>
        </p:txBody>
      </p:sp>
      <p:sp>
        <p:nvSpPr>
          <p:cNvPr id="27" name="Rectangle 61451">
            <a:extLst>
              <a:ext uri="{FF2B5EF4-FFF2-40B4-BE49-F238E27FC236}">
                <a16:creationId xmlns="" xmlns:a16="http://schemas.microsoft.com/office/drawing/2014/main" id="{14D5C2FE-CF55-914D-B715-E96E7912CB69}"/>
              </a:ext>
            </a:extLst>
          </p:cNvPr>
          <p:cNvSpPr/>
          <p:nvPr/>
        </p:nvSpPr>
        <p:spPr>
          <a:xfrm>
            <a:off x="4215809" y="2284075"/>
            <a:ext cx="277767" cy="936524"/>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eaLnBrk="1" fontAlgn="auto" hangingPunct="1">
              <a:spcBef>
                <a:spcPts val="0"/>
              </a:spcBef>
              <a:spcAft>
                <a:spcPts val="0"/>
              </a:spcAft>
              <a:defRPr/>
            </a:pPr>
            <a:r>
              <a:rPr lang="zh-TW" altLang="en-US" sz="1050" dirty="0">
                <a:solidFill>
                  <a:schemeClr val="tx1"/>
                </a:solidFill>
                <a:latin typeface="+mn-ea"/>
              </a:rPr>
              <a:t>尹江三</a:t>
            </a:r>
            <a:endParaRPr lang="en-US" sz="1050" dirty="0">
              <a:solidFill>
                <a:schemeClr val="tx1"/>
              </a:solidFill>
              <a:latin typeface="+mn-ea"/>
            </a:endParaRPr>
          </a:p>
        </p:txBody>
      </p:sp>
      <p:sp>
        <p:nvSpPr>
          <p:cNvPr id="28" name="Rectangle 61451">
            <a:extLst>
              <a:ext uri="{FF2B5EF4-FFF2-40B4-BE49-F238E27FC236}">
                <a16:creationId xmlns="" xmlns:a16="http://schemas.microsoft.com/office/drawing/2014/main" id="{D784B7E0-1030-514D-B974-1C9E4B05BFB9}"/>
              </a:ext>
            </a:extLst>
          </p:cNvPr>
          <p:cNvSpPr/>
          <p:nvPr/>
        </p:nvSpPr>
        <p:spPr>
          <a:xfrm>
            <a:off x="4544817" y="2283500"/>
            <a:ext cx="259126" cy="93652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eaLnBrk="1" fontAlgn="auto" hangingPunct="1">
              <a:spcBef>
                <a:spcPts val="0"/>
              </a:spcBef>
              <a:spcAft>
                <a:spcPts val="0"/>
              </a:spcAft>
              <a:defRPr/>
            </a:pPr>
            <a:r>
              <a:rPr lang="zh-TW" altLang="en-US" sz="1050" dirty="0">
                <a:solidFill>
                  <a:schemeClr val="tx1"/>
                </a:solidFill>
                <a:latin typeface="+mn-ea"/>
              </a:rPr>
              <a:t>李明芳</a:t>
            </a:r>
            <a:endParaRPr lang="en-US" sz="1050" dirty="0">
              <a:solidFill>
                <a:schemeClr val="tx1"/>
              </a:solidFill>
              <a:latin typeface="+mn-ea"/>
            </a:endParaRPr>
          </a:p>
        </p:txBody>
      </p:sp>
      <p:sp>
        <p:nvSpPr>
          <p:cNvPr id="30" name="Rectangle 61451">
            <a:extLst>
              <a:ext uri="{FF2B5EF4-FFF2-40B4-BE49-F238E27FC236}">
                <a16:creationId xmlns="" xmlns:a16="http://schemas.microsoft.com/office/drawing/2014/main" id="{5EC7A417-08F6-CE46-9C49-25BD91A1ABEF}"/>
              </a:ext>
            </a:extLst>
          </p:cNvPr>
          <p:cNvSpPr/>
          <p:nvPr/>
        </p:nvSpPr>
        <p:spPr>
          <a:xfrm>
            <a:off x="4857018" y="2244144"/>
            <a:ext cx="513107" cy="973978"/>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050" dirty="0">
                <a:solidFill>
                  <a:schemeClr val="tx1"/>
                </a:solidFill>
                <a:latin typeface="+mn-ea"/>
              </a:rPr>
              <a:t>深圳至阳投资咨询有限公司</a:t>
            </a:r>
            <a:endParaRPr lang="en-US" sz="1050" dirty="0">
              <a:solidFill>
                <a:schemeClr val="tx1"/>
              </a:solidFill>
              <a:latin typeface="+mn-ea"/>
            </a:endParaRPr>
          </a:p>
        </p:txBody>
      </p:sp>
      <p:sp>
        <p:nvSpPr>
          <p:cNvPr id="31" name="Rectangle 61451">
            <a:extLst>
              <a:ext uri="{FF2B5EF4-FFF2-40B4-BE49-F238E27FC236}">
                <a16:creationId xmlns="" xmlns:a16="http://schemas.microsoft.com/office/drawing/2014/main" id="{C9A3605B-40C7-8448-AB4A-7B35C2534060}"/>
              </a:ext>
            </a:extLst>
          </p:cNvPr>
          <p:cNvSpPr/>
          <p:nvPr/>
        </p:nvSpPr>
        <p:spPr>
          <a:xfrm>
            <a:off x="5421375" y="2071616"/>
            <a:ext cx="614063" cy="1146504"/>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000" dirty="0">
                <a:solidFill>
                  <a:schemeClr val="tx1"/>
                </a:solidFill>
                <a:latin typeface="+mn-ea"/>
              </a:rPr>
              <a:t>深圳市富明鼎汇股权投资合伙企业</a:t>
            </a:r>
            <a:r>
              <a:rPr lang="zh-CN" altLang="en-US" sz="1000" dirty="0">
                <a:solidFill>
                  <a:schemeClr val="tx1"/>
                </a:solidFill>
                <a:latin typeface="+mn-ea"/>
              </a:rPr>
              <a:t>（</a:t>
            </a:r>
            <a:r>
              <a:rPr lang="zh-TW" altLang="en-US" sz="1000" dirty="0">
                <a:solidFill>
                  <a:schemeClr val="tx1"/>
                </a:solidFill>
                <a:latin typeface="+mn-ea"/>
              </a:rPr>
              <a:t>有限合伙</a:t>
            </a:r>
            <a:r>
              <a:rPr lang="zh-CN" altLang="en-US" sz="1000" dirty="0">
                <a:solidFill>
                  <a:schemeClr val="tx1"/>
                </a:solidFill>
                <a:latin typeface="+mn-ea"/>
              </a:rPr>
              <a:t>）</a:t>
            </a:r>
            <a:endParaRPr lang="en-US" sz="1000" dirty="0">
              <a:solidFill>
                <a:schemeClr val="tx1"/>
              </a:solidFill>
              <a:latin typeface="+mn-ea"/>
            </a:endParaRPr>
          </a:p>
        </p:txBody>
      </p:sp>
      <p:sp>
        <p:nvSpPr>
          <p:cNvPr id="32" name="Rectangle 61451">
            <a:extLst>
              <a:ext uri="{FF2B5EF4-FFF2-40B4-BE49-F238E27FC236}">
                <a16:creationId xmlns="" xmlns:a16="http://schemas.microsoft.com/office/drawing/2014/main" id="{D867E08C-7DD7-D04B-B88C-CD8333E036E8}"/>
              </a:ext>
            </a:extLst>
          </p:cNvPr>
          <p:cNvSpPr/>
          <p:nvPr/>
        </p:nvSpPr>
        <p:spPr>
          <a:xfrm>
            <a:off x="6760383" y="2071616"/>
            <a:ext cx="614063" cy="1146506"/>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900" dirty="0">
                <a:solidFill>
                  <a:schemeClr val="tx1"/>
                </a:solidFill>
                <a:latin typeface="+mn-ea"/>
              </a:rPr>
              <a:t>赣州市鼎心晖弘股权投资合伙企业</a:t>
            </a:r>
            <a:r>
              <a:rPr lang="zh-CN" altLang="en-US" sz="900" dirty="0">
                <a:solidFill>
                  <a:schemeClr val="tx1"/>
                </a:solidFill>
                <a:latin typeface="+mn-ea"/>
              </a:rPr>
              <a:t>（</a:t>
            </a:r>
            <a:r>
              <a:rPr lang="zh-TW" altLang="en-US" sz="900" dirty="0">
                <a:solidFill>
                  <a:schemeClr val="tx1"/>
                </a:solidFill>
                <a:latin typeface="+mn-ea"/>
              </a:rPr>
              <a:t>有限合伙</a:t>
            </a:r>
            <a:r>
              <a:rPr lang="zh-CN" altLang="en-US" sz="900" dirty="0">
                <a:solidFill>
                  <a:schemeClr val="tx1"/>
                </a:solidFill>
                <a:latin typeface="+mn-ea"/>
              </a:rPr>
              <a:t>）</a:t>
            </a:r>
            <a:endParaRPr lang="en-US" sz="900" dirty="0">
              <a:solidFill>
                <a:schemeClr val="tx1"/>
              </a:solidFill>
              <a:latin typeface="+mn-ea"/>
            </a:endParaRPr>
          </a:p>
        </p:txBody>
      </p:sp>
      <p:sp>
        <p:nvSpPr>
          <p:cNvPr id="33" name="Rectangle 61451">
            <a:extLst>
              <a:ext uri="{FF2B5EF4-FFF2-40B4-BE49-F238E27FC236}">
                <a16:creationId xmlns="" xmlns:a16="http://schemas.microsoft.com/office/drawing/2014/main" id="{1341BE50-087D-274F-B6AA-E697F2928261}"/>
              </a:ext>
            </a:extLst>
          </p:cNvPr>
          <p:cNvSpPr/>
          <p:nvPr/>
        </p:nvSpPr>
        <p:spPr>
          <a:xfrm>
            <a:off x="6090879" y="1941045"/>
            <a:ext cx="614063" cy="127707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900" dirty="0">
                <a:solidFill>
                  <a:schemeClr val="tx1"/>
                </a:solidFill>
                <a:latin typeface="+mn-ea"/>
              </a:rPr>
              <a:t>宁波杭州湾新区人保远望启迪科服股权投资中心</a:t>
            </a:r>
            <a:r>
              <a:rPr lang="zh-CN" altLang="en-US" sz="900" dirty="0">
                <a:solidFill>
                  <a:schemeClr val="tx1"/>
                </a:solidFill>
                <a:latin typeface="+mn-ea"/>
              </a:rPr>
              <a:t>（</a:t>
            </a:r>
            <a:r>
              <a:rPr lang="zh-TW" altLang="en-US" sz="900" dirty="0">
                <a:solidFill>
                  <a:schemeClr val="tx1"/>
                </a:solidFill>
                <a:latin typeface="+mn-ea"/>
              </a:rPr>
              <a:t>有限合伙</a:t>
            </a:r>
            <a:r>
              <a:rPr lang="zh-CN" altLang="en-US" sz="900" dirty="0">
                <a:solidFill>
                  <a:schemeClr val="tx1"/>
                </a:solidFill>
                <a:latin typeface="+mn-ea"/>
              </a:rPr>
              <a:t>）</a:t>
            </a:r>
            <a:endParaRPr lang="en-US" sz="900" dirty="0">
              <a:solidFill>
                <a:schemeClr val="tx1"/>
              </a:solidFill>
              <a:latin typeface="+mn-ea"/>
            </a:endParaRPr>
          </a:p>
        </p:txBody>
      </p:sp>
      <p:sp>
        <p:nvSpPr>
          <p:cNvPr id="34" name="Rectangle 61451">
            <a:extLst>
              <a:ext uri="{FF2B5EF4-FFF2-40B4-BE49-F238E27FC236}">
                <a16:creationId xmlns="" xmlns:a16="http://schemas.microsoft.com/office/drawing/2014/main" id="{45D9AB69-02A2-4945-9EB7-CF6BEEBB37DE}"/>
              </a:ext>
            </a:extLst>
          </p:cNvPr>
          <p:cNvSpPr/>
          <p:nvPr/>
        </p:nvSpPr>
        <p:spPr>
          <a:xfrm>
            <a:off x="3076924" y="2284075"/>
            <a:ext cx="524177" cy="93404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850" dirty="0">
                <a:solidFill>
                  <a:schemeClr val="tx1"/>
                </a:solidFill>
                <a:latin typeface="+mn-ea"/>
              </a:rPr>
              <a:t>杭州比邻星创新投资合伙企业</a:t>
            </a:r>
            <a:r>
              <a:rPr lang="zh-CN" altLang="en-US" sz="850" dirty="0">
                <a:solidFill>
                  <a:schemeClr val="tx1"/>
                </a:solidFill>
                <a:latin typeface="+mn-ea"/>
              </a:rPr>
              <a:t>（</a:t>
            </a:r>
            <a:r>
              <a:rPr lang="zh-TW" altLang="en-US" sz="850" dirty="0">
                <a:solidFill>
                  <a:schemeClr val="tx1"/>
                </a:solidFill>
                <a:latin typeface="+mn-ea"/>
              </a:rPr>
              <a:t>有限合伙</a:t>
            </a:r>
            <a:r>
              <a:rPr lang="zh-CN" altLang="en-US" sz="850" dirty="0">
                <a:solidFill>
                  <a:schemeClr val="tx1"/>
                </a:solidFill>
                <a:latin typeface="+mn-ea"/>
              </a:rPr>
              <a:t>）</a:t>
            </a:r>
            <a:endParaRPr lang="en-US" sz="850" dirty="0">
              <a:solidFill>
                <a:schemeClr val="tx1"/>
              </a:solidFill>
              <a:latin typeface="+mn-ea"/>
            </a:endParaRPr>
          </a:p>
        </p:txBody>
      </p:sp>
      <p:sp>
        <p:nvSpPr>
          <p:cNvPr id="35" name="Rectangle 61451">
            <a:extLst>
              <a:ext uri="{FF2B5EF4-FFF2-40B4-BE49-F238E27FC236}">
                <a16:creationId xmlns="" xmlns:a16="http://schemas.microsoft.com/office/drawing/2014/main" id="{1F535EDB-E80D-1949-8F4E-F927798B71C6}"/>
              </a:ext>
            </a:extLst>
          </p:cNvPr>
          <p:cNvSpPr/>
          <p:nvPr/>
        </p:nvSpPr>
        <p:spPr>
          <a:xfrm>
            <a:off x="7968574" y="2234990"/>
            <a:ext cx="644728" cy="97397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900" dirty="0">
                <a:solidFill>
                  <a:schemeClr val="tx1"/>
                </a:solidFill>
                <a:latin typeface="+mn-ea"/>
              </a:rPr>
              <a:t>深圳市人才创新创业二号股权投资基金合伙企业</a:t>
            </a:r>
            <a:r>
              <a:rPr lang="zh-CN" altLang="en-US" sz="900" dirty="0">
                <a:solidFill>
                  <a:schemeClr val="tx1"/>
                </a:solidFill>
                <a:latin typeface="+mn-ea"/>
              </a:rPr>
              <a:t>（</a:t>
            </a:r>
            <a:r>
              <a:rPr lang="zh-TW" altLang="en-US" sz="900" dirty="0">
                <a:solidFill>
                  <a:schemeClr val="tx1"/>
                </a:solidFill>
                <a:latin typeface="+mn-ea"/>
              </a:rPr>
              <a:t>有限合伙</a:t>
            </a:r>
            <a:r>
              <a:rPr lang="zh-CN" altLang="en-US" sz="900" dirty="0">
                <a:solidFill>
                  <a:schemeClr val="tx1"/>
                </a:solidFill>
                <a:latin typeface="+mn-ea"/>
              </a:rPr>
              <a:t>）</a:t>
            </a:r>
            <a:endParaRPr lang="en-US" sz="900" dirty="0">
              <a:solidFill>
                <a:schemeClr val="tx1"/>
              </a:solidFill>
              <a:latin typeface="+mn-ea"/>
            </a:endParaRPr>
          </a:p>
        </p:txBody>
      </p:sp>
      <p:sp>
        <p:nvSpPr>
          <p:cNvPr id="37" name="Rectangle 61451">
            <a:extLst>
              <a:ext uri="{FF2B5EF4-FFF2-40B4-BE49-F238E27FC236}">
                <a16:creationId xmlns="" xmlns:a16="http://schemas.microsoft.com/office/drawing/2014/main" id="{3FF59DF4-7C08-5346-BFC8-E6864E37F398}"/>
              </a:ext>
            </a:extLst>
          </p:cNvPr>
          <p:cNvSpPr/>
          <p:nvPr/>
        </p:nvSpPr>
        <p:spPr>
          <a:xfrm>
            <a:off x="7430510" y="1711243"/>
            <a:ext cx="497146" cy="150687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900" dirty="0">
                <a:solidFill>
                  <a:schemeClr val="tx1"/>
                </a:solidFill>
                <a:latin typeface="+mn-ea"/>
              </a:rPr>
              <a:t>荣成中科股权投资基金合伙企业</a:t>
            </a:r>
            <a:r>
              <a:rPr lang="zh-CN" altLang="en-US" sz="900" dirty="0">
                <a:solidFill>
                  <a:schemeClr val="tx1"/>
                </a:solidFill>
                <a:latin typeface="+mn-ea"/>
              </a:rPr>
              <a:t>（</a:t>
            </a:r>
            <a:r>
              <a:rPr lang="zh-TW" altLang="en-US" sz="900" dirty="0">
                <a:solidFill>
                  <a:schemeClr val="tx1"/>
                </a:solidFill>
                <a:latin typeface="+mn-ea"/>
              </a:rPr>
              <a:t>有限合伙</a:t>
            </a:r>
            <a:r>
              <a:rPr lang="zh-CN" altLang="en-US" sz="900" dirty="0">
                <a:solidFill>
                  <a:schemeClr val="tx1"/>
                </a:solidFill>
                <a:latin typeface="+mn-ea"/>
              </a:rPr>
              <a:t>）</a:t>
            </a:r>
            <a:endParaRPr lang="en-US" sz="900" dirty="0">
              <a:solidFill>
                <a:schemeClr val="tx1"/>
              </a:solidFill>
              <a:latin typeface="+mn-ea"/>
            </a:endParaRPr>
          </a:p>
        </p:txBody>
      </p:sp>
      <p:sp>
        <p:nvSpPr>
          <p:cNvPr id="38" name="Rectangle 61451">
            <a:extLst>
              <a:ext uri="{FF2B5EF4-FFF2-40B4-BE49-F238E27FC236}">
                <a16:creationId xmlns="" xmlns:a16="http://schemas.microsoft.com/office/drawing/2014/main" id="{D131108A-8575-2646-BEFE-EF0D375C6216}"/>
              </a:ext>
            </a:extLst>
          </p:cNvPr>
          <p:cNvSpPr/>
          <p:nvPr/>
        </p:nvSpPr>
        <p:spPr>
          <a:xfrm>
            <a:off x="8698070" y="2234990"/>
            <a:ext cx="256129" cy="983132"/>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eaLnBrk="1" fontAlgn="auto" hangingPunct="1">
              <a:spcBef>
                <a:spcPts val="0"/>
              </a:spcBef>
              <a:spcAft>
                <a:spcPts val="0"/>
              </a:spcAft>
              <a:defRPr/>
            </a:pPr>
            <a:r>
              <a:rPr lang="zh-TW" altLang="en-US" sz="1050" dirty="0">
                <a:solidFill>
                  <a:schemeClr val="tx1"/>
                </a:solidFill>
                <a:latin typeface="+mn-ea"/>
              </a:rPr>
              <a:t>孟龙</a:t>
            </a:r>
            <a:endParaRPr lang="en-US" sz="1050" dirty="0">
              <a:solidFill>
                <a:schemeClr val="tx1"/>
              </a:solidFill>
              <a:latin typeface="+mn-ea"/>
            </a:endParaRPr>
          </a:p>
        </p:txBody>
      </p:sp>
      <p:sp>
        <p:nvSpPr>
          <p:cNvPr id="57" name="矩形 3">
            <a:extLst>
              <a:ext uri="{FF2B5EF4-FFF2-40B4-BE49-F238E27FC236}">
                <a16:creationId xmlns="" xmlns:a16="http://schemas.microsoft.com/office/drawing/2014/main" id="{25FBC635-0306-F240-81A3-742F5CA8E436}"/>
              </a:ext>
            </a:extLst>
          </p:cNvPr>
          <p:cNvSpPr/>
          <p:nvPr/>
        </p:nvSpPr>
        <p:spPr>
          <a:xfrm>
            <a:off x="106333" y="3611648"/>
            <a:ext cx="551754"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50.2878%</a:t>
            </a:r>
            <a:endParaRPr kumimoji="1" lang="zh-CN" altLang="en-US" sz="700" dirty="0">
              <a:latin typeface="Times New Roman" panose="02020603050405020304" pitchFamily="18" charset="0"/>
              <a:cs typeface="Times New Roman" panose="02020603050405020304" pitchFamily="18" charset="0"/>
            </a:endParaRPr>
          </a:p>
        </p:txBody>
      </p:sp>
      <p:sp>
        <p:nvSpPr>
          <p:cNvPr id="58" name="矩形 3">
            <a:extLst>
              <a:ext uri="{FF2B5EF4-FFF2-40B4-BE49-F238E27FC236}">
                <a16:creationId xmlns="" xmlns:a16="http://schemas.microsoft.com/office/drawing/2014/main" id="{79DFA482-A615-CE43-9706-46A35CFCD42A}"/>
              </a:ext>
            </a:extLst>
          </p:cNvPr>
          <p:cNvSpPr/>
          <p:nvPr/>
        </p:nvSpPr>
        <p:spPr>
          <a:xfrm>
            <a:off x="639476" y="3338209"/>
            <a:ext cx="644728" cy="200055"/>
          </a:xfrm>
          <a:prstGeom prst="rect">
            <a:avLst/>
          </a:prstGeom>
        </p:spPr>
        <p:txBody>
          <a:bodyPr wrap="square">
            <a:spAutoFit/>
          </a:bodyPr>
          <a:lstStyle/>
          <a:p>
            <a:r>
              <a:rPr kumimoji="1" lang="en-US" altLang="zh-CN" sz="700" dirty="0">
                <a:latin typeface="Times New Roman" panose="02020603050405020304" pitchFamily="18" charset="0"/>
                <a:cs typeface="Times New Roman" panose="02020603050405020304" pitchFamily="18" charset="0"/>
              </a:rPr>
              <a:t>7.2334%</a:t>
            </a:r>
            <a:endParaRPr kumimoji="1" lang="zh-CN" altLang="en-US" sz="700" dirty="0">
              <a:latin typeface="Times New Roman" panose="02020603050405020304" pitchFamily="18" charset="0"/>
              <a:cs typeface="Times New Roman" panose="02020603050405020304" pitchFamily="18" charset="0"/>
            </a:endParaRPr>
          </a:p>
        </p:txBody>
      </p:sp>
      <p:sp>
        <p:nvSpPr>
          <p:cNvPr id="59" name="矩形 3">
            <a:extLst>
              <a:ext uri="{FF2B5EF4-FFF2-40B4-BE49-F238E27FC236}">
                <a16:creationId xmlns="" xmlns:a16="http://schemas.microsoft.com/office/drawing/2014/main" id="{012133BA-C06F-014F-B024-6F5643900590}"/>
              </a:ext>
            </a:extLst>
          </p:cNvPr>
          <p:cNvSpPr/>
          <p:nvPr/>
        </p:nvSpPr>
        <p:spPr>
          <a:xfrm>
            <a:off x="1216019" y="3536697"/>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5.3397%</a:t>
            </a:r>
            <a:endParaRPr kumimoji="1" lang="zh-CN" altLang="en-US" sz="700" dirty="0">
              <a:latin typeface="Times New Roman" panose="02020603050405020304" pitchFamily="18" charset="0"/>
              <a:cs typeface="Times New Roman" panose="02020603050405020304" pitchFamily="18" charset="0"/>
            </a:endParaRPr>
          </a:p>
        </p:txBody>
      </p:sp>
      <p:sp>
        <p:nvSpPr>
          <p:cNvPr id="60" name="矩形 3">
            <a:extLst>
              <a:ext uri="{FF2B5EF4-FFF2-40B4-BE49-F238E27FC236}">
                <a16:creationId xmlns="" xmlns:a16="http://schemas.microsoft.com/office/drawing/2014/main" id="{831DDC2E-F585-0442-904D-9FE4AF9CC6B0}"/>
              </a:ext>
            </a:extLst>
          </p:cNvPr>
          <p:cNvSpPr/>
          <p:nvPr/>
        </p:nvSpPr>
        <p:spPr>
          <a:xfrm>
            <a:off x="1697797" y="3341811"/>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4.8422%</a:t>
            </a:r>
            <a:endParaRPr kumimoji="1" lang="zh-CN" altLang="en-US" sz="700" dirty="0">
              <a:latin typeface="Times New Roman" panose="02020603050405020304" pitchFamily="18" charset="0"/>
              <a:cs typeface="Times New Roman" panose="02020603050405020304" pitchFamily="18" charset="0"/>
            </a:endParaRPr>
          </a:p>
        </p:txBody>
      </p:sp>
      <p:sp>
        <p:nvSpPr>
          <p:cNvPr id="61" name="矩形 3">
            <a:extLst>
              <a:ext uri="{FF2B5EF4-FFF2-40B4-BE49-F238E27FC236}">
                <a16:creationId xmlns="" xmlns:a16="http://schemas.microsoft.com/office/drawing/2014/main" id="{D887694B-03DF-5547-AFB3-196ABF135298}"/>
              </a:ext>
            </a:extLst>
          </p:cNvPr>
          <p:cNvSpPr/>
          <p:nvPr/>
        </p:nvSpPr>
        <p:spPr>
          <a:xfrm>
            <a:off x="2161822" y="3545332"/>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2.0918%</a:t>
            </a:r>
            <a:endParaRPr kumimoji="1" lang="zh-CN" altLang="en-US" sz="700" dirty="0">
              <a:latin typeface="Times New Roman" panose="02020603050405020304" pitchFamily="18" charset="0"/>
              <a:cs typeface="Times New Roman" panose="02020603050405020304" pitchFamily="18" charset="0"/>
            </a:endParaRPr>
          </a:p>
        </p:txBody>
      </p:sp>
      <p:sp>
        <p:nvSpPr>
          <p:cNvPr id="62" name="矩形 3">
            <a:extLst>
              <a:ext uri="{FF2B5EF4-FFF2-40B4-BE49-F238E27FC236}">
                <a16:creationId xmlns="" xmlns:a16="http://schemas.microsoft.com/office/drawing/2014/main" id="{498C8CBA-298D-654F-8B15-BEC44ADE7588}"/>
              </a:ext>
            </a:extLst>
          </p:cNvPr>
          <p:cNvSpPr/>
          <p:nvPr/>
        </p:nvSpPr>
        <p:spPr>
          <a:xfrm>
            <a:off x="2501974" y="3338209"/>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2.0918%</a:t>
            </a:r>
            <a:endParaRPr kumimoji="1" lang="zh-CN" altLang="en-US" sz="700" dirty="0">
              <a:latin typeface="Times New Roman" panose="02020603050405020304" pitchFamily="18" charset="0"/>
              <a:cs typeface="Times New Roman" panose="02020603050405020304" pitchFamily="18" charset="0"/>
            </a:endParaRPr>
          </a:p>
        </p:txBody>
      </p:sp>
      <p:sp>
        <p:nvSpPr>
          <p:cNvPr id="63" name="矩形 3">
            <a:extLst>
              <a:ext uri="{FF2B5EF4-FFF2-40B4-BE49-F238E27FC236}">
                <a16:creationId xmlns="" xmlns:a16="http://schemas.microsoft.com/office/drawing/2014/main" id="{24DC1E59-0554-9C41-928A-99CE72385F55}"/>
              </a:ext>
            </a:extLst>
          </p:cNvPr>
          <p:cNvSpPr/>
          <p:nvPr/>
        </p:nvSpPr>
        <p:spPr>
          <a:xfrm>
            <a:off x="2815061" y="3558094"/>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2.4725%</a:t>
            </a:r>
            <a:endParaRPr kumimoji="1" lang="zh-CN" altLang="en-US" sz="700" dirty="0">
              <a:latin typeface="Times New Roman" panose="02020603050405020304" pitchFamily="18" charset="0"/>
              <a:cs typeface="Times New Roman" panose="02020603050405020304" pitchFamily="18" charset="0"/>
            </a:endParaRPr>
          </a:p>
        </p:txBody>
      </p:sp>
      <p:sp>
        <p:nvSpPr>
          <p:cNvPr id="65" name="矩形 3">
            <a:extLst>
              <a:ext uri="{FF2B5EF4-FFF2-40B4-BE49-F238E27FC236}">
                <a16:creationId xmlns="" xmlns:a16="http://schemas.microsoft.com/office/drawing/2014/main" id="{231F7695-FE4F-124F-BE9D-61CF7E4F33FF}"/>
              </a:ext>
            </a:extLst>
          </p:cNvPr>
          <p:cNvSpPr/>
          <p:nvPr/>
        </p:nvSpPr>
        <p:spPr>
          <a:xfrm>
            <a:off x="3286646" y="3343407"/>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2.2568%</a:t>
            </a:r>
            <a:endParaRPr kumimoji="1" lang="zh-CN" altLang="en-US" sz="700" dirty="0">
              <a:latin typeface="Times New Roman" panose="02020603050405020304" pitchFamily="18" charset="0"/>
              <a:cs typeface="Times New Roman" panose="02020603050405020304" pitchFamily="18" charset="0"/>
            </a:endParaRPr>
          </a:p>
        </p:txBody>
      </p:sp>
      <p:sp>
        <p:nvSpPr>
          <p:cNvPr id="66" name="矩形 3">
            <a:extLst>
              <a:ext uri="{FF2B5EF4-FFF2-40B4-BE49-F238E27FC236}">
                <a16:creationId xmlns="" xmlns:a16="http://schemas.microsoft.com/office/drawing/2014/main" id="{73622E02-4E13-B943-B0DA-B3B1D2DFEF11}"/>
              </a:ext>
            </a:extLst>
          </p:cNvPr>
          <p:cNvSpPr/>
          <p:nvPr/>
        </p:nvSpPr>
        <p:spPr>
          <a:xfrm>
            <a:off x="3730752" y="3529167"/>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1.6440%</a:t>
            </a:r>
            <a:endParaRPr kumimoji="1" lang="zh-CN" altLang="en-US" sz="700" dirty="0">
              <a:latin typeface="Times New Roman" panose="02020603050405020304" pitchFamily="18" charset="0"/>
              <a:cs typeface="Times New Roman" panose="02020603050405020304" pitchFamily="18" charset="0"/>
            </a:endParaRPr>
          </a:p>
        </p:txBody>
      </p:sp>
      <p:sp>
        <p:nvSpPr>
          <p:cNvPr id="67" name="矩形 3">
            <a:extLst>
              <a:ext uri="{FF2B5EF4-FFF2-40B4-BE49-F238E27FC236}">
                <a16:creationId xmlns="" xmlns:a16="http://schemas.microsoft.com/office/drawing/2014/main" id="{4E06368A-5FAB-FF4C-A8B4-1B37A4334277}"/>
              </a:ext>
            </a:extLst>
          </p:cNvPr>
          <p:cNvSpPr/>
          <p:nvPr/>
        </p:nvSpPr>
        <p:spPr>
          <a:xfrm>
            <a:off x="4223452" y="3343406"/>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1.1010%</a:t>
            </a:r>
            <a:endParaRPr kumimoji="1" lang="zh-CN" altLang="en-US" sz="700" dirty="0">
              <a:latin typeface="Times New Roman" panose="02020603050405020304" pitchFamily="18" charset="0"/>
              <a:cs typeface="Times New Roman" panose="02020603050405020304" pitchFamily="18" charset="0"/>
            </a:endParaRPr>
          </a:p>
        </p:txBody>
      </p:sp>
      <p:sp>
        <p:nvSpPr>
          <p:cNvPr id="68" name="矩形 3">
            <a:extLst>
              <a:ext uri="{FF2B5EF4-FFF2-40B4-BE49-F238E27FC236}">
                <a16:creationId xmlns="" xmlns:a16="http://schemas.microsoft.com/office/drawing/2014/main" id="{3A5A7AAD-73C3-014C-93BB-2658AE1E7FBB}"/>
              </a:ext>
            </a:extLst>
          </p:cNvPr>
          <p:cNvSpPr/>
          <p:nvPr/>
        </p:nvSpPr>
        <p:spPr>
          <a:xfrm>
            <a:off x="4600335" y="3550052"/>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0.3420%</a:t>
            </a:r>
            <a:endParaRPr kumimoji="1" lang="zh-CN" altLang="en-US" sz="700" dirty="0">
              <a:latin typeface="Times New Roman" panose="02020603050405020304" pitchFamily="18" charset="0"/>
              <a:cs typeface="Times New Roman" panose="02020603050405020304" pitchFamily="18" charset="0"/>
            </a:endParaRPr>
          </a:p>
        </p:txBody>
      </p:sp>
      <p:sp>
        <p:nvSpPr>
          <p:cNvPr id="69" name="矩形 3">
            <a:extLst>
              <a:ext uri="{FF2B5EF4-FFF2-40B4-BE49-F238E27FC236}">
                <a16:creationId xmlns="" xmlns:a16="http://schemas.microsoft.com/office/drawing/2014/main" id="{5BBEEDBB-0070-7F49-90B4-BCAAAC92B8B7}"/>
              </a:ext>
            </a:extLst>
          </p:cNvPr>
          <p:cNvSpPr/>
          <p:nvPr/>
        </p:nvSpPr>
        <p:spPr>
          <a:xfrm>
            <a:off x="5236716" y="3345035"/>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7.4035%</a:t>
            </a:r>
            <a:endParaRPr kumimoji="1" lang="zh-CN" altLang="en-US" sz="700" dirty="0">
              <a:latin typeface="Times New Roman" panose="02020603050405020304" pitchFamily="18" charset="0"/>
              <a:cs typeface="Times New Roman" panose="02020603050405020304" pitchFamily="18" charset="0"/>
            </a:endParaRPr>
          </a:p>
        </p:txBody>
      </p:sp>
      <p:sp>
        <p:nvSpPr>
          <p:cNvPr id="70" name="矩形 3">
            <a:extLst>
              <a:ext uri="{FF2B5EF4-FFF2-40B4-BE49-F238E27FC236}">
                <a16:creationId xmlns="" xmlns:a16="http://schemas.microsoft.com/office/drawing/2014/main" id="{B4BB6E30-F598-FD41-A546-69642DA9E49F}"/>
              </a:ext>
            </a:extLst>
          </p:cNvPr>
          <p:cNvSpPr/>
          <p:nvPr/>
        </p:nvSpPr>
        <p:spPr>
          <a:xfrm>
            <a:off x="5689897" y="3541866"/>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3.3852%</a:t>
            </a:r>
            <a:endParaRPr kumimoji="1" lang="zh-CN" altLang="en-US" sz="700" dirty="0">
              <a:latin typeface="Times New Roman" panose="02020603050405020304" pitchFamily="18" charset="0"/>
              <a:cs typeface="Times New Roman" panose="02020603050405020304" pitchFamily="18" charset="0"/>
            </a:endParaRPr>
          </a:p>
        </p:txBody>
      </p:sp>
      <p:sp>
        <p:nvSpPr>
          <p:cNvPr id="71" name="矩形 3">
            <a:extLst>
              <a:ext uri="{FF2B5EF4-FFF2-40B4-BE49-F238E27FC236}">
                <a16:creationId xmlns="" xmlns:a16="http://schemas.microsoft.com/office/drawing/2014/main" id="{217C2A1C-F839-434B-98BB-3005DF6F9CDC}"/>
              </a:ext>
            </a:extLst>
          </p:cNvPr>
          <p:cNvSpPr/>
          <p:nvPr/>
        </p:nvSpPr>
        <p:spPr>
          <a:xfrm>
            <a:off x="6198072" y="3348028"/>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2.0604%</a:t>
            </a:r>
            <a:endParaRPr kumimoji="1" lang="zh-CN" altLang="en-US" sz="700" dirty="0">
              <a:latin typeface="Times New Roman" panose="02020603050405020304" pitchFamily="18" charset="0"/>
              <a:cs typeface="Times New Roman" panose="02020603050405020304" pitchFamily="18" charset="0"/>
            </a:endParaRPr>
          </a:p>
        </p:txBody>
      </p:sp>
      <p:sp>
        <p:nvSpPr>
          <p:cNvPr id="72" name="矩形 3">
            <a:extLst>
              <a:ext uri="{FF2B5EF4-FFF2-40B4-BE49-F238E27FC236}">
                <a16:creationId xmlns="" xmlns:a16="http://schemas.microsoft.com/office/drawing/2014/main" id="{0E5F2CDD-8AC5-9B42-BC34-46EFB70FEC7F}"/>
              </a:ext>
            </a:extLst>
          </p:cNvPr>
          <p:cNvSpPr/>
          <p:nvPr/>
        </p:nvSpPr>
        <p:spPr>
          <a:xfrm>
            <a:off x="6807332" y="3534345"/>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3.1085%</a:t>
            </a:r>
            <a:endParaRPr kumimoji="1" lang="zh-CN" altLang="en-US" sz="700" dirty="0">
              <a:latin typeface="Times New Roman" panose="02020603050405020304" pitchFamily="18" charset="0"/>
              <a:cs typeface="Times New Roman" panose="02020603050405020304" pitchFamily="18" charset="0"/>
            </a:endParaRPr>
          </a:p>
        </p:txBody>
      </p:sp>
      <p:sp>
        <p:nvSpPr>
          <p:cNvPr id="73" name="矩形 3">
            <a:extLst>
              <a:ext uri="{FF2B5EF4-FFF2-40B4-BE49-F238E27FC236}">
                <a16:creationId xmlns="" xmlns:a16="http://schemas.microsoft.com/office/drawing/2014/main" id="{DAF6006D-58AA-314F-B44C-EBE69A812340}"/>
              </a:ext>
            </a:extLst>
          </p:cNvPr>
          <p:cNvSpPr/>
          <p:nvPr/>
        </p:nvSpPr>
        <p:spPr>
          <a:xfrm>
            <a:off x="7430510" y="3345034"/>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1.5542%</a:t>
            </a:r>
            <a:endParaRPr kumimoji="1" lang="zh-CN" altLang="en-US" sz="700" dirty="0">
              <a:latin typeface="Times New Roman" panose="02020603050405020304" pitchFamily="18" charset="0"/>
              <a:cs typeface="Times New Roman" panose="02020603050405020304" pitchFamily="18" charset="0"/>
            </a:endParaRPr>
          </a:p>
        </p:txBody>
      </p:sp>
      <p:sp>
        <p:nvSpPr>
          <p:cNvPr id="74" name="矩形 3">
            <a:extLst>
              <a:ext uri="{FF2B5EF4-FFF2-40B4-BE49-F238E27FC236}">
                <a16:creationId xmlns="" xmlns:a16="http://schemas.microsoft.com/office/drawing/2014/main" id="{57A50F59-7952-6041-829F-3DA3C57EF058}"/>
              </a:ext>
            </a:extLst>
          </p:cNvPr>
          <p:cNvSpPr/>
          <p:nvPr/>
        </p:nvSpPr>
        <p:spPr>
          <a:xfrm>
            <a:off x="7966223" y="3545456"/>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2.2568%</a:t>
            </a:r>
            <a:endParaRPr kumimoji="1" lang="zh-CN" altLang="en-US" sz="700" dirty="0">
              <a:latin typeface="Times New Roman" panose="02020603050405020304" pitchFamily="18" charset="0"/>
              <a:cs typeface="Times New Roman" panose="02020603050405020304" pitchFamily="18" charset="0"/>
            </a:endParaRPr>
          </a:p>
        </p:txBody>
      </p:sp>
      <p:sp>
        <p:nvSpPr>
          <p:cNvPr id="75" name="矩形 3">
            <a:extLst>
              <a:ext uri="{FF2B5EF4-FFF2-40B4-BE49-F238E27FC236}">
                <a16:creationId xmlns="" xmlns:a16="http://schemas.microsoft.com/office/drawing/2014/main" id="{507B7072-C9A4-D94C-B841-E34F34D61C0C}"/>
              </a:ext>
            </a:extLst>
          </p:cNvPr>
          <p:cNvSpPr/>
          <p:nvPr/>
        </p:nvSpPr>
        <p:spPr>
          <a:xfrm>
            <a:off x="8618385" y="3345034"/>
            <a:ext cx="506870" cy="200055"/>
          </a:xfrm>
          <a:prstGeom prst="rect">
            <a:avLst/>
          </a:prstGeom>
        </p:spPr>
        <p:txBody>
          <a:bodyPr wrap="none">
            <a:spAutoFit/>
          </a:bodyPr>
          <a:lstStyle/>
          <a:p>
            <a:r>
              <a:rPr kumimoji="1" lang="en-US" altLang="zh-CN" sz="700" dirty="0">
                <a:latin typeface="Times New Roman" panose="02020603050405020304" pitchFamily="18" charset="0"/>
                <a:cs typeface="Times New Roman" panose="02020603050405020304" pitchFamily="18" charset="0"/>
              </a:rPr>
              <a:t>0.5284%</a:t>
            </a:r>
            <a:endParaRPr kumimoji="1" lang="zh-CN" altLang="en-US" sz="700" dirty="0">
              <a:latin typeface="Times New Roman" panose="02020603050405020304" pitchFamily="18" charset="0"/>
              <a:cs typeface="Times New Roman" panose="02020603050405020304" pitchFamily="18" charset="0"/>
            </a:endParaRPr>
          </a:p>
        </p:txBody>
      </p:sp>
      <p:sp>
        <p:nvSpPr>
          <p:cNvPr id="76" name="Rectangle 61451">
            <a:extLst>
              <a:ext uri="{FF2B5EF4-FFF2-40B4-BE49-F238E27FC236}">
                <a16:creationId xmlns="" xmlns:a16="http://schemas.microsoft.com/office/drawing/2014/main" id="{1E8DF554-9875-C24E-A1E9-D6F0AACAB2F1}"/>
              </a:ext>
            </a:extLst>
          </p:cNvPr>
          <p:cNvSpPr/>
          <p:nvPr/>
        </p:nvSpPr>
        <p:spPr>
          <a:xfrm>
            <a:off x="636215" y="4993454"/>
            <a:ext cx="1312769" cy="41915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000" dirty="0">
                <a:solidFill>
                  <a:schemeClr val="tx1"/>
                </a:solidFill>
                <a:latin typeface="+mn-ea"/>
              </a:rPr>
              <a:t>深圳市资福软件有限公司</a:t>
            </a:r>
            <a:endParaRPr lang="en-US" sz="1000" dirty="0">
              <a:solidFill>
                <a:schemeClr val="tx1"/>
              </a:solidFill>
              <a:latin typeface="+mn-ea"/>
            </a:endParaRPr>
          </a:p>
        </p:txBody>
      </p:sp>
      <p:sp>
        <p:nvSpPr>
          <p:cNvPr id="77" name="Rectangle 61451">
            <a:extLst>
              <a:ext uri="{FF2B5EF4-FFF2-40B4-BE49-F238E27FC236}">
                <a16:creationId xmlns="" xmlns:a16="http://schemas.microsoft.com/office/drawing/2014/main" id="{6823034F-9E91-AF4B-AB41-3BA042F167B7}"/>
              </a:ext>
            </a:extLst>
          </p:cNvPr>
          <p:cNvSpPr/>
          <p:nvPr/>
        </p:nvSpPr>
        <p:spPr>
          <a:xfrm>
            <a:off x="2717249" y="4989852"/>
            <a:ext cx="1312769" cy="41915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000" dirty="0">
                <a:solidFill>
                  <a:schemeClr val="tx1"/>
                </a:solidFill>
                <a:latin typeface="+mn-ea"/>
              </a:rPr>
              <a:t>深圳美福诊所</a:t>
            </a:r>
            <a:endParaRPr lang="en-US" sz="1000" dirty="0">
              <a:solidFill>
                <a:schemeClr val="tx1"/>
              </a:solidFill>
              <a:latin typeface="+mn-ea"/>
            </a:endParaRPr>
          </a:p>
        </p:txBody>
      </p:sp>
      <p:sp>
        <p:nvSpPr>
          <p:cNvPr id="78" name="Rectangle 61451">
            <a:extLst>
              <a:ext uri="{FF2B5EF4-FFF2-40B4-BE49-F238E27FC236}">
                <a16:creationId xmlns="" xmlns:a16="http://schemas.microsoft.com/office/drawing/2014/main" id="{40F62FB2-EF30-F444-BDEE-F27090BD7F67}"/>
              </a:ext>
            </a:extLst>
          </p:cNvPr>
          <p:cNvSpPr/>
          <p:nvPr/>
        </p:nvSpPr>
        <p:spPr>
          <a:xfrm>
            <a:off x="4778110" y="4993454"/>
            <a:ext cx="1312769" cy="41915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000" dirty="0">
                <a:solidFill>
                  <a:schemeClr val="tx1"/>
                </a:solidFill>
                <a:latin typeface="+mn-ea"/>
              </a:rPr>
              <a:t>深圳市圣运营管理有限公司</a:t>
            </a:r>
            <a:endParaRPr lang="en-US" sz="1000" dirty="0">
              <a:solidFill>
                <a:schemeClr val="tx1"/>
              </a:solidFill>
              <a:latin typeface="+mn-ea"/>
            </a:endParaRPr>
          </a:p>
        </p:txBody>
      </p:sp>
      <p:sp>
        <p:nvSpPr>
          <p:cNvPr id="79" name="Rectangle 61451">
            <a:extLst>
              <a:ext uri="{FF2B5EF4-FFF2-40B4-BE49-F238E27FC236}">
                <a16:creationId xmlns="" xmlns:a16="http://schemas.microsoft.com/office/drawing/2014/main" id="{82506A0F-84ED-CB42-805E-4A0E1F4ABD21}"/>
              </a:ext>
            </a:extLst>
          </p:cNvPr>
          <p:cNvSpPr/>
          <p:nvPr/>
        </p:nvSpPr>
        <p:spPr>
          <a:xfrm>
            <a:off x="6838373" y="4989851"/>
            <a:ext cx="1681420" cy="41915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000" dirty="0">
                <a:solidFill>
                  <a:schemeClr val="tx1"/>
                </a:solidFill>
                <a:latin typeface="+mn-ea"/>
              </a:rPr>
              <a:t>共青城合创投资合伙企业</a:t>
            </a:r>
            <a:r>
              <a:rPr lang="zh-CN" altLang="en-US" sz="1000" dirty="0">
                <a:solidFill>
                  <a:schemeClr val="tx1"/>
                </a:solidFill>
                <a:latin typeface="+mn-ea"/>
              </a:rPr>
              <a:t>（</a:t>
            </a:r>
            <a:r>
              <a:rPr lang="zh-TW" altLang="en-US" sz="1000" dirty="0">
                <a:solidFill>
                  <a:schemeClr val="tx1"/>
                </a:solidFill>
                <a:latin typeface="+mn-ea"/>
              </a:rPr>
              <a:t>有限合伙</a:t>
            </a:r>
            <a:r>
              <a:rPr lang="zh-CN" altLang="en-US" sz="1000" dirty="0">
                <a:solidFill>
                  <a:schemeClr val="tx1"/>
                </a:solidFill>
                <a:latin typeface="+mn-ea"/>
              </a:rPr>
              <a:t>）</a:t>
            </a:r>
            <a:endParaRPr lang="en-US" sz="1000" dirty="0">
              <a:solidFill>
                <a:schemeClr val="tx1"/>
              </a:solidFill>
              <a:latin typeface="+mn-ea"/>
            </a:endParaRPr>
          </a:p>
        </p:txBody>
      </p:sp>
      <p:cxnSp>
        <p:nvCxnSpPr>
          <p:cNvPr id="107" name="直线连接符 100">
            <a:extLst>
              <a:ext uri="{FF2B5EF4-FFF2-40B4-BE49-F238E27FC236}">
                <a16:creationId xmlns="" xmlns:a16="http://schemas.microsoft.com/office/drawing/2014/main" id="{1764008A-D434-604D-AAEA-8759A66C8CD9}"/>
              </a:ext>
            </a:extLst>
          </p:cNvPr>
          <p:cNvCxnSpPr>
            <a:cxnSpLocks/>
          </p:cNvCxnSpPr>
          <p:nvPr/>
        </p:nvCxnSpPr>
        <p:spPr>
          <a:xfrm>
            <a:off x="4561457" y="4569853"/>
            <a:ext cx="0" cy="1734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49">
            <a:extLst>
              <a:ext uri="{FF2B5EF4-FFF2-40B4-BE49-F238E27FC236}">
                <a16:creationId xmlns="" xmlns:a16="http://schemas.microsoft.com/office/drawing/2014/main" id="{635AF845-5DB8-354F-A438-3CCFD57B7896}"/>
              </a:ext>
            </a:extLst>
          </p:cNvPr>
          <p:cNvCxnSpPr>
            <a:cxnSpLocks/>
          </p:cNvCxnSpPr>
          <p:nvPr/>
        </p:nvCxnSpPr>
        <p:spPr>
          <a:xfrm>
            <a:off x="1290636" y="4751249"/>
            <a:ext cx="63632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线连接符 100">
            <a:extLst>
              <a:ext uri="{FF2B5EF4-FFF2-40B4-BE49-F238E27FC236}">
                <a16:creationId xmlns="" xmlns:a16="http://schemas.microsoft.com/office/drawing/2014/main" id="{CC21747E-2721-EB49-8B02-867060FC991E}"/>
              </a:ext>
            </a:extLst>
          </p:cNvPr>
          <p:cNvCxnSpPr>
            <a:cxnSpLocks/>
            <a:endCxn id="76" idx="0"/>
          </p:cNvCxnSpPr>
          <p:nvPr/>
        </p:nvCxnSpPr>
        <p:spPr>
          <a:xfrm>
            <a:off x="1292600" y="4751249"/>
            <a:ext cx="0" cy="2422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直线连接符 100">
            <a:extLst>
              <a:ext uri="{FF2B5EF4-FFF2-40B4-BE49-F238E27FC236}">
                <a16:creationId xmlns="" xmlns:a16="http://schemas.microsoft.com/office/drawing/2014/main" id="{8A9F2AB6-BBAB-6B48-BB70-B5408DC78224}"/>
              </a:ext>
            </a:extLst>
          </p:cNvPr>
          <p:cNvCxnSpPr>
            <a:cxnSpLocks/>
          </p:cNvCxnSpPr>
          <p:nvPr/>
        </p:nvCxnSpPr>
        <p:spPr>
          <a:xfrm>
            <a:off x="3286646" y="4750388"/>
            <a:ext cx="0" cy="24220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直线连接符 100">
            <a:extLst>
              <a:ext uri="{FF2B5EF4-FFF2-40B4-BE49-F238E27FC236}">
                <a16:creationId xmlns="" xmlns:a16="http://schemas.microsoft.com/office/drawing/2014/main" id="{2FD510CE-0298-C04D-8F74-6A3BBB267FBA}"/>
              </a:ext>
            </a:extLst>
          </p:cNvPr>
          <p:cNvCxnSpPr>
            <a:cxnSpLocks/>
          </p:cNvCxnSpPr>
          <p:nvPr/>
        </p:nvCxnSpPr>
        <p:spPr>
          <a:xfrm>
            <a:off x="5421375" y="4754405"/>
            <a:ext cx="0" cy="24220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直线连接符 100">
            <a:extLst>
              <a:ext uri="{FF2B5EF4-FFF2-40B4-BE49-F238E27FC236}">
                <a16:creationId xmlns="" xmlns:a16="http://schemas.microsoft.com/office/drawing/2014/main" id="{0D4B056B-9586-8349-B5A6-1DBB37A48A58}"/>
              </a:ext>
            </a:extLst>
          </p:cNvPr>
          <p:cNvCxnSpPr>
            <a:cxnSpLocks/>
          </p:cNvCxnSpPr>
          <p:nvPr/>
        </p:nvCxnSpPr>
        <p:spPr>
          <a:xfrm>
            <a:off x="7649639" y="4751561"/>
            <a:ext cx="0" cy="24220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 xmlns:a16="http://schemas.microsoft.com/office/drawing/2014/main" id="{461E64B4-D0D7-054B-9B68-7EC7306F7BF0}"/>
              </a:ext>
            </a:extLst>
          </p:cNvPr>
          <p:cNvSpPr/>
          <p:nvPr/>
        </p:nvSpPr>
        <p:spPr>
          <a:xfrm>
            <a:off x="595687" y="2486450"/>
            <a:ext cx="661202" cy="822404"/>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500" dirty="0">
              <a:solidFill>
                <a:schemeClr val="tx1"/>
              </a:solidFill>
            </a:endParaRPr>
          </a:p>
        </p:txBody>
      </p:sp>
      <p:sp>
        <p:nvSpPr>
          <p:cNvPr id="120" name="矩形 3">
            <a:extLst>
              <a:ext uri="{FF2B5EF4-FFF2-40B4-BE49-F238E27FC236}">
                <a16:creationId xmlns="" xmlns:a16="http://schemas.microsoft.com/office/drawing/2014/main" id="{D78ED665-4E3E-8641-8AA8-0B5D223E2401}"/>
              </a:ext>
            </a:extLst>
          </p:cNvPr>
          <p:cNvSpPr/>
          <p:nvPr/>
        </p:nvSpPr>
        <p:spPr>
          <a:xfrm>
            <a:off x="540123" y="3158982"/>
            <a:ext cx="813582" cy="215444"/>
          </a:xfrm>
          <a:prstGeom prst="rect">
            <a:avLst/>
          </a:prstGeom>
        </p:spPr>
        <p:txBody>
          <a:bodyPr wrap="square">
            <a:spAutoFit/>
          </a:bodyPr>
          <a:lstStyle/>
          <a:p>
            <a:pPr algn="ctr"/>
            <a:r>
              <a:rPr kumimoji="1" lang="zh-TW" altLang="en-US" sz="800" b="1" dirty="0">
                <a:solidFill>
                  <a:srgbClr val="C00000"/>
                </a:solidFill>
                <a:latin typeface="Times New Roman" panose="02020603050405020304" pitchFamily="18" charset="0"/>
                <a:cs typeface="Times New Roman" panose="02020603050405020304" pitchFamily="18" charset="0"/>
              </a:rPr>
              <a:t>员工持股平台</a:t>
            </a:r>
            <a:endParaRPr kumimoji="1" lang="zh-CN" altLang="en-US" sz="800" b="1" dirty="0">
              <a:solidFill>
                <a:srgbClr val="C00000"/>
              </a:solidFill>
              <a:latin typeface="Times New Roman" panose="02020603050405020304" pitchFamily="18" charset="0"/>
              <a:cs typeface="Times New Roman" panose="02020603050405020304" pitchFamily="18" charset="0"/>
            </a:endParaRPr>
          </a:p>
        </p:txBody>
      </p:sp>
      <p:sp>
        <p:nvSpPr>
          <p:cNvPr id="121" name="矩形 3">
            <a:extLst>
              <a:ext uri="{FF2B5EF4-FFF2-40B4-BE49-F238E27FC236}">
                <a16:creationId xmlns="" xmlns:a16="http://schemas.microsoft.com/office/drawing/2014/main" id="{0B3966BE-79C1-D443-86A3-6926FECC0195}"/>
              </a:ext>
            </a:extLst>
          </p:cNvPr>
          <p:cNvSpPr/>
          <p:nvPr/>
        </p:nvSpPr>
        <p:spPr>
          <a:xfrm>
            <a:off x="1277094" y="4750388"/>
            <a:ext cx="997389" cy="246221"/>
          </a:xfrm>
          <a:prstGeom prst="rect">
            <a:avLst/>
          </a:prstGeom>
        </p:spPr>
        <p:txBody>
          <a:bodyPr wrap="none">
            <a:spAutoFit/>
          </a:bodyPr>
          <a:lstStyle/>
          <a:p>
            <a:r>
              <a:rPr kumimoji="1" lang="en-US" altLang="zh-CN" sz="1000" dirty="0">
                <a:latin typeface="Times New Roman" panose="02020603050405020304" pitchFamily="18" charset="0"/>
                <a:cs typeface="Times New Roman" panose="02020603050405020304" pitchFamily="18" charset="0"/>
              </a:rPr>
              <a:t>100%</a:t>
            </a:r>
            <a:r>
              <a:rPr kumimoji="1" lang="zh-CN" altLang="en-US" sz="1000" dirty="0">
                <a:latin typeface="Times New Roman" panose="02020603050405020304" pitchFamily="18" charset="0"/>
                <a:cs typeface="Times New Roman" panose="02020603050405020304" pitchFamily="18" charset="0"/>
              </a:rPr>
              <a:t>（</a:t>
            </a:r>
            <a:r>
              <a:rPr kumimoji="1" lang="zh-TW" altLang="en-US" sz="1000" dirty="0">
                <a:latin typeface="Times New Roman" panose="02020603050405020304" pitchFamily="18" charset="0"/>
                <a:cs typeface="Times New Roman" panose="02020603050405020304" pitchFamily="18" charset="0"/>
              </a:rPr>
              <a:t>控股</a:t>
            </a:r>
            <a:r>
              <a:rPr kumimoji="1" lang="zh-CN" altLang="en-US" sz="1000" dirty="0">
                <a:latin typeface="Times New Roman" panose="02020603050405020304" pitchFamily="18" charset="0"/>
                <a:cs typeface="Times New Roman" panose="02020603050405020304" pitchFamily="18" charset="0"/>
              </a:rPr>
              <a:t>）</a:t>
            </a:r>
          </a:p>
        </p:txBody>
      </p:sp>
      <p:sp>
        <p:nvSpPr>
          <p:cNvPr id="122" name="矩形 3">
            <a:extLst>
              <a:ext uri="{FF2B5EF4-FFF2-40B4-BE49-F238E27FC236}">
                <a16:creationId xmlns="" xmlns:a16="http://schemas.microsoft.com/office/drawing/2014/main" id="{FDC503CC-1A60-EF4D-8700-4C1D53041DCC}"/>
              </a:ext>
            </a:extLst>
          </p:cNvPr>
          <p:cNvSpPr/>
          <p:nvPr/>
        </p:nvSpPr>
        <p:spPr>
          <a:xfrm>
            <a:off x="3251308" y="4749527"/>
            <a:ext cx="1029449" cy="246221"/>
          </a:xfrm>
          <a:prstGeom prst="rect">
            <a:avLst/>
          </a:prstGeom>
        </p:spPr>
        <p:txBody>
          <a:bodyPr wrap="none">
            <a:spAutoFit/>
          </a:bodyPr>
          <a:lstStyle/>
          <a:p>
            <a:r>
              <a:rPr kumimoji="1" lang="en-US" altLang="zh-CN" sz="1000" dirty="0">
                <a:latin typeface="Times New Roman" panose="02020603050405020304" pitchFamily="18" charset="0"/>
                <a:cs typeface="Times New Roman" panose="02020603050405020304" pitchFamily="18" charset="0"/>
              </a:rPr>
              <a:t>100%</a:t>
            </a:r>
            <a:r>
              <a:rPr kumimoji="1" lang="zh-CN" altLang="en-US" sz="1000" dirty="0">
                <a:latin typeface="Times New Roman" panose="02020603050405020304" pitchFamily="18" charset="0"/>
                <a:cs typeface="Times New Roman" panose="02020603050405020304" pitchFamily="18" charset="0"/>
              </a:rPr>
              <a:t> （</a:t>
            </a:r>
            <a:r>
              <a:rPr kumimoji="1" lang="zh-TW" altLang="en-US" sz="1000" dirty="0">
                <a:latin typeface="Times New Roman" panose="02020603050405020304" pitchFamily="18" charset="0"/>
                <a:cs typeface="Times New Roman" panose="02020603050405020304" pitchFamily="18" charset="0"/>
              </a:rPr>
              <a:t>控股</a:t>
            </a:r>
            <a:r>
              <a:rPr kumimoji="1" lang="zh-CN" altLang="en-US" sz="1000" dirty="0">
                <a:latin typeface="Times New Roman" panose="02020603050405020304" pitchFamily="18" charset="0"/>
                <a:cs typeface="Times New Roman" panose="02020603050405020304" pitchFamily="18" charset="0"/>
              </a:rPr>
              <a:t>）</a:t>
            </a:r>
          </a:p>
        </p:txBody>
      </p:sp>
      <p:sp>
        <p:nvSpPr>
          <p:cNvPr id="123" name="矩形 3">
            <a:extLst>
              <a:ext uri="{FF2B5EF4-FFF2-40B4-BE49-F238E27FC236}">
                <a16:creationId xmlns="" xmlns:a16="http://schemas.microsoft.com/office/drawing/2014/main" id="{8BB3D288-9EBA-904D-A6B4-0F5E22DE5090}"/>
              </a:ext>
            </a:extLst>
          </p:cNvPr>
          <p:cNvSpPr/>
          <p:nvPr/>
        </p:nvSpPr>
        <p:spPr>
          <a:xfrm>
            <a:off x="5422637" y="4744658"/>
            <a:ext cx="1061509" cy="246221"/>
          </a:xfrm>
          <a:prstGeom prst="rect">
            <a:avLst/>
          </a:prstGeom>
        </p:spPr>
        <p:txBody>
          <a:bodyPr wrap="none">
            <a:spAutoFit/>
          </a:bodyPr>
          <a:lstStyle/>
          <a:p>
            <a:r>
              <a:rPr kumimoji="1" lang="en-US" altLang="zh-CN" sz="1000" dirty="0">
                <a:latin typeface="Times New Roman" panose="02020603050405020304" pitchFamily="18" charset="0"/>
                <a:cs typeface="Times New Roman" panose="02020603050405020304" pitchFamily="18" charset="0"/>
              </a:rPr>
              <a:t>100%</a:t>
            </a:r>
            <a:r>
              <a:rPr kumimoji="1" lang="zh-CN" altLang="en-US" sz="1000" dirty="0">
                <a:latin typeface="Times New Roman" panose="02020603050405020304" pitchFamily="18" charset="0"/>
                <a:cs typeface="Times New Roman" panose="02020603050405020304" pitchFamily="18" charset="0"/>
              </a:rPr>
              <a:t> （</a:t>
            </a:r>
            <a:r>
              <a:rPr kumimoji="1" lang="zh-TW" altLang="en-US" sz="1000" dirty="0">
                <a:latin typeface="Times New Roman" panose="02020603050405020304" pitchFamily="18" charset="0"/>
                <a:cs typeface="Times New Roman" panose="02020603050405020304" pitchFamily="18" charset="0"/>
              </a:rPr>
              <a:t>控股</a:t>
            </a:r>
            <a:r>
              <a:rPr kumimoji="1" lang="zh-CN" altLang="en-US" sz="1000" dirty="0">
                <a:latin typeface="Times New Roman" panose="02020603050405020304" pitchFamily="18" charset="0"/>
                <a:cs typeface="Times New Roman" panose="02020603050405020304" pitchFamily="18" charset="0"/>
              </a:rPr>
              <a:t>） </a:t>
            </a:r>
          </a:p>
        </p:txBody>
      </p:sp>
      <p:sp>
        <p:nvSpPr>
          <p:cNvPr id="124" name="矩形 3">
            <a:extLst>
              <a:ext uri="{FF2B5EF4-FFF2-40B4-BE49-F238E27FC236}">
                <a16:creationId xmlns="" xmlns:a16="http://schemas.microsoft.com/office/drawing/2014/main" id="{70C0FE5E-3EC2-E442-99D7-12FED5F4A002}"/>
              </a:ext>
            </a:extLst>
          </p:cNvPr>
          <p:cNvSpPr/>
          <p:nvPr/>
        </p:nvSpPr>
        <p:spPr>
          <a:xfrm>
            <a:off x="7663376" y="4750388"/>
            <a:ext cx="965329" cy="246221"/>
          </a:xfrm>
          <a:prstGeom prst="rect">
            <a:avLst/>
          </a:prstGeom>
        </p:spPr>
        <p:txBody>
          <a:bodyPr wrap="none">
            <a:spAutoFit/>
          </a:bodyPr>
          <a:lstStyle/>
          <a:p>
            <a:r>
              <a:rPr kumimoji="1" lang="en-US" altLang="zh-CN" sz="1000" dirty="0">
                <a:latin typeface="Times New Roman" panose="02020603050405020304" pitchFamily="18" charset="0"/>
                <a:cs typeface="Times New Roman" panose="02020603050405020304" pitchFamily="18" charset="0"/>
              </a:rPr>
              <a:t>99%</a:t>
            </a:r>
            <a:r>
              <a:rPr kumimoji="1" lang="zh-CN" altLang="en-US" sz="1000" dirty="0">
                <a:latin typeface="Times New Roman" panose="02020603050405020304" pitchFamily="18" charset="0"/>
                <a:cs typeface="Times New Roman" panose="02020603050405020304" pitchFamily="18" charset="0"/>
              </a:rPr>
              <a:t> （</a:t>
            </a:r>
            <a:r>
              <a:rPr kumimoji="1" lang="zh-TW" altLang="en-US" sz="1000" dirty="0">
                <a:latin typeface="Times New Roman" panose="02020603050405020304" pitchFamily="18" charset="0"/>
                <a:cs typeface="Times New Roman" panose="02020603050405020304" pitchFamily="18" charset="0"/>
              </a:rPr>
              <a:t>控股</a:t>
            </a:r>
            <a:r>
              <a:rPr kumimoji="1" lang="zh-CN" altLang="en-US" sz="1000" dirty="0">
                <a:latin typeface="Times New Roman" panose="02020603050405020304" pitchFamily="18" charset="0"/>
                <a:cs typeface="Times New Roman" panose="02020603050405020304" pitchFamily="18" charset="0"/>
              </a:rPr>
              <a:t>）</a:t>
            </a:r>
          </a:p>
        </p:txBody>
      </p:sp>
      <p:sp>
        <p:nvSpPr>
          <p:cNvPr id="92" name="矩形 3">
            <a:extLst>
              <a:ext uri="{FF2B5EF4-FFF2-40B4-BE49-F238E27FC236}">
                <a16:creationId xmlns="" xmlns:a16="http://schemas.microsoft.com/office/drawing/2014/main" id="{FCCC189F-72BF-AB4B-90D0-E73AE2782922}"/>
              </a:ext>
            </a:extLst>
          </p:cNvPr>
          <p:cNvSpPr/>
          <p:nvPr/>
        </p:nvSpPr>
        <p:spPr>
          <a:xfrm>
            <a:off x="597074" y="1642605"/>
            <a:ext cx="301686" cy="169277"/>
          </a:xfrm>
          <a:prstGeom prst="rect">
            <a:avLst/>
          </a:prstGeom>
        </p:spPr>
        <p:txBody>
          <a:bodyPr wrap="none">
            <a:spAutoFit/>
          </a:bodyPr>
          <a:lstStyle/>
          <a:p>
            <a:r>
              <a:rPr kumimoji="1" lang="en-US" altLang="zh-CN" sz="500" dirty="0">
                <a:latin typeface="Times New Roman" panose="02020603050405020304" pitchFamily="18" charset="0"/>
                <a:cs typeface="Times New Roman" panose="02020603050405020304" pitchFamily="18" charset="0"/>
              </a:rPr>
              <a:t>25%</a:t>
            </a:r>
            <a:endParaRPr kumimoji="1" lang="zh-CN" altLang="en-US" sz="500" dirty="0">
              <a:latin typeface="Times New Roman" panose="02020603050405020304" pitchFamily="18" charset="0"/>
              <a:cs typeface="Times New Roman" panose="02020603050405020304" pitchFamily="18" charset="0"/>
            </a:endParaRPr>
          </a:p>
        </p:txBody>
      </p:sp>
      <p:cxnSp>
        <p:nvCxnSpPr>
          <p:cNvPr id="95" name="直线连接符 82">
            <a:extLst>
              <a:ext uri="{FF2B5EF4-FFF2-40B4-BE49-F238E27FC236}">
                <a16:creationId xmlns="" xmlns:a16="http://schemas.microsoft.com/office/drawing/2014/main" id="{13CE0076-A71C-B94D-A5DB-3E849A18FE59}"/>
              </a:ext>
            </a:extLst>
          </p:cNvPr>
          <p:cNvCxnSpPr>
            <a:cxnSpLocks/>
          </p:cNvCxnSpPr>
          <p:nvPr/>
        </p:nvCxnSpPr>
        <p:spPr>
          <a:xfrm>
            <a:off x="636215" y="1591796"/>
            <a:ext cx="0" cy="92403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Rectangle 61451">
            <a:extLst>
              <a:ext uri="{FF2B5EF4-FFF2-40B4-BE49-F238E27FC236}">
                <a16:creationId xmlns="" xmlns:a16="http://schemas.microsoft.com/office/drawing/2014/main" id="{1E8C6A23-1532-9144-964D-36DB744FE8D7}"/>
              </a:ext>
            </a:extLst>
          </p:cNvPr>
          <p:cNvSpPr/>
          <p:nvPr/>
        </p:nvSpPr>
        <p:spPr>
          <a:xfrm>
            <a:off x="719941" y="2151488"/>
            <a:ext cx="495518" cy="21386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800" dirty="0">
                <a:solidFill>
                  <a:schemeClr val="tx1"/>
                </a:solidFill>
                <a:latin typeface="+mn-ea"/>
              </a:rPr>
              <a:t>吴良信</a:t>
            </a:r>
            <a:endParaRPr lang="en-US" sz="800" dirty="0">
              <a:solidFill>
                <a:schemeClr val="tx1"/>
              </a:solidFill>
              <a:latin typeface="+mn-ea"/>
            </a:endParaRPr>
          </a:p>
        </p:txBody>
      </p:sp>
      <p:sp>
        <p:nvSpPr>
          <p:cNvPr id="99" name="Rectangle 61451">
            <a:extLst>
              <a:ext uri="{FF2B5EF4-FFF2-40B4-BE49-F238E27FC236}">
                <a16:creationId xmlns="" xmlns:a16="http://schemas.microsoft.com/office/drawing/2014/main" id="{2F3BABA7-215F-BF48-A309-C9857C8B15CA}"/>
              </a:ext>
            </a:extLst>
          </p:cNvPr>
          <p:cNvSpPr/>
          <p:nvPr/>
        </p:nvSpPr>
        <p:spPr>
          <a:xfrm>
            <a:off x="714081" y="1816102"/>
            <a:ext cx="495518" cy="21386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800" dirty="0">
                <a:solidFill>
                  <a:schemeClr val="tx1"/>
                </a:solidFill>
                <a:latin typeface="+mn-ea"/>
              </a:rPr>
              <a:t>王长明</a:t>
            </a:r>
            <a:endParaRPr lang="en-US" sz="800" dirty="0">
              <a:solidFill>
                <a:schemeClr val="tx1"/>
              </a:solidFill>
              <a:latin typeface="+mn-ea"/>
            </a:endParaRPr>
          </a:p>
        </p:txBody>
      </p:sp>
      <p:sp>
        <p:nvSpPr>
          <p:cNvPr id="100" name="Rectangle 61451">
            <a:extLst>
              <a:ext uri="{FF2B5EF4-FFF2-40B4-BE49-F238E27FC236}">
                <a16:creationId xmlns="" xmlns:a16="http://schemas.microsoft.com/office/drawing/2014/main" id="{0E79754D-40C8-D545-A78C-F8BFA11AD6DE}"/>
              </a:ext>
            </a:extLst>
          </p:cNvPr>
          <p:cNvSpPr/>
          <p:nvPr/>
        </p:nvSpPr>
        <p:spPr>
          <a:xfrm>
            <a:off x="714081" y="1449269"/>
            <a:ext cx="495518" cy="21386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800" dirty="0">
                <a:solidFill>
                  <a:schemeClr val="tx1"/>
                </a:solidFill>
                <a:latin typeface="+mn-ea"/>
              </a:rPr>
              <a:t>王建平</a:t>
            </a:r>
            <a:endParaRPr lang="en-US" sz="800" dirty="0">
              <a:solidFill>
                <a:schemeClr val="tx1"/>
              </a:solidFill>
              <a:latin typeface="+mn-ea"/>
            </a:endParaRPr>
          </a:p>
        </p:txBody>
      </p:sp>
      <p:cxnSp>
        <p:nvCxnSpPr>
          <p:cNvPr id="103" name="直线连接符 82">
            <a:extLst>
              <a:ext uri="{FF2B5EF4-FFF2-40B4-BE49-F238E27FC236}">
                <a16:creationId xmlns="" xmlns:a16="http://schemas.microsoft.com/office/drawing/2014/main" id="{93B1E730-BAED-E249-A593-928DA05EA73E}"/>
              </a:ext>
            </a:extLst>
          </p:cNvPr>
          <p:cNvCxnSpPr>
            <a:cxnSpLocks/>
          </p:cNvCxnSpPr>
          <p:nvPr/>
        </p:nvCxnSpPr>
        <p:spPr>
          <a:xfrm>
            <a:off x="643635" y="2258546"/>
            <a:ext cx="768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 name="直线连接符 82">
            <a:extLst>
              <a:ext uri="{FF2B5EF4-FFF2-40B4-BE49-F238E27FC236}">
                <a16:creationId xmlns="" xmlns:a16="http://schemas.microsoft.com/office/drawing/2014/main" id="{78DD7C1E-3242-714C-B253-DB3F6685D7CC}"/>
              </a:ext>
            </a:extLst>
          </p:cNvPr>
          <p:cNvCxnSpPr>
            <a:cxnSpLocks/>
          </p:cNvCxnSpPr>
          <p:nvPr/>
        </p:nvCxnSpPr>
        <p:spPr>
          <a:xfrm>
            <a:off x="637285" y="1941046"/>
            <a:ext cx="768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直线连接符 82">
            <a:extLst>
              <a:ext uri="{FF2B5EF4-FFF2-40B4-BE49-F238E27FC236}">
                <a16:creationId xmlns="" xmlns:a16="http://schemas.microsoft.com/office/drawing/2014/main" id="{F3DD53E3-0FC0-2148-ACEB-EFAD15367D44}"/>
              </a:ext>
            </a:extLst>
          </p:cNvPr>
          <p:cNvCxnSpPr>
            <a:cxnSpLocks/>
          </p:cNvCxnSpPr>
          <p:nvPr/>
        </p:nvCxnSpPr>
        <p:spPr>
          <a:xfrm>
            <a:off x="643635" y="1591796"/>
            <a:ext cx="768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矩形 3">
            <a:extLst>
              <a:ext uri="{FF2B5EF4-FFF2-40B4-BE49-F238E27FC236}">
                <a16:creationId xmlns="" xmlns:a16="http://schemas.microsoft.com/office/drawing/2014/main" id="{B5DA2093-BE1C-CE47-A47F-A5D0CD7FB63B}"/>
              </a:ext>
            </a:extLst>
          </p:cNvPr>
          <p:cNvSpPr/>
          <p:nvPr/>
        </p:nvSpPr>
        <p:spPr>
          <a:xfrm>
            <a:off x="597074" y="1993835"/>
            <a:ext cx="301686" cy="169277"/>
          </a:xfrm>
          <a:prstGeom prst="rect">
            <a:avLst/>
          </a:prstGeom>
        </p:spPr>
        <p:txBody>
          <a:bodyPr wrap="none">
            <a:spAutoFit/>
          </a:bodyPr>
          <a:lstStyle/>
          <a:p>
            <a:r>
              <a:rPr kumimoji="1" lang="en-US" altLang="zh-CN" sz="500" dirty="0">
                <a:latin typeface="Times New Roman" panose="02020603050405020304" pitchFamily="18" charset="0"/>
                <a:cs typeface="Times New Roman" panose="02020603050405020304" pitchFamily="18" charset="0"/>
              </a:rPr>
              <a:t>10%</a:t>
            </a:r>
            <a:endParaRPr kumimoji="1" lang="zh-CN" altLang="en-US" sz="500" dirty="0">
              <a:latin typeface="Times New Roman" panose="02020603050405020304" pitchFamily="18" charset="0"/>
              <a:cs typeface="Times New Roman" panose="02020603050405020304" pitchFamily="18" charset="0"/>
            </a:endParaRPr>
          </a:p>
        </p:txBody>
      </p:sp>
      <p:sp>
        <p:nvSpPr>
          <p:cNvPr id="111" name="矩形 3">
            <a:extLst>
              <a:ext uri="{FF2B5EF4-FFF2-40B4-BE49-F238E27FC236}">
                <a16:creationId xmlns="" xmlns:a16="http://schemas.microsoft.com/office/drawing/2014/main" id="{F986B560-1F21-EC43-94E4-08406396760A}"/>
              </a:ext>
            </a:extLst>
          </p:cNvPr>
          <p:cNvSpPr/>
          <p:nvPr/>
        </p:nvSpPr>
        <p:spPr>
          <a:xfrm>
            <a:off x="597074" y="2347805"/>
            <a:ext cx="301686" cy="169277"/>
          </a:xfrm>
          <a:prstGeom prst="rect">
            <a:avLst/>
          </a:prstGeom>
        </p:spPr>
        <p:txBody>
          <a:bodyPr wrap="none">
            <a:spAutoFit/>
          </a:bodyPr>
          <a:lstStyle/>
          <a:p>
            <a:r>
              <a:rPr kumimoji="1" lang="en-US" altLang="zh-CN" sz="500" dirty="0">
                <a:latin typeface="Times New Roman" panose="02020603050405020304" pitchFamily="18" charset="0"/>
                <a:cs typeface="Times New Roman" panose="02020603050405020304" pitchFamily="18" charset="0"/>
              </a:rPr>
              <a:t>65%</a:t>
            </a:r>
            <a:endParaRPr kumimoji="1" lang="zh-CN" altLang="en-US" sz="500" dirty="0">
              <a:latin typeface="Times New Roman" panose="02020603050405020304" pitchFamily="18" charset="0"/>
              <a:cs typeface="Times New Roman" panose="02020603050405020304" pitchFamily="18" charset="0"/>
            </a:endParaRPr>
          </a:p>
        </p:txBody>
      </p:sp>
      <p:cxnSp>
        <p:nvCxnSpPr>
          <p:cNvPr id="114" name="直线连接符 82">
            <a:extLst>
              <a:ext uri="{FF2B5EF4-FFF2-40B4-BE49-F238E27FC236}">
                <a16:creationId xmlns="" xmlns:a16="http://schemas.microsoft.com/office/drawing/2014/main" id="{33465DC9-DD57-0649-A683-F9E7363F2E56}"/>
              </a:ext>
            </a:extLst>
          </p:cNvPr>
          <p:cNvCxnSpPr>
            <a:cxnSpLocks/>
          </p:cNvCxnSpPr>
          <p:nvPr/>
        </p:nvCxnSpPr>
        <p:spPr>
          <a:xfrm>
            <a:off x="1642617" y="2320743"/>
            <a:ext cx="1436" cy="176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5" name="Rectangle 61451">
            <a:extLst>
              <a:ext uri="{FF2B5EF4-FFF2-40B4-BE49-F238E27FC236}">
                <a16:creationId xmlns="" xmlns:a16="http://schemas.microsoft.com/office/drawing/2014/main" id="{78F4A5DC-B011-D740-ADD6-244C39971F50}"/>
              </a:ext>
            </a:extLst>
          </p:cNvPr>
          <p:cNvSpPr/>
          <p:nvPr/>
        </p:nvSpPr>
        <p:spPr>
          <a:xfrm>
            <a:off x="1589853" y="2074919"/>
            <a:ext cx="455250" cy="18962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700" dirty="0">
                <a:solidFill>
                  <a:schemeClr val="tx1"/>
                </a:solidFill>
                <a:latin typeface="+mn-ea"/>
              </a:rPr>
              <a:t>吴良信</a:t>
            </a:r>
            <a:endParaRPr lang="en-US" sz="700" dirty="0">
              <a:solidFill>
                <a:schemeClr val="tx1"/>
              </a:solidFill>
              <a:latin typeface="+mn-ea"/>
            </a:endParaRPr>
          </a:p>
        </p:txBody>
      </p:sp>
      <p:sp>
        <p:nvSpPr>
          <p:cNvPr id="126" name="Rectangle 61451">
            <a:extLst>
              <a:ext uri="{FF2B5EF4-FFF2-40B4-BE49-F238E27FC236}">
                <a16:creationId xmlns="" xmlns:a16="http://schemas.microsoft.com/office/drawing/2014/main" id="{E8EBB0D5-413C-8647-86BD-B17784512C56}"/>
              </a:ext>
            </a:extLst>
          </p:cNvPr>
          <p:cNvSpPr/>
          <p:nvPr/>
        </p:nvSpPr>
        <p:spPr>
          <a:xfrm>
            <a:off x="1570522" y="1518312"/>
            <a:ext cx="455249" cy="192932"/>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700" dirty="0">
                <a:solidFill>
                  <a:schemeClr val="tx1"/>
                </a:solidFill>
                <a:latin typeface="+mn-ea"/>
              </a:rPr>
              <a:t>张亚南</a:t>
            </a:r>
            <a:endParaRPr lang="en-US" sz="700" dirty="0">
              <a:solidFill>
                <a:schemeClr val="tx1"/>
              </a:solidFill>
              <a:latin typeface="+mn-ea"/>
            </a:endParaRPr>
          </a:p>
        </p:txBody>
      </p:sp>
      <p:sp>
        <p:nvSpPr>
          <p:cNvPr id="127" name="矩形 3">
            <a:extLst>
              <a:ext uri="{FF2B5EF4-FFF2-40B4-BE49-F238E27FC236}">
                <a16:creationId xmlns="" xmlns:a16="http://schemas.microsoft.com/office/drawing/2014/main" id="{A90F32DD-0510-6742-9084-49660561B996}"/>
              </a:ext>
            </a:extLst>
          </p:cNvPr>
          <p:cNvSpPr/>
          <p:nvPr/>
        </p:nvSpPr>
        <p:spPr>
          <a:xfrm>
            <a:off x="1586921" y="2258077"/>
            <a:ext cx="301686" cy="169277"/>
          </a:xfrm>
          <a:prstGeom prst="rect">
            <a:avLst/>
          </a:prstGeom>
        </p:spPr>
        <p:txBody>
          <a:bodyPr wrap="none">
            <a:spAutoFit/>
          </a:bodyPr>
          <a:lstStyle/>
          <a:p>
            <a:r>
              <a:rPr kumimoji="1" lang="en-US" altLang="zh-CN" sz="500" dirty="0">
                <a:latin typeface="Times New Roman" panose="02020603050405020304" pitchFamily="18" charset="0"/>
                <a:cs typeface="Times New Roman" panose="02020603050405020304" pitchFamily="18" charset="0"/>
              </a:rPr>
              <a:t>30%</a:t>
            </a:r>
            <a:endParaRPr kumimoji="1" lang="zh-CN" altLang="en-US" sz="500" dirty="0">
              <a:latin typeface="Times New Roman" panose="02020603050405020304" pitchFamily="18" charset="0"/>
              <a:cs typeface="Times New Roman" panose="02020603050405020304" pitchFamily="18" charset="0"/>
            </a:endParaRPr>
          </a:p>
        </p:txBody>
      </p:sp>
      <p:sp>
        <p:nvSpPr>
          <p:cNvPr id="128" name="矩形 3">
            <a:extLst>
              <a:ext uri="{FF2B5EF4-FFF2-40B4-BE49-F238E27FC236}">
                <a16:creationId xmlns="" xmlns:a16="http://schemas.microsoft.com/office/drawing/2014/main" id="{6D851647-46E8-CA4C-871C-1B1F73AD9B1E}"/>
              </a:ext>
            </a:extLst>
          </p:cNvPr>
          <p:cNvSpPr/>
          <p:nvPr/>
        </p:nvSpPr>
        <p:spPr>
          <a:xfrm>
            <a:off x="1599766" y="1692743"/>
            <a:ext cx="301686" cy="169277"/>
          </a:xfrm>
          <a:prstGeom prst="rect">
            <a:avLst/>
          </a:prstGeom>
        </p:spPr>
        <p:txBody>
          <a:bodyPr wrap="none">
            <a:spAutoFit/>
          </a:bodyPr>
          <a:lstStyle/>
          <a:p>
            <a:r>
              <a:rPr kumimoji="1" lang="en-US" altLang="zh-CN" sz="500" dirty="0">
                <a:latin typeface="Times New Roman" panose="02020603050405020304" pitchFamily="18" charset="0"/>
                <a:cs typeface="Times New Roman" panose="02020603050405020304" pitchFamily="18" charset="0"/>
              </a:rPr>
              <a:t>70%</a:t>
            </a:r>
            <a:endParaRPr kumimoji="1" lang="zh-CN" altLang="en-US" sz="500" dirty="0">
              <a:latin typeface="Times New Roman" panose="02020603050405020304" pitchFamily="18" charset="0"/>
              <a:cs typeface="Times New Roman" panose="02020603050405020304" pitchFamily="18" charset="0"/>
            </a:endParaRPr>
          </a:p>
        </p:txBody>
      </p:sp>
      <p:cxnSp>
        <p:nvCxnSpPr>
          <p:cNvPr id="129" name="直线连接符 82">
            <a:extLst>
              <a:ext uri="{FF2B5EF4-FFF2-40B4-BE49-F238E27FC236}">
                <a16:creationId xmlns="" xmlns:a16="http://schemas.microsoft.com/office/drawing/2014/main" id="{0F1EA1FE-71A5-414E-875F-B3CF7D17EB73}"/>
              </a:ext>
            </a:extLst>
          </p:cNvPr>
          <p:cNvCxnSpPr>
            <a:cxnSpLocks/>
          </p:cNvCxnSpPr>
          <p:nvPr/>
        </p:nvCxnSpPr>
        <p:spPr>
          <a:xfrm>
            <a:off x="98658" y="2270607"/>
            <a:ext cx="0" cy="7912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0" name="Rectangle 61451">
            <a:extLst>
              <a:ext uri="{FF2B5EF4-FFF2-40B4-BE49-F238E27FC236}">
                <a16:creationId xmlns="" xmlns:a16="http://schemas.microsoft.com/office/drawing/2014/main" id="{9094E524-C657-D844-97A0-CFB5337D4F8B}"/>
              </a:ext>
            </a:extLst>
          </p:cNvPr>
          <p:cNvSpPr/>
          <p:nvPr/>
        </p:nvSpPr>
        <p:spPr>
          <a:xfrm>
            <a:off x="45894" y="2628223"/>
            <a:ext cx="455250" cy="18962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700" dirty="0">
                <a:solidFill>
                  <a:schemeClr val="tx1"/>
                </a:solidFill>
                <a:latin typeface="+mn-ea"/>
              </a:rPr>
              <a:t>吴良信</a:t>
            </a:r>
            <a:endParaRPr lang="en-US" sz="700" dirty="0">
              <a:solidFill>
                <a:schemeClr val="tx1"/>
              </a:solidFill>
              <a:latin typeface="+mn-ea"/>
            </a:endParaRPr>
          </a:p>
        </p:txBody>
      </p:sp>
      <p:sp>
        <p:nvSpPr>
          <p:cNvPr id="131" name="Rectangle 61451">
            <a:extLst>
              <a:ext uri="{FF2B5EF4-FFF2-40B4-BE49-F238E27FC236}">
                <a16:creationId xmlns="" xmlns:a16="http://schemas.microsoft.com/office/drawing/2014/main" id="{A9237980-FE8A-764F-86CB-229DC1453367}"/>
              </a:ext>
            </a:extLst>
          </p:cNvPr>
          <p:cNvSpPr/>
          <p:nvPr/>
        </p:nvSpPr>
        <p:spPr>
          <a:xfrm>
            <a:off x="26563" y="2071616"/>
            <a:ext cx="455249" cy="192932"/>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700" dirty="0">
                <a:solidFill>
                  <a:schemeClr val="tx1"/>
                </a:solidFill>
                <a:latin typeface="+mn-ea"/>
              </a:rPr>
              <a:t>张亚南</a:t>
            </a:r>
            <a:endParaRPr lang="en-US" sz="700" dirty="0">
              <a:solidFill>
                <a:schemeClr val="tx1"/>
              </a:solidFill>
              <a:latin typeface="+mn-ea"/>
            </a:endParaRPr>
          </a:p>
        </p:txBody>
      </p:sp>
      <p:sp>
        <p:nvSpPr>
          <p:cNvPr id="132" name="矩形 3">
            <a:extLst>
              <a:ext uri="{FF2B5EF4-FFF2-40B4-BE49-F238E27FC236}">
                <a16:creationId xmlns="" xmlns:a16="http://schemas.microsoft.com/office/drawing/2014/main" id="{6ABD1DD2-73F5-924A-929F-93E95DF26CF6}"/>
              </a:ext>
            </a:extLst>
          </p:cNvPr>
          <p:cNvSpPr/>
          <p:nvPr/>
        </p:nvSpPr>
        <p:spPr>
          <a:xfrm>
            <a:off x="54252" y="2817852"/>
            <a:ext cx="301686" cy="169277"/>
          </a:xfrm>
          <a:prstGeom prst="rect">
            <a:avLst/>
          </a:prstGeom>
        </p:spPr>
        <p:txBody>
          <a:bodyPr wrap="none">
            <a:spAutoFit/>
          </a:bodyPr>
          <a:lstStyle/>
          <a:p>
            <a:r>
              <a:rPr kumimoji="1" lang="en-US" altLang="zh-CN" sz="500" dirty="0">
                <a:latin typeface="Times New Roman" panose="02020603050405020304" pitchFamily="18" charset="0"/>
                <a:cs typeface="Times New Roman" panose="02020603050405020304" pitchFamily="18" charset="0"/>
              </a:rPr>
              <a:t>30%</a:t>
            </a:r>
            <a:endParaRPr kumimoji="1" lang="zh-CN" altLang="en-US" sz="500" dirty="0">
              <a:latin typeface="Times New Roman" panose="02020603050405020304" pitchFamily="18" charset="0"/>
              <a:cs typeface="Times New Roman" panose="02020603050405020304" pitchFamily="18" charset="0"/>
            </a:endParaRPr>
          </a:p>
        </p:txBody>
      </p:sp>
      <p:sp>
        <p:nvSpPr>
          <p:cNvPr id="133" name="矩形 3">
            <a:extLst>
              <a:ext uri="{FF2B5EF4-FFF2-40B4-BE49-F238E27FC236}">
                <a16:creationId xmlns="" xmlns:a16="http://schemas.microsoft.com/office/drawing/2014/main" id="{24931D8C-7F86-3540-8226-7662C7EC8536}"/>
              </a:ext>
            </a:extLst>
          </p:cNvPr>
          <p:cNvSpPr/>
          <p:nvPr/>
        </p:nvSpPr>
        <p:spPr>
          <a:xfrm>
            <a:off x="55807" y="2246047"/>
            <a:ext cx="301686" cy="169277"/>
          </a:xfrm>
          <a:prstGeom prst="rect">
            <a:avLst/>
          </a:prstGeom>
        </p:spPr>
        <p:txBody>
          <a:bodyPr wrap="none">
            <a:spAutoFit/>
          </a:bodyPr>
          <a:lstStyle/>
          <a:p>
            <a:r>
              <a:rPr kumimoji="1" lang="en-US" altLang="zh-CN" sz="500" dirty="0">
                <a:latin typeface="Times New Roman" panose="02020603050405020304" pitchFamily="18" charset="0"/>
                <a:cs typeface="Times New Roman" panose="02020603050405020304" pitchFamily="18" charset="0"/>
              </a:rPr>
              <a:t>70%</a:t>
            </a:r>
            <a:endParaRPr kumimoji="1" lang="zh-CN" altLang="en-US" sz="500" dirty="0">
              <a:latin typeface="Times New Roman" panose="02020603050405020304" pitchFamily="18" charset="0"/>
              <a:cs typeface="Times New Roman" panose="02020603050405020304" pitchFamily="18" charset="0"/>
            </a:endParaRPr>
          </a:p>
        </p:txBody>
      </p:sp>
      <p:sp>
        <p:nvSpPr>
          <p:cNvPr id="231" name="Rectangle 61451">
            <a:extLst>
              <a:ext uri="{FF2B5EF4-FFF2-40B4-BE49-F238E27FC236}">
                <a16:creationId xmlns="" xmlns:a16="http://schemas.microsoft.com/office/drawing/2014/main" id="{38182C04-6C1D-1646-ABB7-915F83C1C828}"/>
              </a:ext>
            </a:extLst>
          </p:cNvPr>
          <p:cNvSpPr/>
          <p:nvPr/>
        </p:nvSpPr>
        <p:spPr>
          <a:xfrm>
            <a:off x="4778110" y="5783225"/>
            <a:ext cx="1312769" cy="41915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000" dirty="0">
                <a:solidFill>
                  <a:schemeClr val="tx1"/>
                </a:solidFill>
                <a:latin typeface="+mn-ea"/>
              </a:rPr>
              <a:t>深圳市美福健康管理有限公司</a:t>
            </a:r>
            <a:endParaRPr lang="en-US" sz="1000" dirty="0">
              <a:solidFill>
                <a:schemeClr val="tx1"/>
              </a:solidFill>
              <a:latin typeface="+mn-ea"/>
            </a:endParaRPr>
          </a:p>
        </p:txBody>
      </p:sp>
      <p:sp>
        <p:nvSpPr>
          <p:cNvPr id="232" name="Rectangle 61451">
            <a:extLst>
              <a:ext uri="{FF2B5EF4-FFF2-40B4-BE49-F238E27FC236}">
                <a16:creationId xmlns="" xmlns:a16="http://schemas.microsoft.com/office/drawing/2014/main" id="{BB7504CA-99CD-514B-93C0-E643FA993149}"/>
              </a:ext>
            </a:extLst>
          </p:cNvPr>
          <p:cNvSpPr/>
          <p:nvPr/>
        </p:nvSpPr>
        <p:spPr>
          <a:xfrm>
            <a:off x="7022698" y="5745536"/>
            <a:ext cx="1312769" cy="41915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000" dirty="0">
                <a:solidFill>
                  <a:schemeClr val="tx1"/>
                </a:solidFill>
                <a:latin typeface="+mn-ea"/>
              </a:rPr>
              <a:t>深圳市美福健康管理有限公司</a:t>
            </a:r>
            <a:endParaRPr lang="en-US" sz="1000" dirty="0">
              <a:solidFill>
                <a:schemeClr val="tx1"/>
              </a:solidFill>
              <a:latin typeface="+mn-ea"/>
            </a:endParaRPr>
          </a:p>
        </p:txBody>
      </p:sp>
      <p:cxnSp>
        <p:nvCxnSpPr>
          <p:cNvPr id="233" name="直线连接符 100">
            <a:extLst>
              <a:ext uri="{FF2B5EF4-FFF2-40B4-BE49-F238E27FC236}">
                <a16:creationId xmlns="" xmlns:a16="http://schemas.microsoft.com/office/drawing/2014/main" id="{5E7B4671-A2D7-364B-8DEE-B7AEFBA34194}"/>
              </a:ext>
            </a:extLst>
          </p:cNvPr>
          <p:cNvCxnSpPr>
            <a:cxnSpLocks/>
            <a:stCxn id="78" idx="2"/>
            <a:endCxn id="231" idx="0"/>
          </p:cNvCxnSpPr>
          <p:nvPr/>
        </p:nvCxnSpPr>
        <p:spPr>
          <a:xfrm>
            <a:off x="5434495" y="5412604"/>
            <a:ext cx="0" cy="3706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直线连接符 100">
            <a:extLst>
              <a:ext uri="{FF2B5EF4-FFF2-40B4-BE49-F238E27FC236}">
                <a16:creationId xmlns="" xmlns:a16="http://schemas.microsoft.com/office/drawing/2014/main" id="{E06F18D3-C5C6-484D-95FA-D96F4A141319}"/>
              </a:ext>
            </a:extLst>
          </p:cNvPr>
          <p:cNvCxnSpPr>
            <a:cxnSpLocks/>
            <a:stCxn id="79" idx="2"/>
            <a:endCxn id="232" idx="0"/>
          </p:cNvCxnSpPr>
          <p:nvPr/>
        </p:nvCxnSpPr>
        <p:spPr>
          <a:xfrm>
            <a:off x="7679083" y="5409001"/>
            <a:ext cx="0" cy="33653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0" name="矩形 3">
            <a:extLst>
              <a:ext uri="{FF2B5EF4-FFF2-40B4-BE49-F238E27FC236}">
                <a16:creationId xmlns="" xmlns:a16="http://schemas.microsoft.com/office/drawing/2014/main" id="{10202ABF-C306-7F4C-9569-FEFC4FC5CB59}"/>
              </a:ext>
            </a:extLst>
          </p:cNvPr>
          <p:cNvSpPr/>
          <p:nvPr/>
        </p:nvSpPr>
        <p:spPr>
          <a:xfrm>
            <a:off x="5428196" y="5482909"/>
            <a:ext cx="997389" cy="246221"/>
          </a:xfrm>
          <a:prstGeom prst="rect">
            <a:avLst/>
          </a:prstGeom>
        </p:spPr>
        <p:txBody>
          <a:bodyPr wrap="none">
            <a:spAutoFit/>
          </a:bodyPr>
          <a:lstStyle/>
          <a:p>
            <a:r>
              <a:rPr kumimoji="1" lang="en-US" altLang="zh-CN" sz="1000" dirty="0">
                <a:latin typeface="Times New Roman" panose="02020603050405020304" pitchFamily="18" charset="0"/>
                <a:cs typeface="Times New Roman" panose="02020603050405020304" pitchFamily="18" charset="0"/>
              </a:rPr>
              <a:t>70%</a:t>
            </a:r>
            <a:r>
              <a:rPr kumimoji="1" lang="zh-CN" altLang="en-US" sz="1000" dirty="0">
                <a:latin typeface="Times New Roman" panose="02020603050405020304" pitchFamily="18" charset="0"/>
                <a:cs typeface="Times New Roman" panose="02020603050405020304" pitchFamily="18" charset="0"/>
              </a:rPr>
              <a:t> （</a:t>
            </a:r>
            <a:r>
              <a:rPr kumimoji="1" lang="zh-TW" altLang="en-US" sz="1000" dirty="0">
                <a:latin typeface="Times New Roman" panose="02020603050405020304" pitchFamily="18" charset="0"/>
                <a:cs typeface="Times New Roman" panose="02020603050405020304" pitchFamily="18" charset="0"/>
              </a:rPr>
              <a:t>控股</a:t>
            </a:r>
            <a:r>
              <a:rPr kumimoji="1" lang="zh-CN" altLang="en-US" sz="1000" dirty="0">
                <a:latin typeface="Times New Roman" panose="02020603050405020304" pitchFamily="18" charset="0"/>
                <a:cs typeface="Times New Roman" panose="02020603050405020304" pitchFamily="18" charset="0"/>
              </a:rPr>
              <a:t>） </a:t>
            </a:r>
          </a:p>
        </p:txBody>
      </p:sp>
      <p:sp>
        <p:nvSpPr>
          <p:cNvPr id="241" name="矩形 3">
            <a:extLst>
              <a:ext uri="{FF2B5EF4-FFF2-40B4-BE49-F238E27FC236}">
                <a16:creationId xmlns="" xmlns:a16="http://schemas.microsoft.com/office/drawing/2014/main" id="{49865D49-B9EE-0D40-947F-8A5EEFF8EDFB}"/>
              </a:ext>
            </a:extLst>
          </p:cNvPr>
          <p:cNvSpPr/>
          <p:nvPr/>
        </p:nvSpPr>
        <p:spPr>
          <a:xfrm>
            <a:off x="7663376" y="5454157"/>
            <a:ext cx="997389" cy="246221"/>
          </a:xfrm>
          <a:prstGeom prst="rect">
            <a:avLst/>
          </a:prstGeom>
        </p:spPr>
        <p:txBody>
          <a:bodyPr wrap="none">
            <a:spAutoFit/>
          </a:bodyPr>
          <a:lstStyle/>
          <a:p>
            <a:r>
              <a:rPr kumimoji="1" lang="en-US" altLang="zh-CN" sz="1000" dirty="0">
                <a:latin typeface="Times New Roman" panose="02020603050405020304" pitchFamily="18" charset="0"/>
                <a:cs typeface="Times New Roman" panose="02020603050405020304" pitchFamily="18" charset="0"/>
              </a:rPr>
              <a:t>30%</a:t>
            </a:r>
            <a:r>
              <a:rPr kumimoji="1" lang="zh-CN" altLang="en-US" sz="1000" dirty="0">
                <a:latin typeface="Times New Roman" panose="02020603050405020304" pitchFamily="18" charset="0"/>
                <a:cs typeface="Times New Roman" panose="02020603050405020304" pitchFamily="18" charset="0"/>
              </a:rPr>
              <a:t> （</a:t>
            </a:r>
            <a:r>
              <a:rPr kumimoji="1" lang="zh-TW" altLang="en-US" sz="1000" dirty="0">
                <a:latin typeface="Times New Roman" panose="02020603050405020304" pitchFamily="18" charset="0"/>
                <a:cs typeface="Times New Roman" panose="02020603050405020304" pitchFamily="18" charset="0"/>
              </a:rPr>
              <a:t>控股</a:t>
            </a:r>
            <a:r>
              <a:rPr kumimoji="1" lang="zh-CN" altLang="en-US" sz="1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867215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 xmlns:a16="http://schemas.microsoft.com/office/drawing/2014/main" id="{973424BC-DC68-774F-BDB6-2376EAEE030A}"/>
              </a:ext>
            </a:extLst>
          </p:cNvPr>
          <p:cNvSpPr txBox="1"/>
          <p:nvPr/>
        </p:nvSpPr>
        <p:spPr>
          <a:xfrm>
            <a:off x="1123393" y="457233"/>
            <a:ext cx="3366627"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4.4</a:t>
            </a:r>
            <a:r>
              <a:rPr lang="zh-CN" altLang="en-US" sz="2000" b="1" dirty="0">
                <a:solidFill>
                  <a:prstClr val="white"/>
                </a:solidFill>
                <a:latin typeface="+mn-ea"/>
                <a:cs typeface="Times New Roman" pitchFamily="18" charset="0"/>
              </a:rPr>
              <a:t> </a:t>
            </a:r>
            <a:r>
              <a:rPr lang="zh-TW" altLang="en-US" sz="2000" b="1" dirty="0">
                <a:solidFill>
                  <a:prstClr val="white"/>
                </a:solidFill>
                <a:latin typeface="+mn-ea"/>
                <a:cs typeface="Times New Roman" pitchFamily="18" charset="0"/>
              </a:rPr>
              <a:t>公司历轮融资及估值情况</a:t>
            </a:r>
            <a:endParaRPr lang="en-US" altLang="zh-TW" sz="2000" b="1" dirty="0">
              <a:solidFill>
                <a:prstClr val="white"/>
              </a:solidFill>
              <a:latin typeface="+mn-ea"/>
              <a:cs typeface="Times New Roman" pitchFamily="18" charset="0"/>
            </a:endParaRPr>
          </a:p>
        </p:txBody>
      </p:sp>
      <p:sp>
        <p:nvSpPr>
          <p:cNvPr id="73" name="TextBox 72">
            <a:extLst>
              <a:ext uri="{FF2B5EF4-FFF2-40B4-BE49-F238E27FC236}">
                <a16:creationId xmlns="" xmlns:a16="http://schemas.microsoft.com/office/drawing/2014/main" id="{1AE97FE1-3224-784A-B69D-C4EA78454CE3}"/>
              </a:ext>
            </a:extLst>
          </p:cNvPr>
          <p:cNvSpPr txBox="1"/>
          <p:nvPr/>
        </p:nvSpPr>
        <p:spPr>
          <a:xfrm>
            <a:off x="252268" y="1192762"/>
            <a:ext cx="1735282" cy="338554"/>
          </a:xfrm>
          <a:prstGeom prst="rect">
            <a:avLst/>
          </a:prstGeom>
          <a:noFill/>
        </p:spPr>
        <p:txBody>
          <a:bodyPr wrap="square" rtlCol="0">
            <a:spAutoFit/>
          </a:bodyPr>
          <a:lstStyle/>
          <a:p>
            <a:pPr algn="ctr"/>
            <a:r>
              <a:rPr lang="zh-TW" altLang="x-none" sz="1600" b="1" dirty="0"/>
              <a:t>天使</a:t>
            </a:r>
            <a:r>
              <a:rPr lang="zh-TW" altLang="en-US" sz="1600" b="1" dirty="0"/>
              <a:t>投资</a:t>
            </a:r>
            <a:endParaRPr lang="x-none" sz="1600" b="1" dirty="0"/>
          </a:p>
        </p:txBody>
      </p:sp>
      <p:sp>
        <p:nvSpPr>
          <p:cNvPr id="78" name="TextBox 77">
            <a:extLst>
              <a:ext uri="{FF2B5EF4-FFF2-40B4-BE49-F238E27FC236}">
                <a16:creationId xmlns="" xmlns:a16="http://schemas.microsoft.com/office/drawing/2014/main" id="{13FA3BC3-019F-8D4A-B82D-4A6788BFD3AE}"/>
              </a:ext>
            </a:extLst>
          </p:cNvPr>
          <p:cNvSpPr txBox="1"/>
          <p:nvPr/>
        </p:nvSpPr>
        <p:spPr>
          <a:xfrm>
            <a:off x="252268" y="2655177"/>
            <a:ext cx="1735282" cy="338554"/>
          </a:xfrm>
          <a:prstGeom prst="rect">
            <a:avLst/>
          </a:prstGeom>
          <a:noFill/>
        </p:spPr>
        <p:txBody>
          <a:bodyPr wrap="square" rtlCol="0">
            <a:spAutoFit/>
          </a:bodyPr>
          <a:lstStyle/>
          <a:p>
            <a:pPr algn="ctr"/>
            <a:r>
              <a:rPr lang="x-none" sz="1600" b="1" dirty="0"/>
              <a:t>Pre-A</a:t>
            </a:r>
            <a:r>
              <a:rPr lang="zh-TW" altLang="x-none" sz="1600" b="1" dirty="0"/>
              <a:t>阶段</a:t>
            </a:r>
            <a:endParaRPr lang="x-none" sz="1600" b="1" dirty="0"/>
          </a:p>
        </p:txBody>
      </p:sp>
      <p:sp>
        <p:nvSpPr>
          <p:cNvPr id="79" name="TextBox 78">
            <a:extLst>
              <a:ext uri="{FF2B5EF4-FFF2-40B4-BE49-F238E27FC236}">
                <a16:creationId xmlns="" xmlns:a16="http://schemas.microsoft.com/office/drawing/2014/main" id="{82001C26-1026-A642-BEED-DC55E451D876}"/>
              </a:ext>
            </a:extLst>
          </p:cNvPr>
          <p:cNvSpPr txBox="1"/>
          <p:nvPr/>
        </p:nvSpPr>
        <p:spPr>
          <a:xfrm>
            <a:off x="252268" y="3885522"/>
            <a:ext cx="1735282" cy="338554"/>
          </a:xfrm>
          <a:prstGeom prst="rect">
            <a:avLst/>
          </a:prstGeom>
          <a:noFill/>
        </p:spPr>
        <p:txBody>
          <a:bodyPr wrap="square" rtlCol="0">
            <a:spAutoFit/>
          </a:bodyPr>
          <a:lstStyle/>
          <a:p>
            <a:pPr algn="ctr"/>
            <a:r>
              <a:rPr lang="x-none" sz="1600" b="1" dirty="0"/>
              <a:t>A</a:t>
            </a:r>
            <a:r>
              <a:rPr lang="zh-TW" altLang="x-none" sz="1600" b="1" dirty="0"/>
              <a:t>轮</a:t>
            </a:r>
            <a:r>
              <a:rPr lang="zh-TW" altLang="en-US" sz="1600" b="1" dirty="0"/>
              <a:t>阶段</a:t>
            </a:r>
            <a:endParaRPr lang="x-none" sz="1600" b="1" dirty="0"/>
          </a:p>
        </p:txBody>
      </p:sp>
      <p:sp>
        <p:nvSpPr>
          <p:cNvPr id="80" name="TextBox 79">
            <a:extLst>
              <a:ext uri="{FF2B5EF4-FFF2-40B4-BE49-F238E27FC236}">
                <a16:creationId xmlns="" xmlns:a16="http://schemas.microsoft.com/office/drawing/2014/main" id="{496B0E44-D6BF-414D-86BD-5F7B54D90B5A}"/>
              </a:ext>
            </a:extLst>
          </p:cNvPr>
          <p:cNvSpPr txBox="1"/>
          <p:nvPr/>
        </p:nvSpPr>
        <p:spPr>
          <a:xfrm>
            <a:off x="252268" y="5136591"/>
            <a:ext cx="1735282" cy="338554"/>
          </a:xfrm>
          <a:prstGeom prst="rect">
            <a:avLst/>
          </a:prstGeom>
          <a:noFill/>
        </p:spPr>
        <p:txBody>
          <a:bodyPr wrap="square" rtlCol="0">
            <a:spAutoFit/>
          </a:bodyPr>
          <a:lstStyle/>
          <a:p>
            <a:pPr algn="ctr"/>
            <a:r>
              <a:rPr lang="x-none" altLang="zh-TW" sz="1600" b="1" dirty="0"/>
              <a:t>B</a:t>
            </a:r>
            <a:r>
              <a:rPr lang="zh-TW" altLang="x-none" sz="1600" b="1" dirty="0"/>
              <a:t>轮</a:t>
            </a:r>
            <a:r>
              <a:rPr lang="zh-TW" altLang="en-US" sz="1600" b="1" dirty="0"/>
              <a:t>阶段</a:t>
            </a:r>
            <a:endParaRPr lang="x-none" sz="1600" b="1" dirty="0"/>
          </a:p>
        </p:txBody>
      </p:sp>
      <p:graphicFrame>
        <p:nvGraphicFramePr>
          <p:cNvPr id="82" name="Table 81">
            <a:extLst>
              <a:ext uri="{FF2B5EF4-FFF2-40B4-BE49-F238E27FC236}">
                <a16:creationId xmlns="" xmlns:a16="http://schemas.microsoft.com/office/drawing/2014/main" id="{6E8D07CF-391D-964B-BF26-5D755B39073C}"/>
              </a:ext>
            </a:extLst>
          </p:cNvPr>
          <p:cNvGraphicFramePr>
            <a:graphicFrameLocks noGrp="1"/>
          </p:cNvGraphicFramePr>
          <p:nvPr/>
        </p:nvGraphicFramePr>
        <p:xfrm>
          <a:off x="3147521" y="1122218"/>
          <a:ext cx="5469209" cy="1554480"/>
        </p:xfrm>
        <a:graphic>
          <a:graphicData uri="http://schemas.openxmlformats.org/drawingml/2006/table">
            <a:tbl>
              <a:tblPr firstRow="1" bandRow="1">
                <a:tableStyleId>{5940675A-B579-460E-94D1-54222C63F5DA}</a:tableStyleId>
              </a:tblPr>
              <a:tblGrid>
                <a:gridCol w="1440000">
                  <a:extLst>
                    <a:ext uri="{9D8B030D-6E8A-4147-A177-3AD203B41FA5}">
                      <a16:colId xmlns="" xmlns:a16="http://schemas.microsoft.com/office/drawing/2014/main" val="645816823"/>
                    </a:ext>
                  </a:extLst>
                </a:gridCol>
                <a:gridCol w="4029209">
                  <a:extLst>
                    <a:ext uri="{9D8B030D-6E8A-4147-A177-3AD203B41FA5}">
                      <a16:colId xmlns="" xmlns:a16="http://schemas.microsoft.com/office/drawing/2014/main" val="3944435713"/>
                    </a:ext>
                  </a:extLst>
                </a:gridCol>
              </a:tblGrid>
              <a:tr h="244747">
                <a:tc>
                  <a:txBody>
                    <a:bodyPr/>
                    <a:lstStyle/>
                    <a:p>
                      <a:r>
                        <a:rPr lang="zh-TW" altLang="x-none" sz="1200" b="1" dirty="0"/>
                        <a:t>融资</a:t>
                      </a:r>
                      <a:r>
                        <a:rPr lang="zh-TW" altLang="en-US" sz="1200" b="1" dirty="0"/>
                        <a:t>金额</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1000</a:t>
                      </a:r>
                      <a:r>
                        <a:rPr lang="zh-TW" altLang="en-US" sz="1200" dirty="0"/>
                        <a:t>万元</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124189654"/>
                  </a:ext>
                </a:extLst>
              </a:tr>
              <a:tr h="244747">
                <a:tc>
                  <a:txBody>
                    <a:bodyPr/>
                    <a:lstStyle/>
                    <a:p>
                      <a:r>
                        <a:rPr lang="zh-TW" altLang="x-none" sz="1200" b="1" dirty="0"/>
                        <a:t>估值</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1</a:t>
                      </a:r>
                      <a:r>
                        <a:rPr lang="zh-TW" altLang="en-US" sz="1200" dirty="0"/>
                        <a:t>亿元</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261998680"/>
                  </a:ext>
                </a:extLst>
              </a:tr>
              <a:tr h="922508">
                <a:tc>
                  <a:txBody>
                    <a:bodyPr/>
                    <a:lstStyle/>
                    <a:p>
                      <a:r>
                        <a:rPr lang="zh-TW" altLang="x-none" sz="1200" b="1" dirty="0"/>
                        <a:t>投资方</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buFontTx/>
                        <a:buNone/>
                      </a:pPr>
                      <a:r>
                        <a:rPr lang="zh-TW" altLang="en-US" sz="1200" dirty="0"/>
                        <a:t>上海</a:t>
                      </a:r>
                      <a:r>
                        <a:rPr lang="zh-TW" altLang="x-none" sz="1200" dirty="0"/>
                        <a:t>赢</a:t>
                      </a:r>
                      <a:r>
                        <a:rPr lang="zh-TW" altLang="en-US" sz="1200" dirty="0"/>
                        <a:t>者</a:t>
                      </a:r>
                      <a:r>
                        <a:rPr lang="zh-CN" altLang="en-US" sz="1200" dirty="0"/>
                        <a:t>（</a:t>
                      </a:r>
                      <a:r>
                        <a:rPr lang="zh-TW" altLang="en-US" sz="1200" dirty="0"/>
                        <a:t>远东宏信高管</a:t>
                      </a:r>
                      <a:r>
                        <a:rPr lang="zh-CN" altLang="en-US" sz="1200" dirty="0"/>
                        <a:t>）</a:t>
                      </a:r>
                      <a:endParaRPr lang="en-US" altLang="zh-CN" sz="1200" dirty="0"/>
                    </a:p>
                    <a:p>
                      <a:pPr marL="0" indent="0">
                        <a:buFontTx/>
                        <a:buNone/>
                      </a:pPr>
                      <a:r>
                        <a:rPr lang="zh-TW" altLang="x-none" sz="1200" dirty="0"/>
                        <a:t>许晓文</a:t>
                      </a:r>
                      <a:r>
                        <a:rPr lang="zh-CN" altLang="en-US" sz="1200" dirty="0"/>
                        <a:t>（</a:t>
                      </a:r>
                      <a:r>
                        <a:rPr lang="zh-TW" altLang="en-US" sz="1200" dirty="0"/>
                        <a:t>长园新材董事长</a:t>
                      </a:r>
                      <a:r>
                        <a:rPr lang="zh-CN" altLang="en-US" sz="1200" dirty="0"/>
                        <a:t>）</a:t>
                      </a:r>
                      <a:endParaRPr lang="en-US" altLang="zh-CN" sz="1200" dirty="0"/>
                    </a:p>
                    <a:p>
                      <a:pPr marL="0" indent="0">
                        <a:buFontTx/>
                        <a:buNone/>
                      </a:pPr>
                      <a:r>
                        <a:rPr lang="zh-TW" altLang="x-none" sz="1200" dirty="0"/>
                        <a:t>赵</a:t>
                      </a:r>
                      <a:r>
                        <a:rPr lang="zh-TW" altLang="en-US" sz="1200" dirty="0"/>
                        <a:t>刚岗</a:t>
                      </a:r>
                      <a:r>
                        <a:rPr lang="zh-CN" altLang="en-US" sz="1200" dirty="0"/>
                        <a:t>（</a:t>
                      </a:r>
                      <a:r>
                        <a:rPr lang="zh-TW" altLang="en-US" sz="1200" dirty="0"/>
                        <a:t>地产投资商</a:t>
                      </a:r>
                      <a:r>
                        <a:rPr lang="zh-CN" altLang="en-US" sz="1200" dirty="0"/>
                        <a:t>）</a:t>
                      </a:r>
                      <a:endParaRPr lang="en-US" altLang="zh-CN" sz="1200" dirty="0"/>
                    </a:p>
                    <a:p>
                      <a:pPr marL="0" indent="0">
                        <a:buFontTx/>
                        <a:buNone/>
                      </a:pPr>
                      <a:r>
                        <a:rPr lang="zh-TW" altLang="en-US" sz="1200" dirty="0"/>
                        <a:t>赖春宝</a:t>
                      </a:r>
                      <a:r>
                        <a:rPr lang="zh-CN" altLang="en-US" sz="1200" dirty="0"/>
                        <a:t>（</a:t>
                      </a:r>
                      <a:r>
                        <a:rPr lang="zh-TW" altLang="en-US" sz="1200" dirty="0"/>
                        <a:t>地产投资商</a:t>
                      </a:r>
                      <a:r>
                        <a:rPr lang="zh-CN" altLang="en-US" sz="1200" dirty="0"/>
                        <a:t>）</a:t>
                      </a:r>
                      <a:endParaRPr lang="en-US" altLang="zh-CN" sz="1200" dirty="0"/>
                    </a:p>
                    <a:p>
                      <a:pPr marL="0" indent="0">
                        <a:buFontTx/>
                        <a:buNone/>
                      </a:pPr>
                      <a:r>
                        <a:rPr lang="zh-TW" altLang="en-US" sz="1200" dirty="0"/>
                        <a:t>贾伯祎</a:t>
                      </a:r>
                      <a:r>
                        <a:rPr lang="zh-CN" altLang="en-US" sz="1200" dirty="0"/>
                        <a:t>（</a:t>
                      </a:r>
                      <a:r>
                        <a:rPr lang="zh-TW" altLang="en-US" sz="1200" dirty="0"/>
                        <a:t>上海城投董事副总裁</a:t>
                      </a:r>
                      <a:r>
                        <a:rPr lang="zh-CN" altLang="en-US" sz="1200" dirty="0"/>
                        <a:t>）</a:t>
                      </a:r>
                      <a:endParaRPr lang="en-US" altLang="zh-CN"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455867806"/>
                  </a:ext>
                </a:extLst>
              </a:tr>
            </a:tbl>
          </a:graphicData>
        </a:graphic>
      </p:graphicFrame>
      <p:graphicFrame>
        <p:nvGraphicFramePr>
          <p:cNvPr id="83" name="Table 82">
            <a:extLst>
              <a:ext uri="{FF2B5EF4-FFF2-40B4-BE49-F238E27FC236}">
                <a16:creationId xmlns="" xmlns:a16="http://schemas.microsoft.com/office/drawing/2014/main" id="{5001C860-149D-6A4F-B65A-F8728897D587}"/>
              </a:ext>
            </a:extLst>
          </p:cNvPr>
          <p:cNvGraphicFramePr>
            <a:graphicFrameLocks noGrp="1"/>
          </p:cNvGraphicFramePr>
          <p:nvPr/>
        </p:nvGraphicFramePr>
        <p:xfrm>
          <a:off x="3147534" y="2708804"/>
          <a:ext cx="5498606" cy="1188720"/>
        </p:xfrm>
        <a:graphic>
          <a:graphicData uri="http://schemas.openxmlformats.org/drawingml/2006/table">
            <a:tbl>
              <a:tblPr firstRow="1" bandRow="1">
                <a:tableStyleId>{5940675A-B579-460E-94D1-54222C63F5DA}</a:tableStyleId>
              </a:tblPr>
              <a:tblGrid>
                <a:gridCol w="1440000">
                  <a:extLst>
                    <a:ext uri="{9D8B030D-6E8A-4147-A177-3AD203B41FA5}">
                      <a16:colId xmlns="" xmlns:a16="http://schemas.microsoft.com/office/drawing/2014/main" val="645816823"/>
                    </a:ext>
                  </a:extLst>
                </a:gridCol>
                <a:gridCol w="4058606">
                  <a:extLst>
                    <a:ext uri="{9D8B030D-6E8A-4147-A177-3AD203B41FA5}">
                      <a16:colId xmlns="" xmlns:a16="http://schemas.microsoft.com/office/drawing/2014/main" val="3944435713"/>
                    </a:ext>
                  </a:extLst>
                </a:gridCol>
              </a:tblGrid>
              <a:tr h="229800">
                <a:tc>
                  <a:txBody>
                    <a:bodyPr/>
                    <a:lstStyle/>
                    <a:p>
                      <a:r>
                        <a:rPr lang="zh-TW" altLang="x-none" sz="1200" b="1" dirty="0"/>
                        <a:t>融资</a:t>
                      </a:r>
                      <a:r>
                        <a:rPr lang="zh-TW" altLang="en-US" sz="1200" b="1" dirty="0"/>
                        <a:t>金额</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900</a:t>
                      </a:r>
                      <a:r>
                        <a:rPr lang="zh-TW" altLang="en-US" sz="1200" dirty="0"/>
                        <a:t>万元</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124189654"/>
                  </a:ext>
                </a:extLst>
              </a:tr>
              <a:tr h="229800">
                <a:tc>
                  <a:txBody>
                    <a:bodyPr/>
                    <a:lstStyle/>
                    <a:p>
                      <a:r>
                        <a:rPr lang="zh-TW" altLang="x-none" sz="1200" b="1" dirty="0"/>
                        <a:t>估值</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1</a:t>
                      </a:r>
                      <a:r>
                        <a:rPr lang="en-AU" altLang="zh-CN" sz="1200" dirty="0"/>
                        <a:t>.8</a:t>
                      </a:r>
                      <a:r>
                        <a:rPr lang="en-US" altLang="zh-CN" sz="1200" dirty="0"/>
                        <a:t> </a:t>
                      </a:r>
                      <a:r>
                        <a:rPr lang="zh-TW" altLang="en-US" sz="1200" dirty="0"/>
                        <a:t>亿元</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261998680"/>
                  </a:ext>
                </a:extLst>
              </a:tr>
              <a:tr h="631527">
                <a:tc>
                  <a:txBody>
                    <a:bodyPr/>
                    <a:lstStyle/>
                    <a:p>
                      <a:r>
                        <a:rPr lang="zh-TW" altLang="x-none" sz="1200" b="1" dirty="0"/>
                        <a:t>投资方</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buFontTx/>
                        <a:buNone/>
                      </a:pPr>
                      <a:r>
                        <a:rPr lang="zh-TW" altLang="en-US" sz="1200" dirty="0"/>
                        <a:t>上海</a:t>
                      </a:r>
                      <a:r>
                        <a:rPr lang="zh-TW" altLang="x-none" sz="1200" dirty="0"/>
                        <a:t>赢</a:t>
                      </a:r>
                      <a:r>
                        <a:rPr lang="zh-TW" altLang="en-US" sz="1200" dirty="0"/>
                        <a:t>者</a:t>
                      </a:r>
                      <a:r>
                        <a:rPr lang="zh-CN" altLang="en-US" sz="1200" dirty="0"/>
                        <a:t>（</a:t>
                      </a:r>
                      <a:r>
                        <a:rPr lang="zh-TW" altLang="en-US" sz="1200" dirty="0"/>
                        <a:t>远东宏信高管</a:t>
                      </a:r>
                      <a:r>
                        <a:rPr lang="zh-CN" altLang="en-US" sz="1200" dirty="0"/>
                        <a:t>）</a:t>
                      </a:r>
                      <a:endParaRPr lang="en-US" altLang="zh-CN" sz="1200" dirty="0"/>
                    </a:p>
                    <a:p>
                      <a:pPr marL="0" indent="0">
                        <a:buFontTx/>
                        <a:buNone/>
                      </a:pPr>
                      <a:r>
                        <a:rPr lang="zh-TW" altLang="en-US" sz="1200" dirty="0"/>
                        <a:t>赖春宝</a:t>
                      </a:r>
                      <a:r>
                        <a:rPr lang="zh-CN" altLang="en-US" sz="1200" dirty="0"/>
                        <a:t>（</a:t>
                      </a:r>
                      <a:r>
                        <a:rPr lang="zh-TW" altLang="en-US" sz="1200" dirty="0"/>
                        <a:t>地产投资商</a:t>
                      </a:r>
                      <a:r>
                        <a:rPr lang="zh-CN" altLang="en-US" sz="1200" dirty="0"/>
                        <a:t>）</a:t>
                      </a:r>
                      <a:endParaRPr lang="en-US" altLang="zh-CN" sz="1200" dirty="0"/>
                    </a:p>
                    <a:p>
                      <a:pPr marL="0" indent="0">
                        <a:buFontTx/>
                        <a:buNone/>
                      </a:pPr>
                      <a:r>
                        <a:rPr lang="zh-TW" altLang="en-AU" sz="1200" dirty="0"/>
                        <a:t>尹</a:t>
                      </a:r>
                      <a:r>
                        <a:rPr lang="zh-TW" altLang="en-US" sz="1200" dirty="0"/>
                        <a:t>江三</a:t>
                      </a:r>
                      <a:r>
                        <a:rPr lang="zh-CN" altLang="en-US" sz="1200" dirty="0"/>
                        <a:t>（</a:t>
                      </a:r>
                      <a:r>
                        <a:rPr lang="zh-TW" altLang="en-US" sz="1200" dirty="0"/>
                        <a:t>地产投资商</a:t>
                      </a:r>
                      <a:r>
                        <a:rPr lang="zh-CN" altLang="en-US" sz="1200" dirty="0"/>
                        <a:t>）</a:t>
                      </a:r>
                      <a:endParaRPr lang="en-US" altLang="zh-CN"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455867806"/>
                  </a:ext>
                </a:extLst>
              </a:tr>
            </a:tbl>
          </a:graphicData>
        </a:graphic>
      </p:graphicFrame>
      <p:graphicFrame>
        <p:nvGraphicFramePr>
          <p:cNvPr id="84" name="Table 83">
            <a:extLst>
              <a:ext uri="{FF2B5EF4-FFF2-40B4-BE49-F238E27FC236}">
                <a16:creationId xmlns="" xmlns:a16="http://schemas.microsoft.com/office/drawing/2014/main" id="{B0522190-774A-4345-AFE7-378288A81547}"/>
              </a:ext>
            </a:extLst>
          </p:cNvPr>
          <p:cNvGraphicFramePr>
            <a:graphicFrameLocks noGrp="1"/>
          </p:cNvGraphicFramePr>
          <p:nvPr/>
        </p:nvGraphicFramePr>
        <p:xfrm>
          <a:off x="3132449" y="3929630"/>
          <a:ext cx="5528776" cy="1294199"/>
        </p:xfrm>
        <a:graphic>
          <a:graphicData uri="http://schemas.openxmlformats.org/drawingml/2006/table">
            <a:tbl>
              <a:tblPr firstRow="1" bandRow="1">
                <a:tableStyleId>{5940675A-B579-460E-94D1-54222C63F5DA}</a:tableStyleId>
              </a:tblPr>
              <a:tblGrid>
                <a:gridCol w="1440000">
                  <a:extLst>
                    <a:ext uri="{9D8B030D-6E8A-4147-A177-3AD203B41FA5}">
                      <a16:colId xmlns="" xmlns:a16="http://schemas.microsoft.com/office/drawing/2014/main" val="645816823"/>
                    </a:ext>
                  </a:extLst>
                </a:gridCol>
                <a:gridCol w="4088776">
                  <a:extLst>
                    <a:ext uri="{9D8B030D-6E8A-4147-A177-3AD203B41FA5}">
                      <a16:colId xmlns="" xmlns:a16="http://schemas.microsoft.com/office/drawing/2014/main" val="3944435713"/>
                    </a:ext>
                  </a:extLst>
                </a:gridCol>
              </a:tblGrid>
              <a:tr h="362314">
                <a:tc>
                  <a:txBody>
                    <a:bodyPr/>
                    <a:lstStyle/>
                    <a:p>
                      <a:r>
                        <a:rPr lang="zh-TW" altLang="x-none" sz="1200" b="1" dirty="0"/>
                        <a:t>融资</a:t>
                      </a:r>
                      <a:r>
                        <a:rPr lang="zh-TW" altLang="en-US" sz="1200" b="1" dirty="0"/>
                        <a:t>金额</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3000</a:t>
                      </a:r>
                      <a:r>
                        <a:rPr lang="zh-CN" altLang="en-US" sz="1200" dirty="0"/>
                        <a:t> </a:t>
                      </a:r>
                      <a:r>
                        <a:rPr lang="zh-TW" altLang="en-US" sz="1200" dirty="0"/>
                        <a:t>万元</a:t>
                      </a:r>
                      <a:r>
                        <a:rPr lang="zh-CN" altLang="en-US" sz="1200" dirty="0"/>
                        <a:t> （</a:t>
                      </a:r>
                      <a:r>
                        <a:rPr lang="zh-TW" altLang="en-US" sz="1200" dirty="0"/>
                        <a:t>其中</a:t>
                      </a:r>
                      <a:r>
                        <a:rPr lang="en-US" altLang="zh-CN" sz="1200" dirty="0"/>
                        <a:t>1500</a:t>
                      </a:r>
                      <a:r>
                        <a:rPr lang="zh-TW" altLang="en-US" sz="1200" dirty="0"/>
                        <a:t>万为东方证券债转股</a:t>
                      </a:r>
                      <a:r>
                        <a:rPr lang="zh-CN" altLang="en-US" sz="1200" dirty="0"/>
                        <a:t>，</a:t>
                      </a:r>
                      <a:r>
                        <a:rPr lang="zh-TW" altLang="en-US" sz="1200" dirty="0"/>
                        <a:t>待资福技术挂牌三板后转做市</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124189654"/>
                  </a:ext>
                </a:extLst>
              </a:tr>
              <a:tr h="219976">
                <a:tc>
                  <a:txBody>
                    <a:bodyPr/>
                    <a:lstStyle/>
                    <a:p>
                      <a:r>
                        <a:rPr lang="zh-TW" altLang="x-none" sz="1200" b="1" dirty="0"/>
                        <a:t>估值</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2.5</a:t>
                      </a:r>
                      <a:r>
                        <a:rPr lang="zh-CN" altLang="en-US" sz="1200" dirty="0"/>
                        <a:t> </a:t>
                      </a:r>
                      <a:r>
                        <a:rPr lang="zh-TW" altLang="en-US" sz="1200" dirty="0"/>
                        <a:t>亿元</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261998680"/>
                  </a:ext>
                </a:extLst>
              </a:tr>
              <a:tr h="562679">
                <a:tc>
                  <a:txBody>
                    <a:bodyPr/>
                    <a:lstStyle/>
                    <a:p>
                      <a:r>
                        <a:rPr lang="zh-TW" altLang="x-none" sz="1200" b="1" dirty="0"/>
                        <a:t>投资方</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buFontTx/>
                        <a:buNone/>
                      </a:pPr>
                      <a:r>
                        <a:rPr lang="zh-TW" altLang="en-US" sz="1200" dirty="0"/>
                        <a:t>上海东方证券创投</a:t>
                      </a:r>
                      <a:endParaRPr lang="en-US" altLang="zh-TW" sz="1200" dirty="0"/>
                    </a:p>
                    <a:p>
                      <a:pPr marL="0" indent="0">
                        <a:buFontTx/>
                        <a:buNone/>
                      </a:pPr>
                      <a:r>
                        <a:rPr lang="zh-TW" altLang="en-US" sz="1200" dirty="0"/>
                        <a:t>上海益箐汇资管</a:t>
                      </a:r>
                      <a:endParaRPr lang="en-US" altLang="zh-TW"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455867806"/>
                  </a:ext>
                </a:extLst>
              </a:tr>
            </a:tbl>
          </a:graphicData>
        </a:graphic>
      </p:graphicFrame>
      <p:graphicFrame>
        <p:nvGraphicFramePr>
          <p:cNvPr id="85" name="Table 84">
            <a:extLst>
              <a:ext uri="{FF2B5EF4-FFF2-40B4-BE49-F238E27FC236}">
                <a16:creationId xmlns="" xmlns:a16="http://schemas.microsoft.com/office/drawing/2014/main" id="{05C40521-B183-C947-AC8B-EEC300684745}"/>
              </a:ext>
            </a:extLst>
          </p:cNvPr>
          <p:cNvGraphicFramePr>
            <a:graphicFrameLocks noGrp="1"/>
          </p:cNvGraphicFramePr>
          <p:nvPr/>
        </p:nvGraphicFramePr>
        <p:xfrm>
          <a:off x="3147537" y="5195650"/>
          <a:ext cx="5498600" cy="1007563"/>
        </p:xfrm>
        <a:graphic>
          <a:graphicData uri="http://schemas.openxmlformats.org/drawingml/2006/table">
            <a:tbl>
              <a:tblPr firstRow="1" bandRow="1">
                <a:tableStyleId>{5940675A-B579-460E-94D1-54222C63F5DA}</a:tableStyleId>
              </a:tblPr>
              <a:tblGrid>
                <a:gridCol w="1440000">
                  <a:extLst>
                    <a:ext uri="{9D8B030D-6E8A-4147-A177-3AD203B41FA5}">
                      <a16:colId xmlns="" xmlns:a16="http://schemas.microsoft.com/office/drawing/2014/main" val="645816823"/>
                    </a:ext>
                  </a:extLst>
                </a:gridCol>
                <a:gridCol w="4058600">
                  <a:extLst>
                    <a:ext uri="{9D8B030D-6E8A-4147-A177-3AD203B41FA5}">
                      <a16:colId xmlns="" xmlns:a16="http://schemas.microsoft.com/office/drawing/2014/main" val="3944435713"/>
                    </a:ext>
                  </a:extLst>
                </a:gridCol>
              </a:tblGrid>
              <a:tr h="244105">
                <a:tc>
                  <a:txBody>
                    <a:bodyPr/>
                    <a:lstStyle/>
                    <a:p>
                      <a:r>
                        <a:rPr lang="zh-TW" altLang="x-none" sz="1200" b="1" dirty="0"/>
                        <a:t>融资</a:t>
                      </a:r>
                      <a:r>
                        <a:rPr lang="zh-TW" altLang="en-US" sz="1200" b="1" dirty="0"/>
                        <a:t>金额</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2000</a:t>
                      </a:r>
                      <a:r>
                        <a:rPr lang="zh-CN" altLang="en-US" sz="1200" dirty="0"/>
                        <a:t> </a:t>
                      </a:r>
                      <a:r>
                        <a:rPr lang="zh-TW" altLang="en-US" sz="1200" dirty="0"/>
                        <a:t>万元</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124189654"/>
                  </a:ext>
                </a:extLst>
              </a:tr>
              <a:tr h="244105">
                <a:tc>
                  <a:txBody>
                    <a:bodyPr/>
                    <a:lstStyle/>
                    <a:p>
                      <a:r>
                        <a:rPr lang="zh-TW" altLang="x-none" sz="1200" b="1" dirty="0"/>
                        <a:t>估值</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3.2 </a:t>
                      </a:r>
                      <a:r>
                        <a:rPr lang="zh-TW" altLang="en-US" sz="1200" dirty="0"/>
                        <a:t>亿元</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261998680"/>
                  </a:ext>
                </a:extLst>
              </a:tr>
              <a:tr h="458923">
                <a:tc>
                  <a:txBody>
                    <a:bodyPr/>
                    <a:lstStyle/>
                    <a:p>
                      <a:r>
                        <a:rPr lang="zh-TW" altLang="x-none" sz="1200" b="1" dirty="0"/>
                        <a:t>投资方</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buFontTx/>
                        <a:buNone/>
                      </a:pPr>
                      <a:r>
                        <a:rPr lang="zh-TW" altLang="en-US" sz="1200" dirty="0"/>
                        <a:t>深圳至阳投资咨询有限公司</a:t>
                      </a:r>
                      <a:endParaRPr lang="en-US" altLang="zh-TW"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455867806"/>
                  </a:ext>
                </a:extLst>
              </a:tr>
            </a:tbl>
          </a:graphicData>
        </a:graphic>
      </p:graphicFrame>
      <p:cxnSp>
        <p:nvCxnSpPr>
          <p:cNvPr id="86" name="MH_Other_2">
            <a:extLst>
              <a:ext uri="{FF2B5EF4-FFF2-40B4-BE49-F238E27FC236}">
                <a16:creationId xmlns="" xmlns:a16="http://schemas.microsoft.com/office/drawing/2014/main" id="{03672DF6-3850-F745-9FBE-9419355EB87A}"/>
              </a:ext>
            </a:extLst>
          </p:cNvPr>
          <p:cNvCxnSpPr>
            <a:cxnSpLocks/>
          </p:cNvCxnSpPr>
          <p:nvPr>
            <p:custDataLst>
              <p:tags r:id="rId1"/>
            </p:custDataLst>
          </p:nvPr>
        </p:nvCxnSpPr>
        <p:spPr>
          <a:xfrm>
            <a:off x="3020805" y="1028700"/>
            <a:ext cx="0" cy="517451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 xmlns:a16="http://schemas.microsoft.com/office/drawing/2014/main" id="{4161D8F6-4088-6142-9941-532C45101880}"/>
              </a:ext>
            </a:extLst>
          </p:cNvPr>
          <p:cNvSpPr txBox="1"/>
          <p:nvPr/>
        </p:nvSpPr>
        <p:spPr>
          <a:xfrm>
            <a:off x="1250108" y="1254317"/>
            <a:ext cx="1735282" cy="276999"/>
          </a:xfrm>
          <a:prstGeom prst="rect">
            <a:avLst/>
          </a:prstGeom>
          <a:noFill/>
        </p:spPr>
        <p:txBody>
          <a:bodyPr wrap="square" rtlCol="0">
            <a:spAutoFit/>
          </a:bodyPr>
          <a:lstStyle/>
          <a:p>
            <a:pPr algn="r"/>
            <a:r>
              <a:rPr lang="en-US" altLang="zh-CN" sz="1200" dirty="0"/>
              <a:t>2011</a:t>
            </a:r>
            <a:r>
              <a:rPr lang="zh-TW" altLang="en-US" sz="1200" dirty="0"/>
              <a:t>年</a:t>
            </a:r>
            <a:r>
              <a:rPr lang="en-US" altLang="zh-CN" sz="1200" dirty="0"/>
              <a:t>10</a:t>
            </a:r>
            <a:r>
              <a:rPr lang="zh-TW" altLang="en-US" sz="1200" dirty="0"/>
              <a:t>月</a:t>
            </a:r>
            <a:endParaRPr lang="x-none" sz="1200" dirty="0"/>
          </a:p>
        </p:txBody>
      </p:sp>
      <p:sp>
        <p:nvSpPr>
          <p:cNvPr id="91" name="TextBox 90">
            <a:extLst>
              <a:ext uri="{FF2B5EF4-FFF2-40B4-BE49-F238E27FC236}">
                <a16:creationId xmlns="" xmlns:a16="http://schemas.microsoft.com/office/drawing/2014/main" id="{8CA23E8E-57C6-254E-880A-CDB5AE7D7809}"/>
              </a:ext>
            </a:extLst>
          </p:cNvPr>
          <p:cNvSpPr txBox="1"/>
          <p:nvPr/>
        </p:nvSpPr>
        <p:spPr>
          <a:xfrm>
            <a:off x="1250108" y="2714236"/>
            <a:ext cx="1735282" cy="276999"/>
          </a:xfrm>
          <a:prstGeom prst="rect">
            <a:avLst/>
          </a:prstGeom>
          <a:noFill/>
        </p:spPr>
        <p:txBody>
          <a:bodyPr wrap="square" rtlCol="0">
            <a:spAutoFit/>
          </a:bodyPr>
          <a:lstStyle/>
          <a:p>
            <a:pPr algn="r"/>
            <a:r>
              <a:rPr lang="en-US" altLang="zh-CN" sz="1200" dirty="0"/>
              <a:t>2013</a:t>
            </a:r>
            <a:r>
              <a:rPr lang="zh-TW" altLang="en-US" sz="1200" dirty="0"/>
              <a:t>年</a:t>
            </a:r>
            <a:r>
              <a:rPr lang="en-US" altLang="zh-CN" sz="1200" dirty="0"/>
              <a:t>6</a:t>
            </a:r>
            <a:r>
              <a:rPr lang="zh-TW" altLang="en-US" sz="1200" dirty="0"/>
              <a:t>月</a:t>
            </a:r>
            <a:endParaRPr lang="x-none" sz="1200" dirty="0"/>
          </a:p>
        </p:txBody>
      </p:sp>
      <p:sp>
        <p:nvSpPr>
          <p:cNvPr id="92" name="TextBox 91">
            <a:extLst>
              <a:ext uri="{FF2B5EF4-FFF2-40B4-BE49-F238E27FC236}">
                <a16:creationId xmlns="" xmlns:a16="http://schemas.microsoft.com/office/drawing/2014/main" id="{2DFAB35F-8FB3-194C-93F9-70F589AB28FB}"/>
              </a:ext>
            </a:extLst>
          </p:cNvPr>
          <p:cNvSpPr txBox="1"/>
          <p:nvPr/>
        </p:nvSpPr>
        <p:spPr>
          <a:xfrm>
            <a:off x="1250108" y="3896156"/>
            <a:ext cx="1735282" cy="276999"/>
          </a:xfrm>
          <a:prstGeom prst="rect">
            <a:avLst/>
          </a:prstGeom>
          <a:noFill/>
        </p:spPr>
        <p:txBody>
          <a:bodyPr wrap="square" rtlCol="0">
            <a:spAutoFit/>
          </a:bodyPr>
          <a:lstStyle/>
          <a:p>
            <a:pPr algn="r"/>
            <a:r>
              <a:rPr lang="en-US" altLang="zh-CN" sz="1200" dirty="0"/>
              <a:t>2015</a:t>
            </a:r>
            <a:r>
              <a:rPr lang="zh-TW" altLang="en-US" sz="1200" dirty="0"/>
              <a:t>年</a:t>
            </a:r>
            <a:r>
              <a:rPr lang="en-US" altLang="zh-CN" sz="1200" dirty="0"/>
              <a:t>9</a:t>
            </a:r>
            <a:r>
              <a:rPr lang="zh-TW" altLang="en-US" sz="1200" dirty="0"/>
              <a:t>月</a:t>
            </a:r>
            <a:endParaRPr lang="x-none" sz="1200" dirty="0"/>
          </a:p>
        </p:txBody>
      </p:sp>
      <p:sp>
        <p:nvSpPr>
          <p:cNvPr id="93" name="TextBox 92">
            <a:extLst>
              <a:ext uri="{FF2B5EF4-FFF2-40B4-BE49-F238E27FC236}">
                <a16:creationId xmlns="" xmlns:a16="http://schemas.microsoft.com/office/drawing/2014/main" id="{56999E1B-A987-0046-842C-AAB5B4408DE2}"/>
              </a:ext>
            </a:extLst>
          </p:cNvPr>
          <p:cNvSpPr txBox="1"/>
          <p:nvPr/>
        </p:nvSpPr>
        <p:spPr>
          <a:xfrm>
            <a:off x="1222158" y="5198146"/>
            <a:ext cx="1735282" cy="276999"/>
          </a:xfrm>
          <a:prstGeom prst="rect">
            <a:avLst/>
          </a:prstGeom>
          <a:noFill/>
        </p:spPr>
        <p:txBody>
          <a:bodyPr wrap="square" rtlCol="0">
            <a:spAutoFit/>
          </a:bodyPr>
          <a:lstStyle/>
          <a:p>
            <a:pPr algn="r"/>
            <a:r>
              <a:rPr lang="en-US" altLang="zh-CN" sz="1200" dirty="0"/>
              <a:t>2016</a:t>
            </a:r>
            <a:r>
              <a:rPr lang="zh-TW" altLang="en-US" sz="1200" dirty="0"/>
              <a:t>年</a:t>
            </a:r>
            <a:r>
              <a:rPr lang="en-US" altLang="zh-CN" sz="1200" dirty="0"/>
              <a:t>6</a:t>
            </a:r>
            <a:r>
              <a:rPr lang="zh-TW" altLang="en-US" sz="1200" dirty="0"/>
              <a:t>月</a:t>
            </a:r>
            <a:endParaRPr lang="x-none" sz="1200" dirty="0"/>
          </a:p>
        </p:txBody>
      </p:sp>
      <p:cxnSp>
        <p:nvCxnSpPr>
          <p:cNvPr id="94" name="MH_Other_2">
            <a:extLst>
              <a:ext uri="{FF2B5EF4-FFF2-40B4-BE49-F238E27FC236}">
                <a16:creationId xmlns="" xmlns:a16="http://schemas.microsoft.com/office/drawing/2014/main" id="{D8BC0871-D2B2-7A45-99B7-AB068055B946}"/>
              </a:ext>
            </a:extLst>
          </p:cNvPr>
          <p:cNvCxnSpPr>
            <a:cxnSpLocks/>
          </p:cNvCxnSpPr>
          <p:nvPr>
            <p:custDataLst>
              <p:tags r:id="rId2"/>
            </p:custDataLst>
          </p:nvPr>
        </p:nvCxnSpPr>
        <p:spPr>
          <a:xfrm flipH="1" flipV="1">
            <a:off x="758535" y="2655177"/>
            <a:ext cx="7920000" cy="21521"/>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MH_Other_2">
            <a:extLst>
              <a:ext uri="{FF2B5EF4-FFF2-40B4-BE49-F238E27FC236}">
                <a16:creationId xmlns="" xmlns:a16="http://schemas.microsoft.com/office/drawing/2014/main" id="{F6D8A4B7-0532-DB43-9FFF-C5C0568921B7}"/>
              </a:ext>
            </a:extLst>
          </p:cNvPr>
          <p:cNvCxnSpPr>
            <a:cxnSpLocks/>
          </p:cNvCxnSpPr>
          <p:nvPr>
            <p:custDataLst>
              <p:tags r:id="rId3"/>
            </p:custDataLst>
          </p:nvPr>
        </p:nvCxnSpPr>
        <p:spPr>
          <a:xfrm flipH="1">
            <a:off x="758535" y="3896156"/>
            <a:ext cx="792000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MH_Other_2">
            <a:extLst>
              <a:ext uri="{FF2B5EF4-FFF2-40B4-BE49-F238E27FC236}">
                <a16:creationId xmlns="" xmlns:a16="http://schemas.microsoft.com/office/drawing/2014/main" id="{B7AC74C8-11C3-E144-B942-25F5CFC69D73}"/>
              </a:ext>
            </a:extLst>
          </p:cNvPr>
          <p:cNvCxnSpPr>
            <a:cxnSpLocks/>
          </p:cNvCxnSpPr>
          <p:nvPr>
            <p:custDataLst>
              <p:tags r:id="rId4"/>
            </p:custDataLst>
          </p:nvPr>
        </p:nvCxnSpPr>
        <p:spPr>
          <a:xfrm flipH="1">
            <a:off x="758535" y="5108429"/>
            <a:ext cx="792000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7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wipe(left)">
                                      <p:cBhvr>
                                        <p:cTn id="15" dur="500"/>
                                        <p:tgtEl>
                                          <p:spTgt spid="10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wipe(left)">
                                      <p:cBhvr>
                                        <p:cTn id="19"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 xmlns:a16="http://schemas.microsoft.com/office/drawing/2014/main" id="{973424BC-DC68-774F-BDB6-2376EAEE030A}"/>
              </a:ext>
            </a:extLst>
          </p:cNvPr>
          <p:cNvSpPr txBox="1"/>
          <p:nvPr/>
        </p:nvSpPr>
        <p:spPr>
          <a:xfrm>
            <a:off x="1123393" y="457233"/>
            <a:ext cx="3366627"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4.4</a:t>
            </a:r>
            <a:r>
              <a:rPr lang="zh-CN" altLang="en-US" sz="2000" b="1" dirty="0">
                <a:solidFill>
                  <a:prstClr val="white"/>
                </a:solidFill>
                <a:latin typeface="+mn-ea"/>
                <a:cs typeface="Times New Roman" pitchFamily="18" charset="0"/>
              </a:rPr>
              <a:t> </a:t>
            </a:r>
            <a:r>
              <a:rPr lang="zh-TW" altLang="en-US" sz="2000" b="1" dirty="0">
                <a:solidFill>
                  <a:prstClr val="white"/>
                </a:solidFill>
                <a:latin typeface="+mn-ea"/>
                <a:cs typeface="Times New Roman" pitchFamily="18" charset="0"/>
              </a:rPr>
              <a:t>公司历轮融资及估值情况</a:t>
            </a:r>
            <a:endParaRPr lang="en-US" altLang="zh-TW" sz="2000" b="1" dirty="0">
              <a:solidFill>
                <a:prstClr val="white"/>
              </a:solidFill>
              <a:latin typeface="+mn-ea"/>
              <a:cs typeface="Times New Roman" pitchFamily="18" charset="0"/>
            </a:endParaRPr>
          </a:p>
        </p:txBody>
      </p:sp>
      <p:sp>
        <p:nvSpPr>
          <p:cNvPr id="73" name="TextBox 72">
            <a:extLst>
              <a:ext uri="{FF2B5EF4-FFF2-40B4-BE49-F238E27FC236}">
                <a16:creationId xmlns="" xmlns:a16="http://schemas.microsoft.com/office/drawing/2014/main" id="{1AE97FE1-3224-784A-B69D-C4EA78454CE3}"/>
              </a:ext>
            </a:extLst>
          </p:cNvPr>
          <p:cNvSpPr txBox="1"/>
          <p:nvPr/>
        </p:nvSpPr>
        <p:spPr>
          <a:xfrm>
            <a:off x="252268" y="1192762"/>
            <a:ext cx="1735282" cy="338554"/>
          </a:xfrm>
          <a:prstGeom prst="rect">
            <a:avLst/>
          </a:prstGeom>
          <a:noFill/>
        </p:spPr>
        <p:txBody>
          <a:bodyPr wrap="square" rtlCol="0">
            <a:spAutoFit/>
          </a:bodyPr>
          <a:lstStyle/>
          <a:p>
            <a:pPr algn="ctr"/>
            <a:r>
              <a:rPr lang="en-US" sz="1600" b="1" dirty="0"/>
              <a:t>C</a:t>
            </a:r>
            <a:r>
              <a:rPr lang="zh-CN" altLang="en-US" sz="1600" b="1" dirty="0"/>
              <a:t>轮阶段</a:t>
            </a:r>
            <a:endParaRPr lang="x-none" sz="1600" b="1" dirty="0"/>
          </a:p>
        </p:txBody>
      </p:sp>
      <p:sp>
        <p:nvSpPr>
          <p:cNvPr id="78" name="TextBox 77">
            <a:extLst>
              <a:ext uri="{FF2B5EF4-FFF2-40B4-BE49-F238E27FC236}">
                <a16:creationId xmlns="" xmlns:a16="http://schemas.microsoft.com/office/drawing/2014/main" id="{13FA3BC3-019F-8D4A-B82D-4A6788BFD3AE}"/>
              </a:ext>
            </a:extLst>
          </p:cNvPr>
          <p:cNvSpPr txBox="1"/>
          <p:nvPr/>
        </p:nvSpPr>
        <p:spPr>
          <a:xfrm>
            <a:off x="252268" y="2655177"/>
            <a:ext cx="1735282" cy="338554"/>
          </a:xfrm>
          <a:prstGeom prst="rect">
            <a:avLst/>
          </a:prstGeom>
          <a:noFill/>
        </p:spPr>
        <p:txBody>
          <a:bodyPr wrap="square" rtlCol="0">
            <a:spAutoFit/>
          </a:bodyPr>
          <a:lstStyle/>
          <a:p>
            <a:pPr algn="ctr"/>
            <a:r>
              <a:rPr lang="en-US" sz="1600" b="1" dirty="0"/>
              <a:t>D</a:t>
            </a:r>
            <a:r>
              <a:rPr lang="zh-CN" altLang="en-US" sz="1600" b="1" dirty="0"/>
              <a:t>轮</a:t>
            </a:r>
            <a:r>
              <a:rPr lang="zh-TW" altLang="x-none" sz="1600" b="1" dirty="0"/>
              <a:t>阶段</a:t>
            </a:r>
            <a:endParaRPr lang="x-none" sz="1600" b="1" dirty="0"/>
          </a:p>
        </p:txBody>
      </p:sp>
      <p:graphicFrame>
        <p:nvGraphicFramePr>
          <p:cNvPr id="82" name="Table 81">
            <a:extLst>
              <a:ext uri="{FF2B5EF4-FFF2-40B4-BE49-F238E27FC236}">
                <a16:creationId xmlns="" xmlns:a16="http://schemas.microsoft.com/office/drawing/2014/main" id="{6E8D07CF-391D-964B-BF26-5D755B39073C}"/>
              </a:ext>
            </a:extLst>
          </p:cNvPr>
          <p:cNvGraphicFramePr>
            <a:graphicFrameLocks noGrp="1"/>
          </p:cNvGraphicFramePr>
          <p:nvPr/>
        </p:nvGraphicFramePr>
        <p:xfrm>
          <a:off x="3147521" y="1122218"/>
          <a:ext cx="5469209" cy="1471148"/>
        </p:xfrm>
        <a:graphic>
          <a:graphicData uri="http://schemas.openxmlformats.org/drawingml/2006/table">
            <a:tbl>
              <a:tblPr firstRow="1" bandRow="1">
                <a:tableStyleId>{5940675A-B579-460E-94D1-54222C63F5DA}</a:tableStyleId>
              </a:tblPr>
              <a:tblGrid>
                <a:gridCol w="1440000">
                  <a:extLst>
                    <a:ext uri="{9D8B030D-6E8A-4147-A177-3AD203B41FA5}">
                      <a16:colId xmlns="" xmlns:a16="http://schemas.microsoft.com/office/drawing/2014/main" val="645816823"/>
                    </a:ext>
                  </a:extLst>
                </a:gridCol>
                <a:gridCol w="4029209">
                  <a:extLst>
                    <a:ext uri="{9D8B030D-6E8A-4147-A177-3AD203B41FA5}">
                      <a16:colId xmlns="" xmlns:a16="http://schemas.microsoft.com/office/drawing/2014/main" val="3944435713"/>
                    </a:ext>
                  </a:extLst>
                </a:gridCol>
              </a:tblGrid>
              <a:tr h="244747">
                <a:tc>
                  <a:txBody>
                    <a:bodyPr/>
                    <a:lstStyle/>
                    <a:p>
                      <a:r>
                        <a:rPr lang="zh-TW" altLang="x-none" sz="1200" b="1" dirty="0"/>
                        <a:t>融资</a:t>
                      </a:r>
                      <a:r>
                        <a:rPr lang="zh-TW" altLang="en-US" sz="1200" b="1" dirty="0"/>
                        <a:t>金额</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5760</a:t>
                      </a:r>
                      <a:r>
                        <a:rPr lang="zh-TW" altLang="en-US" sz="1200" dirty="0"/>
                        <a:t>万元</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124189654"/>
                  </a:ext>
                </a:extLst>
              </a:tr>
              <a:tr h="244747">
                <a:tc>
                  <a:txBody>
                    <a:bodyPr/>
                    <a:lstStyle/>
                    <a:p>
                      <a:r>
                        <a:rPr lang="zh-TW" altLang="x-none" sz="1200" b="1" dirty="0"/>
                        <a:t>估值</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4.576</a:t>
                      </a:r>
                      <a:r>
                        <a:rPr lang="zh-TW" altLang="en-US" sz="1200" dirty="0"/>
                        <a:t>亿元</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261998680"/>
                  </a:ext>
                </a:extLst>
              </a:tr>
              <a:tr h="922508">
                <a:tc>
                  <a:txBody>
                    <a:bodyPr/>
                    <a:lstStyle/>
                    <a:p>
                      <a:r>
                        <a:rPr lang="zh-TW" altLang="x-none" sz="1200" b="1" dirty="0"/>
                        <a:t>投资方</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buFontTx/>
                        <a:buNone/>
                      </a:pPr>
                      <a:r>
                        <a:rPr lang="zh-CN" altLang="en-US" sz="1200" dirty="0"/>
                        <a:t>深圳富明鼎汇</a:t>
                      </a:r>
                      <a:endParaRPr lang="en-US" altLang="zh-CN" sz="1200" dirty="0"/>
                    </a:p>
                    <a:p>
                      <a:pPr marL="0" indent="0">
                        <a:buFontTx/>
                        <a:buNone/>
                      </a:pPr>
                      <a:r>
                        <a:rPr lang="zh-CN" altLang="en-US" sz="1200" dirty="0"/>
                        <a:t>深圳至阳投资</a:t>
                      </a:r>
                      <a:endParaRPr lang="en-US" altLang="zh-CN" sz="1200" dirty="0"/>
                    </a:p>
                    <a:p>
                      <a:pPr marL="0" indent="0">
                        <a:buFontTx/>
                        <a:buNone/>
                      </a:pPr>
                      <a:r>
                        <a:rPr lang="zh-CN" altLang="en-US" sz="1200" dirty="0"/>
                        <a:t>宁波启迪科服</a:t>
                      </a:r>
                      <a:endParaRPr lang="en-US" altLang="zh-CN" sz="1200" dirty="0"/>
                    </a:p>
                    <a:p>
                      <a:pPr marL="0" indent="0">
                        <a:buFontTx/>
                        <a:buNone/>
                      </a:pPr>
                      <a:r>
                        <a:rPr lang="zh-CN" altLang="en-US" sz="1200" dirty="0"/>
                        <a:t>杭州比邻星创投等 </a:t>
                      </a:r>
                      <a:endParaRPr lang="en-US" altLang="zh-CN"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455867806"/>
                  </a:ext>
                </a:extLst>
              </a:tr>
            </a:tbl>
          </a:graphicData>
        </a:graphic>
      </p:graphicFrame>
      <p:graphicFrame>
        <p:nvGraphicFramePr>
          <p:cNvPr id="83" name="Table 82">
            <a:extLst>
              <a:ext uri="{FF2B5EF4-FFF2-40B4-BE49-F238E27FC236}">
                <a16:creationId xmlns="" xmlns:a16="http://schemas.microsoft.com/office/drawing/2014/main" id="{5001C860-149D-6A4F-B65A-F8728897D587}"/>
              </a:ext>
            </a:extLst>
          </p:cNvPr>
          <p:cNvGraphicFramePr>
            <a:graphicFrameLocks noGrp="1"/>
          </p:cNvGraphicFramePr>
          <p:nvPr/>
        </p:nvGraphicFramePr>
        <p:xfrm>
          <a:off x="3147534" y="2708804"/>
          <a:ext cx="5498606" cy="1920240"/>
        </p:xfrm>
        <a:graphic>
          <a:graphicData uri="http://schemas.openxmlformats.org/drawingml/2006/table">
            <a:tbl>
              <a:tblPr firstRow="1" bandRow="1">
                <a:tableStyleId>{5940675A-B579-460E-94D1-54222C63F5DA}</a:tableStyleId>
              </a:tblPr>
              <a:tblGrid>
                <a:gridCol w="1440000">
                  <a:extLst>
                    <a:ext uri="{9D8B030D-6E8A-4147-A177-3AD203B41FA5}">
                      <a16:colId xmlns="" xmlns:a16="http://schemas.microsoft.com/office/drawing/2014/main" val="645816823"/>
                    </a:ext>
                  </a:extLst>
                </a:gridCol>
                <a:gridCol w="4058606">
                  <a:extLst>
                    <a:ext uri="{9D8B030D-6E8A-4147-A177-3AD203B41FA5}">
                      <a16:colId xmlns="" xmlns:a16="http://schemas.microsoft.com/office/drawing/2014/main" val="3944435713"/>
                    </a:ext>
                  </a:extLst>
                </a:gridCol>
              </a:tblGrid>
              <a:tr h="229800">
                <a:tc>
                  <a:txBody>
                    <a:bodyPr/>
                    <a:lstStyle/>
                    <a:p>
                      <a:r>
                        <a:rPr lang="zh-TW" altLang="x-none" sz="1200" b="1" dirty="0"/>
                        <a:t>融资</a:t>
                      </a:r>
                      <a:r>
                        <a:rPr lang="zh-TW" altLang="en-US" sz="1200" b="1" dirty="0"/>
                        <a:t>金额</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5400</a:t>
                      </a:r>
                      <a:r>
                        <a:rPr lang="zh-CN" altLang="en-US" sz="1200" dirty="0"/>
                        <a:t>万</a:t>
                      </a:r>
                      <a:r>
                        <a:rPr lang="zh-TW" altLang="en-US" sz="1200" dirty="0"/>
                        <a:t>元</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124189654"/>
                  </a:ext>
                </a:extLst>
              </a:tr>
              <a:tr h="229800">
                <a:tc>
                  <a:txBody>
                    <a:bodyPr/>
                    <a:lstStyle/>
                    <a:p>
                      <a:r>
                        <a:rPr lang="zh-TW" altLang="x-none" sz="1200" b="1" dirty="0"/>
                        <a:t>估值</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200" dirty="0"/>
                        <a:t>6.54 </a:t>
                      </a:r>
                      <a:r>
                        <a:rPr lang="zh-TW" altLang="en-US" sz="1200" dirty="0"/>
                        <a:t>亿元</a:t>
                      </a:r>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261998680"/>
                  </a:ext>
                </a:extLst>
              </a:tr>
              <a:tr h="631527">
                <a:tc>
                  <a:txBody>
                    <a:bodyPr/>
                    <a:lstStyle/>
                    <a:p>
                      <a:r>
                        <a:rPr lang="zh-TW" altLang="x-none" sz="1200" b="1" dirty="0"/>
                        <a:t>投资方</a:t>
                      </a:r>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buFontTx/>
                        <a:buNone/>
                      </a:pPr>
                      <a:r>
                        <a:rPr lang="zh-CN" altLang="en-US" sz="1200" dirty="0">
                          <a:solidFill>
                            <a:prstClr val="black"/>
                          </a:solidFill>
                          <a:latin typeface="华文楷体"/>
                          <a:ea typeface="+mn-ea"/>
                          <a:cs typeface="Kaiti TC" charset="-120"/>
                        </a:rPr>
                        <a:t>共青城美福投资管理合伙企业（有限合伙）</a:t>
                      </a:r>
                      <a:endParaRPr lang="en-US" altLang="zh-CN" sz="1200" dirty="0">
                        <a:solidFill>
                          <a:prstClr val="black"/>
                        </a:solidFill>
                        <a:latin typeface="华文楷体"/>
                        <a:ea typeface="+mn-ea"/>
                        <a:cs typeface="Kaiti TC" charset="-120"/>
                      </a:endParaRPr>
                    </a:p>
                    <a:p>
                      <a:pPr marL="0" indent="0" algn="l" defTabSz="685800" rtl="0" eaLnBrk="1" latinLnBrk="0" hangingPunct="1">
                        <a:buFontTx/>
                        <a:buNone/>
                      </a:pPr>
                      <a:r>
                        <a:rPr lang="zh-CN" altLang="en-US" sz="1200" kern="1200" dirty="0">
                          <a:solidFill>
                            <a:prstClr val="black"/>
                          </a:solidFill>
                          <a:latin typeface="华文楷体"/>
                          <a:ea typeface="+mn-ea"/>
                          <a:cs typeface="Kaiti TC" charset="-120"/>
                        </a:rPr>
                        <a:t>赣州市鼎心晖弘股权投资合伙企业（有限合伙）</a:t>
                      </a:r>
                      <a:endParaRPr lang="en-US" altLang="zh-CN" sz="1200" kern="1200" dirty="0">
                        <a:solidFill>
                          <a:prstClr val="black"/>
                        </a:solidFill>
                        <a:latin typeface="华文楷体"/>
                        <a:ea typeface="+mn-ea"/>
                        <a:cs typeface="Kaiti TC" charset="-120"/>
                      </a:endParaRPr>
                    </a:p>
                    <a:p>
                      <a:pPr marL="0" indent="0" algn="l" defTabSz="685800" rtl="0" eaLnBrk="1" latinLnBrk="0" hangingPunct="1">
                        <a:buFontTx/>
                        <a:buNone/>
                      </a:pPr>
                      <a:r>
                        <a:rPr lang="zh-CN" altLang="en-US" sz="1200" kern="1200" dirty="0">
                          <a:solidFill>
                            <a:prstClr val="black"/>
                          </a:solidFill>
                          <a:latin typeface="华文楷体"/>
                          <a:ea typeface="+mn-ea"/>
                          <a:cs typeface="Kaiti TC" charset="-120"/>
                        </a:rPr>
                        <a:t>荣成中科股权投资基金合伙企业（有限合伙）（中科院创业投资管理有限公司旗下）</a:t>
                      </a:r>
                      <a:endParaRPr lang="en-US" altLang="zh-CN" sz="1200" kern="1200" dirty="0">
                        <a:solidFill>
                          <a:prstClr val="black"/>
                        </a:solidFill>
                        <a:latin typeface="华文楷体"/>
                        <a:ea typeface="+mn-ea"/>
                        <a:cs typeface="Kaiti TC" charset="-120"/>
                      </a:endParaRPr>
                    </a:p>
                    <a:p>
                      <a:pPr marL="0" indent="0" algn="l" defTabSz="685800" rtl="0" eaLnBrk="1" latinLnBrk="0" hangingPunct="1">
                        <a:buFontTx/>
                        <a:buNone/>
                      </a:pPr>
                      <a:r>
                        <a:rPr lang="zh-CN" altLang="en-US" sz="1200" kern="1200" dirty="0">
                          <a:solidFill>
                            <a:prstClr val="black"/>
                          </a:solidFill>
                          <a:latin typeface="华文楷体"/>
                          <a:ea typeface="+mn-ea"/>
                          <a:cs typeface="Kaiti TC" charset="-120"/>
                        </a:rPr>
                        <a:t>中山融富鼎科股权投资中心（有限合伙）</a:t>
                      </a:r>
                      <a:endParaRPr lang="en-US" altLang="zh-CN" sz="1200" kern="1200" dirty="0">
                        <a:solidFill>
                          <a:prstClr val="black"/>
                        </a:solidFill>
                        <a:latin typeface="华文楷体"/>
                        <a:ea typeface="+mn-ea"/>
                        <a:cs typeface="Kaiti TC" charset="-120"/>
                      </a:endParaRPr>
                    </a:p>
                    <a:p>
                      <a:pPr marL="0" indent="0" algn="l" defTabSz="685800" rtl="0" eaLnBrk="1" latinLnBrk="0" hangingPunct="1">
                        <a:buFontTx/>
                        <a:buNone/>
                      </a:pPr>
                      <a:r>
                        <a:rPr lang="zh-CN" altLang="en-US" sz="1200" kern="1200" dirty="0">
                          <a:solidFill>
                            <a:prstClr val="black"/>
                          </a:solidFill>
                          <a:latin typeface="华文楷体"/>
                          <a:ea typeface="+mn-ea"/>
                          <a:cs typeface="Kaiti TC" charset="-120"/>
                        </a:rPr>
                        <a:t>孟龙（</a:t>
                      </a:r>
                      <a:r>
                        <a:rPr lang="zh-CN" altLang="zh-CN" sz="1200" kern="1200" dirty="0">
                          <a:solidFill>
                            <a:prstClr val="black"/>
                          </a:solidFill>
                          <a:latin typeface="华文楷体"/>
                          <a:ea typeface="+mn-ea"/>
                          <a:cs typeface="+mn-cs"/>
                        </a:rPr>
                        <a:t>中科院创业投资管理有限公司的投资副总监</a:t>
                      </a:r>
                      <a:r>
                        <a:rPr lang="zh-CN" altLang="en-US" sz="1200" kern="1200" dirty="0">
                          <a:solidFill>
                            <a:prstClr val="black"/>
                          </a:solidFill>
                          <a:latin typeface="华文楷体"/>
                          <a:ea typeface="+mn-ea"/>
                          <a:cs typeface="+mn-cs"/>
                        </a:rPr>
                        <a:t>）</a:t>
                      </a:r>
                      <a:endParaRPr lang="en-US" altLang="zh-TW" sz="1200" kern="1200" dirty="0">
                        <a:solidFill>
                          <a:prstClr val="black"/>
                        </a:solidFill>
                        <a:latin typeface="华文楷体"/>
                        <a:ea typeface="+mn-ea"/>
                      </a:endParaRPr>
                    </a:p>
                    <a:p>
                      <a:pPr marL="0" indent="0">
                        <a:buFontTx/>
                        <a:buNone/>
                      </a:pPr>
                      <a:endParaRPr lang="en-US" altLang="zh-CN" sz="1200" dirty="0">
                        <a:solidFill>
                          <a:prstClr val="black"/>
                        </a:solidFill>
                        <a:latin typeface="华文楷体"/>
                        <a:ea typeface="+mn-ea"/>
                        <a:cs typeface="Kaiti TC" charset="-12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455867806"/>
                  </a:ext>
                </a:extLst>
              </a:tr>
            </a:tbl>
          </a:graphicData>
        </a:graphic>
      </p:graphicFrame>
      <p:graphicFrame>
        <p:nvGraphicFramePr>
          <p:cNvPr id="84" name="Table 83">
            <a:extLst>
              <a:ext uri="{FF2B5EF4-FFF2-40B4-BE49-F238E27FC236}">
                <a16:creationId xmlns="" xmlns:a16="http://schemas.microsoft.com/office/drawing/2014/main" id="{B0522190-774A-4345-AFE7-378288A81547}"/>
              </a:ext>
            </a:extLst>
          </p:cNvPr>
          <p:cNvGraphicFramePr>
            <a:graphicFrameLocks noGrp="1"/>
          </p:cNvGraphicFramePr>
          <p:nvPr/>
        </p:nvGraphicFramePr>
        <p:xfrm>
          <a:off x="3132449" y="3929630"/>
          <a:ext cx="5528776" cy="1250769"/>
        </p:xfrm>
        <a:graphic>
          <a:graphicData uri="http://schemas.openxmlformats.org/drawingml/2006/table">
            <a:tbl>
              <a:tblPr firstRow="1" bandRow="1">
                <a:tableStyleId>{5940675A-B579-460E-94D1-54222C63F5DA}</a:tableStyleId>
              </a:tblPr>
              <a:tblGrid>
                <a:gridCol w="1440000">
                  <a:extLst>
                    <a:ext uri="{9D8B030D-6E8A-4147-A177-3AD203B41FA5}">
                      <a16:colId xmlns="" xmlns:a16="http://schemas.microsoft.com/office/drawing/2014/main" val="645816823"/>
                    </a:ext>
                  </a:extLst>
                </a:gridCol>
                <a:gridCol w="4088776">
                  <a:extLst>
                    <a:ext uri="{9D8B030D-6E8A-4147-A177-3AD203B41FA5}">
                      <a16:colId xmlns="" xmlns:a16="http://schemas.microsoft.com/office/drawing/2014/main" val="3944435713"/>
                    </a:ext>
                  </a:extLst>
                </a:gridCol>
              </a:tblGrid>
              <a:tr h="413770">
                <a:tc>
                  <a:txBody>
                    <a:bodyPr/>
                    <a:lstStyle/>
                    <a:p>
                      <a:endParaRPr lang="x-none" sz="1200" kern="1200" dirty="0">
                        <a:solidFill>
                          <a:prstClr val="black"/>
                        </a:solidFill>
                        <a:latin typeface="华文楷体"/>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x-none" sz="1200" kern="1200" dirty="0">
                        <a:solidFill>
                          <a:prstClr val="black"/>
                        </a:solidFill>
                        <a:latin typeface="华文楷体"/>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124189654"/>
                  </a:ext>
                </a:extLst>
              </a:tr>
              <a:tr h="219976">
                <a:tc>
                  <a:txBody>
                    <a:bodyPr/>
                    <a:lstStyle/>
                    <a:p>
                      <a:endParaRPr lang="x-none" sz="1200" kern="1200" dirty="0">
                        <a:solidFill>
                          <a:prstClr val="black"/>
                        </a:solidFill>
                        <a:latin typeface="华文楷体"/>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x-none" sz="1200" kern="1200" dirty="0">
                        <a:solidFill>
                          <a:prstClr val="black"/>
                        </a:solidFill>
                        <a:latin typeface="华文楷体"/>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261998680"/>
                  </a:ext>
                </a:extLst>
              </a:tr>
              <a:tr h="562679">
                <a:tc>
                  <a:txBody>
                    <a:bodyPr/>
                    <a:lstStyle/>
                    <a:p>
                      <a:endParaRPr lang="x-none" sz="1200" kern="1200" dirty="0">
                        <a:solidFill>
                          <a:prstClr val="black"/>
                        </a:solidFill>
                        <a:latin typeface="华文楷体"/>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buFontTx/>
                        <a:buNone/>
                      </a:pPr>
                      <a:endParaRPr lang="en-US" altLang="zh-TW" sz="1200" kern="1200" dirty="0">
                        <a:solidFill>
                          <a:prstClr val="black"/>
                        </a:solidFill>
                        <a:latin typeface="华文楷体"/>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455867806"/>
                  </a:ext>
                </a:extLst>
              </a:tr>
            </a:tbl>
          </a:graphicData>
        </a:graphic>
      </p:graphicFrame>
      <p:graphicFrame>
        <p:nvGraphicFramePr>
          <p:cNvPr id="85" name="Table 84">
            <a:extLst>
              <a:ext uri="{FF2B5EF4-FFF2-40B4-BE49-F238E27FC236}">
                <a16:creationId xmlns="" xmlns:a16="http://schemas.microsoft.com/office/drawing/2014/main" id="{05C40521-B183-C947-AC8B-EEC300684745}"/>
              </a:ext>
            </a:extLst>
          </p:cNvPr>
          <p:cNvGraphicFramePr>
            <a:graphicFrameLocks noGrp="1"/>
          </p:cNvGraphicFramePr>
          <p:nvPr/>
        </p:nvGraphicFramePr>
        <p:xfrm>
          <a:off x="3147537" y="5195650"/>
          <a:ext cx="5498600" cy="1007563"/>
        </p:xfrm>
        <a:graphic>
          <a:graphicData uri="http://schemas.openxmlformats.org/drawingml/2006/table">
            <a:tbl>
              <a:tblPr firstRow="1" bandRow="1">
                <a:tableStyleId>{5940675A-B579-460E-94D1-54222C63F5DA}</a:tableStyleId>
              </a:tblPr>
              <a:tblGrid>
                <a:gridCol w="1440000">
                  <a:extLst>
                    <a:ext uri="{9D8B030D-6E8A-4147-A177-3AD203B41FA5}">
                      <a16:colId xmlns="" xmlns:a16="http://schemas.microsoft.com/office/drawing/2014/main" val="645816823"/>
                    </a:ext>
                  </a:extLst>
                </a:gridCol>
                <a:gridCol w="4058600">
                  <a:extLst>
                    <a:ext uri="{9D8B030D-6E8A-4147-A177-3AD203B41FA5}">
                      <a16:colId xmlns="" xmlns:a16="http://schemas.microsoft.com/office/drawing/2014/main" val="3944435713"/>
                    </a:ext>
                  </a:extLst>
                </a:gridCol>
              </a:tblGrid>
              <a:tr h="244105">
                <a:tc>
                  <a:txBody>
                    <a:bodyPr/>
                    <a:lstStyle/>
                    <a:p>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124189654"/>
                  </a:ext>
                </a:extLst>
              </a:tr>
              <a:tr h="244105">
                <a:tc>
                  <a:txBody>
                    <a:bodyPr/>
                    <a:lstStyle/>
                    <a:p>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x-none"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261998680"/>
                  </a:ext>
                </a:extLst>
              </a:tr>
              <a:tr h="458923">
                <a:tc>
                  <a:txBody>
                    <a:bodyPr/>
                    <a:lstStyle/>
                    <a:p>
                      <a:endParaRPr lang="x-none" sz="12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buFontTx/>
                        <a:buNone/>
                      </a:pPr>
                      <a:endParaRPr lang="en-US" altLang="zh-TW"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455867806"/>
                  </a:ext>
                </a:extLst>
              </a:tr>
            </a:tbl>
          </a:graphicData>
        </a:graphic>
      </p:graphicFrame>
      <p:cxnSp>
        <p:nvCxnSpPr>
          <p:cNvPr id="86" name="MH_Other_2">
            <a:extLst>
              <a:ext uri="{FF2B5EF4-FFF2-40B4-BE49-F238E27FC236}">
                <a16:creationId xmlns="" xmlns:a16="http://schemas.microsoft.com/office/drawing/2014/main" id="{03672DF6-3850-F745-9FBE-9419355EB87A}"/>
              </a:ext>
            </a:extLst>
          </p:cNvPr>
          <p:cNvCxnSpPr>
            <a:cxnSpLocks/>
          </p:cNvCxnSpPr>
          <p:nvPr>
            <p:custDataLst>
              <p:tags r:id="rId1"/>
            </p:custDataLst>
          </p:nvPr>
        </p:nvCxnSpPr>
        <p:spPr>
          <a:xfrm>
            <a:off x="3020805" y="1028700"/>
            <a:ext cx="0" cy="517451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 xmlns:a16="http://schemas.microsoft.com/office/drawing/2014/main" id="{4161D8F6-4088-6142-9941-532C45101880}"/>
              </a:ext>
            </a:extLst>
          </p:cNvPr>
          <p:cNvSpPr txBox="1"/>
          <p:nvPr/>
        </p:nvSpPr>
        <p:spPr>
          <a:xfrm>
            <a:off x="1250108" y="1254317"/>
            <a:ext cx="1735282" cy="276999"/>
          </a:xfrm>
          <a:prstGeom prst="rect">
            <a:avLst/>
          </a:prstGeom>
          <a:noFill/>
        </p:spPr>
        <p:txBody>
          <a:bodyPr wrap="square" rtlCol="0">
            <a:spAutoFit/>
          </a:bodyPr>
          <a:lstStyle/>
          <a:p>
            <a:pPr algn="r"/>
            <a:r>
              <a:rPr lang="en-US" altLang="zh-CN" sz="1200" dirty="0"/>
              <a:t>2017</a:t>
            </a:r>
            <a:r>
              <a:rPr lang="zh-CN" altLang="en-US" sz="1200" dirty="0"/>
              <a:t>年</a:t>
            </a:r>
            <a:r>
              <a:rPr lang="en-US" altLang="zh-CN" sz="1200" dirty="0"/>
              <a:t>5</a:t>
            </a:r>
            <a:r>
              <a:rPr lang="zh-CN" altLang="en-US" sz="1200" dirty="0"/>
              <a:t>月 </a:t>
            </a:r>
            <a:endParaRPr lang="x-none" sz="1200" dirty="0"/>
          </a:p>
        </p:txBody>
      </p:sp>
      <p:sp>
        <p:nvSpPr>
          <p:cNvPr id="91" name="TextBox 90">
            <a:extLst>
              <a:ext uri="{FF2B5EF4-FFF2-40B4-BE49-F238E27FC236}">
                <a16:creationId xmlns="" xmlns:a16="http://schemas.microsoft.com/office/drawing/2014/main" id="{8CA23E8E-57C6-254E-880A-CDB5AE7D7809}"/>
              </a:ext>
            </a:extLst>
          </p:cNvPr>
          <p:cNvSpPr txBox="1"/>
          <p:nvPr/>
        </p:nvSpPr>
        <p:spPr>
          <a:xfrm>
            <a:off x="1250108" y="2714236"/>
            <a:ext cx="1735282" cy="276999"/>
          </a:xfrm>
          <a:prstGeom prst="rect">
            <a:avLst/>
          </a:prstGeom>
          <a:noFill/>
        </p:spPr>
        <p:txBody>
          <a:bodyPr wrap="square" rtlCol="0">
            <a:spAutoFit/>
          </a:bodyPr>
          <a:lstStyle/>
          <a:p>
            <a:pPr algn="r"/>
            <a:r>
              <a:rPr lang="en-US" altLang="zh-CN" sz="1200" dirty="0"/>
              <a:t>2019</a:t>
            </a:r>
            <a:r>
              <a:rPr lang="zh-TW" altLang="en-US" sz="1200" dirty="0"/>
              <a:t>年</a:t>
            </a:r>
            <a:r>
              <a:rPr lang="en-US" altLang="zh-CN" sz="1200" dirty="0"/>
              <a:t>4</a:t>
            </a:r>
            <a:r>
              <a:rPr lang="zh-TW" altLang="en-US" sz="1200" dirty="0"/>
              <a:t>月</a:t>
            </a:r>
            <a:endParaRPr lang="x-none" sz="1200" dirty="0"/>
          </a:p>
        </p:txBody>
      </p:sp>
      <p:cxnSp>
        <p:nvCxnSpPr>
          <p:cNvPr id="94" name="MH_Other_2">
            <a:extLst>
              <a:ext uri="{FF2B5EF4-FFF2-40B4-BE49-F238E27FC236}">
                <a16:creationId xmlns="" xmlns:a16="http://schemas.microsoft.com/office/drawing/2014/main" id="{D8BC0871-D2B2-7A45-99B7-AB068055B946}"/>
              </a:ext>
            </a:extLst>
          </p:cNvPr>
          <p:cNvCxnSpPr>
            <a:cxnSpLocks/>
          </p:cNvCxnSpPr>
          <p:nvPr>
            <p:custDataLst>
              <p:tags r:id="rId2"/>
            </p:custDataLst>
          </p:nvPr>
        </p:nvCxnSpPr>
        <p:spPr>
          <a:xfrm flipH="1" flipV="1">
            <a:off x="758535" y="2655177"/>
            <a:ext cx="7920000" cy="21521"/>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MH_Other_2">
            <a:extLst>
              <a:ext uri="{FF2B5EF4-FFF2-40B4-BE49-F238E27FC236}">
                <a16:creationId xmlns="" xmlns:a16="http://schemas.microsoft.com/office/drawing/2014/main" id="{F6D8A4B7-0532-DB43-9FFF-C5C0568921B7}"/>
              </a:ext>
            </a:extLst>
          </p:cNvPr>
          <p:cNvCxnSpPr>
            <a:cxnSpLocks/>
          </p:cNvCxnSpPr>
          <p:nvPr>
            <p:custDataLst>
              <p:tags r:id="rId3"/>
            </p:custDataLst>
          </p:nvPr>
        </p:nvCxnSpPr>
        <p:spPr>
          <a:xfrm flipH="1">
            <a:off x="696730" y="4581956"/>
            <a:ext cx="7920000"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96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wipe(left)">
                                      <p:cBhvr>
                                        <p:cTn id="1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线连接符 74">
            <a:extLst>
              <a:ext uri="{FF2B5EF4-FFF2-40B4-BE49-F238E27FC236}">
                <a16:creationId xmlns="" xmlns:a16="http://schemas.microsoft.com/office/drawing/2014/main" id="{7DB9D2DC-82F0-F941-904A-128DB7FA1101}"/>
              </a:ext>
            </a:extLst>
          </p:cNvPr>
          <p:cNvCxnSpPr>
            <a:cxnSpLocks/>
          </p:cNvCxnSpPr>
          <p:nvPr/>
        </p:nvCxnSpPr>
        <p:spPr>
          <a:xfrm>
            <a:off x="3425479" y="2938667"/>
            <a:ext cx="0" cy="23402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线连接符 74">
            <a:extLst>
              <a:ext uri="{FF2B5EF4-FFF2-40B4-BE49-F238E27FC236}">
                <a16:creationId xmlns="" xmlns:a16="http://schemas.microsoft.com/office/drawing/2014/main" id="{C3384F26-D468-D946-857D-0BF54F1522B3}"/>
              </a:ext>
            </a:extLst>
          </p:cNvPr>
          <p:cNvCxnSpPr>
            <a:cxnSpLocks/>
          </p:cNvCxnSpPr>
          <p:nvPr/>
        </p:nvCxnSpPr>
        <p:spPr>
          <a:xfrm>
            <a:off x="5365118" y="2945593"/>
            <a:ext cx="0" cy="23402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线连接符 74">
            <a:extLst>
              <a:ext uri="{FF2B5EF4-FFF2-40B4-BE49-F238E27FC236}">
                <a16:creationId xmlns="" xmlns:a16="http://schemas.microsoft.com/office/drawing/2014/main" id="{B5490CFB-1547-A749-A3FC-A94E797E11E9}"/>
              </a:ext>
            </a:extLst>
          </p:cNvPr>
          <p:cNvCxnSpPr>
            <a:cxnSpLocks/>
          </p:cNvCxnSpPr>
          <p:nvPr/>
        </p:nvCxnSpPr>
        <p:spPr>
          <a:xfrm>
            <a:off x="1465061" y="2942132"/>
            <a:ext cx="0" cy="23402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2"/>
          <p:cNvSpPr txBox="1"/>
          <p:nvPr/>
        </p:nvSpPr>
        <p:spPr>
          <a:xfrm>
            <a:off x="1123393" y="457233"/>
            <a:ext cx="2084225"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4.5</a:t>
            </a:r>
            <a:r>
              <a:rPr lang="zh-CN" altLang="en-US" sz="2000" b="1" dirty="0">
                <a:solidFill>
                  <a:prstClr val="white"/>
                </a:solidFill>
                <a:latin typeface="+mn-ea"/>
                <a:cs typeface="Times New Roman" pitchFamily="18" charset="0"/>
              </a:rPr>
              <a:t> </a:t>
            </a:r>
            <a:r>
              <a:rPr lang="zh-TW" altLang="en-US" sz="2000" b="1" dirty="0">
                <a:solidFill>
                  <a:prstClr val="white"/>
                </a:solidFill>
                <a:latin typeface="+mn-ea"/>
                <a:cs typeface="Times New Roman" pitchFamily="18" charset="0"/>
              </a:rPr>
              <a:t>公司组织架构</a:t>
            </a:r>
            <a:endParaRPr lang="en-US" altLang="zh-CN" sz="2000" b="1" dirty="0">
              <a:solidFill>
                <a:schemeClr val="bg1"/>
              </a:solidFill>
              <a:latin typeface="+mj-ea"/>
              <a:ea typeface="+mj-ea"/>
              <a:cs typeface="STKaiti" charset="-122"/>
            </a:endParaRPr>
          </a:p>
        </p:txBody>
      </p:sp>
      <p:sp>
        <p:nvSpPr>
          <p:cNvPr id="3" name="Rectangle 61451">
            <a:extLst>
              <a:ext uri="{FF2B5EF4-FFF2-40B4-BE49-F238E27FC236}">
                <a16:creationId xmlns="" xmlns:a16="http://schemas.microsoft.com/office/drawing/2014/main" id="{C2A2D5D3-2C42-3740-842A-8AE151FB144A}"/>
              </a:ext>
            </a:extLst>
          </p:cNvPr>
          <p:cNvSpPr/>
          <p:nvPr/>
        </p:nvSpPr>
        <p:spPr>
          <a:xfrm>
            <a:off x="3564675" y="995057"/>
            <a:ext cx="1252537" cy="40322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dirty="0">
                <a:solidFill>
                  <a:schemeClr val="tx1"/>
                </a:solidFill>
                <a:latin typeface="+mn-ea"/>
              </a:rPr>
              <a:t>股东大会</a:t>
            </a:r>
            <a:endParaRPr lang="en-US" sz="1600" dirty="0">
              <a:solidFill>
                <a:schemeClr val="tx1"/>
              </a:solidFill>
              <a:latin typeface="+mn-ea"/>
            </a:endParaRPr>
          </a:p>
        </p:txBody>
      </p:sp>
      <p:sp>
        <p:nvSpPr>
          <p:cNvPr id="4" name="Rectangle 61451">
            <a:extLst>
              <a:ext uri="{FF2B5EF4-FFF2-40B4-BE49-F238E27FC236}">
                <a16:creationId xmlns="" xmlns:a16="http://schemas.microsoft.com/office/drawing/2014/main" id="{A297EBA7-0FA2-8141-9A56-0A0B4D803536}"/>
              </a:ext>
            </a:extLst>
          </p:cNvPr>
          <p:cNvSpPr/>
          <p:nvPr/>
        </p:nvSpPr>
        <p:spPr>
          <a:xfrm>
            <a:off x="3564675" y="1686282"/>
            <a:ext cx="1252537" cy="40322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dirty="0">
                <a:solidFill>
                  <a:schemeClr val="tx1"/>
                </a:solidFill>
                <a:latin typeface="+mn-ea"/>
              </a:rPr>
              <a:t>董事会</a:t>
            </a:r>
            <a:endParaRPr lang="en-US" sz="1600" dirty="0">
              <a:solidFill>
                <a:schemeClr val="tx1"/>
              </a:solidFill>
              <a:latin typeface="+mn-ea"/>
            </a:endParaRPr>
          </a:p>
        </p:txBody>
      </p:sp>
      <p:sp>
        <p:nvSpPr>
          <p:cNvPr id="5" name="Rectangle 61451">
            <a:extLst>
              <a:ext uri="{FF2B5EF4-FFF2-40B4-BE49-F238E27FC236}">
                <a16:creationId xmlns="" xmlns:a16="http://schemas.microsoft.com/office/drawing/2014/main" id="{869CFEAC-8B3B-424F-B78F-22C29517BD59}"/>
              </a:ext>
            </a:extLst>
          </p:cNvPr>
          <p:cNvSpPr/>
          <p:nvPr/>
        </p:nvSpPr>
        <p:spPr>
          <a:xfrm>
            <a:off x="519634" y="4840719"/>
            <a:ext cx="542925" cy="118800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a:solidFill>
                  <a:schemeClr val="tx1"/>
                </a:solidFill>
                <a:latin typeface="+mn-ea"/>
              </a:rPr>
              <a:t>市场部</a:t>
            </a:r>
            <a:endParaRPr lang="en-US" sz="1600" dirty="0">
              <a:solidFill>
                <a:schemeClr val="tx1"/>
              </a:solidFill>
              <a:latin typeface="+mn-ea"/>
            </a:endParaRPr>
          </a:p>
        </p:txBody>
      </p:sp>
      <p:sp>
        <p:nvSpPr>
          <p:cNvPr id="6" name="Rectangle 61451">
            <a:extLst>
              <a:ext uri="{FF2B5EF4-FFF2-40B4-BE49-F238E27FC236}">
                <a16:creationId xmlns="" xmlns:a16="http://schemas.microsoft.com/office/drawing/2014/main" id="{ED5468FB-4141-5944-858B-D13CF75CB2D3}"/>
              </a:ext>
            </a:extLst>
          </p:cNvPr>
          <p:cNvSpPr/>
          <p:nvPr/>
        </p:nvSpPr>
        <p:spPr>
          <a:xfrm>
            <a:off x="3564278" y="2303187"/>
            <a:ext cx="1252537" cy="40322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dirty="0">
                <a:solidFill>
                  <a:schemeClr val="tx1"/>
                </a:solidFill>
                <a:latin typeface="+mn-ea"/>
              </a:rPr>
              <a:t>总经理</a:t>
            </a:r>
            <a:endParaRPr lang="en-US" sz="1600" dirty="0">
              <a:solidFill>
                <a:schemeClr val="tx1"/>
              </a:solidFill>
              <a:latin typeface="+mn-ea"/>
            </a:endParaRPr>
          </a:p>
        </p:txBody>
      </p:sp>
      <p:cxnSp>
        <p:nvCxnSpPr>
          <p:cNvPr id="7" name="直线连接符 61">
            <a:extLst>
              <a:ext uri="{FF2B5EF4-FFF2-40B4-BE49-F238E27FC236}">
                <a16:creationId xmlns="" xmlns:a16="http://schemas.microsoft.com/office/drawing/2014/main" id="{42E9EE5B-273E-CD41-AF8D-61A66EE2CDEF}"/>
              </a:ext>
            </a:extLst>
          </p:cNvPr>
          <p:cNvCxnSpPr>
            <a:cxnSpLocks/>
          </p:cNvCxnSpPr>
          <p:nvPr/>
        </p:nvCxnSpPr>
        <p:spPr>
          <a:xfrm flipH="1">
            <a:off x="4191142" y="1398282"/>
            <a:ext cx="1" cy="288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线连接符 62">
            <a:extLst>
              <a:ext uri="{FF2B5EF4-FFF2-40B4-BE49-F238E27FC236}">
                <a16:creationId xmlns="" xmlns:a16="http://schemas.microsoft.com/office/drawing/2014/main" id="{9F2C8B0F-0F2E-DA44-B80A-B919F66AABB2}"/>
              </a:ext>
            </a:extLst>
          </p:cNvPr>
          <p:cNvCxnSpPr>
            <a:cxnSpLocks/>
          </p:cNvCxnSpPr>
          <p:nvPr/>
        </p:nvCxnSpPr>
        <p:spPr>
          <a:xfrm>
            <a:off x="4190547" y="2089507"/>
            <a:ext cx="0" cy="2227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线连接符 65">
            <a:extLst>
              <a:ext uri="{FF2B5EF4-FFF2-40B4-BE49-F238E27FC236}">
                <a16:creationId xmlns="" xmlns:a16="http://schemas.microsoft.com/office/drawing/2014/main" id="{143B4E5E-F99C-1941-AF49-2C035AB89032}"/>
              </a:ext>
            </a:extLst>
          </p:cNvPr>
          <p:cNvCxnSpPr>
            <a:cxnSpLocks/>
          </p:cNvCxnSpPr>
          <p:nvPr/>
        </p:nvCxnSpPr>
        <p:spPr>
          <a:xfrm>
            <a:off x="790780" y="4636120"/>
            <a:ext cx="1" cy="216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线连接符 66">
            <a:extLst>
              <a:ext uri="{FF2B5EF4-FFF2-40B4-BE49-F238E27FC236}">
                <a16:creationId xmlns="" xmlns:a16="http://schemas.microsoft.com/office/drawing/2014/main" id="{19AD7810-F27D-A849-9CC5-25197D5F0EE1}"/>
              </a:ext>
            </a:extLst>
          </p:cNvPr>
          <p:cNvCxnSpPr>
            <a:cxnSpLocks/>
          </p:cNvCxnSpPr>
          <p:nvPr/>
        </p:nvCxnSpPr>
        <p:spPr>
          <a:xfrm>
            <a:off x="4190547" y="1542282"/>
            <a:ext cx="13906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61451">
            <a:extLst>
              <a:ext uri="{FF2B5EF4-FFF2-40B4-BE49-F238E27FC236}">
                <a16:creationId xmlns="" xmlns:a16="http://schemas.microsoft.com/office/drawing/2014/main" id="{C6137B20-42B0-A44B-AECD-65CD7ABE3567}"/>
              </a:ext>
            </a:extLst>
          </p:cNvPr>
          <p:cNvSpPr/>
          <p:nvPr/>
        </p:nvSpPr>
        <p:spPr>
          <a:xfrm>
            <a:off x="1172030" y="4840719"/>
            <a:ext cx="542925" cy="118800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a:solidFill>
                  <a:schemeClr val="tx1"/>
                </a:solidFill>
                <a:latin typeface="+mn-ea"/>
              </a:rPr>
              <a:t>营销部</a:t>
            </a:r>
            <a:endParaRPr lang="en-US" sz="1600" dirty="0">
              <a:solidFill>
                <a:schemeClr val="tx1"/>
              </a:solidFill>
              <a:latin typeface="+mn-ea"/>
            </a:endParaRPr>
          </a:p>
        </p:txBody>
      </p:sp>
      <p:cxnSp>
        <p:nvCxnSpPr>
          <p:cNvPr id="13" name="直线连接符 74">
            <a:extLst>
              <a:ext uri="{FF2B5EF4-FFF2-40B4-BE49-F238E27FC236}">
                <a16:creationId xmlns="" xmlns:a16="http://schemas.microsoft.com/office/drawing/2014/main" id="{600F180A-1928-5545-8A26-2CBDBF5457DB}"/>
              </a:ext>
            </a:extLst>
          </p:cNvPr>
          <p:cNvCxnSpPr>
            <a:cxnSpLocks/>
            <a:endCxn id="12" idx="0"/>
          </p:cNvCxnSpPr>
          <p:nvPr/>
        </p:nvCxnSpPr>
        <p:spPr>
          <a:xfrm>
            <a:off x="1443493" y="4320791"/>
            <a:ext cx="0" cy="5199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61451">
            <a:extLst>
              <a:ext uri="{FF2B5EF4-FFF2-40B4-BE49-F238E27FC236}">
                <a16:creationId xmlns="" xmlns:a16="http://schemas.microsoft.com/office/drawing/2014/main" id="{E5FC51DE-ABB9-654F-9B8E-848C1B51E2AF}"/>
              </a:ext>
            </a:extLst>
          </p:cNvPr>
          <p:cNvSpPr/>
          <p:nvPr/>
        </p:nvSpPr>
        <p:spPr>
          <a:xfrm>
            <a:off x="1824744" y="4839274"/>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a:solidFill>
                  <a:schemeClr val="tx1"/>
                </a:solidFill>
                <a:latin typeface="+mn-ea"/>
              </a:rPr>
              <a:t>技术支持部</a:t>
            </a:r>
            <a:endParaRPr lang="en-US" sz="1600" dirty="0">
              <a:solidFill>
                <a:schemeClr val="tx1"/>
              </a:solidFill>
              <a:latin typeface="+mn-ea"/>
            </a:endParaRPr>
          </a:p>
        </p:txBody>
      </p:sp>
      <p:sp>
        <p:nvSpPr>
          <p:cNvPr id="16" name="Rectangle 61451">
            <a:extLst>
              <a:ext uri="{FF2B5EF4-FFF2-40B4-BE49-F238E27FC236}">
                <a16:creationId xmlns="" xmlns:a16="http://schemas.microsoft.com/office/drawing/2014/main" id="{5D5C0315-F5E1-8548-91E2-7479B5DDA5EE}"/>
              </a:ext>
            </a:extLst>
          </p:cNvPr>
          <p:cNvSpPr/>
          <p:nvPr/>
        </p:nvSpPr>
        <p:spPr>
          <a:xfrm>
            <a:off x="2477456" y="4839274"/>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a:solidFill>
                  <a:schemeClr val="tx1"/>
                </a:solidFill>
                <a:latin typeface="+mn-ea"/>
              </a:rPr>
              <a:t>软件部</a:t>
            </a:r>
            <a:r>
              <a:rPr lang="zh-CN" altLang="en-US" sz="1600" dirty="0">
                <a:solidFill>
                  <a:schemeClr val="tx1"/>
                </a:solidFill>
                <a:latin typeface="+mn-ea"/>
              </a:rPr>
              <a:t> </a:t>
            </a:r>
            <a:endParaRPr lang="en-US" sz="1600" dirty="0">
              <a:solidFill>
                <a:schemeClr val="tx1"/>
              </a:solidFill>
              <a:latin typeface="+mn-ea"/>
            </a:endParaRPr>
          </a:p>
        </p:txBody>
      </p:sp>
      <p:sp>
        <p:nvSpPr>
          <p:cNvPr id="17" name="Rectangle 61451">
            <a:extLst>
              <a:ext uri="{FF2B5EF4-FFF2-40B4-BE49-F238E27FC236}">
                <a16:creationId xmlns="" xmlns:a16="http://schemas.microsoft.com/office/drawing/2014/main" id="{E50D1247-0775-E143-8D47-CF7DB869F4A1}"/>
              </a:ext>
            </a:extLst>
          </p:cNvPr>
          <p:cNvSpPr/>
          <p:nvPr/>
        </p:nvSpPr>
        <p:spPr>
          <a:xfrm>
            <a:off x="5581395" y="1340669"/>
            <a:ext cx="1252537" cy="40322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a:solidFill>
                  <a:schemeClr val="tx1"/>
                </a:solidFill>
                <a:latin typeface="+mn-ea"/>
              </a:rPr>
              <a:t>监视会</a:t>
            </a:r>
            <a:endParaRPr lang="en-US" sz="1600" dirty="0">
              <a:solidFill>
                <a:schemeClr val="tx1"/>
              </a:solidFill>
              <a:latin typeface="+mn-ea"/>
            </a:endParaRPr>
          </a:p>
        </p:txBody>
      </p:sp>
      <p:cxnSp>
        <p:nvCxnSpPr>
          <p:cNvPr id="20" name="直线连接符 74">
            <a:extLst>
              <a:ext uri="{FF2B5EF4-FFF2-40B4-BE49-F238E27FC236}">
                <a16:creationId xmlns="" xmlns:a16="http://schemas.microsoft.com/office/drawing/2014/main" id="{EF20C48A-85D4-7F4F-ABCE-F3D2D0FA5E57}"/>
              </a:ext>
            </a:extLst>
          </p:cNvPr>
          <p:cNvCxnSpPr>
            <a:cxnSpLocks/>
          </p:cNvCxnSpPr>
          <p:nvPr/>
        </p:nvCxnSpPr>
        <p:spPr>
          <a:xfrm>
            <a:off x="4190943" y="2706604"/>
            <a:ext cx="0" cy="23402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线连接符 64">
            <a:extLst>
              <a:ext uri="{FF2B5EF4-FFF2-40B4-BE49-F238E27FC236}">
                <a16:creationId xmlns="" xmlns:a16="http://schemas.microsoft.com/office/drawing/2014/main" id="{FA9A8334-083F-C043-BF07-E5892435332D}"/>
              </a:ext>
            </a:extLst>
          </p:cNvPr>
          <p:cNvCxnSpPr>
            <a:cxnSpLocks/>
          </p:cNvCxnSpPr>
          <p:nvPr/>
        </p:nvCxnSpPr>
        <p:spPr>
          <a:xfrm flipH="1">
            <a:off x="1465061" y="2940627"/>
            <a:ext cx="6951754" cy="49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61451">
            <a:extLst>
              <a:ext uri="{FF2B5EF4-FFF2-40B4-BE49-F238E27FC236}">
                <a16:creationId xmlns="" xmlns:a16="http://schemas.microsoft.com/office/drawing/2014/main" id="{8CE9E6BA-E086-ED41-BC14-39903E03B65A}"/>
              </a:ext>
            </a:extLst>
          </p:cNvPr>
          <p:cNvSpPr/>
          <p:nvPr/>
        </p:nvSpPr>
        <p:spPr>
          <a:xfrm>
            <a:off x="1221227" y="3142113"/>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a:solidFill>
                  <a:schemeClr val="tx1"/>
                </a:solidFill>
                <a:latin typeface="+mn-ea"/>
              </a:rPr>
              <a:t>营销中心</a:t>
            </a:r>
            <a:endParaRPr lang="en-US" sz="1600" dirty="0">
              <a:solidFill>
                <a:schemeClr val="tx1"/>
              </a:solidFill>
              <a:latin typeface="+mn-ea"/>
            </a:endParaRPr>
          </a:p>
        </p:txBody>
      </p:sp>
      <p:sp>
        <p:nvSpPr>
          <p:cNvPr id="28" name="Rectangle 61451">
            <a:extLst>
              <a:ext uri="{FF2B5EF4-FFF2-40B4-BE49-F238E27FC236}">
                <a16:creationId xmlns="" xmlns:a16="http://schemas.microsoft.com/office/drawing/2014/main" id="{4D1E7D38-B768-5E4F-B0EC-51F127952849}"/>
              </a:ext>
            </a:extLst>
          </p:cNvPr>
          <p:cNvSpPr/>
          <p:nvPr/>
        </p:nvSpPr>
        <p:spPr>
          <a:xfrm>
            <a:off x="3136913" y="4839274"/>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a:solidFill>
                  <a:schemeClr val="tx1"/>
                </a:solidFill>
                <a:latin typeface="+mn-ea"/>
              </a:rPr>
              <a:t>硬件部</a:t>
            </a:r>
            <a:r>
              <a:rPr lang="zh-CN" altLang="en-US" sz="1600" dirty="0">
                <a:solidFill>
                  <a:schemeClr val="tx1"/>
                </a:solidFill>
                <a:latin typeface="+mn-ea"/>
              </a:rPr>
              <a:t> </a:t>
            </a:r>
            <a:endParaRPr lang="en-US" sz="1600" dirty="0">
              <a:solidFill>
                <a:schemeClr val="tx1"/>
              </a:solidFill>
              <a:latin typeface="+mn-ea"/>
            </a:endParaRPr>
          </a:p>
        </p:txBody>
      </p:sp>
      <p:sp>
        <p:nvSpPr>
          <p:cNvPr id="29" name="Rectangle 61451">
            <a:extLst>
              <a:ext uri="{FF2B5EF4-FFF2-40B4-BE49-F238E27FC236}">
                <a16:creationId xmlns="" xmlns:a16="http://schemas.microsoft.com/office/drawing/2014/main" id="{29B32A20-8CB8-2045-9249-C0DA5114FB5F}"/>
              </a:ext>
            </a:extLst>
          </p:cNvPr>
          <p:cNvSpPr/>
          <p:nvPr/>
        </p:nvSpPr>
        <p:spPr>
          <a:xfrm>
            <a:off x="3796370" y="4839274"/>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x-none" sz="1600" dirty="0">
                <a:solidFill>
                  <a:schemeClr val="tx1"/>
                </a:solidFill>
                <a:latin typeface="+mn-ea"/>
              </a:rPr>
              <a:t>测试</a:t>
            </a:r>
            <a:r>
              <a:rPr lang="zh-TW" altLang="en-US" sz="1600" dirty="0">
                <a:solidFill>
                  <a:schemeClr val="tx1"/>
                </a:solidFill>
                <a:latin typeface="+mn-ea"/>
              </a:rPr>
              <a:t>转换部</a:t>
            </a:r>
            <a:endParaRPr lang="en-US" sz="1600" dirty="0">
              <a:solidFill>
                <a:schemeClr val="tx1"/>
              </a:solidFill>
              <a:latin typeface="+mn-ea"/>
            </a:endParaRPr>
          </a:p>
        </p:txBody>
      </p:sp>
      <p:sp>
        <p:nvSpPr>
          <p:cNvPr id="30" name="Rectangle 61451">
            <a:extLst>
              <a:ext uri="{FF2B5EF4-FFF2-40B4-BE49-F238E27FC236}">
                <a16:creationId xmlns="" xmlns:a16="http://schemas.microsoft.com/office/drawing/2014/main" id="{620AD197-8027-9346-8E59-F9364587CB4E}"/>
              </a:ext>
            </a:extLst>
          </p:cNvPr>
          <p:cNvSpPr/>
          <p:nvPr/>
        </p:nvSpPr>
        <p:spPr>
          <a:xfrm>
            <a:off x="6562469" y="4839274"/>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x-none" sz="1600" dirty="0">
                <a:solidFill>
                  <a:schemeClr val="tx1"/>
                </a:solidFill>
                <a:latin typeface="+mn-ea"/>
              </a:rPr>
              <a:t>人事</a:t>
            </a:r>
            <a:r>
              <a:rPr lang="zh-TW" altLang="en-US" sz="1600" dirty="0">
                <a:solidFill>
                  <a:schemeClr val="tx1"/>
                </a:solidFill>
                <a:latin typeface="+mn-ea"/>
              </a:rPr>
              <a:t>行政部</a:t>
            </a:r>
            <a:endParaRPr lang="en-US" sz="1600" dirty="0">
              <a:solidFill>
                <a:schemeClr val="tx1"/>
              </a:solidFill>
              <a:latin typeface="+mn-ea"/>
            </a:endParaRPr>
          </a:p>
        </p:txBody>
      </p:sp>
      <p:sp>
        <p:nvSpPr>
          <p:cNvPr id="32" name="Rectangle 61451">
            <a:extLst>
              <a:ext uri="{FF2B5EF4-FFF2-40B4-BE49-F238E27FC236}">
                <a16:creationId xmlns="" xmlns:a16="http://schemas.microsoft.com/office/drawing/2014/main" id="{A61C2337-BDCC-2B48-968C-4E3684C2B825}"/>
              </a:ext>
            </a:extLst>
          </p:cNvPr>
          <p:cNvSpPr/>
          <p:nvPr/>
        </p:nvSpPr>
        <p:spPr>
          <a:xfrm>
            <a:off x="4446326" y="4839274"/>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x-none" sz="1600" dirty="0">
                <a:solidFill>
                  <a:schemeClr val="tx1"/>
                </a:solidFill>
                <a:latin typeface="+mn-ea"/>
              </a:rPr>
              <a:t>物流部</a:t>
            </a:r>
            <a:endParaRPr lang="en-US" sz="1600" dirty="0">
              <a:solidFill>
                <a:schemeClr val="tx1"/>
              </a:solidFill>
              <a:latin typeface="+mn-ea"/>
            </a:endParaRPr>
          </a:p>
        </p:txBody>
      </p:sp>
      <p:sp>
        <p:nvSpPr>
          <p:cNvPr id="33" name="Rectangle 61451">
            <a:extLst>
              <a:ext uri="{FF2B5EF4-FFF2-40B4-BE49-F238E27FC236}">
                <a16:creationId xmlns="" xmlns:a16="http://schemas.microsoft.com/office/drawing/2014/main" id="{280952D7-1B7D-FF4E-A2D3-694570B43BDB}"/>
              </a:ext>
            </a:extLst>
          </p:cNvPr>
          <p:cNvSpPr/>
          <p:nvPr/>
        </p:nvSpPr>
        <p:spPr>
          <a:xfrm>
            <a:off x="5105783" y="4839274"/>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x-none" sz="1600" dirty="0">
                <a:solidFill>
                  <a:schemeClr val="tx1"/>
                </a:solidFill>
                <a:latin typeface="+mn-ea"/>
              </a:rPr>
              <a:t>采购部</a:t>
            </a:r>
            <a:endParaRPr lang="en-US" sz="1600" dirty="0">
              <a:solidFill>
                <a:schemeClr val="tx1"/>
              </a:solidFill>
              <a:latin typeface="+mn-ea"/>
            </a:endParaRPr>
          </a:p>
        </p:txBody>
      </p:sp>
      <p:sp>
        <p:nvSpPr>
          <p:cNvPr id="34" name="Rectangle 61451">
            <a:extLst>
              <a:ext uri="{FF2B5EF4-FFF2-40B4-BE49-F238E27FC236}">
                <a16:creationId xmlns="" xmlns:a16="http://schemas.microsoft.com/office/drawing/2014/main" id="{C2E279B4-7BB9-BA45-9CA8-93AA5F44F6B5}"/>
              </a:ext>
            </a:extLst>
          </p:cNvPr>
          <p:cNvSpPr/>
          <p:nvPr/>
        </p:nvSpPr>
        <p:spPr>
          <a:xfrm>
            <a:off x="5765240" y="4839274"/>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x-none" sz="1600" dirty="0">
                <a:solidFill>
                  <a:schemeClr val="tx1"/>
                </a:solidFill>
                <a:latin typeface="+mn-ea"/>
              </a:rPr>
              <a:t>生产部</a:t>
            </a:r>
            <a:endParaRPr lang="en-US" sz="1600" dirty="0">
              <a:solidFill>
                <a:schemeClr val="tx1"/>
              </a:solidFill>
              <a:latin typeface="+mn-ea"/>
            </a:endParaRPr>
          </a:p>
        </p:txBody>
      </p:sp>
      <p:sp>
        <p:nvSpPr>
          <p:cNvPr id="35" name="Rectangle 61451">
            <a:extLst>
              <a:ext uri="{FF2B5EF4-FFF2-40B4-BE49-F238E27FC236}">
                <a16:creationId xmlns="" xmlns:a16="http://schemas.microsoft.com/office/drawing/2014/main" id="{0D407571-09F6-FC4F-9FF9-4EA7F351F3D8}"/>
              </a:ext>
            </a:extLst>
          </p:cNvPr>
          <p:cNvSpPr/>
          <p:nvPr/>
        </p:nvSpPr>
        <p:spPr>
          <a:xfrm>
            <a:off x="7359698" y="4839274"/>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x-none" sz="1600" dirty="0">
                <a:solidFill>
                  <a:schemeClr val="tx1"/>
                </a:solidFill>
                <a:latin typeface="+mn-ea"/>
              </a:rPr>
              <a:t>质量</a:t>
            </a:r>
            <a:r>
              <a:rPr lang="zh-TW" altLang="en-US" sz="1600" dirty="0">
                <a:solidFill>
                  <a:schemeClr val="tx1"/>
                </a:solidFill>
                <a:latin typeface="+mn-ea"/>
              </a:rPr>
              <a:t>管理部</a:t>
            </a:r>
            <a:endParaRPr lang="en-US" sz="1600" dirty="0">
              <a:solidFill>
                <a:schemeClr val="tx1"/>
              </a:solidFill>
              <a:latin typeface="+mn-ea"/>
            </a:endParaRPr>
          </a:p>
        </p:txBody>
      </p:sp>
      <p:cxnSp>
        <p:nvCxnSpPr>
          <p:cNvPr id="43" name="直线连接符 65">
            <a:extLst>
              <a:ext uri="{FF2B5EF4-FFF2-40B4-BE49-F238E27FC236}">
                <a16:creationId xmlns="" xmlns:a16="http://schemas.microsoft.com/office/drawing/2014/main" id="{9DD6FED1-2EB1-2749-AF03-3813B94B3953}"/>
              </a:ext>
            </a:extLst>
          </p:cNvPr>
          <p:cNvCxnSpPr>
            <a:cxnSpLocks/>
          </p:cNvCxnSpPr>
          <p:nvPr/>
        </p:nvCxnSpPr>
        <p:spPr>
          <a:xfrm>
            <a:off x="2086181" y="4632655"/>
            <a:ext cx="1" cy="216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线连接符 64">
            <a:extLst>
              <a:ext uri="{FF2B5EF4-FFF2-40B4-BE49-F238E27FC236}">
                <a16:creationId xmlns="" xmlns:a16="http://schemas.microsoft.com/office/drawing/2014/main" id="{BF062303-EF36-B546-AD97-94FA2177692E}"/>
              </a:ext>
            </a:extLst>
          </p:cNvPr>
          <p:cNvCxnSpPr>
            <a:cxnSpLocks/>
          </p:cNvCxnSpPr>
          <p:nvPr/>
        </p:nvCxnSpPr>
        <p:spPr>
          <a:xfrm flipH="1">
            <a:off x="790781" y="4632655"/>
            <a:ext cx="13054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线连接符 65">
            <a:extLst>
              <a:ext uri="{FF2B5EF4-FFF2-40B4-BE49-F238E27FC236}">
                <a16:creationId xmlns="" xmlns:a16="http://schemas.microsoft.com/office/drawing/2014/main" id="{9AF2A13C-0D4F-6044-8AA3-A8D810BAF24D}"/>
              </a:ext>
            </a:extLst>
          </p:cNvPr>
          <p:cNvCxnSpPr>
            <a:cxnSpLocks/>
          </p:cNvCxnSpPr>
          <p:nvPr/>
        </p:nvCxnSpPr>
        <p:spPr>
          <a:xfrm>
            <a:off x="2740256" y="4636120"/>
            <a:ext cx="1" cy="216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线连接符 74">
            <a:extLst>
              <a:ext uri="{FF2B5EF4-FFF2-40B4-BE49-F238E27FC236}">
                <a16:creationId xmlns="" xmlns:a16="http://schemas.microsoft.com/office/drawing/2014/main" id="{3C5E48E0-6346-4B4C-A891-60DFEA1EEEE5}"/>
              </a:ext>
            </a:extLst>
          </p:cNvPr>
          <p:cNvCxnSpPr>
            <a:cxnSpLocks/>
          </p:cNvCxnSpPr>
          <p:nvPr/>
        </p:nvCxnSpPr>
        <p:spPr>
          <a:xfrm>
            <a:off x="3392969" y="4320791"/>
            <a:ext cx="0" cy="5199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线连接符 65">
            <a:extLst>
              <a:ext uri="{FF2B5EF4-FFF2-40B4-BE49-F238E27FC236}">
                <a16:creationId xmlns="" xmlns:a16="http://schemas.microsoft.com/office/drawing/2014/main" id="{00E48A7B-983C-A74F-B465-61BD65DD839D}"/>
              </a:ext>
            </a:extLst>
          </p:cNvPr>
          <p:cNvCxnSpPr>
            <a:cxnSpLocks/>
          </p:cNvCxnSpPr>
          <p:nvPr/>
        </p:nvCxnSpPr>
        <p:spPr>
          <a:xfrm>
            <a:off x="4046048" y="4632655"/>
            <a:ext cx="1" cy="216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线连接符 64">
            <a:extLst>
              <a:ext uri="{FF2B5EF4-FFF2-40B4-BE49-F238E27FC236}">
                <a16:creationId xmlns="" xmlns:a16="http://schemas.microsoft.com/office/drawing/2014/main" id="{EA76E03F-C2C4-284C-B73A-623FD210F741}"/>
              </a:ext>
            </a:extLst>
          </p:cNvPr>
          <p:cNvCxnSpPr>
            <a:cxnSpLocks/>
          </p:cNvCxnSpPr>
          <p:nvPr/>
        </p:nvCxnSpPr>
        <p:spPr>
          <a:xfrm flipH="1">
            <a:off x="2740257" y="4632655"/>
            <a:ext cx="13054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Rectangle 61451">
            <a:extLst>
              <a:ext uri="{FF2B5EF4-FFF2-40B4-BE49-F238E27FC236}">
                <a16:creationId xmlns="" xmlns:a16="http://schemas.microsoft.com/office/drawing/2014/main" id="{2EF04D9E-3090-5742-8E61-AD188583D3C2}"/>
              </a:ext>
            </a:extLst>
          </p:cNvPr>
          <p:cNvSpPr/>
          <p:nvPr/>
        </p:nvSpPr>
        <p:spPr>
          <a:xfrm>
            <a:off x="3136913" y="3138646"/>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a:solidFill>
                  <a:schemeClr val="tx1"/>
                </a:solidFill>
                <a:latin typeface="+mn-ea"/>
              </a:rPr>
              <a:t>研发中心</a:t>
            </a:r>
            <a:endParaRPr lang="en-US" sz="1600" dirty="0">
              <a:solidFill>
                <a:schemeClr val="tx1"/>
              </a:solidFill>
              <a:latin typeface="+mn-ea"/>
            </a:endParaRPr>
          </a:p>
        </p:txBody>
      </p:sp>
      <p:cxnSp>
        <p:nvCxnSpPr>
          <p:cNvPr id="50" name="直线连接符 65">
            <a:extLst>
              <a:ext uri="{FF2B5EF4-FFF2-40B4-BE49-F238E27FC236}">
                <a16:creationId xmlns="" xmlns:a16="http://schemas.microsoft.com/office/drawing/2014/main" id="{820579C4-B94F-C248-9F48-67F1F1549E0F}"/>
              </a:ext>
            </a:extLst>
          </p:cNvPr>
          <p:cNvCxnSpPr>
            <a:cxnSpLocks/>
          </p:cNvCxnSpPr>
          <p:nvPr/>
        </p:nvCxnSpPr>
        <p:spPr>
          <a:xfrm>
            <a:off x="4741205" y="4636120"/>
            <a:ext cx="1" cy="216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线连接符 74">
            <a:extLst>
              <a:ext uri="{FF2B5EF4-FFF2-40B4-BE49-F238E27FC236}">
                <a16:creationId xmlns="" xmlns:a16="http://schemas.microsoft.com/office/drawing/2014/main" id="{3660DD08-EF6D-0742-8C80-4630F28DA0B9}"/>
              </a:ext>
            </a:extLst>
          </p:cNvPr>
          <p:cNvCxnSpPr>
            <a:cxnSpLocks/>
          </p:cNvCxnSpPr>
          <p:nvPr/>
        </p:nvCxnSpPr>
        <p:spPr>
          <a:xfrm>
            <a:off x="5393918" y="4320791"/>
            <a:ext cx="0" cy="5199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线连接符 65">
            <a:extLst>
              <a:ext uri="{FF2B5EF4-FFF2-40B4-BE49-F238E27FC236}">
                <a16:creationId xmlns="" xmlns:a16="http://schemas.microsoft.com/office/drawing/2014/main" id="{8720DDE9-50A8-9345-9533-2E7EC4A7E172}"/>
              </a:ext>
            </a:extLst>
          </p:cNvPr>
          <p:cNvCxnSpPr>
            <a:cxnSpLocks/>
          </p:cNvCxnSpPr>
          <p:nvPr/>
        </p:nvCxnSpPr>
        <p:spPr>
          <a:xfrm>
            <a:off x="6036606" y="4632655"/>
            <a:ext cx="1" cy="216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线连接符 64">
            <a:extLst>
              <a:ext uri="{FF2B5EF4-FFF2-40B4-BE49-F238E27FC236}">
                <a16:creationId xmlns="" xmlns:a16="http://schemas.microsoft.com/office/drawing/2014/main" id="{148C8BD3-4185-7249-AD89-916D0CFC774A}"/>
              </a:ext>
            </a:extLst>
          </p:cNvPr>
          <p:cNvCxnSpPr>
            <a:cxnSpLocks/>
          </p:cNvCxnSpPr>
          <p:nvPr/>
        </p:nvCxnSpPr>
        <p:spPr>
          <a:xfrm flipH="1">
            <a:off x="4741206" y="4632655"/>
            <a:ext cx="13054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61451">
            <a:extLst>
              <a:ext uri="{FF2B5EF4-FFF2-40B4-BE49-F238E27FC236}">
                <a16:creationId xmlns="" xmlns:a16="http://schemas.microsoft.com/office/drawing/2014/main" id="{4F13285F-E1D7-A345-A154-AC989218C152}"/>
              </a:ext>
            </a:extLst>
          </p:cNvPr>
          <p:cNvSpPr/>
          <p:nvPr/>
        </p:nvSpPr>
        <p:spPr>
          <a:xfrm>
            <a:off x="5105782" y="3144070"/>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a:solidFill>
                  <a:schemeClr val="tx1"/>
                </a:solidFill>
                <a:latin typeface="+mn-ea"/>
              </a:rPr>
              <a:t>制造中心</a:t>
            </a:r>
            <a:endParaRPr lang="en-US" sz="1600" dirty="0">
              <a:solidFill>
                <a:schemeClr val="tx1"/>
              </a:solidFill>
              <a:latin typeface="+mn-ea"/>
            </a:endParaRPr>
          </a:p>
        </p:txBody>
      </p:sp>
      <p:cxnSp>
        <p:nvCxnSpPr>
          <p:cNvPr id="54" name="直线连接符 74">
            <a:extLst>
              <a:ext uri="{FF2B5EF4-FFF2-40B4-BE49-F238E27FC236}">
                <a16:creationId xmlns="" xmlns:a16="http://schemas.microsoft.com/office/drawing/2014/main" id="{43E60A33-DECC-C24D-9BAB-780E999E59D7}"/>
              </a:ext>
            </a:extLst>
          </p:cNvPr>
          <p:cNvCxnSpPr>
            <a:cxnSpLocks/>
          </p:cNvCxnSpPr>
          <p:nvPr/>
        </p:nvCxnSpPr>
        <p:spPr>
          <a:xfrm>
            <a:off x="6833932" y="2940627"/>
            <a:ext cx="0" cy="19080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线连接符 74">
            <a:extLst>
              <a:ext uri="{FF2B5EF4-FFF2-40B4-BE49-F238E27FC236}">
                <a16:creationId xmlns="" xmlns:a16="http://schemas.microsoft.com/office/drawing/2014/main" id="{BCCDF47C-DE2F-2644-A886-DEE35FF4D3C3}"/>
              </a:ext>
            </a:extLst>
          </p:cNvPr>
          <p:cNvCxnSpPr>
            <a:cxnSpLocks/>
          </p:cNvCxnSpPr>
          <p:nvPr/>
        </p:nvCxnSpPr>
        <p:spPr>
          <a:xfrm>
            <a:off x="7599396" y="2940627"/>
            <a:ext cx="0" cy="19080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线连接符 74">
            <a:extLst>
              <a:ext uri="{FF2B5EF4-FFF2-40B4-BE49-F238E27FC236}">
                <a16:creationId xmlns="" xmlns:a16="http://schemas.microsoft.com/office/drawing/2014/main" id="{94105435-2C42-0A4B-8FE6-01C8447CE63E}"/>
              </a:ext>
            </a:extLst>
          </p:cNvPr>
          <p:cNvCxnSpPr>
            <a:cxnSpLocks/>
          </p:cNvCxnSpPr>
          <p:nvPr/>
        </p:nvCxnSpPr>
        <p:spPr>
          <a:xfrm>
            <a:off x="8416814" y="2940655"/>
            <a:ext cx="0" cy="1908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Rectangle 61451">
            <a:extLst>
              <a:ext uri="{FF2B5EF4-FFF2-40B4-BE49-F238E27FC236}">
                <a16:creationId xmlns="" xmlns:a16="http://schemas.microsoft.com/office/drawing/2014/main" id="{4D0C8789-47C5-1F41-A66B-17187A348CCA}"/>
              </a:ext>
            </a:extLst>
          </p:cNvPr>
          <p:cNvSpPr/>
          <p:nvPr/>
        </p:nvSpPr>
        <p:spPr>
          <a:xfrm>
            <a:off x="8151244" y="4831365"/>
            <a:ext cx="542925" cy="1206707"/>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x-none" sz="1600" dirty="0">
                <a:solidFill>
                  <a:schemeClr val="tx1"/>
                </a:solidFill>
                <a:latin typeface="+mn-ea"/>
              </a:rPr>
              <a:t>财务</a:t>
            </a:r>
            <a:r>
              <a:rPr lang="zh-TW" altLang="en-US" sz="1600" dirty="0">
                <a:solidFill>
                  <a:schemeClr val="tx1"/>
                </a:solidFill>
                <a:latin typeface="+mn-ea"/>
              </a:rPr>
              <a:t>管理部</a:t>
            </a:r>
            <a:endParaRPr lang="en-US" sz="1600" dirty="0">
              <a:solidFill>
                <a:schemeClr val="tx1"/>
              </a:solidFill>
              <a:latin typeface="+mn-ea"/>
            </a:endParaRPr>
          </a:p>
        </p:txBody>
      </p:sp>
      <p:sp>
        <p:nvSpPr>
          <p:cNvPr id="9" name="TextBox 8">
            <a:extLst>
              <a:ext uri="{FF2B5EF4-FFF2-40B4-BE49-F238E27FC236}">
                <a16:creationId xmlns="" xmlns:a16="http://schemas.microsoft.com/office/drawing/2014/main" id="{95235F71-E65A-694F-9B7F-F6B93264ECDD}"/>
              </a:ext>
            </a:extLst>
          </p:cNvPr>
          <p:cNvSpPr txBox="1"/>
          <p:nvPr/>
        </p:nvSpPr>
        <p:spPr>
          <a:xfrm>
            <a:off x="2068350" y="6088624"/>
            <a:ext cx="6893227" cy="707886"/>
          </a:xfrm>
          <a:prstGeom prst="rect">
            <a:avLst/>
          </a:prstGeom>
          <a:noFill/>
        </p:spPr>
        <p:txBody>
          <a:bodyPr wrap="square" rtlCol="0">
            <a:spAutoFit/>
          </a:bodyPr>
          <a:lstStyle/>
          <a:p>
            <a:r>
              <a:rPr lang="zh-TW" altLang="en-US" sz="1000" dirty="0"/>
              <a:t>注</a:t>
            </a:r>
            <a:r>
              <a:rPr lang="zh-CN" altLang="en-US" sz="1000" dirty="0"/>
              <a:t>：</a:t>
            </a:r>
            <a:r>
              <a:rPr lang="zh-TW" altLang="en-US" sz="1000" dirty="0"/>
              <a:t>劳动纠纷诉讼案</a:t>
            </a:r>
            <a:r>
              <a:rPr lang="zh-CN" altLang="en-US" sz="1000" dirty="0"/>
              <a:t>：</a:t>
            </a:r>
            <a:endParaRPr lang="en-US" altLang="zh-CN" sz="1000" dirty="0"/>
          </a:p>
          <a:p>
            <a:r>
              <a:rPr lang="zh-CN" altLang="en-US" sz="1000" dirty="0"/>
              <a:t>康夏群为资福医疗研发部员工，</a:t>
            </a:r>
            <a:r>
              <a:rPr lang="en-US" sz="1000" dirty="0"/>
              <a:t>2019</a:t>
            </a:r>
            <a:r>
              <a:rPr lang="zh-CN" altLang="en-US" sz="1000" dirty="0"/>
              <a:t>年春节回湖南老家后，未回公司上班，提出离职并要求公司支付</a:t>
            </a:r>
            <a:r>
              <a:rPr lang="en-US" sz="1000" dirty="0"/>
              <a:t>2018</a:t>
            </a:r>
            <a:r>
              <a:rPr lang="zh-CN" altLang="en-US" sz="1000" dirty="0"/>
              <a:t>年年终奖金，公司要求康夏群完成相关的工作交接及流程手续办理，康夏群未配合，未资福医疗未支付康夏群</a:t>
            </a:r>
            <a:r>
              <a:rPr lang="en-US" sz="1000" dirty="0"/>
              <a:t>2018</a:t>
            </a:r>
            <a:r>
              <a:rPr lang="zh-CN" altLang="en-US" sz="1000" dirty="0"/>
              <a:t>年年终奖，后康夏群申请劳动仲裁，资福医疗后向南山法院上诉，最终经过法院调解，跟康夏群达成相关协议。</a:t>
            </a:r>
            <a:endParaRPr lang="x-none" sz="1000" dirty="0"/>
          </a:p>
        </p:txBody>
      </p:sp>
    </p:spTree>
    <p:extLst>
      <p:ext uri="{BB962C8B-B14F-4D97-AF65-F5344CB8AC3E}">
        <p14:creationId xmlns:p14="http://schemas.microsoft.com/office/powerpoint/2010/main" val="25455170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393" y="457233"/>
            <a:ext cx="2084225"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4.6</a:t>
            </a:r>
            <a:r>
              <a:rPr lang="zh-CN" altLang="en-US" sz="2000" b="1" dirty="0">
                <a:solidFill>
                  <a:prstClr val="white"/>
                </a:solidFill>
                <a:latin typeface="+mn-ea"/>
                <a:cs typeface="Times New Roman" pitchFamily="18" charset="0"/>
              </a:rPr>
              <a:t> </a:t>
            </a:r>
            <a:r>
              <a:rPr lang="zh-TW" altLang="en-US" sz="2000" b="1" dirty="0">
                <a:solidFill>
                  <a:prstClr val="white"/>
                </a:solidFill>
                <a:latin typeface="+mn-ea"/>
                <a:cs typeface="Times New Roman" pitchFamily="18" charset="0"/>
              </a:rPr>
              <a:t>主要人员情况</a:t>
            </a:r>
            <a:endParaRPr lang="en-US" altLang="zh-CN" sz="2000" b="1" dirty="0">
              <a:solidFill>
                <a:schemeClr val="bg1"/>
              </a:solidFill>
              <a:latin typeface="+mj-ea"/>
              <a:ea typeface="+mj-ea"/>
              <a:cs typeface="STKaiti" charset="-122"/>
            </a:endParaRPr>
          </a:p>
        </p:txBody>
      </p:sp>
      <p:graphicFrame>
        <p:nvGraphicFramePr>
          <p:cNvPr id="3" name="表格 2">
            <a:extLst>
              <a:ext uri="{FF2B5EF4-FFF2-40B4-BE49-F238E27FC236}">
                <a16:creationId xmlns="" xmlns:a16="http://schemas.microsoft.com/office/drawing/2014/main" id="{BF8D299D-7731-D241-BB88-684D8DC10CDC}"/>
              </a:ext>
            </a:extLst>
          </p:cNvPr>
          <p:cNvGraphicFramePr>
            <a:graphicFrameLocks noGrp="1"/>
          </p:cNvGraphicFramePr>
          <p:nvPr>
            <p:extLst>
              <p:ext uri="{D42A27DB-BD31-4B8C-83A1-F6EECF244321}">
                <p14:modId xmlns:p14="http://schemas.microsoft.com/office/powerpoint/2010/main" val="3608484126"/>
              </p:ext>
            </p:extLst>
          </p:nvPr>
        </p:nvGraphicFramePr>
        <p:xfrm>
          <a:off x="170422" y="1323371"/>
          <a:ext cx="8788537" cy="4602037"/>
        </p:xfrm>
        <a:graphic>
          <a:graphicData uri="http://schemas.openxmlformats.org/drawingml/2006/table">
            <a:tbl>
              <a:tblPr>
                <a:tableStyleId>{5C22544A-7EE6-4342-B048-85BDC9FD1C3A}</a:tableStyleId>
              </a:tblPr>
              <a:tblGrid>
                <a:gridCol w="510540">
                  <a:extLst>
                    <a:ext uri="{9D8B030D-6E8A-4147-A177-3AD203B41FA5}">
                      <a16:colId xmlns="" xmlns:a16="http://schemas.microsoft.com/office/drawing/2014/main" val="4215947838"/>
                    </a:ext>
                  </a:extLst>
                </a:gridCol>
                <a:gridCol w="342267">
                  <a:extLst>
                    <a:ext uri="{9D8B030D-6E8A-4147-A177-3AD203B41FA5}">
                      <a16:colId xmlns="" xmlns:a16="http://schemas.microsoft.com/office/drawing/2014/main" val="2151296898"/>
                    </a:ext>
                  </a:extLst>
                </a:gridCol>
                <a:gridCol w="1019943">
                  <a:extLst>
                    <a:ext uri="{9D8B030D-6E8A-4147-A177-3AD203B41FA5}">
                      <a16:colId xmlns="" xmlns:a16="http://schemas.microsoft.com/office/drawing/2014/main" val="1032633797"/>
                    </a:ext>
                  </a:extLst>
                </a:gridCol>
                <a:gridCol w="629668">
                  <a:extLst>
                    <a:ext uri="{9D8B030D-6E8A-4147-A177-3AD203B41FA5}">
                      <a16:colId xmlns="" xmlns:a16="http://schemas.microsoft.com/office/drawing/2014/main" val="4107794304"/>
                    </a:ext>
                  </a:extLst>
                </a:gridCol>
                <a:gridCol w="629668">
                  <a:extLst>
                    <a:ext uri="{9D8B030D-6E8A-4147-A177-3AD203B41FA5}">
                      <a16:colId xmlns="" xmlns:a16="http://schemas.microsoft.com/office/drawing/2014/main" val="2641302419"/>
                    </a:ext>
                  </a:extLst>
                </a:gridCol>
                <a:gridCol w="672074">
                  <a:extLst>
                    <a:ext uri="{9D8B030D-6E8A-4147-A177-3AD203B41FA5}">
                      <a16:colId xmlns="" xmlns:a16="http://schemas.microsoft.com/office/drawing/2014/main" val="1495601291"/>
                    </a:ext>
                  </a:extLst>
                </a:gridCol>
                <a:gridCol w="4984377">
                  <a:extLst>
                    <a:ext uri="{9D8B030D-6E8A-4147-A177-3AD203B41FA5}">
                      <a16:colId xmlns="" xmlns:a16="http://schemas.microsoft.com/office/drawing/2014/main" val="2438239673"/>
                    </a:ext>
                  </a:extLst>
                </a:gridCol>
              </a:tblGrid>
              <a:tr h="173687">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姓名</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性别</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出生年月</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现任职务</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持股比例</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教育经历</a:t>
                      </a:r>
                      <a:endParaRPr lang="zh-CN" altLang="en-US" sz="1100" b="1" i="0" u="none" strike="noStrike">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工作及教育经历</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extLst>
                  <a:ext uri="{0D108BD9-81ED-4DB2-BD59-A6C34878D82A}">
                    <a16:rowId xmlns="" xmlns:a16="http://schemas.microsoft.com/office/drawing/2014/main" val="3446072981"/>
                  </a:ext>
                </a:extLst>
              </a:tr>
              <a:tr h="2001176">
                <a:tc>
                  <a:txBody>
                    <a:bodyPr/>
                    <a:lstStyle/>
                    <a:p>
                      <a:pPr algn="ctr" rtl="0" fontAlgn="ctr"/>
                      <a:r>
                        <a:rPr lang="zh-TW" altLang="en-US" sz="1200" b="1"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吴良信</a:t>
                      </a:r>
                      <a:endParaRPr lang="zh-CN" altLang="en-US" sz="1200" b="1"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zh-CN" altLang="en-US"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男</a:t>
                      </a:r>
                      <a:endPar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en-US" altLang="zh-CN"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1964 </a:t>
                      </a:r>
                      <a:r>
                        <a:rPr lang="zh-CN" altLang="en-US"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年 </a:t>
                      </a:r>
                      <a:r>
                        <a:rPr lang="en-US" altLang="zh-CN"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8 </a:t>
                      </a:r>
                      <a:r>
                        <a:rPr lang="zh-CN" altLang="en-US"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月</a:t>
                      </a:r>
                      <a:endPar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fontAlgn="b"/>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董事长</a:t>
                      </a:r>
                      <a:b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br>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总经理</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en-US" altLang="zh-CN"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21.24%</a:t>
                      </a:r>
                      <a:endPar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zh-CN" altLang="en-US"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硕士 </a:t>
                      </a:r>
                      <a:endPar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marL="285750" indent="-285750">
                        <a:lnSpc>
                          <a:spcPts val="1600"/>
                        </a:lnSpc>
                        <a:buFont typeface="Arial" panose="020B0604020202020204" pitchFamily="34" charset="0"/>
                        <a:buChar char="•"/>
                      </a:pP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1982</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7</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月至</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1986</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8</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就读南京药学院药学专业</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本科</a:t>
                      </a:r>
                      <a:r>
                        <a:rPr lang="zh-CN" altLang="zh-CN" sz="12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2003</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10</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月至</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2006</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3</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就读北京大学光华管理学院</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EMBA</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硕士</a:t>
                      </a:r>
                      <a:endParaRPr lang="en-US" altLang="zh-TW" sz="12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2008</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11</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月至</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2011</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3</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就读北京大学汇丰商学院</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EMP</a:t>
                      </a:r>
                    </a:p>
                    <a:p>
                      <a:pPr marL="285750" indent="-285750">
                        <a:lnSpc>
                          <a:spcPts val="1600"/>
                        </a:lnSpc>
                        <a:buFont typeface="Arial" panose="020B0604020202020204" pitchFamily="34" charset="0"/>
                        <a:buChar char="•"/>
                      </a:pP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1986</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9</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月至</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1990</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在广州广东制药厂实习</a:t>
                      </a:r>
                      <a:endParaRPr lang="en-US" altLang="zh-TW" sz="12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1990</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3</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月至</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1991</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6</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担任深圳一洲制药厂医检部长</a:t>
                      </a:r>
                      <a:endParaRPr lang="en-US" altLang="zh-TW" sz="12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1991</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7</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月至</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1999</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6</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担任深圳万泽医药公司董事长</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总经理</a:t>
                      </a:r>
                      <a:endParaRPr lang="en-US" altLang="zh-TW" sz="12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1999</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6</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月至</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2010</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12</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担任深圳资福实业有限公司董事长</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总经理</a:t>
                      </a:r>
                      <a:endParaRPr lang="en-US" altLang="zh-TW" sz="12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2011</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月至今</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担任深圳市资福医疗技术有限公司董事长</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总经理</a:t>
                      </a:r>
                      <a:endParaRPr lang="en-US" altLang="zh-TW" sz="12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至今</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担任</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10</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家公司股东</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 </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100%</a:t>
                      </a:r>
                      <a:r>
                        <a:rPr lang="zh-TW" altLang="en-US" sz="1200" dirty="0">
                          <a:latin typeface="Times New Roman" panose="02020603050405020304" pitchFamily="18" charset="0"/>
                          <a:ea typeface="楷体" panose="02010609060101010101" pitchFamily="49" charset="-122"/>
                          <a:cs typeface="Times New Roman" panose="02020603050405020304" pitchFamily="18" charset="0"/>
                        </a:rPr>
                        <a:t>控股广东誉信地产项目开发有限公司及担任深圳市资福药业有限公司董事</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txBody>
                  <a:tcPr marL="228600" marR="7620" marT="7620" marB="0" anchor="ctr"/>
                </a:tc>
                <a:extLst>
                  <a:ext uri="{0D108BD9-81ED-4DB2-BD59-A6C34878D82A}">
                    <a16:rowId xmlns="" xmlns:a16="http://schemas.microsoft.com/office/drawing/2014/main" val="1160471797"/>
                  </a:ext>
                </a:extLst>
              </a:tr>
              <a:tr h="957137">
                <a:tc>
                  <a:txBody>
                    <a:bodyPr/>
                    <a:lstStyle/>
                    <a:p>
                      <a:pPr marL="0" marR="0" lvl="0" indent="0" algn="ctr" defTabSz="913765" rtl="0" eaLnBrk="1" fontAlgn="ctr" latinLnBrk="0" hangingPunct="1">
                        <a:lnSpc>
                          <a:spcPct val="100000"/>
                        </a:lnSpc>
                        <a:spcBef>
                          <a:spcPts val="0"/>
                        </a:spcBef>
                        <a:spcAft>
                          <a:spcPts val="0"/>
                        </a:spcAft>
                        <a:buClrTx/>
                        <a:buSzTx/>
                        <a:buFontTx/>
                        <a:buNone/>
                        <a:tabLst/>
                        <a:defRPr/>
                      </a:pPr>
                      <a:r>
                        <a:rPr lang="zh-TW" altLang="en-US" sz="12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张亚南</a:t>
                      </a:r>
                      <a:endParaRPr lang="zh-CN" altLang="en-US" sz="12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zh-TW"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女</a:t>
                      </a:r>
                      <a:endPar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1971 </a:t>
                      </a: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年 </a:t>
                      </a: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 </a:t>
                      </a: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月</a:t>
                      </a:r>
                    </a:p>
                  </a:txBody>
                  <a:tcPr marL="7620" marR="7620" marT="7620" marB="0" anchor="ctr"/>
                </a:tc>
                <a:tc>
                  <a:txBody>
                    <a:bodyPr/>
                    <a:lstStyle/>
                    <a:p>
                      <a:pPr algn="ctr" fontAlgn="b"/>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p>
                      <a:pPr algn="ctr" fontAlgn="b"/>
                      <a:r>
                        <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副总经理</a:t>
                      </a: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TW"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市场总监</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p>
                      <a:pPr algn="ctr" fontAlgn="b"/>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38.59%</a:t>
                      </a:r>
                    </a:p>
                  </a:txBody>
                  <a:tcPr marL="7620" marR="7620" marT="7620" marB="0" anchor="ctr"/>
                </a:tc>
                <a:tc>
                  <a:txBody>
                    <a:bodyPr/>
                    <a:lstStyle/>
                    <a:p>
                      <a:pPr algn="ctr" rtl="0"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大学本科</a:t>
                      </a:r>
                    </a:p>
                  </a:txBody>
                  <a:tcPr marL="7620" marR="7620" marT="7620" marB="0" anchor="ctr"/>
                </a:tc>
                <a:tc>
                  <a:txBody>
                    <a:bodyPr/>
                    <a:lstStyle/>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2017</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6</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月正式加入公司管理</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担任资福医疗副总经理</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主管人事行政部</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信息技术部</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营销中心</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目前为深圳市资福实业有限公司董事</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资福医疗股东</a:t>
                      </a:r>
                    </a:p>
                  </a:txBody>
                  <a:tcPr marL="228600" marR="7620" marT="7620" marB="0" anchor="ctr"/>
                </a:tc>
                <a:extLst>
                  <a:ext uri="{0D108BD9-81ED-4DB2-BD59-A6C34878D82A}">
                    <a16:rowId xmlns="" xmlns:a16="http://schemas.microsoft.com/office/drawing/2014/main" val="3457342839"/>
                  </a:ext>
                </a:extLst>
              </a:tr>
              <a:tr h="957137">
                <a:tc>
                  <a:txBody>
                    <a:bodyPr/>
                    <a:lstStyle/>
                    <a:p>
                      <a:pPr marL="0" marR="0" lvl="0" indent="0" algn="ctr" defTabSz="913765" rtl="0" eaLnBrk="1" fontAlgn="ctr" latinLnBrk="0" hangingPunct="1">
                        <a:lnSpc>
                          <a:spcPct val="100000"/>
                        </a:lnSpc>
                        <a:spcBef>
                          <a:spcPts val="0"/>
                        </a:spcBef>
                        <a:spcAft>
                          <a:spcPts val="0"/>
                        </a:spcAft>
                        <a:buClrTx/>
                        <a:buSzTx/>
                        <a:buFontTx/>
                        <a:buNone/>
                        <a:tabLst/>
                        <a:defRPr/>
                      </a:pPr>
                      <a:r>
                        <a:rPr lang="zh-TW" altLang="en-US" sz="12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幸茂生</a:t>
                      </a:r>
                      <a:endParaRPr lang="zh-CN" altLang="en-US" sz="12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男</a:t>
                      </a: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1981 </a:t>
                      </a: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 </a:t>
                      </a: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月</a:t>
                      </a:r>
                    </a:p>
                  </a:txBody>
                  <a:tcPr marL="7620" marR="7620" marT="7620"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副总经理</a:t>
                      </a: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TW"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财务总监</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p>
                      <a:pPr algn="ctr" fontAlgn="b"/>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t>
                      </a:r>
                    </a:p>
                  </a:txBody>
                  <a:tcPr marL="7620" marR="7620" marT="7620" marB="0" anchor="ctr"/>
                </a:tc>
                <a:tc>
                  <a:txBody>
                    <a:bodyPr/>
                    <a:lstStyle/>
                    <a:p>
                      <a:pPr algn="ctr" rtl="0"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大学</a:t>
                      </a:r>
                      <a:r>
                        <a:rPr lang="zh-TW"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本科</a:t>
                      </a:r>
                      <a:endPar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2012</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2014</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6</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在暨南大学就读本科</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担任深圳五洲中西医结合医院财务科长</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担任深圳博爱医疗集团财务总监助理</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7</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担任飞尚实业集团有限公司外派财务总监</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月至今</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担任深圳市资福医疗技术有限公司财务总监</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 </a:t>
                      </a:r>
                    </a:p>
                  </a:txBody>
                  <a:tcPr marL="228600" marR="7620" marT="7620" marB="0" anchor="ctr"/>
                </a:tc>
                <a:extLst>
                  <a:ext uri="{0D108BD9-81ED-4DB2-BD59-A6C34878D82A}">
                    <a16:rowId xmlns="" xmlns:a16="http://schemas.microsoft.com/office/drawing/2014/main" val="4141360799"/>
                  </a:ext>
                </a:extLst>
              </a:tr>
            </a:tbl>
          </a:graphicData>
        </a:graphic>
      </p:graphicFrame>
    </p:spTree>
    <p:extLst>
      <p:ext uri="{BB962C8B-B14F-4D97-AF65-F5344CB8AC3E}">
        <p14:creationId xmlns:p14="http://schemas.microsoft.com/office/powerpoint/2010/main" val="183380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393" y="457233"/>
            <a:ext cx="2084225"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4.6</a:t>
            </a:r>
            <a:r>
              <a:rPr lang="zh-CN" altLang="en-US" sz="2000" b="1" dirty="0">
                <a:solidFill>
                  <a:prstClr val="white"/>
                </a:solidFill>
                <a:latin typeface="+mn-ea"/>
                <a:cs typeface="Times New Roman" pitchFamily="18" charset="0"/>
              </a:rPr>
              <a:t> </a:t>
            </a:r>
            <a:r>
              <a:rPr lang="zh-TW" altLang="en-US" sz="2000" b="1" dirty="0">
                <a:solidFill>
                  <a:prstClr val="white"/>
                </a:solidFill>
                <a:latin typeface="+mn-ea"/>
                <a:cs typeface="Times New Roman" pitchFamily="18" charset="0"/>
              </a:rPr>
              <a:t>主要人员情况</a:t>
            </a:r>
            <a:endParaRPr lang="en-US" altLang="zh-CN" sz="2000" b="1" dirty="0">
              <a:solidFill>
                <a:schemeClr val="bg1"/>
              </a:solidFill>
              <a:latin typeface="+mj-ea"/>
              <a:ea typeface="+mj-ea"/>
              <a:cs typeface="STKaiti" charset="-122"/>
            </a:endParaRPr>
          </a:p>
        </p:txBody>
      </p:sp>
      <p:graphicFrame>
        <p:nvGraphicFramePr>
          <p:cNvPr id="23" name="表格 2">
            <a:extLst>
              <a:ext uri="{FF2B5EF4-FFF2-40B4-BE49-F238E27FC236}">
                <a16:creationId xmlns="" xmlns:a16="http://schemas.microsoft.com/office/drawing/2014/main" id="{C76DE254-C3D0-BE4D-AAA5-840A384A628F}"/>
              </a:ext>
            </a:extLst>
          </p:cNvPr>
          <p:cNvGraphicFramePr>
            <a:graphicFrameLocks noGrp="1"/>
          </p:cNvGraphicFramePr>
          <p:nvPr/>
        </p:nvGraphicFramePr>
        <p:xfrm>
          <a:off x="170422" y="980560"/>
          <a:ext cx="8803155" cy="5232056"/>
        </p:xfrm>
        <a:graphic>
          <a:graphicData uri="http://schemas.openxmlformats.org/drawingml/2006/table">
            <a:tbl>
              <a:tblPr>
                <a:tableStyleId>{5C22544A-7EE6-4342-B048-85BDC9FD1C3A}</a:tableStyleId>
              </a:tblPr>
              <a:tblGrid>
                <a:gridCol w="525158">
                  <a:extLst>
                    <a:ext uri="{9D8B030D-6E8A-4147-A177-3AD203B41FA5}">
                      <a16:colId xmlns="" xmlns:a16="http://schemas.microsoft.com/office/drawing/2014/main" val="4215947838"/>
                    </a:ext>
                  </a:extLst>
                </a:gridCol>
                <a:gridCol w="342267">
                  <a:extLst>
                    <a:ext uri="{9D8B030D-6E8A-4147-A177-3AD203B41FA5}">
                      <a16:colId xmlns="" xmlns:a16="http://schemas.microsoft.com/office/drawing/2014/main" val="2151296898"/>
                    </a:ext>
                  </a:extLst>
                </a:gridCol>
                <a:gridCol w="1019943">
                  <a:extLst>
                    <a:ext uri="{9D8B030D-6E8A-4147-A177-3AD203B41FA5}">
                      <a16:colId xmlns="" xmlns:a16="http://schemas.microsoft.com/office/drawing/2014/main" val="1032633797"/>
                    </a:ext>
                  </a:extLst>
                </a:gridCol>
                <a:gridCol w="629668">
                  <a:extLst>
                    <a:ext uri="{9D8B030D-6E8A-4147-A177-3AD203B41FA5}">
                      <a16:colId xmlns="" xmlns:a16="http://schemas.microsoft.com/office/drawing/2014/main" val="4107794304"/>
                    </a:ext>
                  </a:extLst>
                </a:gridCol>
                <a:gridCol w="629668">
                  <a:extLst>
                    <a:ext uri="{9D8B030D-6E8A-4147-A177-3AD203B41FA5}">
                      <a16:colId xmlns="" xmlns:a16="http://schemas.microsoft.com/office/drawing/2014/main" val="2641302419"/>
                    </a:ext>
                  </a:extLst>
                </a:gridCol>
                <a:gridCol w="672074">
                  <a:extLst>
                    <a:ext uri="{9D8B030D-6E8A-4147-A177-3AD203B41FA5}">
                      <a16:colId xmlns="" xmlns:a16="http://schemas.microsoft.com/office/drawing/2014/main" val="1495601291"/>
                    </a:ext>
                  </a:extLst>
                </a:gridCol>
                <a:gridCol w="4984377">
                  <a:extLst>
                    <a:ext uri="{9D8B030D-6E8A-4147-A177-3AD203B41FA5}">
                      <a16:colId xmlns="" xmlns:a16="http://schemas.microsoft.com/office/drawing/2014/main" val="2438239673"/>
                    </a:ext>
                  </a:extLst>
                </a:gridCol>
              </a:tblGrid>
              <a:tr h="173687">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姓名</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性别</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出生年月</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现任职务</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持股比例</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教育经历</a:t>
                      </a:r>
                      <a:endParaRPr lang="zh-CN" altLang="en-US" sz="1100" b="1" i="0" u="none" strike="noStrike">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工作及教育经历</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extLst>
                  <a:ext uri="{0D108BD9-81ED-4DB2-BD59-A6C34878D82A}">
                    <a16:rowId xmlns="" xmlns:a16="http://schemas.microsoft.com/office/drawing/2014/main" val="3446072981"/>
                  </a:ext>
                </a:extLst>
              </a:tr>
              <a:tr h="2001176">
                <a:tc>
                  <a:txBody>
                    <a:bodyPr/>
                    <a:lstStyle/>
                    <a:p>
                      <a:pPr algn="ctr" rtl="0" fontAlgn="ctr"/>
                      <a:r>
                        <a:rPr lang="zh-TW" altLang="en-US" sz="1200" b="1"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王建平</a:t>
                      </a:r>
                      <a:endParaRPr lang="zh-CN" altLang="en-US" sz="1200" b="1"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zh-CN" altLang="en-US"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男</a:t>
                      </a:r>
                      <a:endPar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en-US" altLang="zh-CN"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1980 </a:t>
                      </a:r>
                      <a:r>
                        <a:rPr lang="zh-CN" altLang="en-US"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年 </a:t>
                      </a:r>
                      <a:r>
                        <a:rPr lang="en-US" altLang="zh-CN"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7 </a:t>
                      </a:r>
                      <a:r>
                        <a:rPr lang="zh-CN" altLang="en-US"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月</a:t>
                      </a:r>
                      <a:endPar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fontAlgn="b"/>
                      <a:r>
                        <a:rPr lang="zh-TW"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副总经理</a:t>
                      </a: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TW"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技术总监</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t>
                      </a:r>
                    </a:p>
                  </a:txBody>
                  <a:tcPr marL="7620" marR="7620" marT="7620" marB="0" anchor="ctr"/>
                </a:tc>
                <a:tc>
                  <a:txBody>
                    <a:bodyPr/>
                    <a:lstStyle/>
                    <a:p>
                      <a:pPr algn="ctr" rtl="0" fontAlgn="ctr"/>
                      <a:r>
                        <a:rPr lang="zh-TW" altLang="en-US" sz="1200" u="none" strike="noStrike" dirty="0">
                          <a:effectLst/>
                          <a:latin typeface="Times New Roman" panose="02020603050405020304" pitchFamily="18" charset="0"/>
                          <a:ea typeface="楷体" panose="02010609060101010101" pitchFamily="49" charset="-122"/>
                          <a:cs typeface="Times New Roman" panose="02020603050405020304" pitchFamily="18" charset="0"/>
                        </a:rPr>
                        <a:t>硕士</a:t>
                      </a:r>
                      <a:endPar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1998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7</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合肥工业大学</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应用电子科学专业</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本科</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西南交通大学</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微电子与固体电子学</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硕士</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7</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2004</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12</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担任惠州康惠半导体有限公司嵌入式设计工程师</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2010</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担任安国国保科技有限公司硬件工程师</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2010</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7</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担任惠州华阳多媒体工程师</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7</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月至今</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担任深圳市资福以来哦技术有限公司研发总监</a:t>
                      </a:r>
                      <a:endPar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marL="228600" marR="7620" marT="7620" marB="0" anchor="ctr"/>
                </a:tc>
                <a:extLst>
                  <a:ext uri="{0D108BD9-81ED-4DB2-BD59-A6C34878D82A}">
                    <a16:rowId xmlns="" xmlns:a16="http://schemas.microsoft.com/office/drawing/2014/main" val="1160471797"/>
                  </a:ext>
                </a:extLst>
              </a:tr>
              <a:tr h="957137">
                <a:tc>
                  <a:txBody>
                    <a:bodyPr/>
                    <a:lstStyle/>
                    <a:p>
                      <a:pPr marL="0" marR="0" lvl="0" indent="0" algn="ctr" defTabSz="913765" rtl="0" eaLnBrk="1" fontAlgn="ctr" latinLnBrk="0" hangingPunct="1">
                        <a:lnSpc>
                          <a:spcPct val="100000"/>
                        </a:lnSpc>
                        <a:spcBef>
                          <a:spcPts val="0"/>
                        </a:spcBef>
                        <a:spcAft>
                          <a:spcPts val="0"/>
                        </a:spcAft>
                        <a:buClrTx/>
                        <a:buSzTx/>
                        <a:buFontTx/>
                        <a:buNone/>
                        <a:tabLst/>
                        <a:defRPr/>
                      </a:pPr>
                      <a:r>
                        <a:rPr lang="zh-TW" altLang="en-US" sz="12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黄文海</a:t>
                      </a:r>
                      <a:endParaRPr lang="zh-CN" altLang="en-US" sz="12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男</a:t>
                      </a: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1980 </a:t>
                      </a: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年 </a:t>
                      </a: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12 </a:t>
                      </a: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月</a:t>
                      </a:r>
                    </a:p>
                  </a:txBody>
                  <a:tcPr marL="7620" marR="7620" marT="7620" marB="0" anchor="ctr"/>
                </a:tc>
                <a:tc>
                  <a:txBody>
                    <a:bodyPr/>
                    <a:lstStyle/>
                    <a:p>
                      <a:pPr algn="ctr" fontAlgn="b"/>
                      <a:r>
                        <a:rPr lang="zh-TW"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质量总监</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t>
                      </a: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MBA</a:t>
                      </a:r>
                      <a:r>
                        <a:rPr lang="zh-TW"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在读</a:t>
                      </a:r>
                      <a:endPar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1999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2002</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7</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南昌职业大学</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机电一体化工程</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专科</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2012</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7</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担任中国职业经理认证中心高级职业经理</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2021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在吉林教育学院就读计算机科学与技术</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本科在读</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6</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2020</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Torrens</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AU"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University MBA (</a:t>
                      </a:r>
                      <a:r>
                        <a:rPr kumimoji="1" lang="zh-TW" altLang="en-AU"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在读</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endPar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2002</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担任东莞雅新电子集团储备干部</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marR="0" indent="-285750" algn="l" defTabSz="685800"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担任东莞石碣顺利塑胶电子制造有限公司开发工程师</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marR="0" indent="-285750" algn="l" defTabSz="685800"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你那</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2010</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担任东莞鸿图医疗器械有限公司高级研发工程师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项目经理</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marR="0" indent="-285750" algn="l" defTabSz="685800"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2010</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担任艾科美医器械</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深圳</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有限公司工程部经理</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marR="0" indent="-285750" algn="l" defTabSz="685800"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担任深圳市鼎善医疗技术有心啊公司副总经理</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原始创始人之一</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marL="228600" marR="7620" marT="7620" marB="0" anchor="ctr"/>
                </a:tc>
                <a:extLst>
                  <a:ext uri="{0D108BD9-81ED-4DB2-BD59-A6C34878D82A}">
                    <a16:rowId xmlns="" xmlns:a16="http://schemas.microsoft.com/office/drawing/2014/main" val="3457342839"/>
                  </a:ext>
                </a:extLst>
              </a:tr>
            </a:tbl>
          </a:graphicData>
        </a:graphic>
      </p:graphicFrame>
    </p:spTree>
    <p:extLst>
      <p:ext uri="{BB962C8B-B14F-4D97-AF65-F5344CB8AC3E}">
        <p14:creationId xmlns:p14="http://schemas.microsoft.com/office/powerpoint/2010/main" val="41697740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393" y="457233"/>
            <a:ext cx="2084225"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4.6</a:t>
            </a:r>
            <a:r>
              <a:rPr lang="zh-CN" altLang="en-US" sz="2000" b="1" dirty="0">
                <a:solidFill>
                  <a:prstClr val="white"/>
                </a:solidFill>
                <a:latin typeface="+mn-ea"/>
                <a:cs typeface="Times New Roman" pitchFamily="18" charset="0"/>
              </a:rPr>
              <a:t> </a:t>
            </a:r>
            <a:r>
              <a:rPr lang="zh-TW" altLang="en-US" sz="2000" b="1" dirty="0">
                <a:solidFill>
                  <a:prstClr val="white"/>
                </a:solidFill>
                <a:latin typeface="+mn-ea"/>
                <a:cs typeface="Times New Roman" pitchFamily="18" charset="0"/>
              </a:rPr>
              <a:t>主要人员情况</a:t>
            </a:r>
            <a:endParaRPr lang="en-US" altLang="zh-CN" sz="2000" b="1" dirty="0">
              <a:solidFill>
                <a:schemeClr val="bg1"/>
              </a:solidFill>
              <a:latin typeface="+mj-ea"/>
              <a:ea typeface="+mj-ea"/>
              <a:cs typeface="STKaiti" charset="-122"/>
            </a:endParaRPr>
          </a:p>
        </p:txBody>
      </p:sp>
      <p:graphicFrame>
        <p:nvGraphicFramePr>
          <p:cNvPr id="23" name="表格 2">
            <a:extLst>
              <a:ext uri="{FF2B5EF4-FFF2-40B4-BE49-F238E27FC236}">
                <a16:creationId xmlns="" xmlns:a16="http://schemas.microsoft.com/office/drawing/2014/main" id="{C76DE254-C3D0-BE4D-AAA5-840A384A628F}"/>
              </a:ext>
            </a:extLst>
          </p:cNvPr>
          <p:cNvGraphicFramePr>
            <a:graphicFrameLocks noGrp="1"/>
          </p:cNvGraphicFramePr>
          <p:nvPr/>
        </p:nvGraphicFramePr>
        <p:xfrm>
          <a:off x="170422" y="980560"/>
          <a:ext cx="8803155" cy="4254500"/>
        </p:xfrm>
        <a:graphic>
          <a:graphicData uri="http://schemas.openxmlformats.org/drawingml/2006/table">
            <a:tbl>
              <a:tblPr>
                <a:tableStyleId>{5C22544A-7EE6-4342-B048-85BDC9FD1C3A}</a:tableStyleId>
              </a:tblPr>
              <a:tblGrid>
                <a:gridCol w="525158">
                  <a:extLst>
                    <a:ext uri="{9D8B030D-6E8A-4147-A177-3AD203B41FA5}">
                      <a16:colId xmlns="" xmlns:a16="http://schemas.microsoft.com/office/drawing/2014/main" val="4215947838"/>
                    </a:ext>
                  </a:extLst>
                </a:gridCol>
                <a:gridCol w="342267">
                  <a:extLst>
                    <a:ext uri="{9D8B030D-6E8A-4147-A177-3AD203B41FA5}">
                      <a16:colId xmlns="" xmlns:a16="http://schemas.microsoft.com/office/drawing/2014/main" val="2151296898"/>
                    </a:ext>
                  </a:extLst>
                </a:gridCol>
                <a:gridCol w="1019943">
                  <a:extLst>
                    <a:ext uri="{9D8B030D-6E8A-4147-A177-3AD203B41FA5}">
                      <a16:colId xmlns="" xmlns:a16="http://schemas.microsoft.com/office/drawing/2014/main" val="1032633797"/>
                    </a:ext>
                  </a:extLst>
                </a:gridCol>
                <a:gridCol w="629668">
                  <a:extLst>
                    <a:ext uri="{9D8B030D-6E8A-4147-A177-3AD203B41FA5}">
                      <a16:colId xmlns="" xmlns:a16="http://schemas.microsoft.com/office/drawing/2014/main" val="4107794304"/>
                    </a:ext>
                  </a:extLst>
                </a:gridCol>
                <a:gridCol w="629668">
                  <a:extLst>
                    <a:ext uri="{9D8B030D-6E8A-4147-A177-3AD203B41FA5}">
                      <a16:colId xmlns="" xmlns:a16="http://schemas.microsoft.com/office/drawing/2014/main" val="2641302419"/>
                    </a:ext>
                  </a:extLst>
                </a:gridCol>
                <a:gridCol w="672074">
                  <a:extLst>
                    <a:ext uri="{9D8B030D-6E8A-4147-A177-3AD203B41FA5}">
                      <a16:colId xmlns="" xmlns:a16="http://schemas.microsoft.com/office/drawing/2014/main" val="1495601291"/>
                    </a:ext>
                  </a:extLst>
                </a:gridCol>
                <a:gridCol w="4984377">
                  <a:extLst>
                    <a:ext uri="{9D8B030D-6E8A-4147-A177-3AD203B41FA5}">
                      <a16:colId xmlns="" xmlns:a16="http://schemas.microsoft.com/office/drawing/2014/main" val="2438239673"/>
                    </a:ext>
                  </a:extLst>
                </a:gridCol>
              </a:tblGrid>
              <a:tr h="173687">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姓名</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性别</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出生年月</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现任职务</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持股比例</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教育经历</a:t>
                      </a:r>
                      <a:endParaRPr lang="zh-CN" altLang="en-US" sz="1100" b="1" i="0" u="none" strike="noStrike">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tc>
                  <a:txBody>
                    <a:bodyPr/>
                    <a:lstStyle/>
                    <a:p>
                      <a:pPr algn="ctr" fontAlgn="b"/>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工作及教育经历</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b">
                    <a:solidFill>
                      <a:schemeClr val="accent1"/>
                    </a:solidFill>
                  </a:tcPr>
                </a:tc>
                <a:extLst>
                  <a:ext uri="{0D108BD9-81ED-4DB2-BD59-A6C34878D82A}">
                    <a16:rowId xmlns="" xmlns:a16="http://schemas.microsoft.com/office/drawing/2014/main" val="3446072981"/>
                  </a:ext>
                </a:extLst>
              </a:tr>
              <a:tr h="2001176">
                <a:tc>
                  <a:txBody>
                    <a:bodyPr/>
                    <a:lstStyle/>
                    <a:p>
                      <a:pPr marL="0" marR="0" lvl="0" indent="0" algn="ctr" defTabSz="913765" rtl="0" eaLnBrk="1" fontAlgn="ctr" latinLnBrk="0" hangingPunct="1">
                        <a:lnSpc>
                          <a:spcPct val="100000"/>
                        </a:lnSpc>
                        <a:spcBef>
                          <a:spcPts val="0"/>
                        </a:spcBef>
                        <a:spcAft>
                          <a:spcPts val="0"/>
                        </a:spcAft>
                        <a:buClrTx/>
                        <a:buSzTx/>
                        <a:buFontTx/>
                        <a:buNone/>
                        <a:tabLst/>
                        <a:defRPr/>
                      </a:pPr>
                      <a:r>
                        <a:rPr lang="zh-TW" altLang="en-US" sz="12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王长明</a:t>
                      </a:r>
                      <a:endParaRPr lang="zh-CN" altLang="en-US" sz="12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男</a:t>
                      </a: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1980 </a:t>
                      </a: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年</a:t>
                      </a: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 </a:t>
                      </a: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月</a:t>
                      </a:r>
                    </a:p>
                  </a:txBody>
                  <a:tcPr marL="7620" marR="7620" marT="7620" marB="0" anchor="ctr"/>
                </a:tc>
                <a:tc>
                  <a:txBody>
                    <a:bodyPr/>
                    <a:lstStyle/>
                    <a:p>
                      <a:pPr algn="ctr" fontAlgn="b"/>
                      <a:r>
                        <a:rPr lang="zh-TW"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制造总监</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t>
                      </a:r>
                    </a:p>
                  </a:txBody>
                  <a:tcPr marL="7620" marR="7620" marT="7620" marB="0" anchor="ctr"/>
                </a:tc>
                <a:tc>
                  <a:txBody>
                    <a:bodyPr/>
                    <a:lstStyle/>
                    <a:p>
                      <a:pPr algn="ctr" rtl="0"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大学</a:t>
                      </a:r>
                      <a:r>
                        <a:rPr lang="zh-TW"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本科</a:t>
                      </a:r>
                      <a:endPar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1995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1998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6</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在湖南广播电视大学就读电子电器专业</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中专</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2000</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那边</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4</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担任鸿富锦精密工业</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深圳</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有限公司技术员</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2014</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继连在深圳迈瑞生物医疗电子股股份有限公司担任组长</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主管</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资深工程师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技术经理</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2010</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6</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在岳阳职业技术学院就读计算机应用技术专业</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大专</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2017</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12</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在深圳大学就读现代企业管理专业</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本科</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学士</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2014</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月至今</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担任深圳市资福医疗技术有限公司制造总监</a:t>
                      </a:r>
                      <a:endPar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marL="228600" marR="7620" marT="7620" marB="0" anchor="ctr"/>
                </a:tc>
                <a:extLst>
                  <a:ext uri="{0D108BD9-81ED-4DB2-BD59-A6C34878D82A}">
                    <a16:rowId xmlns="" xmlns:a16="http://schemas.microsoft.com/office/drawing/2014/main" val="1160471797"/>
                  </a:ext>
                </a:extLst>
              </a:tr>
              <a:tr h="957137">
                <a:tc>
                  <a:txBody>
                    <a:bodyPr/>
                    <a:lstStyle/>
                    <a:p>
                      <a:pPr marL="0" marR="0" lvl="0" indent="0" algn="ctr" defTabSz="913765" rtl="0" eaLnBrk="1" fontAlgn="ctr" latinLnBrk="0" hangingPunct="1">
                        <a:lnSpc>
                          <a:spcPct val="100000"/>
                        </a:lnSpc>
                        <a:spcBef>
                          <a:spcPts val="0"/>
                        </a:spcBef>
                        <a:spcAft>
                          <a:spcPts val="0"/>
                        </a:spcAft>
                        <a:buClrTx/>
                        <a:buSzTx/>
                        <a:buFontTx/>
                        <a:buNone/>
                        <a:tabLst/>
                        <a:defRPr/>
                      </a:pPr>
                      <a:r>
                        <a:rPr lang="zh-TW" altLang="en-US" sz="12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薛建辉</a:t>
                      </a:r>
                      <a:endParaRPr lang="zh-CN" altLang="en-US" sz="12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男</a:t>
                      </a: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1979 </a:t>
                      </a: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年 </a:t>
                      </a: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 </a:t>
                      </a: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月</a:t>
                      </a:r>
                    </a:p>
                  </a:txBody>
                  <a:tcPr marL="7620" marR="7620" marT="7620" marB="0" anchor="ctr"/>
                </a:tc>
                <a:tc>
                  <a:txBody>
                    <a:bodyPr/>
                    <a:lstStyle/>
                    <a:p>
                      <a:pPr algn="ctr" fontAlgn="b"/>
                      <a:r>
                        <a:rPr lang="zh-TW"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人事行政总监</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algn="ctr" rtl="0"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a:t>
                      </a:r>
                    </a:p>
                  </a:txBody>
                  <a:tcPr marL="7620" marR="7620" marT="7620" marB="0" anchor="ctr"/>
                </a:tc>
                <a:tc>
                  <a:txBody>
                    <a:bodyPr/>
                    <a:lstStyle/>
                    <a:p>
                      <a:pPr algn="ctr" rtl="0" fontAlgn="ctr"/>
                      <a:r>
                        <a:rPr lang="zh-TW"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大学本科</a:t>
                      </a:r>
                      <a:endPar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tc>
                <a:tc>
                  <a:txBody>
                    <a:bodyPr/>
                    <a:lstStyle/>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2001</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10</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担任广州市惠浦电子有限公司人事总务主管</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2009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12</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担任深圳市若美电子有限公司</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东莞</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分公司行政人事经理</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2010</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2016</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10</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担任深圳市福瑞祥电子有限公司人事行政总监</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2014</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2017</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6</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在广西师范大学就读工商管理专业</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本科</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2016</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10</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5</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担任深圳市裕福照明有限公司管服总监</a:t>
                      </a:r>
                      <a:endParaRPr kumimoji="1" lang="en-US" altLang="zh-TW"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ts val="1600"/>
                        </a:lnSpc>
                        <a:buFont typeface="Arial" panose="020B0604020202020204" pitchFamily="34" charset="0"/>
                        <a:buChar char="•"/>
                      </a:pP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2018</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年</a:t>
                      </a:r>
                      <a:r>
                        <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6</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月至今</a:t>
                      </a:r>
                      <a:r>
                        <a:rPr kumimoji="1"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TW"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担任深圳市资福医疗技术有限公司人事行政总监</a:t>
                      </a:r>
                      <a:endParaRPr kumimoji="1" lang="en-US" altLang="zh-CN"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marL="228600" marR="7620" marT="7620" marB="0" anchor="ctr"/>
                </a:tc>
                <a:extLst>
                  <a:ext uri="{0D108BD9-81ED-4DB2-BD59-A6C34878D82A}">
                    <a16:rowId xmlns="" xmlns:a16="http://schemas.microsoft.com/office/drawing/2014/main" val="3457342839"/>
                  </a:ext>
                </a:extLst>
              </a:tr>
            </a:tbl>
          </a:graphicData>
        </a:graphic>
      </p:graphicFrame>
    </p:spTree>
    <p:extLst>
      <p:ext uri="{BB962C8B-B14F-4D97-AF65-F5344CB8AC3E}">
        <p14:creationId xmlns:p14="http://schemas.microsoft.com/office/powerpoint/2010/main" val="4251315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2" y="2"/>
          <a:ext cx="158751" cy="158751"/>
        </p:xfrm>
        <a:graphic>
          <a:graphicData uri="http://schemas.openxmlformats.org/presentationml/2006/ole">
            <mc:AlternateContent xmlns:mc="http://schemas.openxmlformats.org/markup-compatibility/2006">
              <mc:Choice xmlns:v="urn:schemas-microsoft-com:vml" Requires="v">
                <p:oleObj spid="_x0000_s385083" name="think-cell Slide" r:id="rId6" imgW="8890" imgH="8890" progId="">
                  <p:embed/>
                </p:oleObj>
              </mc:Choice>
              <mc:Fallback>
                <p:oleObj name="think-cell Slide" r:id="rId6" imgW="8890" imgH="8890" progId="">
                  <p:embed/>
                  <p:pic>
                    <p:nvPicPr>
                      <p:cNvPr id="61442"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2"/>
                        <a:ext cx="158751"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2" y="2"/>
            <a:ext cx="158751" cy="158751"/>
          </a:xfrm>
          <a:prstGeom prst="rect">
            <a:avLst/>
          </a:prstGeom>
          <a:gradFill rotWithShape="1">
            <a:gsLst>
              <a:gs pos="0">
                <a:schemeClr val="accent1">
                  <a:gamma/>
                  <a:tint val="9412"/>
                  <a:invGamma/>
                </a:schemeClr>
              </a:gs>
              <a:gs pos="100000">
                <a:schemeClr val="accent1"/>
              </a:gs>
            </a:gsLst>
            <a:lin ang="0" scaled="1"/>
          </a:gradFill>
          <a:ln w="9525" algn="ctr">
            <a:noFill/>
            <a:miter lim="800000"/>
          </a:ln>
          <a:effectLst/>
        </p:spPr>
        <p:txBody>
          <a:bodyPr wrap="none" lIns="0" tIns="0" rIns="0" bIns="0" anchor="ctr"/>
          <a:lstStyle/>
          <a:p>
            <a:pPr algn="ctr" rtl="0" fontAlgn="base">
              <a:spcBef>
                <a:spcPct val="0"/>
              </a:spcBef>
              <a:spcAft>
                <a:spcPct val="0"/>
              </a:spcAft>
              <a:defRPr/>
            </a:pPr>
            <a:endParaRPr lang="en-US" sz="1000">
              <a:solidFill>
                <a:srgbClr val="000000"/>
              </a:solidFill>
              <a:latin typeface="Arial" charset="0"/>
              <a:ea typeface="华文中宋" pitchFamily="2" charset="-122"/>
            </a:endParaRPr>
          </a:p>
        </p:txBody>
      </p:sp>
      <p:sp>
        <p:nvSpPr>
          <p:cNvPr id="8" name="TextBox 7">
            <a:extLst>
              <a:ext uri="{FF2B5EF4-FFF2-40B4-BE49-F238E27FC236}">
                <a16:creationId xmlns="" xmlns:a16="http://schemas.microsoft.com/office/drawing/2014/main" id="{6132567D-C63F-4F55-A74A-95B277814F0F}"/>
              </a:ext>
            </a:extLst>
          </p:cNvPr>
          <p:cNvSpPr txBox="1"/>
          <p:nvPr/>
        </p:nvSpPr>
        <p:spPr>
          <a:xfrm>
            <a:off x="921963" y="466693"/>
            <a:ext cx="5263569" cy="400110"/>
          </a:xfrm>
          <a:prstGeom prst="rect">
            <a:avLst/>
          </a:prstGeom>
          <a:noFill/>
        </p:spPr>
        <p:txBody>
          <a:bodyPr wrap="square" rtlCol="0">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4.6 </a:t>
            </a:r>
            <a:r>
              <a:rPr lang="zh-CN" altLang="en-US" sz="2000" b="1" dirty="0">
                <a:solidFill>
                  <a:prstClr val="white"/>
                </a:solidFill>
                <a:latin typeface="+mj-ea"/>
                <a:ea typeface="+mj-ea"/>
                <a:cs typeface="Times New Roman" pitchFamily="18" charset="0"/>
              </a:rPr>
              <a:t>主要人员情况</a:t>
            </a:r>
            <a:r>
              <a:rPr kumimoji="1" lang="zh-CN" altLang="en-US" sz="2000" b="1" dirty="0">
                <a:solidFill>
                  <a:schemeClr val="bg1"/>
                </a:solidFill>
                <a:latin typeface="+mn-ea"/>
              </a:rPr>
              <a:t>（截止到</a:t>
            </a:r>
            <a:r>
              <a:rPr kumimoji="1" lang="en-US" altLang="zh-CN" sz="2000" b="1" dirty="0">
                <a:solidFill>
                  <a:schemeClr val="bg1"/>
                </a:solidFill>
                <a:latin typeface="+mn-ea"/>
              </a:rPr>
              <a:t>2020</a:t>
            </a:r>
            <a:r>
              <a:rPr kumimoji="1" lang="zh-CN" altLang="en-US" sz="2000" b="1" dirty="0">
                <a:solidFill>
                  <a:schemeClr val="bg1"/>
                </a:solidFill>
                <a:latin typeface="+mn-ea"/>
              </a:rPr>
              <a:t>年</a:t>
            </a:r>
            <a:r>
              <a:rPr kumimoji="1" lang="en-US" altLang="zh-CN" sz="2000" b="1" dirty="0">
                <a:solidFill>
                  <a:schemeClr val="bg1"/>
                </a:solidFill>
                <a:latin typeface="+mn-ea"/>
              </a:rPr>
              <a:t>3</a:t>
            </a:r>
            <a:r>
              <a:rPr kumimoji="1" lang="zh-CN" altLang="en-US" sz="2000" b="1" dirty="0">
                <a:solidFill>
                  <a:schemeClr val="bg1"/>
                </a:solidFill>
                <a:latin typeface="+mn-ea"/>
              </a:rPr>
              <a:t>月</a:t>
            </a:r>
            <a:r>
              <a:rPr kumimoji="1" lang="en-US" altLang="zh-CN" sz="2000" b="1" dirty="0">
                <a:solidFill>
                  <a:schemeClr val="bg1"/>
                </a:solidFill>
                <a:latin typeface="+mn-ea"/>
              </a:rPr>
              <a:t>9</a:t>
            </a:r>
            <a:r>
              <a:rPr kumimoji="1" lang="zh-CN" altLang="en-US" sz="2000" b="1" dirty="0">
                <a:solidFill>
                  <a:schemeClr val="bg1"/>
                </a:solidFill>
                <a:latin typeface="+mn-ea"/>
              </a:rPr>
              <a:t>日）</a:t>
            </a:r>
          </a:p>
        </p:txBody>
      </p:sp>
      <p:graphicFrame>
        <p:nvGraphicFramePr>
          <p:cNvPr id="5" name="表格 4">
            <a:extLst>
              <a:ext uri="{FF2B5EF4-FFF2-40B4-BE49-F238E27FC236}">
                <a16:creationId xmlns="" xmlns:a16="http://schemas.microsoft.com/office/drawing/2014/main" id="{484F64C1-08E8-44F4-9351-12E237BED2B2}"/>
              </a:ext>
            </a:extLst>
          </p:cNvPr>
          <p:cNvGraphicFramePr>
            <a:graphicFrameLocks noGrp="1"/>
          </p:cNvGraphicFramePr>
          <p:nvPr>
            <p:extLst>
              <p:ext uri="{D42A27DB-BD31-4B8C-83A1-F6EECF244321}">
                <p14:modId xmlns:p14="http://schemas.microsoft.com/office/powerpoint/2010/main" val="2938999446"/>
              </p:ext>
            </p:extLst>
          </p:nvPr>
        </p:nvGraphicFramePr>
        <p:xfrm>
          <a:off x="508609" y="982633"/>
          <a:ext cx="8413141" cy="5208619"/>
        </p:xfrm>
        <a:graphic>
          <a:graphicData uri="http://schemas.openxmlformats.org/drawingml/2006/table">
            <a:tbl>
              <a:tblPr/>
              <a:tblGrid>
                <a:gridCol w="300870">
                  <a:extLst>
                    <a:ext uri="{9D8B030D-6E8A-4147-A177-3AD203B41FA5}">
                      <a16:colId xmlns="" xmlns:a16="http://schemas.microsoft.com/office/drawing/2014/main" val="3122255712"/>
                    </a:ext>
                  </a:extLst>
                </a:gridCol>
                <a:gridCol w="784412">
                  <a:extLst>
                    <a:ext uri="{9D8B030D-6E8A-4147-A177-3AD203B41FA5}">
                      <a16:colId xmlns="" xmlns:a16="http://schemas.microsoft.com/office/drawing/2014/main" val="206873899"/>
                    </a:ext>
                  </a:extLst>
                </a:gridCol>
                <a:gridCol w="537268">
                  <a:extLst>
                    <a:ext uri="{9D8B030D-6E8A-4147-A177-3AD203B41FA5}">
                      <a16:colId xmlns="" xmlns:a16="http://schemas.microsoft.com/office/drawing/2014/main" val="175061269"/>
                    </a:ext>
                  </a:extLst>
                </a:gridCol>
                <a:gridCol w="537268">
                  <a:extLst>
                    <a:ext uri="{9D8B030D-6E8A-4147-A177-3AD203B41FA5}">
                      <a16:colId xmlns="" xmlns:a16="http://schemas.microsoft.com/office/drawing/2014/main" val="335956454"/>
                    </a:ext>
                  </a:extLst>
                </a:gridCol>
                <a:gridCol w="537268">
                  <a:extLst>
                    <a:ext uri="{9D8B030D-6E8A-4147-A177-3AD203B41FA5}">
                      <a16:colId xmlns="" xmlns:a16="http://schemas.microsoft.com/office/drawing/2014/main" val="868830340"/>
                    </a:ext>
                  </a:extLst>
                </a:gridCol>
                <a:gridCol w="537268">
                  <a:extLst>
                    <a:ext uri="{9D8B030D-6E8A-4147-A177-3AD203B41FA5}">
                      <a16:colId xmlns="" xmlns:a16="http://schemas.microsoft.com/office/drawing/2014/main" val="1941864985"/>
                    </a:ext>
                  </a:extLst>
                </a:gridCol>
                <a:gridCol w="537268">
                  <a:extLst>
                    <a:ext uri="{9D8B030D-6E8A-4147-A177-3AD203B41FA5}">
                      <a16:colId xmlns="" xmlns:a16="http://schemas.microsoft.com/office/drawing/2014/main" val="1810587585"/>
                    </a:ext>
                  </a:extLst>
                </a:gridCol>
                <a:gridCol w="537268">
                  <a:extLst>
                    <a:ext uri="{9D8B030D-6E8A-4147-A177-3AD203B41FA5}">
                      <a16:colId xmlns="" xmlns:a16="http://schemas.microsoft.com/office/drawing/2014/main" val="495412400"/>
                    </a:ext>
                  </a:extLst>
                </a:gridCol>
                <a:gridCol w="537268">
                  <a:extLst>
                    <a:ext uri="{9D8B030D-6E8A-4147-A177-3AD203B41FA5}">
                      <a16:colId xmlns="" xmlns:a16="http://schemas.microsoft.com/office/drawing/2014/main" val="850438869"/>
                    </a:ext>
                  </a:extLst>
                </a:gridCol>
                <a:gridCol w="537268">
                  <a:extLst>
                    <a:ext uri="{9D8B030D-6E8A-4147-A177-3AD203B41FA5}">
                      <a16:colId xmlns="" xmlns:a16="http://schemas.microsoft.com/office/drawing/2014/main" val="2955767304"/>
                    </a:ext>
                  </a:extLst>
                </a:gridCol>
                <a:gridCol w="537268">
                  <a:extLst>
                    <a:ext uri="{9D8B030D-6E8A-4147-A177-3AD203B41FA5}">
                      <a16:colId xmlns="" xmlns:a16="http://schemas.microsoft.com/office/drawing/2014/main" val="3765980942"/>
                    </a:ext>
                  </a:extLst>
                </a:gridCol>
                <a:gridCol w="537268">
                  <a:extLst>
                    <a:ext uri="{9D8B030D-6E8A-4147-A177-3AD203B41FA5}">
                      <a16:colId xmlns="" xmlns:a16="http://schemas.microsoft.com/office/drawing/2014/main" val="32055072"/>
                    </a:ext>
                  </a:extLst>
                </a:gridCol>
                <a:gridCol w="537268">
                  <a:extLst>
                    <a:ext uri="{9D8B030D-6E8A-4147-A177-3AD203B41FA5}">
                      <a16:colId xmlns="" xmlns:a16="http://schemas.microsoft.com/office/drawing/2014/main" val="3299961063"/>
                    </a:ext>
                  </a:extLst>
                </a:gridCol>
                <a:gridCol w="1417911">
                  <a:extLst>
                    <a:ext uri="{9D8B030D-6E8A-4147-A177-3AD203B41FA5}">
                      <a16:colId xmlns="" xmlns:a16="http://schemas.microsoft.com/office/drawing/2014/main" val="4130131166"/>
                    </a:ext>
                  </a:extLst>
                </a:gridCol>
              </a:tblGrid>
              <a:tr h="314769">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序号</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部门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人数</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管理人员</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行政类</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销售人员</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市场人员</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售后人员</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研发人员</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质量管理</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采购人员</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仓储人员</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生产人员</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000" b="1" i="0" u="none" strike="noStrike" dirty="0">
                          <a:solidFill>
                            <a:schemeClr val="bg1"/>
                          </a:solidFill>
                          <a:effectLst/>
                          <a:latin typeface="华文楷体" panose="02010600040101010101" pitchFamily="2" charset="-122"/>
                          <a:ea typeface="华文楷体" panose="02010600040101010101" pitchFamily="2" charset="-122"/>
                        </a:rPr>
                        <a:t>备注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extLst>
                  <a:ext uri="{0D108BD9-81ED-4DB2-BD59-A6C34878D82A}">
                    <a16:rowId xmlns="" xmlns:a16="http://schemas.microsoft.com/office/drawing/2014/main" val="2494014372"/>
                  </a:ext>
                </a:extLst>
              </a:tr>
              <a:tr h="240302">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总经办</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05351104"/>
                  </a:ext>
                </a:extLst>
              </a:tr>
              <a:tr h="32811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人事行政事</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6</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4</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含项目申报和司机各</a:t>
                      </a: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r>
                        <a:rPr lang="zh-CN" altLang="en-US" sz="1000" b="0" i="0" u="none" strike="noStrike">
                          <a:solidFill>
                            <a:srgbClr val="000000"/>
                          </a:solidFill>
                          <a:effectLst/>
                          <a:latin typeface="华文楷体" panose="02010600040101010101" pitchFamily="2" charset="-122"/>
                          <a:ea typeface="华文楷体" panose="02010600040101010101" pitchFamily="2" charset="-122"/>
                        </a:rPr>
                        <a:t>人</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18760958"/>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财务管理部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4</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92837101"/>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4</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信息技术部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52876875"/>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5</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需求管理部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681740162"/>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6</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项目管理部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79146402"/>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7</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质量管理部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5</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90180749"/>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8</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质量检验部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11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35669563"/>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9</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测试部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5</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4</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73959518"/>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10</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营销中心</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0</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993851"/>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大健康事业部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4</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138453248"/>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商务部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90403952"/>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市场部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74488273"/>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14</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售后服务部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53191351"/>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15</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销售部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21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6</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15</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529852222"/>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16</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制造中心</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858057389"/>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17</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采购部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4</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华文楷体" panose="02010600040101010101" pitchFamily="2" charset="-122"/>
                        <a:ea typeface="华文楷体" panose="02010600040101010101" pitchFamily="2" charset="-122"/>
                      </a:endParaRP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31942989"/>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18</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物流部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3278550"/>
                  </a:ext>
                </a:extLst>
              </a:tr>
              <a:tr h="240302">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19</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生产部</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22</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3</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华文楷体" panose="02010600040101010101" pitchFamily="2" charset="-122"/>
                          <a:ea typeface="华文楷体" panose="02010600040101010101" pitchFamily="2" charset="-122"/>
                        </a:rPr>
                        <a:t>19</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78987159"/>
                  </a:ext>
                </a:extLst>
              </a:tr>
              <a:tr h="240302">
                <a:tc gridSpan="2">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合计</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altLang="zh-CN" sz="1000" b="0" i="0" u="none" strike="noStrike">
                          <a:solidFill>
                            <a:srgbClr val="000000"/>
                          </a:solidFill>
                          <a:effectLst/>
                          <a:latin typeface="华文楷体" panose="02010600040101010101" pitchFamily="2" charset="-122"/>
                          <a:ea typeface="华文楷体" panose="02010600040101010101" pitchFamily="2" charset="-122"/>
                        </a:rPr>
                        <a:t>104</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华文楷体" panose="02010600040101010101" pitchFamily="2" charset="-122"/>
                          <a:ea typeface="华文楷体" panose="02010600040101010101" pitchFamily="2" charset="-122"/>
                        </a:rPr>
                        <a:t>　</a:t>
                      </a:r>
                    </a:p>
                  </a:txBody>
                  <a:tcPr marL="4868" marR="4868" marT="4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24522775"/>
                  </a:ext>
                </a:extLst>
              </a:tr>
            </a:tbl>
          </a:graphicData>
        </a:graphic>
      </p:graphicFrame>
    </p:spTree>
    <p:extLst>
      <p:ext uri="{BB962C8B-B14F-4D97-AF65-F5344CB8AC3E}">
        <p14:creationId xmlns:p14="http://schemas.microsoft.com/office/powerpoint/2010/main" val="237492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6769740F-44D8-4C24-85B9-CADAF8E252B0}"/>
              </a:ext>
            </a:extLst>
          </p:cNvPr>
          <p:cNvSpPr txBox="1"/>
          <p:nvPr/>
        </p:nvSpPr>
        <p:spPr>
          <a:xfrm>
            <a:off x="425226" y="2264133"/>
            <a:ext cx="522137" cy="2862322"/>
          </a:xfrm>
          <a:prstGeom prst="rect">
            <a:avLst/>
          </a:prstGeom>
          <a:noFill/>
        </p:spPr>
        <p:txBody>
          <a:bodyPr wrap="square" rtlCol="0">
            <a:spAutoFit/>
          </a:bodyPr>
          <a:lstStyle/>
          <a:p>
            <a:r>
              <a:rPr kumimoji="1" lang="zh-CN" altLang="en-US" b="1" dirty="0"/>
              <a:t>研发人员背景</a:t>
            </a:r>
            <a:endParaRPr kumimoji="1" lang="en-US" altLang="zh-CN" b="1" dirty="0"/>
          </a:p>
          <a:p>
            <a:r>
              <a:rPr kumimoji="1" lang="zh-CN" altLang="en-US" b="1" dirty="0"/>
              <a:t>详细介绍</a:t>
            </a:r>
          </a:p>
        </p:txBody>
      </p:sp>
      <p:sp>
        <p:nvSpPr>
          <p:cNvPr id="3" name="TextBox 7">
            <a:extLst>
              <a:ext uri="{FF2B5EF4-FFF2-40B4-BE49-F238E27FC236}">
                <a16:creationId xmlns="" xmlns:a16="http://schemas.microsoft.com/office/drawing/2014/main" id="{FCCE670D-5539-4B6C-B827-879166B2AB14}"/>
              </a:ext>
            </a:extLst>
          </p:cNvPr>
          <p:cNvSpPr txBox="1"/>
          <p:nvPr/>
        </p:nvSpPr>
        <p:spPr>
          <a:xfrm>
            <a:off x="947363" y="477808"/>
            <a:ext cx="5263569" cy="400110"/>
          </a:xfrm>
          <a:prstGeom prst="rect">
            <a:avLst/>
          </a:prstGeom>
          <a:noFill/>
        </p:spPr>
        <p:txBody>
          <a:bodyPr wrap="square" rtlCol="0">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4.6 </a:t>
            </a:r>
            <a:r>
              <a:rPr lang="zh-CN" altLang="en-US" sz="2000" b="1" dirty="0">
                <a:solidFill>
                  <a:prstClr val="white"/>
                </a:solidFill>
                <a:latin typeface="+mj-ea"/>
                <a:ea typeface="+mj-ea"/>
                <a:cs typeface="Times New Roman" pitchFamily="18" charset="0"/>
              </a:rPr>
              <a:t>主要人员情况</a:t>
            </a:r>
            <a:r>
              <a:rPr kumimoji="1" lang="zh-CN" altLang="en-US" sz="2000" b="1" dirty="0">
                <a:solidFill>
                  <a:schemeClr val="bg1"/>
                </a:solidFill>
                <a:latin typeface="+mn-ea"/>
              </a:rPr>
              <a:t>（截止到</a:t>
            </a:r>
            <a:r>
              <a:rPr kumimoji="1" lang="en-US" altLang="zh-CN" sz="2000" b="1" dirty="0">
                <a:solidFill>
                  <a:schemeClr val="bg1"/>
                </a:solidFill>
                <a:latin typeface="+mn-ea"/>
              </a:rPr>
              <a:t>2020</a:t>
            </a:r>
            <a:r>
              <a:rPr kumimoji="1" lang="zh-CN" altLang="en-US" sz="2000" b="1" dirty="0">
                <a:solidFill>
                  <a:schemeClr val="bg1"/>
                </a:solidFill>
                <a:latin typeface="+mn-ea"/>
              </a:rPr>
              <a:t>年</a:t>
            </a:r>
            <a:r>
              <a:rPr kumimoji="1" lang="en-US" altLang="zh-CN" sz="2000" b="1" dirty="0">
                <a:solidFill>
                  <a:schemeClr val="bg1"/>
                </a:solidFill>
                <a:latin typeface="+mn-ea"/>
              </a:rPr>
              <a:t>3</a:t>
            </a:r>
            <a:r>
              <a:rPr kumimoji="1" lang="zh-CN" altLang="en-US" sz="2000" b="1" dirty="0">
                <a:solidFill>
                  <a:schemeClr val="bg1"/>
                </a:solidFill>
                <a:latin typeface="+mn-ea"/>
              </a:rPr>
              <a:t>月</a:t>
            </a:r>
            <a:r>
              <a:rPr kumimoji="1" lang="en-US" altLang="zh-CN" sz="2000" b="1" dirty="0">
                <a:solidFill>
                  <a:schemeClr val="bg1"/>
                </a:solidFill>
                <a:latin typeface="+mn-ea"/>
              </a:rPr>
              <a:t>9</a:t>
            </a:r>
            <a:r>
              <a:rPr kumimoji="1" lang="zh-CN" altLang="en-US" sz="2000" b="1" dirty="0">
                <a:solidFill>
                  <a:schemeClr val="bg1"/>
                </a:solidFill>
                <a:latin typeface="+mn-ea"/>
              </a:rPr>
              <a:t>日）</a:t>
            </a:r>
          </a:p>
        </p:txBody>
      </p:sp>
      <p:graphicFrame>
        <p:nvGraphicFramePr>
          <p:cNvPr id="5" name="表格 4">
            <a:extLst>
              <a:ext uri="{FF2B5EF4-FFF2-40B4-BE49-F238E27FC236}">
                <a16:creationId xmlns="" xmlns:a16="http://schemas.microsoft.com/office/drawing/2014/main" id="{D4BD4836-8F34-40B9-A3EB-7BDEF81AF043}"/>
              </a:ext>
            </a:extLst>
          </p:cNvPr>
          <p:cNvGraphicFramePr>
            <a:graphicFrameLocks noGrp="1"/>
          </p:cNvGraphicFramePr>
          <p:nvPr>
            <p:extLst>
              <p:ext uri="{D42A27DB-BD31-4B8C-83A1-F6EECF244321}">
                <p14:modId xmlns:p14="http://schemas.microsoft.com/office/powerpoint/2010/main" val="1679402384"/>
              </p:ext>
            </p:extLst>
          </p:nvPr>
        </p:nvGraphicFramePr>
        <p:xfrm>
          <a:off x="965423" y="947715"/>
          <a:ext cx="7861078" cy="5313387"/>
        </p:xfrm>
        <a:graphic>
          <a:graphicData uri="http://schemas.openxmlformats.org/drawingml/2006/table">
            <a:tbl>
              <a:tblPr/>
              <a:tblGrid>
                <a:gridCol w="502841">
                  <a:extLst>
                    <a:ext uri="{9D8B030D-6E8A-4147-A177-3AD203B41FA5}">
                      <a16:colId xmlns="" xmlns:a16="http://schemas.microsoft.com/office/drawing/2014/main" val="846931827"/>
                    </a:ext>
                  </a:extLst>
                </a:gridCol>
                <a:gridCol w="569886">
                  <a:extLst>
                    <a:ext uri="{9D8B030D-6E8A-4147-A177-3AD203B41FA5}">
                      <a16:colId xmlns="" xmlns:a16="http://schemas.microsoft.com/office/drawing/2014/main" val="1856012224"/>
                    </a:ext>
                  </a:extLst>
                </a:gridCol>
                <a:gridCol w="502841">
                  <a:extLst>
                    <a:ext uri="{9D8B030D-6E8A-4147-A177-3AD203B41FA5}">
                      <a16:colId xmlns="" xmlns:a16="http://schemas.microsoft.com/office/drawing/2014/main" val="398917408"/>
                    </a:ext>
                  </a:extLst>
                </a:gridCol>
                <a:gridCol w="871592">
                  <a:extLst>
                    <a:ext uri="{9D8B030D-6E8A-4147-A177-3AD203B41FA5}">
                      <a16:colId xmlns="" xmlns:a16="http://schemas.microsoft.com/office/drawing/2014/main" val="2176284209"/>
                    </a:ext>
                  </a:extLst>
                </a:gridCol>
                <a:gridCol w="1525283">
                  <a:extLst>
                    <a:ext uri="{9D8B030D-6E8A-4147-A177-3AD203B41FA5}">
                      <a16:colId xmlns="" xmlns:a16="http://schemas.microsoft.com/office/drawing/2014/main" val="1477643632"/>
                    </a:ext>
                  </a:extLst>
                </a:gridCol>
                <a:gridCol w="1692897">
                  <a:extLst>
                    <a:ext uri="{9D8B030D-6E8A-4147-A177-3AD203B41FA5}">
                      <a16:colId xmlns="" xmlns:a16="http://schemas.microsoft.com/office/drawing/2014/main" val="2855108075"/>
                    </a:ext>
                  </a:extLst>
                </a:gridCol>
                <a:gridCol w="1692897">
                  <a:extLst>
                    <a:ext uri="{9D8B030D-6E8A-4147-A177-3AD203B41FA5}">
                      <a16:colId xmlns="" xmlns:a16="http://schemas.microsoft.com/office/drawing/2014/main" val="2480531024"/>
                    </a:ext>
                  </a:extLst>
                </a:gridCol>
                <a:gridCol w="502841">
                  <a:extLst>
                    <a:ext uri="{9D8B030D-6E8A-4147-A177-3AD203B41FA5}">
                      <a16:colId xmlns="" xmlns:a16="http://schemas.microsoft.com/office/drawing/2014/main" val="2430524304"/>
                    </a:ext>
                  </a:extLst>
                </a:gridCol>
              </a:tblGrid>
              <a:tr h="363127">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序号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姓名</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性别</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部门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职务</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毕业院校</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专业</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学历</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extLst>
                  <a:ext uri="{0D108BD9-81ED-4DB2-BD59-A6C34878D82A}">
                    <a16:rowId xmlns="" xmlns:a16="http://schemas.microsoft.com/office/drawing/2014/main" val="1225044678"/>
                  </a:ext>
                </a:extLst>
              </a:tr>
              <a:tr h="260540">
                <a:tc>
                  <a:txBody>
                    <a:bodyPr/>
                    <a:lstStyle/>
                    <a:p>
                      <a:pPr algn="ctr" fontAlgn="ctr"/>
                      <a:r>
                        <a:rPr lang="en-US" altLang="zh-CN" sz="1400" b="0" i="0" u="none" strike="noStrike" dirty="0">
                          <a:solidFill>
                            <a:srgbClr val="000000"/>
                          </a:solidFill>
                          <a:effectLst/>
                          <a:latin typeface="华文楷体" panose="02010600040101010101" pitchFamily="2" charset="-122"/>
                          <a:ea typeface="华文楷体" panose="02010600040101010101" pitchFamily="2" charset="-122"/>
                        </a:rPr>
                        <a:t>1</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王建平</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研发中心</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研发总监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西南交通大学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微电子学与固体电子学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硕士</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75129777"/>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2</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吴思江</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设计转换部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高级设计转换工程师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山东工业大学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应用电子技术</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77318838"/>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3</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张威</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软件部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嵌入式软件工程师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广东工业大学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电子信息工程</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188037718"/>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4</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杨业升</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硬件部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华文楷体" panose="02010600040101010101" pitchFamily="2" charset="-122"/>
                          <a:ea typeface="华文楷体" panose="02010600040101010101" pitchFamily="2" charset="-122"/>
                        </a:rPr>
                        <a:t>Layout</a:t>
                      </a: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百色学院</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电子信息工程</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93723206"/>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5</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宁浩</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硬件部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研发副总监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桂林理工大学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电子信息工程</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73814462"/>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6</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阚述贤</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软件部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研发副总监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广西师范大学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计算机软件与理论</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硕士</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868591391"/>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7</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黄磊</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软件部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软件</a:t>
                      </a:r>
                      <a:r>
                        <a:rPr lang="en-US" altLang="zh-CN" sz="1100" b="0" i="0" u="none" strike="noStrike" dirty="0">
                          <a:solidFill>
                            <a:srgbClr val="000000"/>
                          </a:solidFill>
                          <a:effectLst/>
                          <a:latin typeface="华文楷体" panose="02010600040101010101" pitchFamily="2" charset="-122"/>
                          <a:ea typeface="华文楷体" panose="02010600040101010101" pitchFamily="2" charset="-122"/>
                        </a:rPr>
                        <a:t>UI</a:t>
                      </a: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设计工程师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武汉大学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工业设计</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16327088"/>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8</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王川</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系统部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光学工程师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西安工业大学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光学工程</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硕士</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00919717"/>
                  </a:ext>
                </a:extLst>
              </a:tr>
              <a:tr h="260540">
                <a:tc>
                  <a:txBody>
                    <a:bodyPr/>
                    <a:lstStyle/>
                    <a:p>
                      <a:pPr algn="ctr" fontAlgn="ctr"/>
                      <a:r>
                        <a:rPr lang="en-US" altLang="zh-CN" sz="1400" b="0" i="0" u="none" strike="noStrike" dirty="0">
                          <a:solidFill>
                            <a:srgbClr val="000000"/>
                          </a:solidFill>
                          <a:effectLst/>
                          <a:latin typeface="华文楷体" panose="02010600040101010101" pitchFamily="2" charset="-122"/>
                          <a:ea typeface="华文楷体" panose="02010600040101010101" pitchFamily="2" charset="-122"/>
                        </a:rPr>
                        <a:t>9</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何志明</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设计转换部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整机工艺工程师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邵阳学院</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车辆工程</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02702023"/>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10</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王林</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硬件部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天线工程师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西南石油大学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电子信息科学与技术</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79909871"/>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11</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晏海波</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硬件部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射频工程师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西安电子科技大学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通信工程</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103729917"/>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12</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彭国会</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系统部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经理</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西安理工大学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工程力学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36992183"/>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13</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孙伟中</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硬件部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电气工程师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中北大学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电气工程及其自动化</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67173515"/>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14</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万慧</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设计转换部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设计转换工程师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湖南工业职业技术学院</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机械制造及自动化</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专科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82634062"/>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15</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董宜发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系统部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结构工程师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江汉大学文理学院</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材料成型及控制工程</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95989249"/>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16</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谢茂林</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软件部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华文楷体" panose="02010600040101010101" pitchFamily="2" charset="-122"/>
                          <a:ea typeface="华文楷体" panose="02010600040101010101" pitchFamily="2" charset="-122"/>
                        </a:rPr>
                        <a:t>C#</a:t>
                      </a: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开发工程师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长沙学院</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计算机科学与技术</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01012713"/>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17</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包意徽</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软件部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华文楷体" panose="02010600040101010101" pitchFamily="2" charset="-122"/>
                          <a:ea typeface="华文楷体" panose="02010600040101010101" pitchFamily="2" charset="-122"/>
                        </a:rPr>
                        <a:t>C#</a:t>
                      </a: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开发工程师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梧州学院</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657240891"/>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18</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李仕明</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系统部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华文楷体" panose="02010600040101010101" pitchFamily="2" charset="-122"/>
                          <a:ea typeface="华文楷体" panose="02010600040101010101" pitchFamily="2" charset="-122"/>
                        </a:rPr>
                        <a:t>ID</a:t>
                      </a: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工程师</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广州美术学院</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工业设计</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0605248"/>
                  </a:ext>
                </a:extLst>
              </a:tr>
              <a:tr h="260540">
                <a:tc>
                  <a:txBody>
                    <a:bodyPr/>
                    <a:lstStyle/>
                    <a:p>
                      <a:pPr algn="ctr" fontAlgn="ctr"/>
                      <a:r>
                        <a:rPr lang="en-US" altLang="zh-CN" sz="1400" b="0" i="0" u="none" strike="noStrike">
                          <a:solidFill>
                            <a:srgbClr val="000000"/>
                          </a:solidFill>
                          <a:effectLst/>
                          <a:latin typeface="华文楷体" panose="02010600040101010101" pitchFamily="2" charset="-122"/>
                          <a:ea typeface="华文楷体" panose="02010600040101010101" pitchFamily="2" charset="-122"/>
                        </a:rPr>
                        <a:t>19</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解郭军</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硬件部</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硬件经理</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合肥工业大学</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电子信息科学与技术</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5180" marR="5180" marT="5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192599385"/>
                  </a:ext>
                </a:extLst>
              </a:tr>
            </a:tbl>
          </a:graphicData>
        </a:graphic>
      </p:graphicFrame>
    </p:spTree>
    <p:extLst>
      <p:ext uri="{BB962C8B-B14F-4D97-AF65-F5344CB8AC3E}">
        <p14:creationId xmlns:p14="http://schemas.microsoft.com/office/powerpoint/2010/main" val="1059306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6769740F-44D8-4C24-85B9-CADAF8E252B0}"/>
              </a:ext>
            </a:extLst>
          </p:cNvPr>
          <p:cNvSpPr txBox="1"/>
          <p:nvPr/>
        </p:nvSpPr>
        <p:spPr>
          <a:xfrm>
            <a:off x="355601" y="2111733"/>
            <a:ext cx="522137" cy="2862322"/>
          </a:xfrm>
          <a:prstGeom prst="rect">
            <a:avLst/>
          </a:prstGeom>
          <a:noFill/>
        </p:spPr>
        <p:txBody>
          <a:bodyPr wrap="square" rtlCol="0">
            <a:spAutoFit/>
          </a:bodyPr>
          <a:lstStyle/>
          <a:p>
            <a:r>
              <a:rPr kumimoji="1" lang="zh-CN" altLang="en-US" b="1" dirty="0"/>
              <a:t>研发人员背景</a:t>
            </a:r>
            <a:endParaRPr kumimoji="1" lang="en-US" altLang="zh-CN" b="1" dirty="0"/>
          </a:p>
          <a:p>
            <a:r>
              <a:rPr kumimoji="1" lang="zh-CN" altLang="en-US" b="1" dirty="0"/>
              <a:t>详细介绍</a:t>
            </a:r>
          </a:p>
        </p:txBody>
      </p:sp>
      <p:sp>
        <p:nvSpPr>
          <p:cNvPr id="3" name="TextBox 7">
            <a:extLst>
              <a:ext uri="{FF2B5EF4-FFF2-40B4-BE49-F238E27FC236}">
                <a16:creationId xmlns="" xmlns:a16="http://schemas.microsoft.com/office/drawing/2014/main" id="{FCCE670D-5539-4B6C-B827-879166B2AB14}"/>
              </a:ext>
            </a:extLst>
          </p:cNvPr>
          <p:cNvSpPr txBox="1"/>
          <p:nvPr/>
        </p:nvSpPr>
        <p:spPr>
          <a:xfrm>
            <a:off x="947363" y="477808"/>
            <a:ext cx="5263569" cy="400110"/>
          </a:xfrm>
          <a:prstGeom prst="rect">
            <a:avLst/>
          </a:prstGeom>
          <a:noFill/>
        </p:spPr>
        <p:txBody>
          <a:bodyPr wrap="square" rtlCol="0">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4.6 </a:t>
            </a:r>
            <a:r>
              <a:rPr lang="zh-CN" altLang="en-US" sz="2000" b="1" dirty="0">
                <a:solidFill>
                  <a:prstClr val="white"/>
                </a:solidFill>
                <a:latin typeface="+mj-ea"/>
                <a:ea typeface="+mj-ea"/>
                <a:cs typeface="Times New Roman" pitchFamily="18" charset="0"/>
              </a:rPr>
              <a:t>主要人员情况</a:t>
            </a:r>
            <a:r>
              <a:rPr kumimoji="1" lang="zh-CN" altLang="en-US" sz="2000" b="1" dirty="0">
                <a:solidFill>
                  <a:schemeClr val="bg1"/>
                </a:solidFill>
                <a:latin typeface="+mn-ea"/>
              </a:rPr>
              <a:t>（截止到</a:t>
            </a:r>
            <a:r>
              <a:rPr kumimoji="1" lang="en-US" altLang="zh-CN" sz="2000" b="1" dirty="0">
                <a:solidFill>
                  <a:schemeClr val="bg1"/>
                </a:solidFill>
                <a:latin typeface="+mn-ea"/>
              </a:rPr>
              <a:t>2020</a:t>
            </a:r>
            <a:r>
              <a:rPr kumimoji="1" lang="zh-CN" altLang="en-US" sz="2000" b="1" dirty="0">
                <a:solidFill>
                  <a:schemeClr val="bg1"/>
                </a:solidFill>
                <a:latin typeface="+mn-ea"/>
              </a:rPr>
              <a:t>年</a:t>
            </a:r>
            <a:r>
              <a:rPr kumimoji="1" lang="en-US" altLang="zh-CN" sz="2000" b="1" dirty="0">
                <a:solidFill>
                  <a:schemeClr val="bg1"/>
                </a:solidFill>
                <a:latin typeface="+mn-ea"/>
              </a:rPr>
              <a:t>3</a:t>
            </a:r>
            <a:r>
              <a:rPr kumimoji="1" lang="zh-CN" altLang="en-US" sz="2000" b="1" dirty="0">
                <a:solidFill>
                  <a:schemeClr val="bg1"/>
                </a:solidFill>
                <a:latin typeface="+mn-ea"/>
              </a:rPr>
              <a:t>月</a:t>
            </a:r>
            <a:r>
              <a:rPr kumimoji="1" lang="en-US" altLang="zh-CN" sz="2000" b="1" dirty="0">
                <a:solidFill>
                  <a:schemeClr val="bg1"/>
                </a:solidFill>
                <a:latin typeface="+mn-ea"/>
              </a:rPr>
              <a:t>9</a:t>
            </a:r>
            <a:r>
              <a:rPr kumimoji="1" lang="zh-CN" altLang="en-US" sz="2000" b="1" dirty="0">
                <a:solidFill>
                  <a:schemeClr val="bg1"/>
                </a:solidFill>
                <a:latin typeface="+mn-ea"/>
              </a:rPr>
              <a:t>日）</a:t>
            </a:r>
            <a:endParaRPr kumimoji="1" lang="en-US" altLang="zh-CN" sz="2000" b="1" dirty="0">
              <a:solidFill>
                <a:schemeClr val="bg1"/>
              </a:solidFill>
              <a:latin typeface="+mn-ea"/>
            </a:endParaRPr>
          </a:p>
        </p:txBody>
      </p:sp>
      <p:graphicFrame>
        <p:nvGraphicFramePr>
          <p:cNvPr id="5" name="表格 4">
            <a:extLst>
              <a:ext uri="{FF2B5EF4-FFF2-40B4-BE49-F238E27FC236}">
                <a16:creationId xmlns="" xmlns:a16="http://schemas.microsoft.com/office/drawing/2014/main" id="{D4BD4836-8F34-40B9-A3EB-7BDEF81AF043}"/>
              </a:ext>
            </a:extLst>
          </p:cNvPr>
          <p:cNvGraphicFramePr>
            <a:graphicFrameLocks noGrp="1"/>
          </p:cNvGraphicFramePr>
          <p:nvPr>
            <p:extLst>
              <p:ext uri="{D42A27DB-BD31-4B8C-83A1-F6EECF244321}">
                <p14:modId xmlns:p14="http://schemas.microsoft.com/office/powerpoint/2010/main" val="1090579793"/>
              </p:ext>
            </p:extLst>
          </p:nvPr>
        </p:nvGraphicFramePr>
        <p:xfrm>
          <a:off x="890438" y="972053"/>
          <a:ext cx="7897961" cy="5270237"/>
        </p:xfrm>
        <a:graphic>
          <a:graphicData uri="http://schemas.openxmlformats.org/drawingml/2006/table">
            <a:tbl>
              <a:tblPr/>
              <a:tblGrid>
                <a:gridCol w="505200">
                  <a:extLst>
                    <a:ext uri="{9D8B030D-6E8A-4147-A177-3AD203B41FA5}">
                      <a16:colId xmlns="" xmlns:a16="http://schemas.microsoft.com/office/drawing/2014/main" val="846931827"/>
                    </a:ext>
                  </a:extLst>
                </a:gridCol>
                <a:gridCol w="572559">
                  <a:extLst>
                    <a:ext uri="{9D8B030D-6E8A-4147-A177-3AD203B41FA5}">
                      <a16:colId xmlns="" xmlns:a16="http://schemas.microsoft.com/office/drawing/2014/main" val="1856012224"/>
                    </a:ext>
                  </a:extLst>
                </a:gridCol>
                <a:gridCol w="505200">
                  <a:extLst>
                    <a:ext uri="{9D8B030D-6E8A-4147-A177-3AD203B41FA5}">
                      <a16:colId xmlns="" xmlns:a16="http://schemas.microsoft.com/office/drawing/2014/main" val="398917408"/>
                    </a:ext>
                  </a:extLst>
                </a:gridCol>
                <a:gridCol w="875681">
                  <a:extLst>
                    <a:ext uri="{9D8B030D-6E8A-4147-A177-3AD203B41FA5}">
                      <a16:colId xmlns="" xmlns:a16="http://schemas.microsoft.com/office/drawing/2014/main" val="2176284209"/>
                    </a:ext>
                  </a:extLst>
                </a:gridCol>
                <a:gridCol w="1532441">
                  <a:extLst>
                    <a:ext uri="{9D8B030D-6E8A-4147-A177-3AD203B41FA5}">
                      <a16:colId xmlns="" xmlns:a16="http://schemas.microsoft.com/office/drawing/2014/main" val="1477643632"/>
                    </a:ext>
                  </a:extLst>
                </a:gridCol>
                <a:gridCol w="1700840">
                  <a:extLst>
                    <a:ext uri="{9D8B030D-6E8A-4147-A177-3AD203B41FA5}">
                      <a16:colId xmlns="" xmlns:a16="http://schemas.microsoft.com/office/drawing/2014/main" val="2855108075"/>
                    </a:ext>
                  </a:extLst>
                </a:gridCol>
                <a:gridCol w="1700840">
                  <a:extLst>
                    <a:ext uri="{9D8B030D-6E8A-4147-A177-3AD203B41FA5}">
                      <a16:colId xmlns="" xmlns:a16="http://schemas.microsoft.com/office/drawing/2014/main" val="2480531024"/>
                    </a:ext>
                  </a:extLst>
                </a:gridCol>
                <a:gridCol w="505200">
                  <a:extLst>
                    <a:ext uri="{9D8B030D-6E8A-4147-A177-3AD203B41FA5}">
                      <a16:colId xmlns="" xmlns:a16="http://schemas.microsoft.com/office/drawing/2014/main" val="2430524304"/>
                    </a:ext>
                  </a:extLst>
                </a:gridCol>
              </a:tblGrid>
              <a:tr h="349780">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序号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姓名</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性别</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部门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职务</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毕业院校</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专业</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tc>
                  <a:txBody>
                    <a:bodyPr/>
                    <a:lstStyle/>
                    <a:p>
                      <a:pPr algn="ctr" fontAlgn="ctr"/>
                      <a:r>
                        <a:rPr lang="zh-CN" altLang="en-US" sz="1100" b="1" i="0" u="none" strike="noStrike" dirty="0">
                          <a:solidFill>
                            <a:schemeClr val="bg1"/>
                          </a:solidFill>
                          <a:effectLst/>
                          <a:latin typeface="华文楷体" panose="02010600040101010101" pitchFamily="2" charset="-122"/>
                          <a:ea typeface="华文楷体" panose="02010600040101010101" pitchFamily="2" charset="-122"/>
                        </a:rPr>
                        <a:t>学历</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447A"/>
                    </a:solidFill>
                  </a:tcPr>
                </a:tc>
                <a:extLst>
                  <a:ext uri="{0D108BD9-81ED-4DB2-BD59-A6C34878D82A}">
                    <a16:rowId xmlns="" xmlns:a16="http://schemas.microsoft.com/office/drawing/2014/main" val="1225044678"/>
                  </a:ext>
                </a:extLst>
              </a:tr>
              <a:tr h="315796">
                <a:tc>
                  <a:txBody>
                    <a:bodyPr/>
                    <a:lstStyle/>
                    <a:p>
                      <a:pPr algn="ctr" fontAlgn="ctr"/>
                      <a:r>
                        <a:rPr lang="en-US" altLang="zh-CN" sz="1100" b="0" i="0" u="none" strike="noStrike" dirty="0">
                          <a:solidFill>
                            <a:srgbClr val="000000"/>
                          </a:solidFill>
                          <a:effectLst/>
                          <a:latin typeface="华文楷体" panose="02010600040101010101" pitchFamily="2" charset="-122"/>
                          <a:ea typeface="华文楷体" panose="02010600040101010101" pitchFamily="2" charset="-122"/>
                        </a:rPr>
                        <a:t>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钟运良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软件部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高级嵌入式软件工程师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嘉应学院</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电子系</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本科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75129777"/>
                  </a:ext>
                </a:extLst>
              </a:tr>
              <a:tr h="315796">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冷素华</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硬件部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硬件工程师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江西理工大学应用科学学院</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自动化</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本科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477318838"/>
                  </a:ext>
                </a:extLst>
              </a:tr>
              <a:tr h="236959">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黄昌鸿</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软件部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软件主管</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湛江师范学院</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信息管理与信息系统</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188037718"/>
                  </a:ext>
                </a:extLst>
              </a:tr>
              <a:tr h="236959">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孔令松</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软件部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自动控制工程师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华中科技大学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机械设计及理论</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硕士</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93723206"/>
                  </a:ext>
                </a:extLst>
              </a:tr>
              <a:tr h="236959">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付维强</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设计转换部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设计转换部经理</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四川攀枝花学院</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电子信息工程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73814462"/>
                  </a:ext>
                </a:extLst>
              </a:tr>
              <a:tr h="236959">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朱勇</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软件部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err="1">
                          <a:solidFill>
                            <a:srgbClr val="000000"/>
                          </a:solidFill>
                          <a:effectLst/>
                          <a:latin typeface="华文楷体" panose="02010600040101010101" pitchFamily="2" charset="-122"/>
                          <a:ea typeface="华文楷体" panose="02010600040101010101" pitchFamily="2" charset="-122"/>
                        </a:rPr>
                        <a:t>.net</a:t>
                      </a: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高级软件工程师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中南大学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软件工程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868591391"/>
                  </a:ext>
                </a:extLst>
              </a:tr>
              <a:tr h="236959">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夏波</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软件部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图像调试工程师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武汉工程大学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通信工程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16327088"/>
                  </a:ext>
                </a:extLst>
              </a:tr>
              <a:tr h="236959">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张伟文</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系统部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结构工程师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广东轻工职业技术学院</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数控技术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专科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00919717"/>
                  </a:ext>
                </a:extLst>
              </a:tr>
              <a:tr h="236959">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肖露</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软件部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.net</a:t>
                      </a:r>
                      <a:r>
                        <a:rPr lang="zh-CN" altLang="en-US" sz="1100" b="0" i="0" u="none" strike="noStrike">
                          <a:solidFill>
                            <a:srgbClr val="000000"/>
                          </a:solidFill>
                          <a:effectLst/>
                          <a:latin typeface="华文楷体" panose="02010600040101010101" pitchFamily="2" charset="-122"/>
                          <a:ea typeface="华文楷体" panose="02010600040101010101" pitchFamily="2" charset="-122"/>
                        </a:rPr>
                        <a:t>高级软件工程师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武汉轻工大学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计算机科学与技术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02702023"/>
                  </a:ext>
                </a:extLst>
              </a:tr>
              <a:tr h="236959">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李文魁</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系统部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结构工程师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浙江大学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经贸英语</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79909871"/>
                  </a:ext>
                </a:extLst>
              </a:tr>
              <a:tr h="236959">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李元</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设计转换部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设计转换工程师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湖南科技学院</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电子信息工程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103729917"/>
                  </a:ext>
                </a:extLst>
              </a:tr>
              <a:tr h="236959">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罗杰宇</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硬件部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电池工程师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桂林理工大学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化学工程与工艺</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36992183"/>
                  </a:ext>
                </a:extLst>
              </a:tr>
              <a:tr h="335220">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张宇辉</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人工智能实验室</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深度学习工程师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华南理工大学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机械电子工程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博士</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67173515"/>
                  </a:ext>
                </a:extLst>
              </a:tr>
              <a:tr h="335220">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陈国华</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人工智能实验室</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人工智能实验室主任</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华南理工大学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计算机应用技术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博士</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82634062"/>
                  </a:ext>
                </a:extLst>
              </a:tr>
              <a:tr h="335220">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丛冰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人工智能实验室</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医疗算法工程师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京都大学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医疗影像信息技术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博士</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95989249"/>
                  </a:ext>
                </a:extLst>
              </a:tr>
              <a:tr h="236959">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游启美</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设计转换部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工装开发工程师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中山火炬职业技术学院</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电气自动化技术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专科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01012713"/>
                  </a:ext>
                </a:extLst>
              </a:tr>
              <a:tr h="315796">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方皎</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系统部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结构工程师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江西农业大学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机械设计制造及其自动化</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本科</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657240891"/>
                  </a:ext>
                </a:extLst>
              </a:tr>
              <a:tr h="335220">
                <a:tc>
                  <a:txBody>
                    <a:bodyPr/>
                    <a:lstStyle/>
                    <a:p>
                      <a:pPr algn="ctr" fontAlgn="ctr"/>
                      <a:r>
                        <a:rPr lang="en-US" altLang="zh-CN" sz="1100" b="0" i="0" u="none" strike="noStrike">
                          <a:solidFill>
                            <a:srgbClr val="000000"/>
                          </a:solidFill>
                          <a:effectLst/>
                          <a:latin typeface="华文楷体" panose="02010600040101010101" pitchFamily="2" charset="-122"/>
                          <a:ea typeface="华文楷体" panose="02010600040101010101" pitchFamily="2" charset="-122"/>
                        </a:rPr>
                        <a:t>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刘文振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人工智能实验室</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图像处理工程师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广东工业大学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华文楷体" panose="02010600040101010101" pitchFamily="2" charset="-122"/>
                          <a:ea typeface="华文楷体" panose="02010600040101010101" pitchFamily="2" charset="-122"/>
                        </a:rPr>
                        <a:t>机械工程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华文楷体" panose="02010600040101010101" pitchFamily="2" charset="-122"/>
                          <a:ea typeface="华文楷体" panose="02010600040101010101" pitchFamily="2" charset="-122"/>
                        </a:rPr>
                        <a:t>硕士</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0605248"/>
                  </a:ext>
                </a:extLst>
              </a:tr>
            </a:tbl>
          </a:graphicData>
        </a:graphic>
      </p:graphicFrame>
    </p:spTree>
    <p:extLst>
      <p:ext uri="{BB962C8B-B14F-4D97-AF65-F5344CB8AC3E}">
        <p14:creationId xmlns:p14="http://schemas.microsoft.com/office/powerpoint/2010/main" val="205836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80995" name="think-cell Slide" r:id="rId6" imgW="360" imgH="360" progId="">
                  <p:embed/>
                </p:oleObj>
              </mc:Choice>
              <mc:Fallback>
                <p:oleObj name="think-cell Slide" r:id="rId6" imgW="360" imgH="360" progId="">
                  <p:embed/>
                  <p:pic>
                    <p:nvPicPr>
                      <p:cNvPr id="7170"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0" y="0"/>
            <a:ext cx="158750" cy="158750"/>
          </a:xfrm>
          <a:prstGeom prst="rect">
            <a:avLst/>
          </a:prstGeom>
          <a:gradFill rotWithShape="1">
            <a:gsLst>
              <a:gs pos="0">
                <a:schemeClr val="accent1">
                  <a:gamma/>
                  <a:tint val="9412"/>
                  <a:invGamma/>
                </a:schemeClr>
              </a:gs>
              <a:gs pos="100000">
                <a:schemeClr val="accent1"/>
              </a:gs>
            </a:gsLst>
            <a:lin ang="0" scaled="1"/>
          </a:gradFill>
          <a:ln w="9525" algn="ctr">
            <a:noFill/>
            <a:miter lim="800000"/>
          </a:ln>
          <a:effectLst/>
        </p:spPr>
        <p:txBody>
          <a:bodyPr wrap="none" lIns="0" tIns="0" rIns="0" bIns="0" anchor="ctr"/>
          <a:lstStyle/>
          <a:p>
            <a:pPr algn="ctr">
              <a:defRPr/>
            </a:pPr>
            <a:endParaRPr lang="en-US" sz="1000">
              <a:solidFill>
                <a:srgbClr val="000000"/>
              </a:solidFill>
              <a:latin typeface="STKaiti" panose="02010600040101010101" pitchFamily="2" charset="-122"/>
              <a:ea typeface="STKaiti" panose="02010600040101010101" pitchFamily="2" charset="-122"/>
              <a:cs typeface="+mn-ea"/>
              <a:sym typeface="STKaiti" panose="02010600040101010101" pitchFamily="2" charset="-122"/>
            </a:endParaRPr>
          </a:p>
        </p:txBody>
      </p:sp>
      <p:grpSp>
        <p:nvGrpSpPr>
          <p:cNvPr id="2" name="组合 1">
            <a:extLst>
              <a:ext uri="{FF2B5EF4-FFF2-40B4-BE49-F238E27FC236}">
                <a16:creationId xmlns="" xmlns:a16="http://schemas.microsoft.com/office/drawing/2014/main" id="{0408FC2A-E05F-4FCD-BC0A-FD7437930DDF}"/>
              </a:ext>
            </a:extLst>
          </p:cNvPr>
          <p:cNvGrpSpPr/>
          <p:nvPr/>
        </p:nvGrpSpPr>
        <p:grpSpPr>
          <a:xfrm>
            <a:off x="456509" y="1187925"/>
            <a:ext cx="8524867" cy="4863624"/>
            <a:chOff x="531813" y="1494518"/>
            <a:chExt cx="8524867" cy="4863624"/>
          </a:xfrm>
        </p:grpSpPr>
        <p:sp>
          <p:nvSpPr>
            <p:cNvPr id="7173" name="Freeform 3"/>
            <p:cNvSpPr>
              <a:spLocks/>
            </p:cNvSpPr>
            <p:nvPr/>
          </p:nvSpPr>
          <p:spPr bwMode="auto">
            <a:xfrm>
              <a:off x="3398838" y="1755775"/>
              <a:ext cx="2552700" cy="1420813"/>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Lst>
              <a:ahLst/>
              <a:cxnLst>
                <a:cxn ang="T6">
                  <a:pos x="T0" y="T1"/>
                </a:cxn>
                <a:cxn ang="T7">
                  <a:pos x="T2" y="T3"/>
                </a:cxn>
                <a:cxn ang="T8">
                  <a:pos x="T4" y="T5"/>
                </a:cxn>
              </a:cxnLst>
              <a:rect l="0" t="0" r="r" b="b"/>
              <a:pathLst>
                <a:path w="873" h="895">
                  <a:moveTo>
                    <a:pt x="0" y="0"/>
                  </a:moveTo>
                  <a:lnTo>
                    <a:pt x="0" y="895"/>
                  </a:lnTo>
                  <a:lnTo>
                    <a:pt x="873" y="895"/>
                  </a:lnTo>
                </a:path>
              </a:pathLst>
            </a:custGeom>
            <a:noFill/>
            <a:ln w="2222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300">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7174" name="Freeform 4"/>
            <p:cNvSpPr>
              <a:spLocks/>
            </p:cNvSpPr>
            <p:nvPr/>
          </p:nvSpPr>
          <p:spPr bwMode="auto">
            <a:xfrm rot="5400000">
              <a:off x="6847681" y="2450307"/>
              <a:ext cx="1317625" cy="2773362"/>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Lst>
              <a:ahLst/>
              <a:cxnLst>
                <a:cxn ang="T6">
                  <a:pos x="T0" y="T1"/>
                </a:cxn>
                <a:cxn ang="T7">
                  <a:pos x="T2" y="T3"/>
                </a:cxn>
                <a:cxn ang="T8">
                  <a:pos x="T4" y="T5"/>
                </a:cxn>
              </a:cxnLst>
              <a:rect l="0" t="0" r="r" b="b"/>
              <a:pathLst>
                <a:path w="873" h="895">
                  <a:moveTo>
                    <a:pt x="0" y="0"/>
                  </a:moveTo>
                  <a:lnTo>
                    <a:pt x="0" y="895"/>
                  </a:lnTo>
                  <a:lnTo>
                    <a:pt x="873" y="895"/>
                  </a:lnTo>
                </a:path>
              </a:pathLst>
            </a:custGeom>
            <a:noFill/>
            <a:ln w="2222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300">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7175" name="Freeform 5"/>
            <p:cNvSpPr>
              <a:spLocks/>
            </p:cNvSpPr>
            <p:nvPr/>
          </p:nvSpPr>
          <p:spPr bwMode="auto">
            <a:xfrm flipH="1" flipV="1">
              <a:off x="3562350" y="4638674"/>
              <a:ext cx="2540000" cy="1719468"/>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Lst>
              <a:ahLst/>
              <a:cxnLst>
                <a:cxn ang="T6">
                  <a:pos x="T0" y="T1"/>
                </a:cxn>
                <a:cxn ang="T7">
                  <a:pos x="T2" y="T3"/>
                </a:cxn>
                <a:cxn ang="T8">
                  <a:pos x="T4" y="T5"/>
                </a:cxn>
              </a:cxnLst>
              <a:rect l="0" t="0" r="r" b="b"/>
              <a:pathLst>
                <a:path w="873" h="895">
                  <a:moveTo>
                    <a:pt x="0" y="0"/>
                  </a:moveTo>
                  <a:lnTo>
                    <a:pt x="0" y="895"/>
                  </a:lnTo>
                  <a:lnTo>
                    <a:pt x="873" y="895"/>
                  </a:lnTo>
                </a:path>
              </a:pathLst>
            </a:custGeom>
            <a:noFill/>
            <a:ln w="2222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300">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7176" name="Freeform 6"/>
            <p:cNvSpPr>
              <a:spLocks/>
            </p:cNvSpPr>
            <p:nvPr/>
          </p:nvSpPr>
          <p:spPr bwMode="auto">
            <a:xfrm rot="5400000" flipH="1" flipV="1">
              <a:off x="1348581" y="2593182"/>
              <a:ext cx="1317625" cy="2773362"/>
            </a:xfrm>
            <a:custGeom>
              <a:avLst/>
              <a:gdLst>
                <a:gd name="T0" fmla="*/ 0 w 873"/>
                <a:gd name="T1" fmla="*/ 0 h 895"/>
                <a:gd name="T2" fmla="*/ 0 w 873"/>
                <a:gd name="T3" fmla="*/ 2147483647 h 895"/>
                <a:gd name="T4" fmla="*/ 2147483647 w 873"/>
                <a:gd name="T5" fmla="*/ 2147483647 h 895"/>
                <a:gd name="T6" fmla="*/ 0 60000 65536"/>
                <a:gd name="T7" fmla="*/ 0 60000 65536"/>
                <a:gd name="T8" fmla="*/ 0 60000 65536"/>
              </a:gdLst>
              <a:ahLst/>
              <a:cxnLst>
                <a:cxn ang="T6">
                  <a:pos x="T0" y="T1"/>
                </a:cxn>
                <a:cxn ang="T7">
                  <a:pos x="T2" y="T3"/>
                </a:cxn>
                <a:cxn ang="T8">
                  <a:pos x="T4" y="T5"/>
                </a:cxn>
              </a:cxnLst>
              <a:rect l="0" t="0" r="r" b="b"/>
              <a:pathLst>
                <a:path w="873" h="895">
                  <a:moveTo>
                    <a:pt x="0" y="0"/>
                  </a:moveTo>
                  <a:lnTo>
                    <a:pt x="0" y="895"/>
                  </a:lnTo>
                  <a:lnTo>
                    <a:pt x="873" y="895"/>
                  </a:lnTo>
                </a:path>
              </a:pathLst>
            </a:custGeom>
            <a:noFill/>
            <a:ln w="22225"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sz="1300">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7177" name="Rectangle 7"/>
            <p:cNvSpPr>
              <a:spLocks noChangeArrowheads="1"/>
            </p:cNvSpPr>
            <p:nvPr/>
          </p:nvSpPr>
          <p:spPr bwMode="auto">
            <a:xfrm>
              <a:off x="3775075" y="3554413"/>
              <a:ext cx="1962150" cy="704850"/>
            </a:xfrm>
            <a:prstGeom prst="rect">
              <a:avLst/>
            </a:prstGeom>
            <a:solidFill>
              <a:srgbClr val="00598F"/>
            </a:solidFill>
            <a:ln w="6350">
              <a:solidFill>
                <a:schemeClr val="hlink"/>
              </a:solidFill>
              <a:miter lim="800000"/>
              <a:headEnd/>
              <a:tailEnd/>
            </a:ln>
          </p:spPr>
          <p:txBody>
            <a:bodyPr wrap="none" lIns="0" tIns="0" rIns="0" bIns="0" anchor="ctr"/>
            <a:lstStyle/>
            <a:p>
              <a:pPr algn="ctr"/>
              <a:r>
                <a:rPr lang="zh-CN" altLang="en-US" sz="1400" b="1" dirty="0">
                  <a:solidFill>
                    <a:schemeClr val="bg1"/>
                  </a:solidFill>
                  <a:latin typeface="STKaiti" panose="02010600040101010101" pitchFamily="2" charset="-122"/>
                  <a:ea typeface="STKaiti" panose="02010600040101010101" pitchFamily="2" charset="-122"/>
                  <a:cs typeface="+mn-ea"/>
                  <a:sym typeface="STKaiti" panose="02010600040101010101" pitchFamily="2" charset="-122"/>
                </a:rPr>
                <a:t>深圳市资福医疗</a:t>
              </a:r>
              <a:endParaRPr lang="en-US" altLang="zh-CN" sz="1400" b="1" dirty="0">
                <a:solidFill>
                  <a:schemeClr val="bg1"/>
                </a:solidFill>
                <a:latin typeface="STKaiti" panose="02010600040101010101" pitchFamily="2" charset="-122"/>
                <a:ea typeface="STKaiti" panose="02010600040101010101" pitchFamily="2" charset="-122"/>
                <a:cs typeface="+mn-ea"/>
                <a:sym typeface="STKaiti" panose="02010600040101010101" pitchFamily="2" charset="-122"/>
              </a:endParaRPr>
            </a:p>
            <a:p>
              <a:pPr algn="ctr"/>
              <a:r>
                <a:rPr lang="zh-CN" altLang="en-US" sz="1400" b="1" dirty="0">
                  <a:solidFill>
                    <a:schemeClr val="bg1"/>
                  </a:solidFill>
                  <a:latin typeface="STKaiti" panose="02010600040101010101" pitchFamily="2" charset="-122"/>
                  <a:ea typeface="STKaiti" panose="02010600040101010101" pitchFamily="2" charset="-122"/>
                  <a:cs typeface="+mn-ea"/>
                  <a:sym typeface="STKaiti" panose="02010600040101010101" pitchFamily="2" charset="-122"/>
                </a:rPr>
                <a:t>技术有限公司</a:t>
              </a:r>
            </a:p>
          </p:txBody>
        </p:sp>
        <p:sp>
          <p:nvSpPr>
            <p:cNvPr id="7178" name="Rectangle 8"/>
            <p:cNvSpPr>
              <a:spLocks noChangeArrowheads="1"/>
            </p:cNvSpPr>
            <p:nvPr/>
          </p:nvSpPr>
          <p:spPr bwMode="auto">
            <a:xfrm>
              <a:off x="3476625" y="1494518"/>
              <a:ext cx="271463" cy="271463"/>
            </a:xfrm>
            <a:prstGeom prst="rect">
              <a:avLst/>
            </a:prstGeom>
            <a:solidFill>
              <a:schemeClr val="hlink"/>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r>
                <a:rPr lang="zh-CN" altLang="en-US" sz="1300" dirty="0">
                  <a:solidFill>
                    <a:schemeClr val="bg1"/>
                  </a:solidFill>
                  <a:latin typeface="STKaiti" panose="02010600040101010101" pitchFamily="2" charset="-122"/>
                  <a:ea typeface="STKaiti" panose="02010600040101010101" pitchFamily="2" charset="-122"/>
                  <a:cs typeface="+mn-ea"/>
                  <a:sym typeface="STKaiti" panose="02010600040101010101" pitchFamily="2" charset="-122"/>
                </a:rPr>
                <a:t>1</a:t>
              </a:r>
            </a:p>
          </p:txBody>
        </p:sp>
        <p:sp>
          <p:nvSpPr>
            <p:cNvPr id="7179" name="Rectangle 9"/>
            <p:cNvSpPr>
              <a:spLocks noChangeArrowheads="1"/>
            </p:cNvSpPr>
            <p:nvPr/>
          </p:nvSpPr>
          <p:spPr bwMode="auto">
            <a:xfrm>
              <a:off x="8621713" y="3254375"/>
              <a:ext cx="271462" cy="271463"/>
            </a:xfrm>
            <a:prstGeom prst="rect">
              <a:avLst/>
            </a:prstGeom>
            <a:solidFill>
              <a:schemeClr val="hlink"/>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r>
                <a:rPr lang="zh-CN" altLang="en-US" sz="1300">
                  <a:solidFill>
                    <a:schemeClr val="bg1"/>
                  </a:solidFill>
                  <a:latin typeface="STKaiti" panose="02010600040101010101" pitchFamily="2" charset="-122"/>
                  <a:ea typeface="STKaiti" panose="02010600040101010101" pitchFamily="2" charset="-122"/>
                  <a:cs typeface="+mn-ea"/>
                  <a:sym typeface="STKaiti" panose="02010600040101010101" pitchFamily="2" charset="-122"/>
                </a:rPr>
                <a:t>2</a:t>
              </a:r>
            </a:p>
          </p:txBody>
        </p:sp>
        <p:sp>
          <p:nvSpPr>
            <p:cNvPr id="7180" name="Rectangle 10"/>
            <p:cNvSpPr>
              <a:spLocks noChangeArrowheads="1"/>
            </p:cNvSpPr>
            <p:nvPr/>
          </p:nvSpPr>
          <p:spPr bwMode="auto">
            <a:xfrm>
              <a:off x="5754688" y="5917145"/>
              <a:ext cx="271462" cy="271463"/>
            </a:xfrm>
            <a:prstGeom prst="rect">
              <a:avLst/>
            </a:prstGeom>
            <a:solidFill>
              <a:schemeClr val="hlink"/>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r>
                <a:rPr lang="zh-CN" altLang="en-US" sz="1300" dirty="0">
                  <a:solidFill>
                    <a:schemeClr val="bg1"/>
                  </a:solidFill>
                  <a:latin typeface="STKaiti" panose="02010600040101010101" pitchFamily="2" charset="-122"/>
                  <a:ea typeface="STKaiti" panose="02010600040101010101" pitchFamily="2" charset="-122"/>
                  <a:cs typeface="+mn-ea"/>
                  <a:sym typeface="STKaiti" panose="02010600040101010101" pitchFamily="2" charset="-122"/>
                </a:rPr>
                <a:t>3</a:t>
              </a:r>
            </a:p>
          </p:txBody>
        </p:sp>
        <p:sp>
          <p:nvSpPr>
            <p:cNvPr id="7181" name="Rectangle 11"/>
            <p:cNvSpPr>
              <a:spLocks noChangeArrowheads="1"/>
            </p:cNvSpPr>
            <p:nvPr/>
          </p:nvSpPr>
          <p:spPr bwMode="auto">
            <a:xfrm>
              <a:off x="620712" y="4259263"/>
              <a:ext cx="271462" cy="271462"/>
            </a:xfrm>
            <a:prstGeom prst="rect">
              <a:avLst/>
            </a:prstGeom>
            <a:solidFill>
              <a:schemeClr val="hlink"/>
            </a:solidFill>
            <a:ln>
              <a:noFill/>
            </a:ln>
            <a:effectLst/>
            <a:extLst>
              <a:ext uri="{91240B29-F687-4F45-9708-019B960494DF}">
                <a14:hiddenLine xmlns:a14="http://schemas.microsoft.com/office/drawing/2010/main" w="635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algn="ctr"/>
              <a:r>
                <a:rPr lang="zh-CN" altLang="en-US" sz="1300" dirty="0">
                  <a:solidFill>
                    <a:schemeClr val="bg1"/>
                  </a:solidFill>
                  <a:latin typeface="STKaiti" panose="02010600040101010101" pitchFamily="2" charset="-122"/>
                  <a:ea typeface="STKaiti" panose="02010600040101010101" pitchFamily="2" charset="-122"/>
                  <a:cs typeface="+mn-ea"/>
                  <a:sym typeface="STKaiti" panose="02010600040101010101" pitchFamily="2" charset="-122"/>
                </a:rPr>
                <a:t>4</a:t>
              </a:r>
            </a:p>
          </p:txBody>
        </p:sp>
        <p:sp>
          <p:nvSpPr>
            <p:cNvPr id="7182" name="Text Box 12"/>
            <p:cNvSpPr txBox="1">
              <a:spLocks noChangeArrowheads="1"/>
            </p:cNvSpPr>
            <p:nvPr/>
          </p:nvSpPr>
          <p:spPr bwMode="auto">
            <a:xfrm>
              <a:off x="6516680" y="3281345"/>
              <a:ext cx="2540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1400" b="1" dirty="0">
                  <a:latin typeface="STKaiti" panose="02010600040101010101" pitchFamily="2" charset="-122"/>
                  <a:ea typeface="STKaiti" panose="02010600040101010101" pitchFamily="2" charset="-122"/>
                  <a:cs typeface="+mn-ea"/>
                  <a:sym typeface="STKaiti" panose="02010600040101010101" pitchFamily="2" charset="-122"/>
                </a:rPr>
                <a:t>潜在市场规模巨大</a:t>
              </a:r>
              <a:endParaRPr lang="en-US" altLang="zh-CN" sz="1400" b="1" dirty="0">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7183" name="Text Box 13"/>
            <p:cNvSpPr txBox="1">
              <a:spLocks noChangeArrowheads="1"/>
            </p:cNvSpPr>
            <p:nvPr/>
          </p:nvSpPr>
          <p:spPr bwMode="auto">
            <a:xfrm>
              <a:off x="3955697" y="1501251"/>
              <a:ext cx="164464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1400" b="1" dirty="0">
                  <a:latin typeface="STKaiti" panose="02010600040101010101" pitchFamily="2" charset="-122"/>
                  <a:ea typeface="STKaiti" panose="02010600040101010101" pitchFamily="2" charset="-122"/>
                  <a:cs typeface="+mn-ea"/>
                  <a:sym typeface="STKaiti" panose="02010600040101010101" pitchFamily="2" charset="-122"/>
                </a:rPr>
                <a:t>国家战略政策支持</a:t>
              </a:r>
              <a:endParaRPr lang="en-US" altLang="zh-CN" sz="1400" b="1" dirty="0">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7184" name="Text Box 14"/>
            <p:cNvSpPr txBox="1">
              <a:spLocks noChangeArrowheads="1"/>
            </p:cNvSpPr>
            <p:nvPr/>
          </p:nvSpPr>
          <p:spPr bwMode="auto">
            <a:xfrm>
              <a:off x="3582193" y="5957776"/>
              <a:ext cx="2540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1400" b="1" dirty="0">
                  <a:latin typeface="STKaiti" panose="02010600040101010101" pitchFamily="2" charset="-122"/>
                  <a:ea typeface="STKaiti" panose="02010600040101010101" pitchFamily="2" charset="-122"/>
                  <a:cs typeface="+mn-ea"/>
                  <a:sym typeface="STKaiti" panose="02010600040101010101" pitchFamily="2" charset="-122"/>
                </a:rPr>
                <a:t>市场空缺率高</a:t>
              </a:r>
              <a:endParaRPr lang="en-US" altLang="zh-CN" sz="1400" b="1" dirty="0">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7185" name="Text Box 15"/>
            <p:cNvSpPr txBox="1">
              <a:spLocks noChangeArrowheads="1"/>
            </p:cNvSpPr>
            <p:nvPr/>
          </p:nvSpPr>
          <p:spPr bwMode="auto">
            <a:xfrm>
              <a:off x="973659" y="4285837"/>
              <a:ext cx="184701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1400" b="1" dirty="0">
                  <a:latin typeface="STKaiti" panose="02010600040101010101" pitchFamily="2" charset="-122"/>
                  <a:ea typeface="STKaiti" panose="02010600040101010101" pitchFamily="2" charset="-122"/>
                  <a:cs typeface="+mn-ea"/>
                  <a:sym typeface="STKaiti" panose="02010600040101010101" pitchFamily="2" charset="-122"/>
                </a:rPr>
                <a:t>研发实力雄厚</a:t>
              </a:r>
              <a:endParaRPr lang="en-US" altLang="zh-CN" sz="1400" b="1" dirty="0">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7186" name="文本框 16"/>
            <p:cNvSpPr txBox="1">
              <a:spLocks noChangeArrowheads="1"/>
            </p:cNvSpPr>
            <p:nvPr/>
          </p:nvSpPr>
          <p:spPr bwMode="auto">
            <a:xfrm>
              <a:off x="6270624" y="3931893"/>
              <a:ext cx="2592388"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Wingdings" pitchFamily="2" charset="2"/>
                <a:buChar char="ü"/>
              </a:pPr>
              <a:r>
                <a:rPr lang="zh-CN" altLang="en-US" sz="1300" dirty="0">
                  <a:latin typeface="STKaiti" panose="02010600040101010101" pitchFamily="2" charset="-122"/>
                  <a:ea typeface="STKaiti" panose="02010600040101010101" pitchFamily="2" charset="-122"/>
                  <a:sym typeface="STKaiti" panose="02010600040101010101" pitchFamily="2" charset="-122"/>
                </a:rPr>
                <a:t>行业壁垒高，资福医疗自主研发的“大圣磁控胶囊系统”是目前全球</a:t>
              </a:r>
              <a:r>
                <a:rPr lang="zh-CN" altLang="en-US" sz="1300" b="1" dirty="0">
                  <a:latin typeface="STKaiti" panose="02010600040101010101" pitchFamily="2" charset="-122"/>
                  <a:ea typeface="STKaiti" panose="02010600040101010101" pitchFamily="2" charset="-122"/>
                  <a:sym typeface="STKaiti" panose="02010600040101010101" pitchFamily="2" charset="-122"/>
                </a:rPr>
                <a:t>唯二</a:t>
              </a:r>
              <a:r>
                <a:rPr lang="zh-CN" altLang="en-US" sz="1300" dirty="0">
                  <a:latin typeface="STKaiti" panose="02010600040101010101" pitchFamily="2" charset="-122"/>
                  <a:ea typeface="STKaiti" panose="02010600040101010101" pitchFamily="2" charset="-122"/>
                  <a:sym typeface="STKaiti" panose="02010600040101010101" pitchFamily="2" charset="-122"/>
                </a:rPr>
                <a:t>获得</a:t>
              </a:r>
              <a:r>
                <a:rPr lang="en-US" altLang="zh-CN" sz="1300" dirty="0">
                  <a:latin typeface="STKaiti" panose="02010600040101010101" pitchFamily="2" charset="-122"/>
                  <a:ea typeface="STKaiti" panose="02010600040101010101" pitchFamily="2" charset="-122"/>
                  <a:sym typeface="STKaiti" panose="02010600040101010101" pitchFamily="2" charset="-122"/>
                </a:rPr>
                <a:t>CFDA</a:t>
              </a:r>
              <a:r>
                <a:rPr lang="zh-CN" altLang="en-US" sz="1300" dirty="0">
                  <a:latin typeface="STKaiti" panose="02010600040101010101" pitchFamily="2" charset="-122"/>
                  <a:ea typeface="STKaiti" panose="02010600040101010101" pitchFamily="2" charset="-122"/>
                  <a:sym typeface="STKaiti" panose="02010600040101010101" pitchFamily="2" charset="-122"/>
                </a:rPr>
                <a:t>核发“磁控胶囊胃镜系统”三类医疗器械注册证的产品。</a:t>
              </a:r>
            </a:p>
            <a:p>
              <a:pPr>
                <a:buFont typeface="Wingdings" pitchFamily="2" charset="2"/>
                <a:buChar char="ü"/>
              </a:pP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我国的肠胃患者有 </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1.2 </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亿，近年来发病呈现年轻化趋势，中年患者发病率增加，潜在</a:t>
              </a:r>
              <a:r>
                <a:rPr lang="zh-CN" altLang="en-US" sz="1300" b="1" dirty="0">
                  <a:latin typeface="STKaiti" panose="02010600040101010101" pitchFamily="2" charset="-122"/>
                  <a:ea typeface="STKaiti" panose="02010600040101010101" pitchFamily="2" charset="-122"/>
                  <a:sym typeface="STKaiti" panose="02010600040101010101" pitchFamily="2" charset="-122"/>
                </a:rPr>
                <a:t>市场规模</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高达 </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200</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 亿。 </a:t>
              </a:r>
            </a:p>
          </p:txBody>
        </p:sp>
        <p:sp>
          <p:nvSpPr>
            <p:cNvPr id="21" name="文本框 17"/>
            <p:cNvSpPr txBox="1"/>
            <p:nvPr/>
          </p:nvSpPr>
          <p:spPr>
            <a:xfrm>
              <a:off x="3438965" y="1796776"/>
              <a:ext cx="5513639" cy="1292662"/>
            </a:xfrm>
            <a:prstGeom prst="rect">
              <a:avLst/>
            </a:prstGeom>
            <a:noFill/>
          </p:spPr>
          <p:txBody>
            <a:bodyPr wrap="square">
              <a:spAutoFit/>
            </a:bodyPr>
            <a:lstStyle/>
            <a:p>
              <a:pPr marL="171450" indent="-171450">
                <a:buFont typeface="Wingdings" charset="2"/>
                <a:buChar char="ü"/>
                <a:defRPr/>
              </a:pP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健康中国行动</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2019-2030</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年</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提出，对发病率高、筛查手段和技术方案比较成熟的</a:t>
              </a:r>
              <a:r>
                <a:rPr lang="zh-CN" altLang="en-US" sz="1300" b="1" dirty="0">
                  <a:latin typeface="STKaiti" panose="02010600040101010101" pitchFamily="2" charset="-122"/>
                  <a:ea typeface="STKaiti" panose="02010600040101010101" pitchFamily="2" charset="-122"/>
                  <a:cs typeface="+mn-ea"/>
                  <a:sym typeface="STKaiti" panose="02010600040101010101" pitchFamily="2" charset="-122"/>
                </a:rPr>
                <a:t>胃癌、食管癌、结直肠癌、</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肺癌、宫颈癌、乳腺癌等重点癌症，制定</a:t>
              </a:r>
              <a:r>
                <a:rPr lang="zh-CN" altLang="en-US" sz="1300" b="1" dirty="0">
                  <a:latin typeface="STKaiti" panose="02010600040101010101" pitchFamily="2" charset="-122"/>
                  <a:ea typeface="STKaiti" panose="02010600040101010101" pitchFamily="2" charset="-122"/>
                  <a:cs typeface="+mn-ea"/>
                  <a:sym typeface="STKaiti" panose="02010600040101010101" pitchFamily="2" charset="-122"/>
                </a:rPr>
                <a:t>筛查</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与早诊早治指南。</a:t>
              </a:r>
            </a:p>
            <a:p>
              <a:pPr marL="171450" indent="-171450">
                <a:buFont typeface="Wingdings" charset="2"/>
                <a:buChar char="ü"/>
                <a:defRPr/>
              </a:pP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“消化道肿瘤筛查及早诊早治项目”计划在 </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2030 </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年实现我国</a:t>
              </a:r>
              <a:r>
                <a:rPr lang="zh-CN" altLang="en-US" sz="1300" b="1" dirty="0">
                  <a:latin typeface="STKaiti" panose="02010600040101010101" pitchFamily="2" charset="-122"/>
                  <a:ea typeface="STKaiti" panose="02010600040101010101" pitchFamily="2" charset="-122"/>
                  <a:cs typeface="+mn-ea"/>
                  <a:sym typeface="STKaiti" panose="02010600040101010101" pitchFamily="2" charset="-122"/>
                </a:rPr>
                <a:t>胃肠道早癌诊断率</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提高到 </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20%</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，胃肠道癌 </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5 </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年生存率提高至 </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50%</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a:t>
              </a:r>
              <a:endParaRPr lang="en-US" altLang="zh-CN" sz="1300" dirty="0">
                <a:latin typeface="STKaiti" panose="02010600040101010101" pitchFamily="2" charset="-122"/>
                <a:ea typeface="STKaiti" panose="02010600040101010101" pitchFamily="2" charset="-122"/>
                <a:cs typeface="+mn-ea"/>
                <a:sym typeface="STKaiti" panose="02010600040101010101" pitchFamily="2" charset="-122"/>
              </a:endParaRPr>
            </a:p>
            <a:p>
              <a:pPr marL="171450" indent="-171450">
                <a:buFont typeface="Wingdings" charset="2"/>
                <a:buChar char="ü"/>
                <a:defRPr/>
              </a:pPr>
              <a:r>
                <a:rPr lang="zh-CN" altLang="en-US" sz="1300" dirty="0">
                  <a:solidFill>
                    <a:prstClr val="black"/>
                  </a:solidFill>
                  <a:latin typeface="华文楷体"/>
                </a:rPr>
                <a:t>胶囊内镜逐步纳入</a:t>
              </a:r>
              <a:r>
                <a:rPr lang="zh-CN" altLang="en-US" sz="1300" b="1" dirty="0">
                  <a:solidFill>
                    <a:prstClr val="black"/>
                  </a:solidFill>
                  <a:latin typeface="华文楷体"/>
                </a:rPr>
                <a:t>医保</a:t>
              </a:r>
              <a:r>
                <a:rPr lang="zh-CN" altLang="en-US" sz="1300" dirty="0">
                  <a:solidFill>
                    <a:prstClr val="black"/>
                  </a:solidFill>
                  <a:latin typeface="华文楷体"/>
                </a:rPr>
                <a:t>。</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 </a:t>
              </a:r>
              <a:endParaRPr lang="en-US" altLang="zh-CN" sz="1300" dirty="0">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7188" name="文本框 18"/>
            <p:cNvSpPr txBox="1">
              <a:spLocks noChangeArrowheads="1"/>
            </p:cNvSpPr>
            <p:nvPr/>
          </p:nvSpPr>
          <p:spPr bwMode="auto">
            <a:xfrm>
              <a:off x="531813" y="4788336"/>
              <a:ext cx="5315641"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Wingdings" pitchFamily="2" charset="2"/>
                <a:buChar char="ü"/>
              </a:pP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市场空缺率高，基层高危人群胃癌筛查市场需求庞大。目前中国</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40</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岁以上人口共计</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5.68</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亿。我国中等收入群体占比超过</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30%</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。即约</a:t>
              </a:r>
              <a:r>
                <a:rPr lang="en-US" altLang="zh-CN" sz="1300" b="1" dirty="0">
                  <a:latin typeface="STKaiti" panose="02010600040101010101" pitchFamily="2" charset="-122"/>
                  <a:ea typeface="STKaiti" panose="02010600040101010101" pitchFamily="2" charset="-122"/>
                  <a:cs typeface="+mn-ea"/>
                  <a:sym typeface="STKaiti" panose="02010600040101010101" pitchFamily="2" charset="-122"/>
                </a:rPr>
                <a:t>4</a:t>
              </a:r>
              <a:r>
                <a:rPr lang="zh-CN" altLang="en-US" sz="1300" b="1" dirty="0">
                  <a:latin typeface="STKaiti" panose="02010600040101010101" pitchFamily="2" charset="-122"/>
                  <a:ea typeface="STKaiti" panose="02010600040101010101" pitchFamily="2" charset="-122"/>
                  <a:cs typeface="+mn-ea"/>
                  <a:sym typeface="STKaiti" panose="02010600040101010101" pitchFamily="2" charset="-122"/>
                </a:rPr>
                <a:t>亿人</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a:t>
              </a:r>
              <a:endParaRPr lang="en-US" altLang="zh-CN" sz="1300" dirty="0">
                <a:latin typeface="STKaiti" panose="02010600040101010101" pitchFamily="2" charset="-122"/>
                <a:ea typeface="STKaiti" panose="02010600040101010101" pitchFamily="2" charset="-122"/>
                <a:cs typeface="+mn-ea"/>
                <a:sym typeface="STKaiti" panose="02010600040101010101" pitchFamily="2" charset="-122"/>
              </a:endParaRPr>
            </a:p>
            <a:p>
              <a:pPr>
                <a:buFont typeface="Wingdings" pitchFamily="2" charset="2"/>
                <a:buChar char="ü"/>
              </a:pPr>
              <a:endParaRPr lang="en-US" altLang="zh-CN" sz="1300" dirty="0">
                <a:latin typeface="STKaiti" panose="02010600040101010101" pitchFamily="2" charset="-122"/>
                <a:ea typeface="STKaiti" panose="02010600040101010101" pitchFamily="2" charset="-122"/>
                <a:cs typeface="+mn-ea"/>
                <a:sym typeface="STKaiti" panose="02010600040101010101" pitchFamily="2" charset="-122"/>
              </a:endParaRPr>
            </a:p>
            <a:p>
              <a:pPr>
                <a:buFont typeface="Wingdings" pitchFamily="2" charset="2"/>
                <a:buChar char="ü"/>
              </a:pP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竞争对手少，国内竞争者主要为安翰科技、重庆金山。</a:t>
              </a:r>
            </a:p>
          </p:txBody>
        </p:sp>
        <p:sp>
          <p:nvSpPr>
            <p:cNvPr id="7189" name="文本框 19"/>
            <p:cNvSpPr txBox="1">
              <a:spLocks noChangeArrowheads="1"/>
            </p:cNvSpPr>
            <p:nvPr/>
          </p:nvSpPr>
          <p:spPr bwMode="auto">
            <a:xfrm>
              <a:off x="531813" y="1790298"/>
              <a:ext cx="2552700"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Wingdings" pitchFamily="2" charset="2"/>
                <a:buChar char="ü"/>
              </a:pP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专利数量有优势，申请各类型国内外发明专利、实用新型专利、外观专利</a:t>
              </a:r>
              <a:r>
                <a:rPr lang="en-US" altLang="zh-CN" sz="1300" b="1" dirty="0">
                  <a:latin typeface="STKaiti" panose="02010600040101010101" pitchFamily="2" charset="-122"/>
                  <a:ea typeface="STKaiti" panose="02010600040101010101" pitchFamily="2" charset="-122"/>
                  <a:cs typeface="+mn-ea"/>
                  <a:sym typeface="STKaiti" panose="02010600040101010101" pitchFamily="2" charset="-122"/>
                </a:rPr>
                <a:t>103</a:t>
              </a:r>
              <a:r>
                <a:rPr lang="zh-CN" altLang="en-US" sz="1300" b="1" dirty="0">
                  <a:latin typeface="STKaiti" panose="02010600040101010101" pitchFamily="2" charset="-122"/>
                  <a:ea typeface="STKaiti" panose="02010600040101010101" pitchFamily="2" charset="-122"/>
                  <a:cs typeface="+mn-ea"/>
                  <a:sym typeface="STKaiti" panose="02010600040101010101" pitchFamily="2" charset="-122"/>
                </a:rPr>
                <a:t>项</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a:t>
              </a:r>
              <a:endParaRPr lang="en-US" altLang="zh-CN" sz="1300" dirty="0">
                <a:latin typeface="STKaiti" panose="02010600040101010101" pitchFamily="2" charset="-122"/>
                <a:ea typeface="STKaiti" panose="02010600040101010101" pitchFamily="2" charset="-122"/>
                <a:cs typeface="+mn-ea"/>
                <a:sym typeface="STKaiti" panose="02010600040101010101" pitchFamily="2" charset="-122"/>
              </a:endParaRPr>
            </a:p>
            <a:p>
              <a:pPr>
                <a:buFont typeface="Wingdings" pitchFamily="2" charset="2"/>
                <a:buChar char="ü"/>
              </a:pP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拥有专业的研发团队和核心的研发设计能力，公司科研团队包括创始人在内</a:t>
              </a:r>
              <a:r>
                <a:rPr lang="zh-CN" altLang="en-US" sz="1300" b="1" dirty="0">
                  <a:latin typeface="STKaiti" panose="02010600040101010101" pitchFamily="2" charset="-122"/>
                  <a:ea typeface="STKaiti" panose="02010600040101010101" pitchFamily="2" charset="-122"/>
                  <a:cs typeface="+mn-ea"/>
                  <a:sym typeface="STKaiti" panose="02010600040101010101" pitchFamily="2" charset="-122"/>
                </a:rPr>
                <a:t>均为科班出身</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，软硬件</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100%</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自主研发，研发人员</a:t>
              </a:r>
              <a:r>
                <a:rPr lang="en-US" altLang="zh-CN" sz="1300" dirty="0">
                  <a:latin typeface="STKaiti" panose="02010600040101010101" pitchFamily="2" charset="-122"/>
                  <a:ea typeface="STKaiti" panose="02010600040101010101" pitchFamily="2" charset="-122"/>
                  <a:cs typeface="+mn-ea"/>
                  <a:sym typeface="STKaiti" panose="02010600040101010101" pitchFamily="2" charset="-122"/>
                </a:rPr>
                <a:t>100%</a:t>
              </a:r>
              <a:r>
                <a:rPr lang="zh-CN" altLang="en-US" sz="1300" dirty="0">
                  <a:latin typeface="STKaiti" panose="02010600040101010101" pitchFamily="2" charset="-122"/>
                  <a:ea typeface="STKaiti" panose="02010600040101010101" pitchFamily="2" charset="-122"/>
                  <a:cs typeface="+mn-ea"/>
                  <a:sym typeface="STKaiti" panose="02010600040101010101" pitchFamily="2" charset="-122"/>
                </a:rPr>
                <a:t>本科以上学历，</a:t>
              </a:r>
              <a:r>
                <a:rPr lang="zh-CN" altLang="en-US" sz="1300" b="1" dirty="0">
                  <a:latin typeface="STKaiti" panose="02010600040101010101" pitchFamily="2" charset="-122"/>
                  <a:ea typeface="STKaiti" panose="02010600040101010101" pitchFamily="2" charset="-122"/>
                  <a:cs typeface="+mn-ea"/>
                  <a:sym typeface="STKaiti" panose="02010600040101010101" pitchFamily="2" charset="-122"/>
                </a:rPr>
                <a:t>博士</a:t>
              </a:r>
              <a:r>
                <a:rPr lang="en-US" altLang="zh-CN" sz="1300" b="1" dirty="0">
                  <a:latin typeface="STKaiti" panose="02010600040101010101" pitchFamily="2" charset="-122"/>
                  <a:ea typeface="STKaiti" panose="02010600040101010101" pitchFamily="2" charset="-122"/>
                  <a:cs typeface="+mn-ea"/>
                  <a:sym typeface="STKaiti" panose="02010600040101010101" pitchFamily="2" charset="-122"/>
                </a:rPr>
                <a:t>4</a:t>
              </a:r>
              <a:r>
                <a:rPr lang="zh-CN" altLang="en-US" sz="1300" b="1" dirty="0">
                  <a:latin typeface="STKaiti" panose="02010600040101010101" pitchFamily="2" charset="-122"/>
                  <a:ea typeface="STKaiti" panose="02010600040101010101" pitchFamily="2" charset="-122"/>
                  <a:cs typeface="+mn-ea"/>
                  <a:sym typeface="STKaiti" panose="02010600040101010101" pitchFamily="2" charset="-122"/>
                </a:rPr>
                <a:t>人，硕士</a:t>
              </a:r>
              <a:r>
                <a:rPr lang="en-US" altLang="zh-CN" sz="1300" b="1" dirty="0">
                  <a:latin typeface="STKaiti" panose="02010600040101010101" pitchFamily="2" charset="-122"/>
                  <a:ea typeface="STKaiti" panose="02010600040101010101" pitchFamily="2" charset="-122"/>
                  <a:cs typeface="+mn-ea"/>
                  <a:sym typeface="STKaiti" panose="02010600040101010101" pitchFamily="2" charset="-122"/>
                </a:rPr>
                <a:t>10</a:t>
              </a:r>
              <a:r>
                <a:rPr lang="zh-CN" altLang="en-US" sz="1300" b="1" dirty="0">
                  <a:latin typeface="STKaiti" panose="02010600040101010101" pitchFamily="2" charset="-122"/>
                  <a:ea typeface="STKaiti" panose="02010600040101010101" pitchFamily="2" charset="-122"/>
                  <a:cs typeface="+mn-ea"/>
                  <a:sym typeface="STKaiti" panose="02010600040101010101" pitchFamily="2" charset="-122"/>
                </a:rPr>
                <a:t>人。</a:t>
              </a:r>
              <a:endParaRPr lang="en-US" altLang="zh-CN" sz="1300" b="1" dirty="0">
                <a:latin typeface="STKaiti" panose="02010600040101010101" pitchFamily="2" charset="-122"/>
                <a:ea typeface="STKaiti" panose="02010600040101010101" pitchFamily="2" charset="-122"/>
                <a:cs typeface="+mn-ea"/>
                <a:sym typeface="STKaiti" panose="02010600040101010101" pitchFamily="2" charset="-122"/>
              </a:endParaRPr>
            </a:p>
          </p:txBody>
        </p:sp>
      </p:grpSp>
      <p:sp>
        <p:nvSpPr>
          <p:cNvPr id="7190" name="灯片编号占位符 1"/>
          <p:cNvSpPr txBox="1">
            <a:spLocks noGrp="1"/>
          </p:cNvSpPr>
          <p:nvPr>
            <p:custDataLst>
              <p:tags r:id="rId4"/>
            </p:custDataLst>
          </p:nvPr>
        </p:nvSpPr>
        <p:spPr bwMode="auto">
          <a:xfrm>
            <a:off x="8143875" y="63563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fld id="{DE97CED4-5C20-444F-8066-95E81D7760B7}" type="slidenum">
              <a:rPr lang="zh-CN" altLang="en-US" sz="1300">
                <a:solidFill>
                  <a:srgbClr val="404040"/>
                </a:solidFill>
                <a:latin typeface="STKaiti" panose="02010600040101010101" pitchFamily="2" charset="-122"/>
                <a:ea typeface="STKaiti" panose="02010600040101010101" pitchFamily="2" charset="-122"/>
                <a:cs typeface="+mn-ea"/>
                <a:sym typeface="STKaiti" panose="02010600040101010101" pitchFamily="2" charset="-122"/>
              </a:rPr>
              <a:pPr algn="r"/>
              <a:t>8</a:t>
            </a:fld>
            <a:endParaRPr lang="en-US" altLang="zh-CN" sz="1300">
              <a:solidFill>
                <a:srgbClr val="404040"/>
              </a:solidFill>
              <a:latin typeface="STKaiti" panose="02010600040101010101" pitchFamily="2" charset="-122"/>
              <a:ea typeface="STKaiti" panose="02010600040101010101" pitchFamily="2" charset="-122"/>
              <a:cs typeface="+mn-ea"/>
              <a:sym typeface="STKaiti" panose="02010600040101010101" pitchFamily="2" charset="-122"/>
            </a:endParaRPr>
          </a:p>
        </p:txBody>
      </p:sp>
      <p:sp>
        <p:nvSpPr>
          <p:cNvPr id="26" name="Rectangle 9">
            <a:extLst>
              <a:ext uri="{FF2B5EF4-FFF2-40B4-BE49-F238E27FC236}">
                <a16:creationId xmlns="" xmlns:a16="http://schemas.microsoft.com/office/drawing/2014/main" id="{717107D4-74CD-4D92-971E-8FBE19A4486F}"/>
              </a:ext>
            </a:extLst>
          </p:cNvPr>
          <p:cNvSpPr>
            <a:spLocks noChangeArrowheads="1"/>
          </p:cNvSpPr>
          <p:nvPr/>
        </p:nvSpPr>
        <p:spPr bwMode="auto">
          <a:xfrm>
            <a:off x="1151482" y="456097"/>
            <a:ext cx="7899400" cy="38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9525" tIns="39763" rIns="79525" bIns="39763">
            <a:spAutoFit/>
          </a:bodyPr>
          <a:lstStyle>
            <a:lvl1pPr marL="74613" indent="-74613"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bg1"/>
                </a:solidFill>
                <a:latin typeface="STKaiti" panose="02010600040101010101" pitchFamily="2" charset="-122"/>
                <a:ea typeface="STKaiti" panose="02010600040101010101" pitchFamily="2" charset="-122"/>
                <a:cs typeface="+mn-ea"/>
                <a:sym typeface="STKaiti" panose="02010600040101010101" pitchFamily="2" charset="-122"/>
              </a:rPr>
              <a:t>1.5</a:t>
            </a:r>
            <a:r>
              <a:rPr lang="zh-CN" altLang="en-US" sz="2000" b="1" dirty="0">
                <a:solidFill>
                  <a:schemeClr val="bg1"/>
                </a:solidFill>
                <a:latin typeface="STKaiti" panose="02010600040101010101" pitchFamily="2" charset="-122"/>
                <a:ea typeface="STKaiti" panose="02010600040101010101" pitchFamily="2" charset="-122"/>
                <a:cs typeface="+mn-ea"/>
                <a:sym typeface="STKaiti" panose="02010600040101010101" pitchFamily="2" charset="-122"/>
              </a:rPr>
              <a:t> 投资亮点</a:t>
            </a:r>
            <a:endParaRPr lang="en-US" altLang="zh-CN" sz="1600" b="1" dirty="0">
              <a:solidFill>
                <a:schemeClr val="bg1"/>
              </a:solidFill>
              <a:latin typeface="STKaiti" panose="02010600040101010101" pitchFamily="2" charset="-122"/>
              <a:ea typeface="STKaiti" panose="02010600040101010101" pitchFamily="2" charset="-122"/>
              <a:cs typeface="+mn-ea"/>
              <a:sym typeface="STKaiti" panose="02010600040101010101" pitchFamily="2" charset="-122"/>
            </a:endParaRPr>
          </a:p>
        </p:txBody>
      </p:sp>
    </p:spTree>
    <p:extLst>
      <p:ext uri="{BB962C8B-B14F-4D97-AF65-F5344CB8AC3E}">
        <p14:creationId xmlns:p14="http://schemas.microsoft.com/office/powerpoint/2010/main" val="798667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60622" name="think-cell Slide" r:id="rId5" imgW="360" imgH="360" progId="">
                  <p:embed/>
                </p:oleObj>
              </mc:Choice>
              <mc:Fallback>
                <p:oleObj name="think-cell Slide" r:id="rId5" imgW="360" imgH="360" progId="">
                  <p:embed/>
                  <p:pic>
                    <p:nvPicPr>
                      <p:cNvPr id="61442"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5" name="Rectangle 3" hidden="1"/>
          <p:cNvSpPr>
            <a:spLocks noChangeArrowheads="1"/>
          </p:cNvSpPr>
          <p:nvPr>
            <p:custDataLst>
              <p:tags r:id="rId3"/>
            </p:custDataLst>
          </p:nvPr>
        </p:nvSpPr>
        <p:spPr bwMode="auto">
          <a:xfrm>
            <a:off x="0" y="0"/>
            <a:ext cx="158750" cy="158750"/>
          </a:xfrm>
          <a:prstGeom prst="rect">
            <a:avLst/>
          </a:prstGeom>
          <a:gradFill rotWithShape="1">
            <a:gsLst>
              <a:gs pos="0">
                <a:schemeClr val="accent1">
                  <a:gamma/>
                  <a:tint val="9412"/>
                  <a:invGamma/>
                </a:schemeClr>
              </a:gs>
              <a:gs pos="100000">
                <a:schemeClr val="accent1"/>
              </a:gs>
            </a:gsLst>
            <a:lin ang="0" scaled="1"/>
          </a:gradFill>
          <a:ln w="9525" algn="ctr">
            <a:noFill/>
            <a:miter lim="800000"/>
            <a:headEnd/>
            <a:tailEnd/>
          </a:ln>
          <a:effectLst/>
        </p:spPr>
        <p:txBody>
          <a:bodyPr wrap="none"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charset="0"/>
              <a:ea typeface="华文中宋" pitchFamily="2" charset="-122"/>
              <a:cs typeface="+mn-cs"/>
            </a:endParaRPr>
          </a:p>
        </p:txBody>
      </p:sp>
      <p:sp>
        <p:nvSpPr>
          <p:cNvPr id="9" name="Rectangle 9"/>
          <p:cNvSpPr>
            <a:spLocks noChangeArrowheads="1"/>
          </p:cNvSpPr>
          <p:nvPr/>
        </p:nvSpPr>
        <p:spPr bwMode="auto">
          <a:xfrm>
            <a:off x="1243984" y="470570"/>
            <a:ext cx="7900017" cy="388079"/>
          </a:xfrm>
          <a:prstGeom prst="rect">
            <a:avLst/>
          </a:prstGeom>
          <a:noFill/>
          <a:ln w="9525" algn="ctr">
            <a:noFill/>
            <a:miter lim="800000"/>
            <a:headEnd/>
            <a:tailEnd/>
          </a:ln>
        </p:spPr>
        <p:txBody>
          <a:bodyPr wrap="square" lIns="79525" tIns="39763" rIns="79525" bIns="39763">
            <a:spAutoFit/>
          </a:bodyPr>
          <a:lstStyle/>
          <a:p>
            <a:pPr marL="74613" marR="0" lvl="0" indent="-74613" algn="l" defTabSz="912813"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华文楷体"/>
                <a:ea typeface="华文楷体"/>
                <a:cs typeface="Times New Roman" pitchFamily="18" charset="0"/>
              </a:rPr>
              <a:t>5</a:t>
            </a:r>
            <a:r>
              <a:rPr kumimoji="0" lang="zh-CN" altLang="en-US" sz="2000" b="1" i="0" u="none" strike="noStrike" kern="1200" cap="none" spc="0" normalizeH="0" baseline="0" noProof="0" dirty="0">
                <a:ln>
                  <a:noFill/>
                </a:ln>
                <a:solidFill>
                  <a:prstClr val="white"/>
                </a:solidFill>
                <a:effectLst/>
                <a:uLnTx/>
                <a:uFillTx/>
                <a:latin typeface="华文楷体"/>
                <a:ea typeface="华文楷体"/>
                <a:cs typeface="Times New Roman" pitchFamily="18" charset="0"/>
              </a:rPr>
              <a:t>、公司</a:t>
            </a:r>
            <a:r>
              <a:rPr lang="zh-TW" altLang="en-US" sz="2000" b="1" dirty="0">
                <a:solidFill>
                  <a:prstClr val="white"/>
                </a:solidFill>
                <a:latin typeface="华文楷体"/>
                <a:ea typeface="华文楷体"/>
                <a:cs typeface="Times New Roman" pitchFamily="18" charset="0"/>
              </a:rPr>
              <a:t>业务模式与主营产品</a:t>
            </a:r>
            <a:endParaRPr kumimoji="0" lang="en-US" altLang="zh-CN" sz="2000" b="1" i="0" u="none" strike="noStrike" kern="1200" cap="none" spc="0" normalizeH="0" baseline="0" noProof="0" dirty="0">
              <a:ln>
                <a:noFill/>
              </a:ln>
              <a:solidFill>
                <a:prstClr val="white"/>
              </a:solidFill>
              <a:effectLst/>
              <a:uLnTx/>
              <a:uFillTx/>
              <a:latin typeface="华文楷体"/>
              <a:ea typeface="华文楷体"/>
              <a:cs typeface="Times New Roman" pitchFamily="18" charset="0"/>
            </a:endParaRPr>
          </a:p>
        </p:txBody>
      </p:sp>
      <p:sp>
        <p:nvSpPr>
          <p:cNvPr id="13" name="Rectangle 9"/>
          <p:cNvSpPr>
            <a:spLocks noChangeArrowheads="1"/>
          </p:cNvSpPr>
          <p:nvPr/>
        </p:nvSpPr>
        <p:spPr bwMode="auto">
          <a:xfrm>
            <a:off x="809638" y="1028021"/>
            <a:ext cx="7677801" cy="3847488"/>
          </a:xfrm>
          <a:prstGeom prst="rect">
            <a:avLst/>
          </a:prstGeom>
          <a:noFill/>
          <a:ln w="9525" algn="ctr">
            <a:noFill/>
            <a:miter lim="800000"/>
            <a:headEnd/>
            <a:tailEnd/>
          </a:ln>
        </p:spPr>
        <p:txBody>
          <a:bodyPr wrap="square" lIns="79525" tIns="39763" rIns="79525" bIns="39763">
            <a:spAutoFit/>
          </a:bodyPr>
          <a:lstStyle/>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r>
              <a:rPr lang="en-US" altLang="zh-CN" sz="1600" b="1" dirty="0">
                <a:solidFill>
                  <a:prstClr val="black"/>
                </a:solidFill>
                <a:latin typeface="华文楷体"/>
                <a:ea typeface="华文楷体"/>
                <a:cs typeface="Times New Roman" charset="0"/>
              </a:rPr>
              <a:t>5</a:t>
            </a:r>
            <a:r>
              <a:rPr kumimoji="0" lang="en-US" altLang="zh-CN" sz="1600" b="1" i="0" u="none" strike="noStrike" kern="1200" cap="none" spc="0" normalizeH="0" baseline="0" noProof="0" dirty="0">
                <a:ln>
                  <a:noFill/>
                </a:ln>
                <a:solidFill>
                  <a:prstClr val="black"/>
                </a:solidFill>
                <a:effectLst/>
                <a:uLnTx/>
                <a:uFillTx/>
                <a:latin typeface="华文楷体"/>
                <a:ea typeface="华文楷体"/>
                <a:cs typeface="Times New Roman" charset="0"/>
              </a:rPr>
              <a:t>.1</a:t>
            </a:r>
            <a:r>
              <a:rPr kumimoji="0" lang="zh-CN" altLang="en-US" sz="1600" b="1" i="0" u="none" strike="noStrike" kern="1200" cap="none" spc="0" normalizeH="0" baseline="0" noProof="0" dirty="0">
                <a:ln>
                  <a:noFill/>
                </a:ln>
                <a:solidFill>
                  <a:prstClr val="black"/>
                </a:solidFill>
                <a:effectLst/>
                <a:uLnTx/>
                <a:uFillTx/>
                <a:latin typeface="华文楷体"/>
                <a:ea typeface="华文楷体"/>
                <a:cs typeface="STKaiti" charset="-122"/>
              </a:rPr>
              <a:t>  </a:t>
            </a:r>
            <a:r>
              <a:rPr lang="zh-TW" altLang="en-US" sz="1600" b="1" dirty="0">
                <a:solidFill>
                  <a:prstClr val="black"/>
                </a:solidFill>
                <a:latin typeface="华文楷体"/>
                <a:ea typeface="华文楷体"/>
                <a:cs typeface="STKaiti" charset="-122"/>
              </a:rPr>
              <a:t>公司主营产品</a:t>
            </a: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r>
              <a:rPr lang="en-US" altLang="zh-CN" sz="1600" b="1" dirty="0">
                <a:solidFill>
                  <a:prstClr val="black"/>
                </a:solidFill>
                <a:latin typeface="华文楷体"/>
                <a:ea typeface="华文楷体"/>
                <a:cs typeface="Times New Roman" charset="0"/>
              </a:rPr>
              <a:t>5.2</a:t>
            </a:r>
            <a:r>
              <a:rPr lang="zh-CN" altLang="en-US" sz="1600" b="1" dirty="0">
                <a:solidFill>
                  <a:prstClr val="black"/>
                </a:solidFill>
                <a:latin typeface="华文楷体"/>
                <a:ea typeface="华文楷体"/>
                <a:cs typeface="Times New Roman" charset="0"/>
              </a:rPr>
              <a:t>  </a:t>
            </a:r>
            <a:r>
              <a:rPr lang="zh-TW" altLang="en-US" sz="1600" b="1" dirty="0">
                <a:solidFill>
                  <a:prstClr val="black"/>
                </a:solidFill>
                <a:latin typeface="华文楷体"/>
                <a:ea typeface="华文楷体"/>
                <a:cs typeface="Times New Roman" charset="0"/>
              </a:rPr>
              <a:t>销售</a:t>
            </a:r>
            <a:r>
              <a:rPr lang="zh-CN" altLang="en-US" sz="1600" b="1" dirty="0">
                <a:solidFill>
                  <a:prstClr val="black"/>
                </a:solidFill>
                <a:latin typeface="华文楷体"/>
                <a:ea typeface="华文楷体"/>
                <a:cs typeface="Times New Roman" charset="0"/>
              </a:rPr>
              <a:t>情况</a:t>
            </a:r>
            <a:endParaRPr lang="en-US" altLang="zh-CN" sz="1600" b="1" dirty="0">
              <a:solidFill>
                <a:prstClr val="black"/>
              </a:solidFill>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a:p>
            <a:pPr marL="0" lvl="1" defTabSz="912813">
              <a:lnSpc>
                <a:spcPct val="170000"/>
              </a:lnSpc>
              <a:buSzPct val="50000"/>
              <a:tabLst>
                <a:tab pos="449263" algn="l"/>
              </a:tabLst>
              <a:defRPr/>
            </a:pPr>
            <a:r>
              <a:rPr lang="en-US" altLang="zh-CN" sz="1600" b="1" dirty="0">
                <a:solidFill>
                  <a:prstClr val="black"/>
                </a:solidFill>
                <a:latin typeface="华文楷体"/>
                <a:ea typeface="华文楷体"/>
                <a:cs typeface="STKaiti" charset="-122"/>
              </a:rPr>
              <a:t>5</a:t>
            </a:r>
            <a:r>
              <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rPr>
              <a:t>.3</a:t>
            </a:r>
            <a:r>
              <a:rPr kumimoji="0" lang="zh-CN" altLang="en-US" sz="1600" b="1" i="0" u="none" strike="noStrike" kern="1200" cap="none" spc="0" normalizeH="0" baseline="0" noProof="0" dirty="0">
                <a:ln>
                  <a:noFill/>
                </a:ln>
                <a:solidFill>
                  <a:prstClr val="black"/>
                </a:solidFill>
                <a:effectLst/>
                <a:uLnTx/>
                <a:uFillTx/>
                <a:latin typeface="华文楷体"/>
                <a:ea typeface="华文楷体"/>
                <a:cs typeface="STKaiti" charset="-122"/>
              </a:rPr>
              <a:t>  </a:t>
            </a:r>
            <a:r>
              <a:rPr lang="zh-CN" altLang="en-US" sz="1600" b="1" dirty="0">
                <a:solidFill>
                  <a:prstClr val="black"/>
                </a:solidFill>
                <a:latin typeface="华文楷体"/>
                <a:cs typeface="STKaiti" charset="-122"/>
              </a:rPr>
              <a:t>采购</a:t>
            </a:r>
            <a:r>
              <a:rPr lang="zh-TW" altLang="en-US" sz="1600" b="1" dirty="0">
                <a:solidFill>
                  <a:prstClr val="black"/>
                </a:solidFill>
                <a:latin typeface="华文楷体"/>
                <a:cs typeface="STKaiti" charset="-122"/>
              </a:rPr>
              <a:t>情况</a:t>
            </a:r>
            <a:endParaRPr lang="en-US" altLang="zh-TW" sz="1600" b="1" dirty="0">
              <a:solidFill>
                <a:prstClr val="black"/>
              </a:solidFill>
              <a:latin typeface="华文楷体"/>
              <a:cs typeface="STKaiti" charset="-122"/>
            </a:endParaRPr>
          </a:p>
          <a:p>
            <a:pPr marL="0" lvl="1" defTabSz="912813">
              <a:lnSpc>
                <a:spcPct val="170000"/>
              </a:lnSpc>
              <a:buSzPct val="50000"/>
              <a:tabLst>
                <a:tab pos="449263" algn="l"/>
              </a:tabLst>
              <a:defRPr/>
            </a:pPr>
            <a:endParaRPr lang="en-US" altLang="zh-CN" sz="1600" b="1" dirty="0">
              <a:solidFill>
                <a:prstClr val="black"/>
              </a:solidFill>
              <a:latin typeface="华文楷体"/>
              <a:ea typeface="华文楷体"/>
              <a:cs typeface="STKaiti" charset="-122"/>
            </a:endParaRPr>
          </a:p>
          <a:p>
            <a:pPr marL="0" lvl="1" defTabSz="912813">
              <a:lnSpc>
                <a:spcPct val="170000"/>
              </a:lnSpc>
              <a:buSzPct val="50000"/>
              <a:tabLst>
                <a:tab pos="449263" algn="l"/>
              </a:tabLst>
              <a:defRPr/>
            </a:pPr>
            <a:r>
              <a:rPr lang="en-US" altLang="zh-CN" sz="1600" b="1" dirty="0">
                <a:solidFill>
                  <a:prstClr val="black"/>
                </a:solidFill>
                <a:latin typeface="华文楷体"/>
                <a:ea typeface="华文楷体"/>
                <a:cs typeface="STKaiti" charset="-122"/>
              </a:rPr>
              <a:t>5.4  </a:t>
            </a:r>
            <a:r>
              <a:rPr lang="zh-TW" altLang="en-US" sz="1600" b="1" dirty="0">
                <a:solidFill>
                  <a:prstClr val="black"/>
                </a:solidFill>
                <a:latin typeface="华文楷体"/>
                <a:cs typeface="Times New Roman" charset="0"/>
              </a:rPr>
              <a:t>公司产品主要竞争力</a:t>
            </a:r>
            <a:endParaRPr lang="en-US" altLang="zh-CN" sz="1600" b="1" dirty="0">
              <a:solidFill>
                <a:prstClr val="black"/>
              </a:solidFill>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a:p>
            <a:pPr marL="0" marR="0" lvl="1" indent="0" algn="l" defTabSz="912813" rtl="0" eaLnBrk="1" fontAlgn="auto" latinLnBrk="0" hangingPunct="1">
              <a:lnSpc>
                <a:spcPct val="170000"/>
              </a:lnSpc>
              <a:spcBef>
                <a:spcPts val="0"/>
              </a:spcBef>
              <a:spcAft>
                <a:spcPts val="0"/>
              </a:spcAft>
              <a:buClrTx/>
              <a:buSzPct val="50000"/>
              <a:buFontTx/>
              <a:buNone/>
              <a:tabLst>
                <a:tab pos="449263" algn="l"/>
              </a:tabLst>
              <a:defRPr/>
            </a:pPr>
            <a:r>
              <a:rPr lang="en-US" altLang="zh-CN" sz="1600" b="1" dirty="0">
                <a:solidFill>
                  <a:prstClr val="black"/>
                </a:solidFill>
                <a:latin typeface="华文楷体"/>
                <a:ea typeface="华文楷体"/>
                <a:cs typeface="STKaiti" charset="-122"/>
              </a:rPr>
              <a:t>5</a:t>
            </a:r>
            <a:r>
              <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rPr>
              <a:t>.5</a:t>
            </a:r>
            <a:r>
              <a:rPr lang="zh-CN" altLang="en-US" sz="1600" b="1" dirty="0">
                <a:solidFill>
                  <a:prstClr val="black"/>
                </a:solidFill>
                <a:latin typeface="华文楷体"/>
                <a:ea typeface="华文楷体"/>
                <a:cs typeface="STKaiti" charset="-122"/>
              </a:rPr>
              <a:t>  </a:t>
            </a:r>
            <a:r>
              <a:rPr lang="zh-TW" altLang="en-US" sz="1600" b="1" dirty="0">
                <a:solidFill>
                  <a:prstClr val="black"/>
                </a:solidFill>
                <a:latin typeface="华文楷体"/>
                <a:ea typeface="华文楷体"/>
                <a:cs typeface="STKaiti" charset="-122"/>
              </a:rPr>
              <a:t>专利及软件著作权</a:t>
            </a:r>
            <a:endParaRPr kumimoji="0" lang="en-US" altLang="zh-CN" sz="1600" b="1" i="0" u="none" strike="noStrike" kern="1200" cap="none" spc="0" normalizeH="0" baseline="0" noProof="0" dirty="0">
              <a:ln>
                <a:noFill/>
              </a:ln>
              <a:solidFill>
                <a:prstClr val="black"/>
              </a:solidFill>
              <a:effectLst/>
              <a:uLnTx/>
              <a:uFillTx/>
              <a:latin typeface="华文楷体"/>
              <a:ea typeface="华文楷体"/>
              <a:cs typeface="STKaiti" charset="-122"/>
            </a:endParaRPr>
          </a:p>
        </p:txBody>
      </p:sp>
    </p:spTree>
    <p:extLst>
      <p:ext uri="{BB962C8B-B14F-4D97-AF65-F5344CB8AC3E}">
        <p14:creationId xmlns:p14="http://schemas.microsoft.com/office/powerpoint/2010/main" val="31006744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393" y="457233"/>
            <a:ext cx="2148345"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5.1</a:t>
            </a:r>
            <a:r>
              <a:rPr lang="zh-CN" altLang="en-US" sz="2000" b="1" dirty="0">
                <a:solidFill>
                  <a:prstClr val="white"/>
                </a:solidFill>
                <a:latin typeface="+mn-ea"/>
                <a:cs typeface="Times New Roman" pitchFamily="18" charset="0"/>
              </a:rPr>
              <a:t> </a:t>
            </a:r>
            <a:r>
              <a:rPr lang="zh-TW" altLang="en-US" sz="2000" b="1" dirty="0">
                <a:solidFill>
                  <a:prstClr val="white"/>
                </a:solidFill>
                <a:latin typeface="+mn-ea"/>
                <a:cs typeface="Times New Roman" pitchFamily="18" charset="0"/>
              </a:rPr>
              <a:t>公司主营产品</a:t>
            </a:r>
            <a:r>
              <a:rPr lang="zh-CN" altLang="en-US" sz="2000" b="1" dirty="0">
                <a:solidFill>
                  <a:prstClr val="white"/>
                </a:solidFill>
                <a:latin typeface="+mn-ea"/>
                <a:cs typeface="Times New Roman" pitchFamily="18" charset="0"/>
              </a:rPr>
              <a:t> </a:t>
            </a:r>
            <a:endParaRPr lang="en-US" altLang="zh-CN" sz="2000" b="1" dirty="0">
              <a:solidFill>
                <a:schemeClr val="bg1"/>
              </a:solidFill>
              <a:latin typeface="+mj-ea"/>
              <a:ea typeface="+mj-ea"/>
              <a:cs typeface="STKaiti" charset="-122"/>
            </a:endParaRPr>
          </a:p>
        </p:txBody>
      </p:sp>
      <p:sp>
        <p:nvSpPr>
          <p:cNvPr id="23" name="Rectangle 2">
            <a:extLst>
              <a:ext uri="{FF2B5EF4-FFF2-40B4-BE49-F238E27FC236}">
                <a16:creationId xmlns="" xmlns:a16="http://schemas.microsoft.com/office/drawing/2014/main" id="{4B45E002-3FC3-3048-816E-829FBF3418CF}"/>
              </a:ext>
            </a:extLst>
          </p:cNvPr>
          <p:cNvSpPr/>
          <p:nvPr/>
        </p:nvSpPr>
        <p:spPr>
          <a:xfrm>
            <a:off x="112907" y="1286528"/>
            <a:ext cx="8699497" cy="305921"/>
          </a:xfrm>
          <a:prstGeom prst="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 indent="-74295" algn="ctr" defTabSz="912495" fontAlgn="base">
              <a:spcBef>
                <a:spcPct val="0"/>
              </a:spcBef>
              <a:spcAft>
                <a:spcPct val="0"/>
              </a:spcAft>
              <a:defRPr/>
            </a:pPr>
            <a:r>
              <a:rPr lang="zh-TW" altLang="en-US" b="1" dirty="0">
                <a:solidFill>
                  <a:schemeClr val="bg1"/>
                </a:solidFill>
                <a:latin typeface="+mj-ea"/>
              </a:rPr>
              <a:t>胶囊式内窥镜系统</a:t>
            </a:r>
            <a:r>
              <a:rPr lang="zh-CN" altLang="en-US" b="1" dirty="0">
                <a:solidFill>
                  <a:schemeClr val="bg1"/>
                </a:solidFill>
                <a:latin typeface="+mj-ea"/>
              </a:rPr>
              <a:t>（</a:t>
            </a:r>
            <a:r>
              <a:rPr lang="zh-TW" altLang="en-US" b="1" dirty="0">
                <a:solidFill>
                  <a:schemeClr val="bg1"/>
                </a:solidFill>
                <a:latin typeface="+mj-ea"/>
              </a:rPr>
              <a:t>肠镜</a:t>
            </a:r>
            <a:r>
              <a:rPr lang="zh-CN" altLang="en-US" b="1" dirty="0">
                <a:solidFill>
                  <a:schemeClr val="bg1"/>
                </a:solidFill>
                <a:latin typeface="+mj-ea"/>
              </a:rPr>
              <a:t>）</a:t>
            </a:r>
            <a:endParaRPr lang="en-US" altLang="zh-CN" b="1" dirty="0">
              <a:solidFill>
                <a:schemeClr val="bg1"/>
              </a:solidFill>
              <a:latin typeface="+mj-ea"/>
            </a:endParaRPr>
          </a:p>
        </p:txBody>
      </p:sp>
      <p:graphicFrame>
        <p:nvGraphicFramePr>
          <p:cNvPr id="24" name="表格 1">
            <a:extLst>
              <a:ext uri="{FF2B5EF4-FFF2-40B4-BE49-F238E27FC236}">
                <a16:creationId xmlns="" xmlns:a16="http://schemas.microsoft.com/office/drawing/2014/main" id="{FA9F5D38-3C2F-154C-99C6-7112D028B8AB}"/>
              </a:ext>
            </a:extLst>
          </p:cNvPr>
          <p:cNvGraphicFramePr>
            <a:graphicFrameLocks noGrp="1"/>
          </p:cNvGraphicFramePr>
          <p:nvPr/>
        </p:nvGraphicFramePr>
        <p:xfrm>
          <a:off x="112907" y="1982250"/>
          <a:ext cx="6888324" cy="3960000"/>
        </p:xfrm>
        <a:graphic>
          <a:graphicData uri="http://schemas.openxmlformats.org/drawingml/2006/table">
            <a:tbl>
              <a:tblPr>
                <a:tableStyleId>{5C22544A-7EE6-4342-B048-85BDC9FD1C3A}</a:tableStyleId>
              </a:tblPr>
              <a:tblGrid>
                <a:gridCol w="1597380">
                  <a:extLst>
                    <a:ext uri="{9D8B030D-6E8A-4147-A177-3AD203B41FA5}">
                      <a16:colId xmlns="" xmlns:a16="http://schemas.microsoft.com/office/drawing/2014/main" val="3501200412"/>
                    </a:ext>
                  </a:extLst>
                </a:gridCol>
                <a:gridCol w="5290944">
                  <a:extLst>
                    <a:ext uri="{9D8B030D-6E8A-4147-A177-3AD203B41FA5}">
                      <a16:colId xmlns="" xmlns:a16="http://schemas.microsoft.com/office/drawing/2014/main" val="1735641006"/>
                    </a:ext>
                  </a:extLst>
                </a:gridCol>
              </a:tblGrid>
              <a:tr h="2410436">
                <a:tc>
                  <a:txBody>
                    <a:bodyPr/>
                    <a:lstStyle/>
                    <a:p>
                      <a:pPr algn="ctr"/>
                      <a:r>
                        <a:rPr lang="zh-TW" altLang="x-none" sz="1200" b="1" kern="1200" dirty="0">
                          <a:solidFill>
                            <a:schemeClr val="dk1"/>
                          </a:solidFill>
                          <a:effectLst/>
                          <a:latin typeface="+mn-ea"/>
                          <a:ea typeface="+mn-ea"/>
                          <a:cs typeface="+mn-cs"/>
                        </a:rPr>
                        <a:t>第一</a:t>
                      </a:r>
                      <a:r>
                        <a:rPr lang="zh-TW" altLang="en-US" sz="1200" b="1" kern="1200" dirty="0">
                          <a:solidFill>
                            <a:schemeClr val="dk1"/>
                          </a:solidFill>
                          <a:effectLst/>
                          <a:latin typeface="+mn-ea"/>
                          <a:ea typeface="+mn-ea"/>
                          <a:cs typeface="+mn-cs"/>
                        </a:rPr>
                        <a:t>代胶囊式内窥镜系统</a:t>
                      </a:r>
                      <a:endParaRPr lang="en-US" altLang="zh-CN" sz="1200" b="1" kern="1200" dirty="0">
                        <a:solidFill>
                          <a:schemeClr val="dk1"/>
                        </a:solidFill>
                        <a:effectLst/>
                        <a:latin typeface="+mn-ea"/>
                        <a:ea typeface="+mn-ea"/>
                        <a:cs typeface="+mn-cs"/>
                      </a:endParaRPr>
                    </a:p>
                    <a:p>
                      <a:pPr algn="ctr"/>
                      <a:r>
                        <a:rPr lang="zh-CN" altLang="zh-CN" sz="1200" b="0" dirty="0">
                          <a:effectLst/>
                          <a:latin typeface="+mn-ea"/>
                          <a:ea typeface="+mn-ea"/>
                        </a:rPr>
                        <a:t> </a:t>
                      </a:r>
                      <a:r>
                        <a:rPr lang="zh-CN" altLang="en-US" sz="1200" b="0" dirty="0">
                          <a:effectLst/>
                          <a:latin typeface="+mn-ea"/>
                          <a:ea typeface="+mn-ea"/>
                        </a:rPr>
                        <a:t>（</a:t>
                      </a:r>
                      <a:r>
                        <a:rPr lang="zh-TW" altLang="en-US" sz="1200" b="0" dirty="0">
                          <a:effectLst/>
                          <a:latin typeface="+mn-ea"/>
                          <a:ea typeface="+mn-ea"/>
                        </a:rPr>
                        <a:t>销售中</a:t>
                      </a:r>
                      <a:r>
                        <a:rPr lang="zh-CN" altLang="en-US" sz="1200" b="0" dirty="0">
                          <a:effectLst/>
                          <a:latin typeface="+mn-ea"/>
                          <a:ea typeface="+mn-ea"/>
                        </a:rPr>
                        <a:t>）</a:t>
                      </a:r>
                      <a:endParaRPr lang="zh-CN" altLang="en-US" sz="1200" b="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kern="100" dirty="0">
                          <a:solidFill>
                            <a:schemeClr val="dk1"/>
                          </a:solidFill>
                          <a:effectLst/>
                          <a:latin typeface="+mn-ea"/>
                          <a:ea typeface="+mn-ea"/>
                          <a:cs typeface="Times New Roman" panose="02020603050405020304" pitchFamily="18" charset="0"/>
                        </a:rPr>
                        <a:t>肠胶囊式内窥镜系统由胶囊式内窥镜（又称为胶囊）、图像接收存储器（包括马甲</a:t>
                      </a:r>
                      <a:r>
                        <a:rPr lang="en-US" sz="1200" kern="100" dirty="0">
                          <a:solidFill>
                            <a:schemeClr val="dk1"/>
                          </a:solidFill>
                          <a:effectLst/>
                          <a:latin typeface="+mn-ea"/>
                          <a:ea typeface="+mn-ea"/>
                          <a:cs typeface="Times New Roman" panose="02020603050405020304" pitchFamily="18" charset="0"/>
                        </a:rPr>
                        <a:t>/</a:t>
                      </a:r>
                      <a:r>
                        <a:rPr lang="zh-CN" altLang="en-US" sz="1200" kern="100" dirty="0">
                          <a:solidFill>
                            <a:schemeClr val="dk1"/>
                          </a:solidFill>
                          <a:effectLst/>
                          <a:latin typeface="+mn-ea"/>
                          <a:ea typeface="+mn-ea"/>
                          <a:cs typeface="Times New Roman" panose="02020603050405020304" pitchFamily="18" charset="0"/>
                        </a:rPr>
                        <a:t>马甲外套</a:t>
                      </a:r>
                      <a:r>
                        <a:rPr lang="en-US" sz="1200" kern="100" dirty="0">
                          <a:solidFill>
                            <a:schemeClr val="dk1"/>
                          </a:solidFill>
                          <a:effectLst/>
                          <a:latin typeface="+mn-ea"/>
                          <a:ea typeface="+mn-ea"/>
                          <a:cs typeface="Times New Roman" panose="02020603050405020304" pitchFamily="18" charset="0"/>
                        </a:rPr>
                        <a:t>/</a:t>
                      </a:r>
                      <a:r>
                        <a:rPr lang="zh-CN" altLang="en-US" sz="1200" kern="100" dirty="0">
                          <a:solidFill>
                            <a:schemeClr val="dk1"/>
                          </a:solidFill>
                          <a:effectLst/>
                          <a:latin typeface="+mn-ea"/>
                          <a:ea typeface="+mn-ea"/>
                          <a:cs typeface="Times New Roman" panose="02020603050405020304" pitchFamily="18" charset="0"/>
                        </a:rPr>
                        <a:t>延长带等附件）和图像分析软件（图像工作站）组成。胶囊式内窥镜由图像拍摄模块、数据处理模块、电源管理模块、</a:t>
                      </a:r>
                      <a:r>
                        <a:rPr lang="en-US" sz="1200" kern="100" dirty="0">
                          <a:solidFill>
                            <a:schemeClr val="dk1"/>
                          </a:solidFill>
                          <a:effectLst/>
                          <a:latin typeface="+mn-ea"/>
                          <a:ea typeface="+mn-ea"/>
                          <a:cs typeface="Times New Roman" panose="02020603050405020304" pitchFamily="18" charset="0"/>
                        </a:rPr>
                        <a:t>RF</a:t>
                      </a:r>
                      <a:r>
                        <a:rPr lang="zh-CN" altLang="en-US" sz="1200" kern="100" dirty="0">
                          <a:solidFill>
                            <a:schemeClr val="dk1"/>
                          </a:solidFill>
                          <a:effectLst/>
                          <a:latin typeface="+mn-ea"/>
                          <a:ea typeface="+mn-ea"/>
                          <a:cs typeface="Times New Roman" panose="02020603050405020304" pitchFamily="18" charset="0"/>
                        </a:rPr>
                        <a:t>模块（包括天线）、胶囊外壳组成。当胶囊启动后，胶囊内的数据处理模块控制图像拍摄模块采集图像，然后把这些图像数据输出至数据处理模块进行相关处理，处理后的图像数据通过</a:t>
                      </a:r>
                      <a:r>
                        <a:rPr lang="en-US" sz="1200" kern="100" dirty="0">
                          <a:solidFill>
                            <a:schemeClr val="dk1"/>
                          </a:solidFill>
                          <a:effectLst/>
                          <a:latin typeface="+mn-ea"/>
                          <a:ea typeface="+mn-ea"/>
                          <a:cs typeface="Times New Roman" panose="02020603050405020304" pitchFamily="18" charset="0"/>
                        </a:rPr>
                        <a:t>RF</a:t>
                      </a:r>
                      <a:r>
                        <a:rPr lang="zh-CN" altLang="en-US" sz="1200" kern="100" dirty="0">
                          <a:solidFill>
                            <a:schemeClr val="dk1"/>
                          </a:solidFill>
                          <a:effectLst/>
                          <a:latin typeface="+mn-ea"/>
                          <a:ea typeface="+mn-ea"/>
                          <a:cs typeface="Times New Roman" panose="02020603050405020304" pitchFamily="18" charset="0"/>
                        </a:rPr>
                        <a:t>模块发射出去。体外的图像接收存储器用来接收和存储胶囊式内窥镜拍摄的图像数据。</a:t>
                      </a:r>
                      <a:endParaRPr lang="x-none" sz="1200" kern="100" dirty="0">
                        <a:solidFill>
                          <a:schemeClr val="dk1"/>
                        </a:solidFill>
                        <a:effectLst/>
                        <a:latin typeface="+mn-ea"/>
                        <a:ea typeface="+mn-ea"/>
                        <a:cs typeface="Times New Roman" panose="02020603050405020304" pitchFamily="18" charset="0"/>
                      </a:endParaRPr>
                    </a:p>
                    <a:p>
                      <a:r>
                        <a:rPr lang="zh-CN" altLang="en-US" sz="1200" kern="100" dirty="0">
                          <a:solidFill>
                            <a:schemeClr val="dk1"/>
                          </a:solidFill>
                          <a:effectLst/>
                          <a:latin typeface="+mn-ea"/>
                          <a:ea typeface="+mn-ea"/>
                          <a:cs typeface="Times New Roman" panose="02020603050405020304" pitchFamily="18" charset="0"/>
                        </a:rPr>
                        <a:t>受检者吞服胶囊式内窥镜后，由于消化道的蠕动，胶囊式内窥镜沿着食道、胃、十二指肠、空肠与回肠、结肠、直肠运动，同时能够连续拍摄消化道影像，然后以无线信号的方式将图像实时传送到图像接收存储器。检查完毕后，医生把图像接收存储器保存的图像文件导入到安装有图像分析软件的电脑，登录图像分析软件对消化道图像进行诊断分析并打印出诊断报告。</a:t>
                      </a:r>
                      <a:endParaRPr lang="x-none" sz="1200" kern="100" dirty="0">
                        <a:solidFill>
                          <a:schemeClr val="dk1"/>
                        </a:solidFill>
                        <a:effectLst/>
                        <a:latin typeface="+mn-ea"/>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32907312"/>
                  </a:ext>
                </a:extLst>
              </a:tr>
              <a:tr h="1549564">
                <a:tc>
                  <a:txBody>
                    <a:bodyPr/>
                    <a:lstStyle/>
                    <a:p>
                      <a:pPr algn="ctr"/>
                      <a:r>
                        <a:rPr lang="zh-TW" altLang="en-US" sz="1200" b="1" kern="1200" dirty="0">
                          <a:solidFill>
                            <a:schemeClr val="dk1"/>
                          </a:solidFill>
                          <a:effectLst/>
                          <a:latin typeface="+mn-ea"/>
                          <a:ea typeface="+mn-ea"/>
                          <a:cs typeface="+mn-cs"/>
                        </a:rPr>
                        <a:t>第二代胶囊式内窥镜系统</a:t>
                      </a:r>
                      <a:r>
                        <a:rPr lang="zh-CN" altLang="en-US" sz="1200" b="0" kern="1200" dirty="0">
                          <a:solidFill>
                            <a:schemeClr val="dk1"/>
                          </a:solidFill>
                          <a:effectLst/>
                          <a:latin typeface="+mn-ea"/>
                          <a:ea typeface="+mn-ea"/>
                          <a:cs typeface="+mn-cs"/>
                        </a:rPr>
                        <a:t>（</a:t>
                      </a:r>
                      <a:r>
                        <a:rPr lang="zh-TW" altLang="en-US" sz="1200" b="0" kern="1200" dirty="0">
                          <a:solidFill>
                            <a:schemeClr val="dk1"/>
                          </a:solidFill>
                          <a:effectLst/>
                          <a:latin typeface="+mn-ea"/>
                          <a:ea typeface="+mn-ea"/>
                          <a:cs typeface="+mn-cs"/>
                        </a:rPr>
                        <a:t>正在进行国内以及</a:t>
                      </a:r>
                      <a:r>
                        <a:rPr lang="en-US" altLang="zh-TW" sz="1200" b="0" kern="1200" dirty="0">
                          <a:solidFill>
                            <a:schemeClr val="dk1"/>
                          </a:solidFill>
                          <a:effectLst/>
                          <a:latin typeface="+mn-ea"/>
                          <a:ea typeface="+mn-ea"/>
                          <a:cs typeface="+mn-cs"/>
                        </a:rPr>
                        <a:t>CE</a:t>
                      </a:r>
                      <a:r>
                        <a:rPr lang="zh-TW" altLang="en-US" sz="1200" b="0" kern="1200" dirty="0">
                          <a:solidFill>
                            <a:schemeClr val="dk1"/>
                          </a:solidFill>
                          <a:effectLst/>
                          <a:latin typeface="+mn-ea"/>
                          <a:ea typeface="+mn-ea"/>
                          <a:cs typeface="+mn-cs"/>
                        </a:rPr>
                        <a:t>的医疗器械注册</a:t>
                      </a:r>
                      <a:r>
                        <a:rPr lang="zh-CN" altLang="en-US" sz="1200" b="0" kern="1200" dirty="0">
                          <a:solidFill>
                            <a:schemeClr val="dk1"/>
                          </a:solidFill>
                          <a:effectLst/>
                          <a:latin typeface="+mn-ea"/>
                          <a:ea typeface="+mn-ea"/>
                          <a:cs typeface="+mn-cs"/>
                        </a:rPr>
                        <a:t>）</a:t>
                      </a:r>
                      <a:r>
                        <a:rPr lang="zh-CN" altLang="zh-CN" sz="1200" b="0" dirty="0">
                          <a:effectLst/>
                          <a:latin typeface="+mn-ea"/>
                          <a:ea typeface="+mn-ea"/>
                        </a:rPr>
                        <a:t> </a:t>
                      </a:r>
                      <a:endParaRPr lang="zh-CN" altLang="en-US" sz="1200" b="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kern="100" dirty="0">
                          <a:solidFill>
                            <a:schemeClr val="dk1"/>
                          </a:solidFill>
                          <a:effectLst/>
                          <a:latin typeface="+mn-ea"/>
                          <a:ea typeface="+mn-ea"/>
                          <a:cs typeface="Times New Roman" panose="02020603050405020304" pitchFamily="18" charset="0"/>
                        </a:rPr>
                        <a:t>在第一代的基础上进行了技术升级，优化和升级的方面有：</a:t>
                      </a:r>
                      <a:endParaRPr lang="x-none" sz="1200" kern="100" dirty="0">
                        <a:solidFill>
                          <a:schemeClr val="dk1"/>
                        </a:solidFill>
                        <a:effectLst/>
                        <a:latin typeface="+mn-ea"/>
                        <a:ea typeface="+mn-ea"/>
                        <a:cs typeface="Times New Roman" panose="02020603050405020304" pitchFamily="18" charset="0"/>
                      </a:endParaRPr>
                    </a:p>
                    <a:p>
                      <a:pPr marL="285750" lvl="0" indent="-285750">
                        <a:buFont typeface="Arial" panose="020B0604020202020204" pitchFamily="34" charset="0"/>
                        <a:buChar char="•"/>
                      </a:pPr>
                      <a:r>
                        <a:rPr lang="zh-CN" altLang="en-US" sz="1200" kern="100" dirty="0">
                          <a:solidFill>
                            <a:schemeClr val="dk1"/>
                          </a:solidFill>
                          <a:effectLst/>
                          <a:latin typeface="+mn-ea"/>
                          <a:ea typeface="+mn-ea"/>
                          <a:cs typeface="Times New Roman" panose="02020603050405020304" pitchFamily="18" charset="0"/>
                        </a:rPr>
                        <a:t>加入食道模式；</a:t>
                      </a:r>
                      <a:endParaRPr lang="x-none" sz="1200" kern="100" dirty="0">
                        <a:solidFill>
                          <a:schemeClr val="dk1"/>
                        </a:solidFill>
                        <a:effectLst/>
                        <a:latin typeface="+mn-ea"/>
                        <a:ea typeface="+mn-ea"/>
                        <a:cs typeface="Times New Roman" panose="02020603050405020304" pitchFamily="18" charset="0"/>
                      </a:endParaRPr>
                    </a:p>
                    <a:p>
                      <a:pPr marL="285750" lvl="0" indent="-285750">
                        <a:buFont typeface="Arial" panose="020B0604020202020204" pitchFamily="34" charset="0"/>
                        <a:buChar char="•"/>
                      </a:pPr>
                      <a:r>
                        <a:rPr lang="zh-CN" altLang="en-US" sz="1200" kern="100" dirty="0">
                          <a:solidFill>
                            <a:schemeClr val="dk1"/>
                          </a:solidFill>
                          <a:effectLst/>
                          <a:latin typeface="+mn-ea"/>
                          <a:ea typeface="+mn-ea"/>
                          <a:cs typeface="Times New Roman" panose="02020603050405020304" pitchFamily="18" charset="0"/>
                        </a:rPr>
                        <a:t>胶囊体积缩小；</a:t>
                      </a:r>
                      <a:endParaRPr lang="x-none" sz="1200" kern="100" dirty="0">
                        <a:solidFill>
                          <a:schemeClr val="dk1"/>
                        </a:solidFill>
                        <a:effectLst/>
                        <a:latin typeface="+mn-ea"/>
                        <a:ea typeface="+mn-ea"/>
                        <a:cs typeface="Times New Roman" panose="02020603050405020304" pitchFamily="18" charset="0"/>
                      </a:endParaRPr>
                    </a:p>
                    <a:p>
                      <a:pPr marL="285750" lvl="0" indent="-285750">
                        <a:buFont typeface="Arial" panose="020B0604020202020204" pitchFamily="34" charset="0"/>
                        <a:buChar char="•"/>
                      </a:pPr>
                      <a:r>
                        <a:rPr lang="zh-CN" altLang="en-US" sz="1200" kern="100" dirty="0">
                          <a:solidFill>
                            <a:schemeClr val="dk1"/>
                          </a:solidFill>
                          <a:effectLst/>
                          <a:latin typeface="+mn-ea"/>
                          <a:ea typeface="+mn-ea"/>
                          <a:cs typeface="Times New Roman" panose="02020603050405020304" pitchFamily="18" charset="0"/>
                        </a:rPr>
                        <a:t>胶囊光学参数优化：更大的视场角，更大的拍摄范围；</a:t>
                      </a:r>
                      <a:endParaRPr lang="x-none" sz="1200" kern="100" dirty="0">
                        <a:solidFill>
                          <a:schemeClr val="dk1"/>
                        </a:solidFill>
                        <a:effectLst/>
                        <a:latin typeface="+mn-ea"/>
                        <a:ea typeface="+mn-ea"/>
                        <a:cs typeface="Times New Roman" panose="02020603050405020304" pitchFamily="18" charset="0"/>
                      </a:endParaRPr>
                    </a:p>
                    <a:p>
                      <a:pPr marL="285750" lvl="0" indent="-285750">
                        <a:buFont typeface="Arial" panose="020B0604020202020204" pitchFamily="34" charset="0"/>
                        <a:buChar char="•"/>
                      </a:pPr>
                      <a:r>
                        <a:rPr lang="zh-CN" altLang="en-US" sz="1200" kern="100" dirty="0">
                          <a:solidFill>
                            <a:schemeClr val="dk1"/>
                          </a:solidFill>
                          <a:effectLst/>
                          <a:latin typeface="+mn-ea"/>
                          <a:ea typeface="+mn-ea"/>
                          <a:cs typeface="Times New Roman" panose="02020603050405020304" pitchFamily="18" charset="0"/>
                        </a:rPr>
                        <a:t>射频传输可靠性优化：提高传输可靠性；</a:t>
                      </a:r>
                      <a:endParaRPr lang="x-none" sz="1200" kern="100" dirty="0">
                        <a:solidFill>
                          <a:schemeClr val="dk1"/>
                        </a:solidFill>
                        <a:effectLst/>
                        <a:latin typeface="+mn-ea"/>
                        <a:ea typeface="+mn-ea"/>
                        <a:cs typeface="Times New Roman" panose="02020603050405020304" pitchFamily="18" charset="0"/>
                      </a:endParaRPr>
                    </a:p>
                    <a:p>
                      <a:pPr marL="285750" lvl="0" indent="-285750">
                        <a:buFont typeface="Arial" panose="020B0604020202020204" pitchFamily="34" charset="0"/>
                        <a:buChar char="•"/>
                      </a:pPr>
                      <a:r>
                        <a:rPr lang="zh-CN" altLang="en-US" sz="1200" kern="100" dirty="0">
                          <a:solidFill>
                            <a:schemeClr val="dk1"/>
                          </a:solidFill>
                          <a:effectLst/>
                          <a:latin typeface="+mn-ea"/>
                          <a:ea typeface="+mn-ea"/>
                          <a:cs typeface="Times New Roman" panose="02020603050405020304" pitchFamily="18" charset="0"/>
                        </a:rPr>
                        <a:t>更舒适的佩戴方式；</a:t>
                      </a:r>
                      <a:endParaRPr lang="x-none" sz="1200" kern="100" dirty="0">
                        <a:solidFill>
                          <a:schemeClr val="dk1"/>
                        </a:solidFill>
                        <a:effectLst/>
                        <a:latin typeface="+mn-ea"/>
                        <a:ea typeface="+mn-ea"/>
                        <a:cs typeface="Times New Roman" panose="02020603050405020304" pitchFamily="18" charset="0"/>
                      </a:endParaRPr>
                    </a:p>
                    <a:p>
                      <a:pPr marL="285750" lvl="0" indent="-285750">
                        <a:buFont typeface="Arial" panose="020B0604020202020204" pitchFamily="34" charset="0"/>
                        <a:buChar char="•"/>
                      </a:pPr>
                      <a:r>
                        <a:rPr lang="zh-CN" altLang="en-US" sz="1200" kern="100" dirty="0">
                          <a:solidFill>
                            <a:schemeClr val="dk1"/>
                          </a:solidFill>
                          <a:effectLst/>
                          <a:latin typeface="+mn-ea"/>
                          <a:ea typeface="+mn-ea"/>
                          <a:cs typeface="Times New Roman" panose="02020603050405020304" pitchFamily="18" charset="0"/>
                        </a:rPr>
                        <a:t>软件优化：加入图像处理功能；具有图像染色、血红蛋白增强等功能；优化软件</a:t>
                      </a:r>
                      <a:r>
                        <a:rPr lang="en-US" sz="1200" kern="100" dirty="0">
                          <a:solidFill>
                            <a:schemeClr val="dk1"/>
                          </a:solidFill>
                          <a:effectLst/>
                          <a:latin typeface="+mn-ea"/>
                          <a:ea typeface="+mn-ea"/>
                          <a:cs typeface="Times New Roman" panose="02020603050405020304" pitchFamily="18" charset="0"/>
                        </a:rPr>
                        <a:t>UI</a:t>
                      </a:r>
                      <a:r>
                        <a:rPr lang="zh-CN" altLang="en-US" sz="1200" kern="100" dirty="0">
                          <a:solidFill>
                            <a:schemeClr val="dk1"/>
                          </a:solidFill>
                          <a:effectLst/>
                          <a:latin typeface="+mn-ea"/>
                          <a:ea typeface="+mn-ea"/>
                          <a:cs typeface="Times New Roman" panose="02020603050405020304" pitchFamily="18" charset="0"/>
                        </a:rPr>
                        <a:t>；支持报告模板定制，报告界面更友好等</a:t>
                      </a:r>
                      <a:endParaRPr lang="x-none" sz="1200" kern="100" dirty="0">
                        <a:solidFill>
                          <a:schemeClr val="dk1"/>
                        </a:solidFill>
                        <a:effectLst/>
                        <a:latin typeface="+mn-ea"/>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802588827"/>
                  </a:ext>
                </a:extLst>
              </a:tr>
            </a:tbl>
          </a:graphicData>
        </a:graphic>
      </p:graphicFrame>
      <p:pic>
        <p:nvPicPr>
          <p:cNvPr id="25" name="Picture 5" descr="C:\Users\wangzj\Desktop\微信图片_20191226114829.png">
            <a:extLst>
              <a:ext uri="{FF2B5EF4-FFF2-40B4-BE49-F238E27FC236}">
                <a16:creationId xmlns="" xmlns:a16="http://schemas.microsoft.com/office/drawing/2014/main" id="{B14E80BC-91F6-7B41-8978-6C521CDCC452}"/>
              </a:ext>
            </a:extLst>
          </p:cNvPr>
          <p:cNvPicPr>
            <a:picLocks noChangeAspect="1" noChangeArrowheads="1"/>
          </p:cNvPicPr>
          <p:nvPr/>
        </p:nvPicPr>
        <p:blipFill>
          <a:blip r:embed="rId2" cstate="print"/>
          <a:srcRect/>
          <a:stretch>
            <a:fillRect/>
          </a:stretch>
        </p:blipFill>
        <p:spPr bwMode="auto">
          <a:xfrm>
            <a:off x="6879264" y="1424772"/>
            <a:ext cx="2264735" cy="4907280"/>
          </a:xfrm>
          <a:prstGeom prst="rect">
            <a:avLst/>
          </a:prstGeom>
          <a:noFill/>
        </p:spPr>
      </p:pic>
      <p:sp>
        <p:nvSpPr>
          <p:cNvPr id="27" name="矩形 13">
            <a:extLst>
              <a:ext uri="{FF2B5EF4-FFF2-40B4-BE49-F238E27FC236}">
                <a16:creationId xmlns="" xmlns:a16="http://schemas.microsoft.com/office/drawing/2014/main" id="{ECAD1827-4B6D-D24C-B38B-6CC8B0552371}"/>
              </a:ext>
            </a:extLst>
          </p:cNvPr>
          <p:cNvSpPr/>
          <p:nvPr/>
        </p:nvSpPr>
        <p:spPr>
          <a:xfrm>
            <a:off x="7153132" y="5156229"/>
            <a:ext cx="2031325" cy="276999"/>
          </a:xfrm>
          <a:prstGeom prst="rect">
            <a:avLst/>
          </a:prstGeom>
        </p:spPr>
        <p:txBody>
          <a:bodyPr wrap="none">
            <a:spAutoFit/>
          </a:bodyPr>
          <a:lstStyle/>
          <a:p>
            <a:r>
              <a:rPr lang="zh-TW" altLang="en-US" sz="1200" dirty="0">
                <a:solidFill>
                  <a:schemeClr val="dk1"/>
                </a:solidFill>
              </a:rPr>
              <a:t>胶囊式内窥镜系统</a:t>
            </a:r>
            <a:r>
              <a:rPr lang="zh-CN" altLang="en-US" sz="1200" dirty="0">
                <a:solidFill>
                  <a:schemeClr val="dk1"/>
                </a:solidFill>
              </a:rPr>
              <a:t>（</a:t>
            </a:r>
            <a:r>
              <a:rPr lang="zh-TW" altLang="en-US" sz="1200" dirty="0">
                <a:solidFill>
                  <a:schemeClr val="dk1"/>
                </a:solidFill>
              </a:rPr>
              <a:t>肠镜</a:t>
            </a:r>
            <a:r>
              <a:rPr lang="zh-CN" altLang="en-US" sz="1200" dirty="0">
                <a:solidFill>
                  <a:schemeClr val="dk1"/>
                </a:solidFill>
              </a:rPr>
              <a:t>）</a:t>
            </a:r>
          </a:p>
        </p:txBody>
      </p:sp>
    </p:spTree>
    <p:extLst>
      <p:ext uri="{BB962C8B-B14F-4D97-AF65-F5344CB8AC3E}">
        <p14:creationId xmlns:p14="http://schemas.microsoft.com/office/powerpoint/2010/main" val="32465280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393" y="457233"/>
            <a:ext cx="2853666"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5.1</a:t>
            </a:r>
            <a:r>
              <a:rPr lang="zh-CN" altLang="en-US" sz="2000" b="1" dirty="0">
                <a:solidFill>
                  <a:prstClr val="white"/>
                </a:solidFill>
                <a:latin typeface="+mn-ea"/>
                <a:cs typeface="Times New Roman" pitchFamily="18" charset="0"/>
              </a:rPr>
              <a:t> </a:t>
            </a:r>
            <a:r>
              <a:rPr lang="zh-TW" altLang="en-US" sz="2000" b="1" dirty="0">
                <a:solidFill>
                  <a:prstClr val="white"/>
                </a:solidFill>
                <a:latin typeface="+mn-ea"/>
                <a:cs typeface="Times New Roman" pitchFamily="18" charset="0"/>
              </a:rPr>
              <a:t>公司主营产品</a:t>
            </a:r>
            <a:r>
              <a:rPr lang="zh-CN" altLang="en-US" sz="2000" b="1" dirty="0">
                <a:solidFill>
                  <a:prstClr val="white"/>
                </a:solidFill>
                <a:latin typeface="+mn-ea"/>
                <a:cs typeface="Times New Roman" pitchFamily="18" charset="0"/>
              </a:rPr>
              <a:t>（</a:t>
            </a:r>
            <a:r>
              <a:rPr lang="zh-TW" altLang="en-US" sz="2000" b="1" dirty="0">
                <a:solidFill>
                  <a:prstClr val="white"/>
                </a:solidFill>
                <a:latin typeface="+mn-ea"/>
                <a:cs typeface="Times New Roman" pitchFamily="18" charset="0"/>
              </a:rPr>
              <a:t>续</a:t>
            </a:r>
            <a:r>
              <a:rPr lang="zh-CN" altLang="en-US" sz="2000" b="1" dirty="0">
                <a:solidFill>
                  <a:prstClr val="white"/>
                </a:solidFill>
                <a:latin typeface="+mn-ea"/>
                <a:cs typeface="Times New Roman" pitchFamily="18" charset="0"/>
              </a:rPr>
              <a:t>）</a:t>
            </a:r>
            <a:endParaRPr lang="en-US" altLang="zh-CN" sz="2000" b="1" dirty="0">
              <a:solidFill>
                <a:schemeClr val="bg1"/>
              </a:solidFill>
              <a:latin typeface="+mj-ea"/>
              <a:ea typeface="+mj-ea"/>
              <a:cs typeface="STKaiti" charset="-122"/>
            </a:endParaRPr>
          </a:p>
        </p:txBody>
      </p:sp>
      <p:sp>
        <p:nvSpPr>
          <p:cNvPr id="23" name="Rectangle 2">
            <a:extLst>
              <a:ext uri="{FF2B5EF4-FFF2-40B4-BE49-F238E27FC236}">
                <a16:creationId xmlns="" xmlns:a16="http://schemas.microsoft.com/office/drawing/2014/main" id="{4B45E002-3FC3-3048-816E-829FBF3418CF}"/>
              </a:ext>
            </a:extLst>
          </p:cNvPr>
          <p:cNvSpPr/>
          <p:nvPr/>
        </p:nvSpPr>
        <p:spPr>
          <a:xfrm>
            <a:off x="76563" y="1195431"/>
            <a:ext cx="8699497" cy="305921"/>
          </a:xfrm>
          <a:prstGeom prst="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 indent="-74295" algn="ctr" defTabSz="912495" fontAlgn="base">
              <a:spcBef>
                <a:spcPct val="0"/>
              </a:spcBef>
              <a:spcAft>
                <a:spcPct val="0"/>
              </a:spcAft>
              <a:defRPr/>
            </a:pPr>
            <a:r>
              <a:rPr lang="zh-TW" altLang="x-none" b="1" dirty="0">
                <a:solidFill>
                  <a:schemeClr val="bg1"/>
                </a:solidFill>
                <a:latin typeface="+mj-ea"/>
              </a:rPr>
              <a:t>磁控</a:t>
            </a:r>
            <a:r>
              <a:rPr lang="zh-TW" altLang="en-US" b="1" dirty="0">
                <a:solidFill>
                  <a:schemeClr val="bg1"/>
                </a:solidFill>
                <a:latin typeface="+mj-ea"/>
              </a:rPr>
              <a:t>胶囊胃镜系统</a:t>
            </a:r>
            <a:endParaRPr lang="en-US" altLang="zh-CN" b="1" dirty="0">
              <a:solidFill>
                <a:schemeClr val="bg1"/>
              </a:solidFill>
              <a:latin typeface="+mj-ea"/>
            </a:endParaRPr>
          </a:p>
        </p:txBody>
      </p:sp>
      <p:graphicFrame>
        <p:nvGraphicFramePr>
          <p:cNvPr id="24" name="表格 1">
            <a:extLst>
              <a:ext uri="{FF2B5EF4-FFF2-40B4-BE49-F238E27FC236}">
                <a16:creationId xmlns="" xmlns:a16="http://schemas.microsoft.com/office/drawing/2014/main" id="{FA9F5D38-3C2F-154C-99C6-7112D028B8AB}"/>
              </a:ext>
            </a:extLst>
          </p:cNvPr>
          <p:cNvGraphicFramePr>
            <a:graphicFrameLocks noGrp="1"/>
          </p:cNvGraphicFramePr>
          <p:nvPr>
            <p:extLst>
              <p:ext uri="{D42A27DB-BD31-4B8C-83A1-F6EECF244321}">
                <p14:modId xmlns:p14="http://schemas.microsoft.com/office/powerpoint/2010/main" val="3632472190"/>
              </p:ext>
            </p:extLst>
          </p:nvPr>
        </p:nvGraphicFramePr>
        <p:xfrm>
          <a:off x="81956" y="1991176"/>
          <a:ext cx="6463020" cy="3564000"/>
        </p:xfrm>
        <a:graphic>
          <a:graphicData uri="http://schemas.openxmlformats.org/drawingml/2006/table">
            <a:tbl>
              <a:tblPr>
                <a:tableStyleId>{5C22544A-7EE6-4342-B048-85BDC9FD1C3A}</a:tableStyleId>
              </a:tblPr>
              <a:tblGrid>
                <a:gridCol w="1495832">
                  <a:extLst>
                    <a:ext uri="{9D8B030D-6E8A-4147-A177-3AD203B41FA5}">
                      <a16:colId xmlns="" xmlns:a16="http://schemas.microsoft.com/office/drawing/2014/main" val="3501200412"/>
                    </a:ext>
                  </a:extLst>
                </a:gridCol>
                <a:gridCol w="4967188">
                  <a:extLst>
                    <a:ext uri="{9D8B030D-6E8A-4147-A177-3AD203B41FA5}">
                      <a16:colId xmlns="" xmlns:a16="http://schemas.microsoft.com/office/drawing/2014/main" val="1735641006"/>
                    </a:ext>
                  </a:extLst>
                </a:gridCol>
              </a:tblGrid>
              <a:tr h="2291139">
                <a:tc>
                  <a:txBody>
                    <a:bodyPr/>
                    <a:lstStyle/>
                    <a:p>
                      <a:pPr algn="ctr"/>
                      <a:r>
                        <a:rPr lang="zh-TW" altLang="x-none" sz="1200" b="1" kern="1200" dirty="0">
                          <a:solidFill>
                            <a:schemeClr val="dk1"/>
                          </a:solidFill>
                          <a:effectLst/>
                          <a:latin typeface="+mn-ea"/>
                          <a:ea typeface="+mn-ea"/>
                          <a:cs typeface="+mn-cs"/>
                        </a:rPr>
                        <a:t>第一</a:t>
                      </a:r>
                      <a:r>
                        <a:rPr lang="zh-TW" altLang="en-US" sz="1200" b="1" kern="1200" dirty="0">
                          <a:solidFill>
                            <a:schemeClr val="dk1"/>
                          </a:solidFill>
                          <a:effectLst/>
                          <a:latin typeface="+mn-ea"/>
                          <a:ea typeface="+mn-ea"/>
                          <a:cs typeface="+mn-cs"/>
                        </a:rPr>
                        <a:t>代磁控胶囊式内窥镜系统</a:t>
                      </a:r>
                      <a:r>
                        <a:rPr lang="zh-CN" altLang="en-US" sz="1200" b="0" kern="1200" dirty="0">
                          <a:solidFill>
                            <a:schemeClr val="dk1"/>
                          </a:solidFill>
                          <a:effectLst/>
                          <a:latin typeface="+mn-ea"/>
                          <a:ea typeface="+mn-ea"/>
                          <a:cs typeface="+mn-cs"/>
                        </a:rPr>
                        <a:t>（</a:t>
                      </a:r>
                      <a:r>
                        <a:rPr lang="zh-TW" altLang="en-US" sz="1200" b="0" kern="1200" dirty="0" smtClean="0">
                          <a:solidFill>
                            <a:schemeClr val="dk1"/>
                          </a:solidFill>
                          <a:effectLst/>
                          <a:latin typeface="+mn-ea"/>
                          <a:ea typeface="+mn-ea"/>
                          <a:cs typeface="+mn-cs"/>
                        </a:rPr>
                        <a:t>正在</a:t>
                      </a:r>
                      <a:r>
                        <a:rPr lang="zh-CN" altLang="en-US" sz="1200" b="0" kern="1200" smtClean="0">
                          <a:solidFill>
                            <a:schemeClr val="dk1"/>
                          </a:solidFill>
                          <a:effectLst/>
                          <a:latin typeface="+mn-ea"/>
                          <a:ea typeface="+mn-ea"/>
                          <a:cs typeface="+mn-cs"/>
                        </a:rPr>
                        <a:t>销售）</a:t>
                      </a:r>
                      <a:endParaRPr lang="zh-CN" altLang="en-US" sz="1200" b="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kern="1200" dirty="0">
                          <a:solidFill>
                            <a:schemeClr val="dk1"/>
                          </a:solidFill>
                          <a:effectLst/>
                          <a:latin typeface="+mn-lt"/>
                          <a:ea typeface="+mn-ea"/>
                          <a:cs typeface="+mn-cs"/>
                        </a:rPr>
                        <a:t>磁控胶囊胃镜系统包含胶囊胃镜、磁控系统、图像分析软件。胶囊胃镜能在胃内进行大角度的高清晰拍摄，当该胶囊胃镜进入人体胃中后，在胃中拍摄清晰的图片，并通过无线方式传输到体外的磁控系统内的接收设备中，然后接收设备把图像传输到安装有图像分析软件的电脑上，医生可以利用图像分析软件查看检查图像和撰写诊断。</a:t>
                      </a:r>
                      <a:endParaRPr lang="x-none" sz="1200" kern="1200" dirty="0">
                        <a:solidFill>
                          <a:schemeClr val="dk1"/>
                        </a:solidFill>
                        <a:effectLst/>
                        <a:latin typeface="+mn-lt"/>
                        <a:ea typeface="+mn-ea"/>
                        <a:cs typeface="+mn-cs"/>
                      </a:endParaRPr>
                    </a:p>
                    <a:p>
                      <a:r>
                        <a:rPr lang="zh-CN" altLang="en-US" sz="1200" kern="1200" dirty="0">
                          <a:solidFill>
                            <a:schemeClr val="dk1"/>
                          </a:solidFill>
                          <a:effectLst/>
                          <a:latin typeface="+mn-lt"/>
                          <a:ea typeface="+mn-ea"/>
                          <a:cs typeface="+mn-cs"/>
                        </a:rPr>
                        <a:t>胶囊胃镜内含有磁性偶极子，体外的磁控系统能通过控制胶囊内的偶极子来实现对胶囊胃镜的控制。体外的磁控系统含有复杂的机械系统和大型磁铁，通过改变大型磁铁对胶囊内的偶极子的牵引力的大小和方向来精确控制体内胶囊在胃中所处的位置、运动方向和姿态。磁控系统能控制胶囊到达胃内任意地方，使胶囊能根据需要遍历胃内的所有目标区域并进行多角度的视频拍摄来得足够多的图像数据。医生通过安装有图像分析软件的电脑实现对磁控系统的控制，进而实现对胶囊胃镜的控制。</a:t>
                      </a:r>
                      <a:endParaRPr lang="x-none" sz="1200" kern="1200" dirty="0">
                        <a:solidFill>
                          <a:schemeClr val="dk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32907312"/>
                  </a:ext>
                </a:extLst>
              </a:tr>
              <a:tr h="1272861">
                <a:tc>
                  <a:txBody>
                    <a:bodyPr/>
                    <a:lstStyle/>
                    <a:p>
                      <a:pPr algn="ctr"/>
                      <a:r>
                        <a:rPr lang="zh-TW" altLang="en-US" sz="1200" b="1" kern="1200" dirty="0">
                          <a:solidFill>
                            <a:schemeClr val="dk1"/>
                          </a:solidFill>
                          <a:effectLst/>
                          <a:latin typeface="+mn-ea"/>
                          <a:ea typeface="+mn-ea"/>
                          <a:cs typeface="+mn-cs"/>
                        </a:rPr>
                        <a:t>第二代磁控胶囊式内窥镜系统</a:t>
                      </a:r>
                      <a:r>
                        <a:rPr lang="zh-CN" altLang="en-US" sz="1200" b="0" kern="1200" dirty="0">
                          <a:solidFill>
                            <a:schemeClr val="dk1"/>
                          </a:solidFill>
                          <a:effectLst/>
                          <a:latin typeface="+mn-ea"/>
                          <a:ea typeface="+mn-ea"/>
                          <a:cs typeface="+mn-cs"/>
                        </a:rPr>
                        <a:t>（</a:t>
                      </a:r>
                      <a:r>
                        <a:rPr lang="zh-TW" altLang="x-none" sz="1200" b="0" kern="1200" dirty="0">
                          <a:solidFill>
                            <a:schemeClr val="dk1"/>
                          </a:solidFill>
                          <a:effectLst/>
                          <a:latin typeface="+mn-ea"/>
                          <a:ea typeface="+mn-ea"/>
                          <a:cs typeface="+mn-cs"/>
                        </a:rPr>
                        <a:t>研发</a:t>
                      </a:r>
                      <a:r>
                        <a:rPr lang="zh-TW" altLang="en-US" sz="1200" b="0" kern="1200" dirty="0">
                          <a:solidFill>
                            <a:schemeClr val="dk1"/>
                          </a:solidFill>
                          <a:effectLst/>
                          <a:latin typeface="+mn-ea"/>
                          <a:ea typeface="+mn-ea"/>
                          <a:cs typeface="+mn-cs"/>
                        </a:rPr>
                        <a:t>基本完成</a:t>
                      </a:r>
                      <a:r>
                        <a:rPr lang="zh-CN" altLang="en-US" sz="1200" b="0" kern="1200" dirty="0">
                          <a:solidFill>
                            <a:schemeClr val="dk1"/>
                          </a:solidFill>
                          <a:effectLst/>
                          <a:latin typeface="+mn-ea"/>
                          <a:ea typeface="+mn-ea"/>
                          <a:cs typeface="+mn-cs"/>
                        </a:rPr>
                        <a:t>，</a:t>
                      </a:r>
                      <a:r>
                        <a:rPr lang="zh-TW" altLang="en-US" sz="1200" b="0" kern="1200" dirty="0">
                          <a:solidFill>
                            <a:schemeClr val="dk1"/>
                          </a:solidFill>
                          <a:effectLst/>
                          <a:latin typeface="+mn-ea"/>
                          <a:ea typeface="+mn-ea"/>
                          <a:cs typeface="+mn-cs"/>
                        </a:rPr>
                        <a:t>准备试产</a:t>
                      </a:r>
                      <a:r>
                        <a:rPr lang="zh-CN" altLang="en-US" sz="1200" b="0" kern="1200" dirty="0">
                          <a:solidFill>
                            <a:schemeClr val="dk1"/>
                          </a:solidFill>
                          <a:effectLst/>
                          <a:latin typeface="+mn-ea"/>
                          <a:ea typeface="+mn-ea"/>
                          <a:cs typeface="+mn-cs"/>
                        </a:rPr>
                        <a:t>，</a:t>
                      </a:r>
                      <a:r>
                        <a:rPr lang="zh-TW" altLang="en-US" sz="1200" b="0" kern="1200" dirty="0">
                          <a:solidFill>
                            <a:schemeClr val="dk1"/>
                          </a:solidFill>
                          <a:effectLst/>
                          <a:latin typeface="+mn-ea"/>
                          <a:ea typeface="+mn-ea"/>
                          <a:cs typeface="+mn-cs"/>
                        </a:rPr>
                        <a:t>试产后准备进行医疗器械的检验和注册</a:t>
                      </a:r>
                      <a:r>
                        <a:rPr lang="zh-CN" altLang="en-US" sz="1200" b="0" kern="1200" dirty="0">
                          <a:solidFill>
                            <a:schemeClr val="dk1"/>
                          </a:solidFill>
                          <a:effectLst/>
                          <a:latin typeface="+mn-ea"/>
                          <a:ea typeface="+mn-ea"/>
                          <a:cs typeface="+mn-cs"/>
                        </a:rPr>
                        <a:t>）</a:t>
                      </a:r>
                      <a:r>
                        <a:rPr lang="zh-CN" altLang="zh-CN" sz="1200" b="0" dirty="0">
                          <a:effectLst/>
                          <a:latin typeface="+mn-ea"/>
                          <a:ea typeface="+mn-ea"/>
                        </a:rPr>
                        <a:t> </a:t>
                      </a:r>
                      <a:endParaRPr lang="zh-CN" altLang="en-US" sz="1200" b="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kern="1200" dirty="0">
                          <a:solidFill>
                            <a:schemeClr val="dk1"/>
                          </a:solidFill>
                          <a:effectLst/>
                          <a:latin typeface="+mn-lt"/>
                          <a:ea typeface="+mn-ea"/>
                          <a:cs typeface="+mn-cs"/>
                        </a:rPr>
                        <a:t>第一代的基础上进行了技术升级，优化和升级的方面有：</a:t>
                      </a:r>
                      <a:endParaRPr lang="x-none" sz="1200" kern="1200" dirty="0">
                        <a:solidFill>
                          <a:schemeClr val="dk1"/>
                        </a:solidFill>
                        <a:effectLst/>
                        <a:latin typeface="+mn-lt"/>
                        <a:ea typeface="+mn-ea"/>
                        <a:cs typeface="+mn-cs"/>
                      </a:endParaRPr>
                    </a:p>
                    <a:p>
                      <a:pPr marL="285750" lvl="0" indent="-285750">
                        <a:buFont typeface="Arial" panose="020B0604020202020204" pitchFamily="34" charset="0"/>
                        <a:buChar char="•"/>
                      </a:pPr>
                      <a:r>
                        <a:rPr lang="zh-CN" altLang="en-US" sz="1200" kern="1200" dirty="0">
                          <a:solidFill>
                            <a:schemeClr val="dk1"/>
                          </a:solidFill>
                          <a:effectLst/>
                          <a:latin typeface="+mn-lt"/>
                          <a:ea typeface="+mn-ea"/>
                          <a:cs typeface="+mn-cs"/>
                        </a:rPr>
                        <a:t>加入食道模式，肠道模式；</a:t>
                      </a:r>
                      <a:endParaRPr lang="x-none" sz="1200" kern="1200" dirty="0">
                        <a:solidFill>
                          <a:schemeClr val="dk1"/>
                        </a:solidFill>
                        <a:effectLst/>
                        <a:latin typeface="+mn-lt"/>
                        <a:ea typeface="+mn-ea"/>
                        <a:cs typeface="+mn-cs"/>
                      </a:endParaRPr>
                    </a:p>
                    <a:p>
                      <a:pPr marL="285750" lvl="0" indent="-285750">
                        <a:buFont typeface="Arial" panose="020B0604020202020204" pitchFamily="34" charset="0"/>
                        <a:buChar char="•"/>
                      </a:pPr>
                      <a:r>
                        <a:rPr lang="zh-CN" altLang="en-US" sz="1200" kern="1200" dirty="0">
                          <a:solidFill>
                            <a:schemeClr val="dk1"/>
                          </a:solidFill>
                          <a:effectLst/>
                          <a:latin typeface="+mn-lt"/>
                          <a:ea typeface="+mn-ea"/>
                          <a:cs typeface="+mn-cs"/>
                        </a:rPr>
                        <a:t>射频传输可靠性优化：提高传输可靠性；</a:t>
                      </a:r>
                      <a:endParaRPr lang="x-none" sz="1200" kern="1200" dirty="0">
                        <a:solidFill>
                          <a:schemeClr val="dk1"/>
                        </a:solidFill>
                        <a:effectLst/>
                        <a:latin typeface="+mn-lt"/>
                        <a:ea typeface="+mn-ea"/>
                        <a:cs typeface="+mn-cs"/>
                      </a:endParaRPr>
                    </a:p>
                    <a:p>
                      <a:pPr marL="285750" lvl="0" indent="-285750">
                        <a:buFont typeface="Arial" panose="020B0604020202020204" pitchFamily="34" charset="0"/>
                        <a:buChar char="•"/>
                      </a:pPr>
                      <a:r>
                        <a:rPr lang="zh-CN" altLang="en-US" sz="1200" kern="1200" dirty="0">
                          <a:solidFill>
                            <a:schemeClr val="dk1"/>
                          </a:solidFill>
                          <a:effectLst/>
                          <a:latin typeface="+mn-lt"/>
                          <a:ea typeface="+mn-ea"/>
                          <a:cs typeface="+mn-cs"/>
                        </a:rPr>
                        <a:t>更舒适的检查方式；</a:t>
                      </a:r>
                      <a:endParaRPr lang="x-none" sz="1200" kern="1200" dirty="0">
                        <a:solidFill>
                          <a:schemeClr val="dk1"/>
                        </a:solidFill>
                        <a:effectLst/>
                        <a:latin typeface="+mn-lt"/>
                        <a:ea typeface="+mn-ea"/>
                        <a:cs typeface="+mn-cs"/>
                      </a:endParaRPr>
                    </a:p>
                    <a:p>
                      <a:pPr marL="285750" lvl="0" indent="-285750">
                        <a:buFont typeface="Arial" panose="020B0604020202020204" pitchFamily="34" charset="0"/>
                        <a:buChar char="•"/>
                      </a:pPr>
                      <a:r>
                        <a:rPr lang="zh-CN" altLang="en-US" sz="1200" kern="1200" dirty="0">
                          <a:solidFill>
                            <a:schemeClr val="dk1"/>
                          </a:solidFill>
                          <a:effectLst/>
                          <a:latin typeface="+mn-lt"/>
                          <a:ea typeface="+mn-ea"/>
                          <a:cs typeface="+mn-cs"/>
                        </a:rPr>
                        <a:t>软件优化：加入图像处理功能；具有图像染色、血红蛋白增强等功能；优化软件</a:t>
                      </a:r>
                      <a:r>
                        <a:rPr lang="en-US" sz="1200" kern="1200" dirty="0">
                          <a:solidFill>
                            <a:schemeClr val="dk1"/>
                          </a:solidFill>
                          <a:effectLst/>
                          <a:latin typeface="+mn-lt"/>
                          <a:ea typeface="+mn-ea"/>
                          <a:cs typeface="+mn-cs"/>
                        </a:rPr>
                        <a:t>UI</a:t>
                      </a:r>
                      <a:r>
                        <a:rPr lang="zh-CN" altLang="en-US" sz="1200" kern="1200" dirty="0">
                          <a:solidFill>
                            <a:schemeClr val="dk1"/>
                          </a:solidFill>
                          <a:effectLst/>
                          <a:latin typeface="+mn-lt"/>
                          <a:ea typeface="+mn-ea"/>
                          <a:cs typeface="+mn-cs"/>
                        </a:rPr>
                        <a:t>；支持报告模板定制，报告界面更友好等</a:t>
                      </a:r>
                      <a:endParaRPr lang="x-none" sz="1200" kern="1200" dirty="0">
                        <a:solidFill>
                          <a:schemeClr val="dk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802588827"/>
                  </a:ext>
                </a:extLst>
              </a:tr>
            </a:tbl>
          </a:graphicData>
        </a:graphic>
      </p:graphicFrame>
      <p:pic>
        <p:nvPicPr>
          <p:cNvPr id="5" name="Picture 4" descr="C:\Users\wangzj\Desktop\微信图片_20191226114605.png">
            <a:extLst>
              <a:ext uri="{FF2B5EF4-FFF2-40B4-BE49-F238E27FC236}">
                <a16:creationId xmlns="" xmlns:a16="http://schemas.microsoft.com/office/drawing/2014/main" id="{75BF5F39-69C2-C947-AED4-D4E1C7764764}"/>
              </a:ext>
            </a:extLst>
          </p:cNvPr>
          <p:cNvPicPr>
            <a:picLocks noChangeAspect="1" noChangeArrowheads="1"/>
          </p:cNvPicPr>
          <p:nvPr/>
        </p:nvPicPr>
        <p:blipFill>
          <a:blip r:embed="rId2" cstate="print"/>
          <a:srcRect/>
          <a:stretch>
            <a:fillRect/>
          </a:stretch>
        </p:blipFill>
        <p:spPr bwMode="auto">
          <a:xfrm>
            <a:off x="6425880" y="1436693"/>
            <a:ext cx="2969470" cy="2274614"/>
          </a:xfrm>
          <a:prstGeom prst="rect">
            <a:avLst/>
          </a:prstGeom>
          <a:noFill/>
        </p:spPr>
      </p:pic>
      <p:grpSp>
        <p:nvGrpSpPr>
          <p:cNvPr id="6" name="组合 50">
            <a:extLst>
              <a:ext uri="{FF2B5EF4-FFF2-40B4-BE49-F238E27FC236}">
                <a16:creationId xmlns="" xmlns:a16="http://schemas.microsoft.com/office/drawing/2014/main" id="{34D72C78-3B3B-8045-8603-375C947D674B}"/>
              </a:ext>
            </a:extLst>
          </p:cNvPr>
          <p:cNvGrpSpPr/>
          <p:nvPr/>
        </p:nvGrpSpPr>
        <p:grpSpPr>
          <a:xfrm>
            <a:off x="6682940" y="4402725"/>
            <a:ext cx="2342527" cy="1349868"/>
            <a:chOff x="0" y="1273667"/>
            <a:chExt cx="9381262" cy="4665934"/>
          </a:xfrm>
        </p:grpSpPr>
        <p:pic>
          <p:nvPicPr>
            <p:cNvPr id="7" name="Picture 6">
              <a:extLst>
                <a:ext uri="{FF2B5EF4-FFF2-40B4-BE49-F238E27FC236}">
                  <a16:creationId xmlns="" xmlns:a16="http://schemas.microsoft.com/office/drawing/2014/main" id="{AB2E4CC2-7827-0F40-9612-04A1B8EF5CEC}"/>
                </a:ext>
              </a:extLst>
            </p:cNvPr>
            <p:cNvPicPr>
              <a:picLocks noChangeAspect="1" noChangeArrowheads="1"/>
            </p:cNvPicPr>
            <p:nvPr/>
          </p:nvPicPr>
          <p:blipFill>
            <a:blip r:embed="rId3" cstate="print"/>
            <a:srcRect/>
            <a:stretch>
              <a:fillRect/>
            </a:stretch>
          </p:blipFill>
          <p:spPr bwMode="auto">
            <a:xfrm>
              <a:off x="7085639" y="1273667"/>
              <a:ext cx="2295623" cy="2303999"/>
            </a:xfrm>
            <a:prstGeom prst="rect">
              <a:avLst/>
            </a:prstGeom>
            <a:noFill/>
            <a:ln w="9525">
              <a:noFill/>
              <a:miter lim="800000"/>
              <a:headEnd/>
              <a:tailEnd/>
            </a:ln>
          </p:spPr>
        </p:pic>
        <p:pic>
          <p:nvPicPr>
            <p:cNvPr id="8" name="Picture 5">
              <a:extLst>
                <a:ext uri="{FF2B5EF4-FFF2-40B4-BE49-F238E27FC236}">
                  <a16:creationId xmlns="" xmlns:a16="http://schemas.microsoft.com/office/drawing/2014/main" id="{BE636A28-2A60-874F-8E79-AD8FBDC15FD2}"/>
                </a:ext>
              </a:extLst>
            </p:cNvPr>
            <p:cNvPicPr>
              <a:picLocks noChangeAspect="1" noChangeArrowheads="1"/>
            </p:cNvPicPr>
            <p:nvPr/>
          </p:nvPicPr>
          <p:blipFill>
            <a:blip r:embed="rId4" cstate="print"/>
            <a:srcRect/>
            <a:stretch>
              <a:fillRect/>
            </a:stretch>
          </p:blipFill>
          <p:spPr bwMode="auto">
            <a:xfrm>
              <a:off x="4720822" y="1273667"/>
              <a:ext cx="2304000" cy="2303999"/>
            </a:xfrm>
            <a:prstGeom prst="rect">
              <a:avLst/>
            </a:prstGeom>
            <a:noFill/>
            <a:ln w="9525">
              <a:noFill/>
              <a:miter lim="800000"/>
              <a:headEnd/>
              <a:tailEnd/>
            </a:ln>
          </p:spPr>
        </p:pic>
        <p:pic>
          <p:nvPicPr>
            <p:cNvPr id="9" name="Picture 4">
              <a:extLst>
                <a:ext uri="{FF2B5EF4-FFF2-40B4-BE49-F238E27FC236}">
                  <a16:creationId xmlns="" xmlns:a16="http://schemas.microsoft.com/office/drawing/2014/main" id="{E9C445B1-2E8E-AA42-A5BE-756C03CF16E9}"/>
                </a:ext>
              </a:extLst>
            </p:cNvPr>
            <p:cNvPicPr>
              <a:picLocks noChangeArrowheads="1"/>
            </p:cNvPicPr>
            <p:nvPr/>
          </p:nvPicPr>
          <p:blipFill>
            <a:blip r:embed="rId5" cstate="print"/>
            <a:srcRect/>
            <a:stretch>
              <a:fillRect/>
            </a:stretch>
          </p:blipFill>
          <p:spPr bwMode="auto">
            <a:xfrm>
              <a:off x="2364816" y="1273667"/>
              <a:ext cx="2304000" cy="2303999"/>
            </a:xfrm>
            <a:prstGeom prst="rect">
              <a:avLst/>
            </a:prstGeom>
            <a:noFill/>
            <a:ln w="9525">
              <a:noFill/>
              <a:miter lim="800000"/>
              <a:headEnd/>
              <a:tailEnd/>
            </a:ln>
          </p:spPr>
        </p:pic>
        <p:pic>
          <p:nvPicPr>
            <p:cNvPr id="10" name="Picture 3">
              <a:extLst>
                <a:ext uri="{FF2B5EF4-FFF2-40B4-BE49-F238E27FC236}">
                  <a16:creationId xmlns="" xmlns:a16="http://schemas.microsoft.com/office/drawing/2014/main" id="{E50BE667-D277-5048-8043-936688BABD5B}"/>
                </a:ext>
              </a:extLst>
            </p:cNvPr>
            <p:cNvPicPr>
              <a:picLocks noChangeArrowheads="1"/>
            </p:cNvPicPr>
            <p:nvPr/>
          </p:nvPicPr>
          <p:blipFill>
            <a:blip r:embed="rId6" cstate="print"/>
            <a:srcRect/>
            <a:stretch>
              <a:fillRect/>
            </a:stretch>
          </p:blipFill>
          <p:spPr bwMode="auto">
            <a:xfrm>
              <a:off x="0" y="1273667"/>
              <a:ext cx="2304000" cy="2304000"/>
            </a:xfrm>
            <a:prstGeom prst="rect">
              <a:avLst/>
            </a:prstGeom>
            <a:noFill/>
            <a:ln w="9525">
              <a:noFill/>
              <a:miter lim="800000"/>
              <a:headEnd/>
              <a:tailEnd/>
            </a:ln>
          </p:spPr>
        </p:pic>
        <p:pic>
          <p:nvPicPr>
            <p:cNvPr id="11" name="Picture 2">
              <a:extLst>
                <a:ext uri="{FF2B5EF4-FFF2-40B4-BE49-F238E27FC236}">
                  <a16:creationId xmlns="" xmlns:a16="http://schemas.microsoft.com/office/drawing/2014/main" id="{A8ADA264-BD4B-8942-B653-9E36688E6778}"/>
                </a:ext>
              </a:extLst>
            </p:cNvPr>
            <p:cNvPicPr>
              <a:picLocks noChangeArrowheads="1"/>
            </p:cNvPicPr>
            <p:nvPr/>
          </p:nvPicPr>
          <p:blipFill>
            <a:blip r:embed="rId7" cstate="print"/>
            <a:srcRect/>
            <a:stretch>
              <a:fillRect/>
            </a:stretch>
          </p:blipFill>
          <p:spPr bwMode="auto">
            <a:xfrm>
              <a:off x="4712014" y="3635604"/>
              <a:ext cx="2304000" cy="2303997"/>
            </a:xfrm>
            <a:prstGeom prst="rect">
              <a:avLst/>
            </a:prstGeom>
            <a:noFill/>
            <a:ln w="9525">
              <a:noFill/>
              <a:miter lim="800000"/>
              <a:headEnd/>
              <a:tailEnd/>
            </a:ln>
          </p:spPr>
        </p:pic>
        <p:pic>
          <p:nvPicPr>
            <p:cNvPr id="12" name="Picture 7">
              <a:extLst>
                <a:ext uri="{FF2B5EF4-FFF2-40B4-BE49-F238E27FC236}">
                  <a16:creationId xmlns="" xmlns:a16="http://schemas.microsoft.com/office/drawing/2014/main" id="{13A2736D-3137-6742-B17E-5C37349A615B}"/>
                </a:ext>
              </a:extLst>
            </p:cNvPr>
            <p:cNvPicPr>
              <a:picLocks noChangeArrowheads="1"/>
            </p:cNvPicPr>
            <p:nvPr/>
          </p:nvPicPr>
          <p:blipFill>
            <a:blip r:embed="rId8" cstate="print"/>
            <a:srcRect/>
            <a:stretch>
              <a:fillRect/>
            </a:stretch>
          </p:blipFill>
          <p:spPr bwMode="auto">
            <a:xfrm>
              <a:off x="0" y="3626653"/>
              <a:ext cx="2304000" cy="2304001"/>
            </a:xfrm>
            <a:prstGeom prst="rect">
              <a:avLst/>
            </a:prstGeom>
            <a:noFill/>
            <a:ln w="9525">
              <a:noFill/>
              <a:miter lim="800000"/>
              <a:headEnd/>
              <a:tailEnd/>
            </a:ln>
          </p:spPr>
        </p:pic>
        <p:pic>
          <p:nvPicPr>
            <p:cNvPr id="13" name="Picture 3">
              <a:extLst>
                <a:ext uri="{FF2B5EF4-FFF2-40B4-BE49-F238E27FC236}">
                  <a16:creationId xmlns="" xmlns:a16="http://schemas.microsoft.com/office/drawing/2014/main" id="{AA3B23DE-0C3C-AD43-8D16-C1ACBB4043F4}"/>
                </a:ext>
              </a:extLst>
            </p:cNvPr>
            <p:cNvPicPr>
              <a:picLocks noChangeArrowheads="1"/>
            </p:cNvPicPr>
            <p:nvPr/>
          </p:nvPicPr>
          <p:blipFill>
            <a:blip r:embed="rId9" cstate="print">
              <a:extLst>
                <a:ext uri="{28A0092B-C50C-407E-A947-70E740481C1C}">
                  <a14:useLocalDpi xmlns:a14="http://schemas.microsoft.com/office/drawing/2010/main" val="0"/>
                </a:ext>
              </a:extLst>
            </a:blip>
            <a:srcRect r="74938"/>
            <a:stretch>
              <a:fillRect/>
            </a:stretch>
          </p:blipFill>
          <p:spPr bwMode="auto">
            <a:xfrm>
              <a:off x="2364815" y="3626650"/>
              <a:ext cx="2304000" cy="23039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 xmlns:a16="http://schemas.microsoft.com/office/drawing/2014/main" id="{92842245-EAAC-DB42-9396-DD79DD4CD384}"/>
                </a:ext>
              </a:extLst>
            </p:cNvPr>
            <p:cNvPicPr>
              <a:picLocks noChangeArrowheads="1"/>
            </p:cNvPicPr>
            <p:nvPr/>
          </p:nvPicPr>
          <p:blipFill>
            <a:blip r:embed="rId10" cstate="print">
              <a:extLst>
                <a:ext uri="{28A0092B-C50C-407E-A947-70E740481C1C}">
                  <a14:useLocalDpi xmlns:a14="http://schemas.microsoft.com/office/drawing/2010/main" val="0"/>
                </a:ext>
              </a:extLst>
            </a:blip>
            <a:srcRect r="74938"/>
            <a:stretch>
              <a:fillRect/>
            </a:stretch>
          </p:blipFill>
          <p:spPr bwMode="auto">
            <a:xfrm>
              <a:off x="7076825" y="3617697"/>
              <a:ext cx="2304000" cy="230399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文本框 5">
            <a:extLst>
              <a:ext uri="{FF2B5EF4-FFF2-40B4-BE49-F238E27FC236}">
                <a16:creationId xmlns="" xmlns:a16="http://schemas.microsoft.com/office/drawing/2014/main" id="{F00344E4-3DE2-A14F-9838-C2400E113CCB}"/>
              </a:ext>
            </a:extLst>
          </p:cNvPr>
          <p:cNvSpPr txBox="1">
            <a:spLocks noChangeArrowheads="1"/>
          </p:cNvSpPr>
          <p:nvPr/>
        </p:nvSpPr>
        <p:spPr bwMode="auto">
          <a:xfrm>
            <a:off x="6559617" y="5789555"/>
            <a:ext cx="25998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200" dirty="0">
                <a:latin typeface="+mj-ea"/>
                <a:ea typeface="+mj-ea"/>
                <a:sym typeface="Arial" panose="020B0604020202020204"/>
              </a:rPr>
              <a:t>拍摄</a:t>
            </a:r>
            <a:r>
              <a:rPr lang="zh-CN" altLang="en-US" sz="1200" dirty="0">
                <a:latin typeface="+mn-ea"/>
                <a:ea typeface="+mn-ea"/>
                <a:sym typeface="Arial" panose="020B0604020202020204"/>
              </a:rPr>
              <a:t>实景</a:t>
            </a:r>
            <a:r>
              <a:rPr lang="zh-CN" altLang="en-US" sz="1200" dirty="0">
                <a:latin typeface="+mj-ea"/>
                <a:ea typeface="+mj-ea"/>
                <a:sym typeface="Arial" panose="020B0604020202020204"/>
              </a:rPr>
              <a:t>影像图</a:t>
            </a:r>
          </a:p>
        </p:txBody>
      </p:sp>
      <p:sp>
        <p:nvSpPr>
          <p:cNvPr id="16" name="矩形 13">
            <a:extLst>
              <a:ext uri="{FF2B5EF4-FFF2-40B4-BE49-F238E27FC236}">
                <a16:creationId xmlns="" xmlns:a16="http://schemas.microsoft.com/office/drawing/2014/main" id="{EDD3E78F-D2E8-5943-B83E-FF0DB1EB8123}"/>
              </a:ext>
            </a:extLst>
          </p:cNvPr>
          <p:cNvSpPr/>
          <p:nvPr/>
        </p:nvSpPr>
        <p:spPr>
          <a:xfrm>
            <a:off x="7140870" y="3634677"/>
            <a:ext cx="1415772" cy="276999"/>
          </a:xfrm>
          <a:prstGeom prst="rect">
            <a:avLst/>
          </a:prstGeom>
        </p:spPr>
        <p:txBody>
          <a:bodyPr wrap="none">
            <a:spAutoFit/>
          </a:bodyPr>
          <a:lstStyle/>
          <a:p>
            <a:r>
              <a:rPr lang="zh-CN" altLang="en-US" sz="1200" dirty="0">
                <a:solidFill>
                  <a:schemeClr val="dk1"/>
                </a:solidFill>
              </a:rPr>
              <a:t>磁控胶囊胃镜系统</a:t>
            </a:r>
          </a:p>
        </p:txBody>
      </p:sp>
    </p:spTree>
    <p:extLst>
      <p:ext uri="{BB962C8B-B14F-4D97-AF65-F5344CB8AC3E}">
        <p14:creationId xmlns:p14="http://schemas.microsoft.com/office/powerpoint/2010/main" val="1858655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393" y="457233"/>
            <a:ext cx="2853666" cy="400110"/>
          </a:xfrm>
          <a:prstGeom prst="rect">
            <a:avLst/>
          </a:prstGeom>
          <a:noFill/>
        </p:spPr>
        <p:txBody>
          <a:bodyPr wrap="none" rtlCol="0">
            <a:spAutoFit/>
          </a:bodyPr>
          <a:lstStyle/>
          <a:p>
            <a:pPr marL="74295" indent="-74295" defTabSz="912495" fontAlgn="base">
              <a:spcBef>
                <a:spcPct val="0"/>
              </a:spcBef>
              <a:spcAft>
                <a:spcPct val="0"/>
              </a:spcAft>
              <a:defRPr/>
            </a:pPr>
            <a:r>
              <a:rPr lang="en-US" altLang="zh-CN" sz="2000" b="1" dirty="0">
                <a:solidFill>
                  <a:prstClr val="white"/>
                </a:solidFill>
                <a:latin typeface="+mn-ea"/>
                <a:cs typeface="Times New Roman" pitchFamily="18" charset="0"/>
              </a:rPr>
              <a:t>5.1</a:t>
            </a:r>
            <a:r>
              <a:rPr lang="zh-CN" altLang="en-US" sz="2000" b="1" dirty="0">
                <a:solidFill>
                  <a:prstClr val="white"/>
                </a:solidFill>
                <a:latin typeface="+mn-ea"/>
                <a:cs typeface="Times New Roman" pitchFamily="18" charset="0"/>
              </a:rPr>
              <a:t> </a:t>
            </a:r>
            <a:r>
              <a:rPr lang="zh-TW" altLang="en-US" sz="2000" b="1" dirty="0">
                <a:solidFill>
                  <a:prstClr val="white"/>
                </a:solidFill>
                <a:latin typeface="+mn-ea"/>
                <a:cs typeface="Times New Roman" pitchFamily="18" charset="0"/>
              </a:rPr>
              <a:t>公司主营产品</a:t>
            </a:r>
            <a:r>
              <a:rPr lang="zh-CN" altLang="en-US" sz="2000" b="1" dirty="0">
                <a:solidFill>
                  <a:prstClr val="white"/>
                </a:solidFill>
                <a:latin typeface="+mn-ea"/>
                <a:cs typeface="Times New Roman" pitchFamily="18" charset="0"/>
              </a:rPr>
              <a:t>（</a:t>
            </a:r>
            <a:r>
              <a:rPr lang="zh-TW" altLang="en-US" sz="2000" b="1" dirty="0">
                <a:solidFill>
                  <a:prstClr val="white"/>
                </a:solidFill>
                <a:latin typeface="+mn-ea"/>
                <a:cs typeface="Times New Roman" pitchFamily="18" charset="0"/>
              </a:rPr>
              <a:t>续</a:t>
            </a:r>
            <a:r>
              <a:rPr lang="zh-CN" altLang="en-US" sz="2000" b="1" dirty="0">
                <a:solidFill>
                  <a:prstClr val="white"/>
                </a:solidFill>
                <a:latin typeface="+mn-ea"/>
                <a:cs typeface="Times New Roman" pitchFamily="18" charset="0"/>
              </a:rPr>
              <a:t>）</a:t>
            </a:r>
            <a:endParaRPr lang="en-US" altLang="zh-CN" sz="2000" b="1" dirty="0">
              <a:solidFill>
                <a:schemeClr val="bg1"/>
              </a:solidFill>
              <a:latin typeface="+mj-ea"/>
              <a:ea typeface="+mj-ea"/>
              <a:cs typeface="STKaiti" charset="-122"/>
            </a:endParaRPr>
          </a:p>
        </p:txBody>
      </p:sp>
      <p:sp>
        <p:nvSpPr>
          <p:cNvPr id="23" name="Rectangle 2">
            <a:extLst>
              <a:ext uri="{FF2B5EF4-FFF2-40B4-BE49-F238E27FC236}">
                <a16:creationId xmlns="" xmlns:a16="http://schemas.microsoft.com/office/drawing/2014/main" id="{4B45E002-3FC3-3048-816E-829FBF3418CF}"/>
              </a:ext>
            </a:extLst>
          </p:cNvPr>
          <p:cNvSpPr/>
          <p:nvPr/>
        </p:nvSpPr>
        <p:spPr>
          <a:xfrm>
            <a:off x="112907" y="1105407"/>
            <a:ext cx="8699497" cy="305921"/>
          </a:xfrm>
          <a:prstGeom prst="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 indent="-74295" algn="ctr" defTabSz="912495" fontAlgn="base">
              <a:spcBef>
                <a:spcPct val="0"/>
              </a:spcBef>
              <a:spcAft>
                <a:spcPct val="0"/>
              </a:spcAft>
              <a:defRPr/>
            </a:pPr>
            <a:r>
              <a:rPr lang="zh-TW" altLang="en-US" b="1" dirty="0">
                <a:solidFill>
                  <a:schemeClr val="bg1"/>
                </a:solidFill>
                <a:latin typeface="+mj-ea"/>
              </a:rPr>
              <a:t>智能阅片诊断平台</a:t>
            </a:r>
            <a:endParaRPr lang="en-US" altLang="zh-CN" b="1" dirty="0">
              <a:solidFill>
                <a:schemeClr val="bg1"/>
              </a:solidFill>
              <a:latin typeface="+mj-ea"/>
            </a:endParaRPr>
          </a:p>
        </p:txBody>
      </p:sp>
      <p:graphicFrame>
        <p:nvGraphicFramePr>
          <p:cNvPr id="24" name="表格 1">
            <a:extLst>
              <a:ext uri="{FF2B5EF4-FFF2-40B4-BE49-F238E27FC236}">
                <a16:creationId xmlns="" xmlns:a16="http://schemas.microsoft.com/office/drawing/2014/main" id="{FA9F5D38-3C2F-154C-99C6-7112D028B8AB}"/>
              </a:ext>
            </a:extLst>
          </p:cNvPr>
          <p:cNvGraphicFramePr>
            <a:graphicFrameLocks noGrp="1"/>
          </p:cNvGraphicFramePr>
          <p:nvPr/>
        </p:nvGraphicFramePr>
        <p:xfrm>
          <a:off x="118532" y="1424772"/>
          <a:ext cx="8693871" cy="1733098"/>
        </p:xfrm>
        <a:graphic>
          <a:graphicData uri="http://schemas.openxmlformats.org/drawingml/2006/table">
            <a:tbl>
              <a:tblPr>
                <a:tableStyleId>{5C22544A-7EE6-4342-B048-85BDC9FD1C3A}</a:tableStyleId>
              </a:tblPr>
              <a:tblGrid>
                <a:gridCol w="1574279">
                  <a:extLst>
                    <a:ext uri="{9D8B030D-6E8A-4147-A177-3AD203B41FA5}">
                      <a16:colId xmlns="" xmlns:a16="http://schemas.microsoft.com/office/drawing/2014/main" val="3501200412"/>
                    </a:ext>
                  </a:extLst>
                </a:gridCol>
                <a:gridCol w="7119592">
                  <a:extLst>
                    <a:ext uri="{9D8B030D-6E8A-4147-A177-3AD203B41FA5}">
                      <a16:colId xmlns="" xmlns:a16="http://schemas.microsoft.com/office/drawing/2014/main" val="1735641006"/>
                    </a:ext>
                  </a:extLst>
                </a:gridCol>
              </a:tblGrid>
              <a:tr h="1733098">
                <a:tc>
                  <a:txBody>
                    <a:bodyPr/>
                    <a:lstStyle/>
                    <a:p>
                      <a:pPr algn="ctr"/>
                      <a:r>
                        <a:rPr lang="zh-TW" altLang="en-US" sz="1400" b="1" kern="1200" dirty="0">
                          <a:solidFill>
                            <a:schemeClr val="dk1"/>
                          </a:solidFill>
                          <a:effectLst/>
                          <a:latin typeface="+mn-ea"/>
                          <a:ea typeface="+mn-ea"/>
                          <a:cs typeface="+mn-cs"/>
                        </a:rPr>
                        <a:t>大圣诊断云平台图像分析软件</a:t>
                      </a:r>
                      <a:endParaRPr lang="zh-CN" altLang="en-US" sz="1400" b="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x-none" sz="1350" kern="1200" dirty="0">
                          <a:solidFill>
                            <a:schemeClr val="dk1"/>
                          </a:solidFill>
                          <a:effectLst/>
                          <a:latin typeface="+mn-lt"/>
                          <a:ea typeface="+mn-ea"/>
                          <a:cs typeface="+mn-cs"/>
                        </a:rPr>
                        <a:t>大圣</a:t>
                      </a:r>
                      <a:r>
                        <a:rPr lang="zh-TW" altLang="en-US" sz="1350" kern="1200" dirty="0">
                          <a:solidFill>
                            <a:schemeClr val="dk1"/>
                          </a:solidFill>
                          <a:effectLst/>
                          <a:latin typeface="+mn-lt"/>
                          <a:ea typeface="+mn-ea"/>
                          <a:cs typeface="+mn-cs"/>
                        </a:rPr>
                        <a:t>诊断云平台图像分析软件集操作控制</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实时监控</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智能阅片</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云端存储</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报告和数据管理于一体</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基于病例的大数据分析</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挖掘</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训练的</a:t>
                      </a:r>
                      <a:r>
                        <a:rPr lang="en-US" altLang="zh-TW" sz="1350" kern="1200" dirty="0">
                          <a:solidFill>
                            <a:schemeClr val="dk1"/>
                          </a:solidFill>
                          <a:effectLst/>
                          <a:latin typeface="+mn-lt"/>
                          <a:ea typeface="+mn-ea"/>
                          <a:cs typeface="+mn-cs"/>
                        </a:rPr>
                        <a:t>AI</a:t>
                      </a:r>
                      <a:r>
                        <a:rPr lang="zh-TW" altLang="en-US" sz="1350" kern="1200" dirty="0">
                          <a:solidFill>
                            <a:schemeClr val="dk1"/>
                          </a:solidFill>
                          <a:effectLst/>
                          <a:latin typeface="+mn-lt"/>
                          <a:ea typeface="+mn-ea"/>
                          <a:cs typeface="+mn-cs"/>
                        </a:rPr>
                        <a:t>智能阅读片技术</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可逐步实现自动阅读片并标记可疑病灶</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供医生参考</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极大提高阅片效率</a:t>
                      </a:r>
                      <a:r>
                        <a:rPr lang="zh-CN" altLang="en-US" sz="1350" kern="1200" dirty="0">
                          <a:solidFill>
                            <a:schemeClr val="dk1"/>
                          </a:solidFill>
                          <a:effectLst/>
                          <a:latin typeface="+mn-lt"/>
                          <a:ea typeface="+mn-ea"/>
                          <a:cs typeface="+mn-cs"/>
                        </a:rPr>
                        <a:t>。 </a:t>
                      </a:r>
                      <a:r>
                        <a:rPr lang="zh-TW" altLang="en-US" sz="1350" kern="1200" dirty="0">
                          <a:solidFill>
                            <a:schemeClr val="dk1"/>
                          </a:solidFill>
                          <a:effectLst/>
                          <a:latin typeface="+mn-lt"/>
                          <a:ea typeface="+mn-ea"/>
                          <a:cs typeface="+mn-cs"/>
                        </a:rPr>
                        <a:t>该产品的特点为</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界面简洁</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所见即所得</a:t>
                      </a:r>
                      <a:r>
                        <a:rPr lang="zh-CN" altLang="en-US" sz="1350" kern="1200" dirty="0">
                          <a:solidFill>
                            <a:schemeClr val="dk1"/>
                          </a:solidFill>
                          <a:effectLst/>
                          <a:latin typeface="+mn-lt"/>
                          <a:ea typeface="+mn-ea"/>
                          <a:cs typeface="+mn-cs"/>
                        </a:rPr>
                        <a:t>； </a:t>
                      </a:r>
                      <a:r>
                        <a:rPr lang="zh-TW" altLang="en-US" sz="1350" kern="1200" dirty="0">
                          <a:solidFill>
                            <a:schemeClr val="dk1"/>
                          </a:solidFill>
                          <a:effectLst/>
                          <a:latin typeface="+mn-lt"/>
                          <a:ea typeface="+mn-ea"/>
                          <a:cs typeface="+mn-cs"/>
                        </a:rPr>
                        <a:t>快速操控</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精准定位</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智能阅片</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高效管理</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连接自如</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智慧服务</a:t>
                      </a:r>
                      <a:r>
                        <a:rPr lang="zh-CN" altLang="en-US" sz="1350" kern="1200" dirty="0">
                          <a:solidFill>
                            <a:schemeClr val="dk1"/>
                          </a:solidFill>
                          <a:effectLst/>
                          <a:latin typeface="+mn-lt"/>
                          <a:ea typeface="+mn-ea"/>
                          <a:cs typeface="+mn-cs"/>
                        </a:rPr>
                        <a:t>。 </a:t>
                      </a:r>
                      <a:r>
                        <a:rPr lang="zh-TW" altLang="en-US" sz="1350" kern="1200" dirty="0">
                          <a:solidFill>
                            <a:schemeClr val="dk1"/>
                          </a:solidFill>
                          <a:effectLst/>
                          <a:latin typeface="+mn-lt"/>
                          <a:ea typeface="+mn-ea"/>
                          <a:cs typeface="+mn-cs"/>
                        </a:rPr>
                        <a:t>该软件具有支持权限管理</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阅片管理</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设备管理</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数据管理和日志管理</a:t>
                      </a:r>
                      <a:r>
                        <a:rPr lang="zh-CN" altLang="en-US" sz="1350" kern="1200" dirty="0">
                          <a:solidFill>
                            <a:schemeClr val="dk1"/>
                          </a:solidFill>
                          <a:effectLst/>
                          <a:latin typeface="+mn-lt"/>
                          <a:ea typeface="+mn-ea"/>
                          <a:cs typeface="+mn-cs"/>
                        </a:rPr>
                        <a:t>， </a:t>
                      </a:r>
                      <a:r>
                        <a:rPr lang="zh-TW" altLang="en-US" sz="1350" kern="1200" dirty="0">
                          <a:solidFill>
                            <a:schemeClr val="dk1"/>
                          </a:solidFill>
                          <a:effectLst/>
                          <a:latin typeface="+mn-lt"/>
                          <a:ea typeface="+mn-ea"/>
                          <a:cs typeface="+mn-cs"/>
                        </a:rPr>
                        <a:t>支持连接第三方系统</a:t>
                      </a:r>
                      <a:r>
                        <a:rPr lang="zh-CN" altLang="en-US" sz="1350" kern="1200" dirty="0">
                          <a:solidFill>
                            <a:schemeClr val="dk1"/>
                          </a:solidFill>
                          <a:effectLst/>
                          <a:latin typeface="+mn-lt"/>
                          <a:ea typeface="+mn-ea"/>
                          <a:cs typeface="+mn-cs"/>
                        </a:rPr>
                        <a:t>，</a:t>
                      </a:r>
                      <a:r>
                        <a:rPr lang="zh-TW" altLang="en-US" sz="1350" kern="1200" dirty="0">
                          <a:solidFill>
                            <a:schemeClr val="dk1"/>
                          </a:solidFill>
                          <a:effectLst/>
                          <a:latin typeface="+mn-lt"/>
                          <a:ea typeface="+mn-ea"/>
                          <a:cs typeface="+mn-cs"/>
                        </a:rPr>
                        <a:t>实现智慧医疗</a:t>
                      </a:r>
                      <a:r>
                        <a:rPr lang="zh-CN" altLang="en-US" sz="1350" kern="1200" dirty="0">
                          <a:solidFill>
                            <a:schemeClr val="dk1"/>
                          </a:solidFill>
                          <a:effectLst/>
                          <a:latin typeface="+mn-lt"/>
                          <a:ea typeface="+mn-ea"/>
                          <a:cs typeface="+mn-cs"/>
                        </a:rPr>
                        <a:t>。  </a:t>
                      </a:r>
                      <a:endParaRPr lang="x-none" sz="135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32907312"/>
                  </a:ext>
                </a:extLst>
              </a:tr>
            </a:tbl>
          </a:graphicData>
        </a:graphic>
      </p:graphicFrame>
      <p:pic>
        <p:nvPicPr>
          <p:cNvPr id="4" name="Picture 3" descr="A screen shot of a computer&#10;&#10;Description automatically generated">
            <a:extLst>
              <a:ext uri="{FF2B5EF4-FFF2-40B4-BE49-F238E27FC236}">
                <a16:creationId xmlns="" xmlns:a16="http://schemas.microsoft.com/office/drawing/2014/main" id="{5EF7D80A-756C-AB49-B480-2A50F6E30203}"/>
              </a:ext>
            </a:extLst>
          </p:cNvPr>
          <p:cNvPicPr>
            <a:picLocks noChangeAspect="1"/>
          </p:cNvPicPr>
          <p:nvPr/>
        </p:nvPicPr>
        <p:blipFill rotWithShape="1">
          <a:blip r:embed="rId2">
            <a:extLst>
              <a:ext uri="{28A0092B-C50C-407E-A947-70E740481C1C}">
                <a14:useLocalDpi xmlns:a14="http://schemas.microsoft.com/office/drawing/2010/main" val="0"/>
              </a:ext>
            </a:extLst>
          </a:blip>
          <a:srcRect r="7057"/>
          <a:stretch/>
        </p:blipFill>
        <p:spPr>
          <a:xfrm>
            <a:off x="5399351" y="3295649"/>
            <a:ext cx="3000370" cy="2754275"/>
          </a:xfrm>
          <a:prstGeom prst="rect">
            <a:avLst/>
          </a:prstGeom>
        </p:spPr>
      </p:pic>
      <p:pic>
        <p:nvPicPr>
          <p:cNvPr id="6" name="Picture 5" descr="A close up of a map&#10;&#10;Description automatically generated">
            <a:extLst>
              <a:ext uri="{FF2B5EF4-FFF2-40B4-BE49-F238E27FC236}">
                <a16:creationId xmlns="" xmlns:a16="http://schemas.microsoft.com/office/drawing/2014/main" id="{BEE4F803-353D-3D47-A555-CCE57FD25C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347" y="3295650"/>
            <a:ext cx="4073653" cy="2754276"/>
          </a:xfrm>
          <a:prstGeom prst="rect">
            <a:avLst/>
          </a:prstGeom>
        </p:spPr>
      </p:pic>
    </p:spTree>
    <p:extLst>
      <p:ext uri="{BB962C8B-B14F-4D97-AF65-F5344CB8AC3E}">
        <p14:creationId xmlns:p14="http://schemas.microsoft.com/office/powerpoint/2010/main" val="1183850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2611" y="4450152"/>
            <a:ext cx="7355294" cy="1384995"/>
          </a:xfrm>
          <a:prstGeom prst="rect">
            <a:avLst/>
          </a:prstGeom>
          <a:noFill/>
        </p:spPr>
        <p:txBody>
          <a:bodyPr wrap="square" rtlCol="0">
            <a:spAutoFit/>
          </a:bodyPr>
          <a:lstStyle/>
          <a:p>
            <a:r>
              <a:rPr lang="en-US" altLang="zh-CN" sz="1400" dirty="0">
                <a:latin typeface="楷体" panose="02010609060101010101" pitchFamily="49" charset="-122"/>
                <a:ea typeface="楷体" panose="02010609060101010101" pitchFamily="49" charset="-122"/>
              </a:rPr>
              <a:t> </a:t>
            </a:r>
            <a:r>
              <a:rPr lang="zh-CN" altLang="zh-CN" sz="1400" b="1" dirty="0">
                <a:latin typeface="楷体" panose="02010609060101010101" pitchFamily="49" charset="-122"/>
                <a:ea typeface="楷体" panose="02010609060101010101" pitchFamily="49" charset="-122"/>
              </a:rPr>
              <a:t>公司销售政策：</a:t>
            </a:r>
            <a:endParaRPr lang="en-US" altLang="zh-CN" sz="1400" b="1" dirty="0">
              <a:latin typeface="楷体" panose="02010609060101010101" pitchFamily="49" charset="-122"/>
              <a:ea typeface="楷体" panose="02010609060101010101" pitchFamily="49" charset="-122"/>
            </a:endParaRPr>
          </a:p>
          <a:p>
            <a:endParaRPr lang="zh-CN" altLang="zh-CN" sz="14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zh-CN" sz="1400" dirty="0">
                <a:latin typeface="楷体" panose="02010609060101010101" pitchFamily="49" charset="-122"/>
                <a:ea typeface="楷体" panose="02010609060101010101" pitchFamily="49" charset="-122"/>
              </a:rPr>
              <a:t>先款后货，经销客户根据实际需求先付款，公司按客户的订单需求再发货。</a:t>
            </a:r>
          </a:p>
          <a:p>
            <a:pPr marL="285750" indent="-285750">
              <a:buFont typeface="Wingdings" panose="05000000000000000000" pitchFamily="2" charset="2"/>
              <a:buChar char="Ø"/>
            </a:pPr>
            <a:r>
              <a:rPr lang="zh-CN" altLang="zh-CN" sz="1400" dirty="0">
                <a:latin typeface="楷体" panose="02010609060101010101" pitchFamily="49" charset="-122"/>
                <a:ea typeface="楷体" panose="02010609060101010101" pitchFamily="49" charset="-122"/>
              </a:rPr>
              <a:t>根据市场情况和销售策略收取经销客户适量的保定金。</a:t>
            </a:r>
          </a:p>
          <a:p>
            <a:pPr marL="285750" lvl="0" indent="-285750">
              <a:buFont typeface="Wingdings" panose="05000000000000000000" pitchFamily="2" charset="2"/>
              <a:buChar char="Ø"/>
            </a:pPr>
            <a:r>
              <a:rPr lang="zh-CN" altLang="zh-CN" sz="1400" dirty="0">
                <a:latin typeface="楷体" panose="02010609060101010101" pitchFamily="49" charset="-122"/>
                <a:ea typeface="楷体" panose="02010609060101010101" pitchFamily="49" charset="-122"/>
              </a:rPr>
              <a:t>公司的营销政策不允许退换货。</a:t>
            </a:r>
          </a:p>
          <a:p>
            <a:pPr marL="285750" indent="-285750">
              <a:buFont typeface="Wingdings" panose="05000000000000000000" pitchFamily="2" charset="2"/>
              <a:buChar char="Ø"/>
            </a:pPr>
            <a:r>
              <a:rPr lang="zh-CN" altLang="zh-CN" sz="1400" dirty="0">
                <a:latin typeface="楷体" panose="02010609060101010101" pitchFamily="49" charset="-122"/>
                <a:ea typeface="楷体" panose="02010609060101010101" pitchFamily="49" charset="-122"/>
              </a:rPr>
              <a:t>根据市场行情及原材料的价格变货，市场价格会做相应的调整。</a:t>
            </a:r>
          </a:p>
        </p:txBody>
      </p:sp>
      <p:sp>
        <p:nvSpPr>
          <p:cNvPr id="4" name="Rectangle 9"/>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2 </a:t>
            </a:r>
            <a:r>
              <a:rPr lang="zh-CN" altLang="en-US" sz="2000" b="1" dirty="0">
                <a:solidFill>
                  <a:prstClr val="white"/>
                </a:solidFill>
                <a:latin typeface="+mj-ea"/>
                <a:cs typeface="Times New Roman" pitchFamily="18" charset="0"/>
              </a:rPr>
              <a:t>销售情况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cs typeface="Times New Roman" pitchFamily="18" charset="0"/>
              </a:rPr>
              <a:t>销售模式</a:t>
            </a:r>
            <a:endParaRPr lang="x-none" altLang="x-none" sz="2000" b="1" dirty="0">
              <a:solidFill>
                <a:schemeClr val="bg1"/>
              </a:solidFill>
              <a:latin typeface="Arial" charset="0"/>
            </a:endParaRPr>
          </a:p>
        </p:txBody>
      </p:sp>
      <p:sp>
        <p:nvSpPr>
          <p:cNvPr id="5" name="矩形 4"/>
          <p:cNvSpPr/>
          <p:nvPr/>
        </p:nvSpPr>
        <p:spPr>
          <a:xfrm>
            <a:off x="3431119" y="1338788"/>
            <a:ext cx="5531815" cy="2031325"/>
          </a:xfrm>
          <a:prstGeom prst="rect">
            <a:avLst/>
          </a:prstGeom>
        </p:spPr>
        <p:txBody>
          <a:bodyPr wrap="square">
            <a:spAutoFit/>
          </a:bodyPr>
          <a:lstStyle/>
          <a:p>
            <a:pPr marL="285750" indent="-285750">
              <a:buFont typeface="Wingdings" panose="05000000000000000000" pitchFamily="2" charset="2"/>
              <a:buChar char="Ø"/>
            </a:pPr>
            <a:r>
              <a:rPr lang="zh-CN" altLang="en-US" sz="1400" b="1" dirty="0">
                <a:latin typeface="楷体" panose="02010609060101010101" pitchFamily="49" charset="-122"/>
                <a:ea typeface="楷体" panose="02010609060101010101" pitchFamily="49" charset="-122"/>
              </a:rPr>
              <a:t>产品推广策略：</a:t>
            </a:r>
            <a:endParaRPr lang="en-US" altLang="zh-CN" sz="14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en-US" altLang="zh-CN" sz="1400" b="1"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公司未来共有三大业务线，其中胶囊内镜（肠镜）为成熟产品线，磁控胃镜为新上市重磅产品，云服务中心为配套服务业务。</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为此，公司采取胶囊内镜（肠镜）和磁控胃镜同步推进的基本策略：</a:t>
            </a:r>
          </a:p>
          <a:p>
            <a:pPr marL="342900" indent="-342900">
              <a:buFont typeface="+mj-lt"/>
              <a:buAutoNum type="arabicPeriod"/>
            </a:pPr>
            <a:r>
              <a:rPr lang="zh-CN" altLang="en-US" sz="1400" dirty="0">
                <a:latin typeface="楷体" panose="02010609060101010101" pitchFamily="49" charset="-122"/>
                <a:ea typeface="楷体" panose="02010609060101010101" pitchFamily="49" charset="-122"/>
              </a:rPr>
              <a:t>三级以上医院磁控胃镜配送胶囊内镜，实现同步进院。</a:t>
            </a:r>
          </a:p>
          <a:p>
            <a:pPr marL="342900" indent="-342900">
              <a:buFont typeface="+mj-lt"/>
              <a:buAutoNum type="arabicPeriod"/>
            </a:pPr>
            <a:r>
              <a:rPr lang="zh-CN" altLang="en-US" sz="1400" dirty="0">
                <a:latin typeface="楷体" panose="02010609060101010101" pitchFamily="49" charset="-122"/>
                <a:ea typeface="楷体" panose="02010609060101010101" pitchFamily="49" charset="-122"/>
              </a:rPr>
              <a:t>二级以上医院以胶囊内镜作为敲门砖，后续推进磁控胃镜采购。</a:t>
            </a:r>
          </a:p>
          <a:p>
            <a:pPr marL="342900" indent="-342900">
              <a:buFont typeface="+mj-lt"/>
              <a:buAutoNum type="arabicPeriod"/>
            </a:pPr>
            <a:r>
              <a:rPr lang="zh-CN" altLang="en-US" sz="1400" dirty="0">
                <a:latin typeface="楷体" panose="02010609060101010101" pitchFamily="49" charset="-122"/>
                <a:ea typeface="楷体" panose="02010609060101010101" pitchFamily="49" charset="-122"/>
              </a:rPr>
              <a:t>美福模式实现两者快速落地转换。</a:t>
            </a:r>
          </a:p>
        </p:txBody>
      </p:sp>
      <p:graphicFrame>
        <p:nvGraphicFramePr>
          <p:cNvPr id="6" name="图示 5"/>
          <p:cNvGraphicFramePr/>
          <p:nvPr>
            <p:extLst>
              <p:ext uri="{D42A27DB-BD31-4B8C-83A1-F6EECF244321}">
                <p14:modId xmlns:p14="http://schemas.microsoft.com/office/powerpoint/2010/main" val="372399862"/>
              </p:ext>
            </p:extLst>
          </p:nvPr>
        </p:nvGraphicFramePr>
        <p:xfrm>
          <a:off x="0" y="1130682"/>
          <a:ext cx="3751384" cy="2662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表格 2">
            <a:extLst>
              <a:ext uri="{FF2B5EF4-FFF2-40B4-BE49-F238E27FC236}">
                <a16:creationId xmlns="" xmlns:a16="http://schemas.microsoft.com/office/drawing/2014/main" id="{F4394E40-0666-44A6-8A09-000D3E35CC14}"/>
              </a:ext>
            </a:extLst>
          </p:cNvPr>
          <p:cNvGraphicFramePr>
            <a:graphicFrameLocks noGrp="1"/>
          </p:cNvGraphicFramePr>
          <p:nvPr>
            <p:extLst>
              <p:ext uri="{D42A27DB-BD31-4B8C-83A1-F6EECF244321}">
                <p14:modId xmlns:p14="http://schemas.microsoft.com/office/powerpoint/2010/main" val="1268847840"/>
              </p:ext>
            </p:extLst>
          </p:nvPr>
        </p:nvGraphicFramePr>
        <p:xfrm>
          <a:off x="469291" y="3969098"/>
          <a:ext cx="8300494" cy="289560"/>
        </p:xfrm>
        <a:graphic>
          <a:graphicData uri="http://schemas.openxmlformats.org/drawingml/2006/table">
            <a:tbl>
              <a:tblPr firstRow="1" bandRow="1">
                <a:tableStyleId>{5C22544A-7EE6-4342-B048-85BDC9FD1C3A}</a:tableStyleId>
              </a:tblPr>
              <a:tblGrid>
                <a:gridCol w="8300494">
                  <a:extLst>
                    <a:ext uri="{9D8B030D-6E8A-4147-A177-3AD203B41FA5}">
                      <a16:colId xmlns="" xmlns:a16="http://schemas.microsoft.com/office/drawing/2014/main" val="1710647200"/>
                    </a:ext>
                  </a:extLst>
                </a:gridCol>
              </a:tblGrid>
              <a:tr h="221064">
                <a:tc>
                  <a:txBody>
                    <a:bodyPr/>
                    <a:lstStyle/>
                    <a:p>
                      <a:pPr algn="ctr"/>
                      <a:endParaRPr lang="zh-CN" altLang="en-US" sz="1300" dirty="0">
                        <a:solidFill>
                          <a:schemeClr val="tx1"/>
                        </a:solidFill>
                        <a:latin typeface="楷体" panose="02010609060101010101" pitchFamily="49" charset="-122"/>
                        <a:ea typeface="楷体" panose="02010609060101010101" pitchFamily="49" charset="-122"/>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540374402"/>
                  </a:ext>
                </a:extLst>
              </a:tr>
            </a:tbl>
          </a:graphicData>
        </a:graphic>
      </p:graphicFrame>
    </p:spTree>
    <p:extLst>
      <p:ext uri="{BB962C8B-B14F-4D97-AF65-F5344CB8AC3E}">
        <p14:creationId xmlns:p14="http://schemas.microsoft.com/office/powerpoint/2010/main" val="19215561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578828" y="4066221"/>
          <a:ext cx="5154635" cy="2159000"/>
        </p:xfrm>
        <a:graphic>
          <a:graphicData uri="http://schemas.openxmlformats.org/drawingml/2006/table">
            <a:tbl>
              <a:tblPr firstRow="1" bandRow="1">
                <a:tableStyleId>{5C22544A-7EE6-4342-B048-85BDC9FD1C3A}</a:tableStyleId>
              </a:tblPr>
              <a:tblGrid>
                <a:gridCol w="586700">
                  <a:extLst>
                    <a:ext uri="{9D8B030D-6E8A-4147-A177-3AD203B41FA5}">
                      <a16:colId xmlns="" xmlns:a16="http://schemas.microsoft.com/office/drawing/2014/main" val="20000"/>
                    </a:ext>
                  </a:extLst>
                </a:gridCol>
                <a:gridCol w="723087">
                  <a:extLst>
                    <a:ext uri="{9D8B030D-6E8A-4147-A177-3AD203B41FA5}">
                      <a16:colId xmlns="" xmlns:a16="http://schemas.microsoft.com/office/drawing/2014/main" val="20003"/>
                    </a:ext>
                  </a:extLst>
                </a:gridCol>
                <a:gridCol w="723087">
                  <a:extLst>
                    <a:ext uri="{9D8B030D-6E8A-4147-A177-3AD203B41FA5}">
                      <a16:colId xmlns="" xmlns:a16="http://schemas.microsoft.com/office/drawing/2014/main" val="20004"/>
                    </a:ext>
                  </a:extLst>
                </a:gridCol>
                <a:gridCol w="723087">
                  <a:extLst>
                    <a:ext uri="{9D8B030D-6E8A-4147-A177-3AD203B41FA5}">
                      <a16:colId xmlns="" xmlns:a16="http://schemas.microsoft.com/office/drawing/2014/main" val="3184767876"/>
                    </a:ext>
                  </a:extLst>
                </a:gridCol>
                <a:gridCol w="723087">
                  <a:extLst>
                    <a:ext uri="{9D8B030D-6E8A-4147-A177-3AD203B41FA5}">
                      <a16:colId xmlns="" xmlns:a16="http://schemas.microsoft.com/office/drawing/2014/main" val="2740044148"/>
                    </a:ext>
                  </a:extLst>
                </a:gridCol>
                <a:gridCol w="952500">
                  <a:extLst>
                    <a:ext uri="{9D8B030D-6E8A-4147-A177-3AD203B41FA5}">
                      <a16:colId xmlns="" xmlns:a16="http://schemas.microsoft.com/office/drawing/2014/main" val="20005"/>
                    </a:ext>
                  </a:extLst>
                </a:gridCol>
                <a:gridCol w="723087">
                  <a:extLst>
                    <a:ext uri="{9D8B030D-6E8A-4147-A177-3AD203B41FA5}">
                      <a16:colId xmlns="" xmlns:a16="http://schemas.microsoft.com/office/drawing/2014/main" val="20006"/>
                    </a:ext>
                  </a:extLst>
                </a:gridCol>
              </a:tblGrid>
              <a:tr h="370840">
                <a:tc rowSpan="2">
                  <a:txBody>
                    <a:bodyPr/>
                    <a:lstStyle/>
                    <a:p>
                      <a:pPr algn="ctr"/>
                      <a:r>
                        <a:rPr lang="zh-CN" altLang="en-US" sz="1400" dirty="0">
                          <a:latin typeface="Times New Roman" panose="02020603050405020304" pitchFamily="18" charset="0"/>
                          <a:cs typeface="Times New Roman" panose="02020603050405020304" pitchFamily="18" charset="0"/>
                        </a:rPr>
                        <a:t>项目</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lang="en-US" altLang="zh-CN" dirty="0">
                          <a:latin typeface="Times New Roman" panose="02020603050405020304" pitchFamily="18" charset="0"/>
                          <a:cs typeface="Times New Roman" panose="02020603050405020304" pitchFamily="18" charset="0"/>
                        </a:rPr>
                        <a:t>2017</a:t>
                      </a:r>
                      <a:r>
                        <a:rPr lang="zh-CN" altLang="en-US" dirty="0">
                          <a:latin typeface="Times New Roman" panose="02020603050405020304" pitchFamily="18" charset="0"/>
                          <a:cs typeface="Times New Roman" panose="02020603050405020304" pitchFamily="18" charset="0"/>
                        </a:rPr>
                        <a:t>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tc>
                <a:tc gridSpan="2">
                  <a:txBody>
                    <a:bodyPr/>
                    <a:lstStyle/>
                    <a:p>
                      <a:pPr algn="ctr"/>
                      <a:r>
                        <a:rPr lang="en-US" altLang="zh-CN" dirty="0">
                          <a:latin typeface="Times New Roman" panose="02020603050405020304" pitchFamily="18" charset="0"/>
                          <a:cs typeface="Times New Roman" panose="02020603050405020304" pitchFamily="18" charset="0"/>
                        </a:rPr>
                        <a:t>2018</a:t>
                      </a:r>
                      <a:r>
                        <a:rPr lang="zh-CN" altLang="en-US" dirty="0">
                          <a:latin typeface="Times New Roman" panose="02020603050405020304" pitchFamily="18" charset="0"/>
                          <a:cs typeface="Times New Roman" panose="02020603050405020304" pitchFamily="18" charset="0"/>
                        </a:rPr>
                        <a:t>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lang="en-US" altLang="zh-CN" dirty="0">
                          <a:latin typeface="Times New Roman" panose="02020603050405020304" pitchFamily="18" charset="0"/>
                          <a:cs typeface="Times New Roman" panose="02020603050405020304" pitchFamily="18" charset="0"/>
                        </a:rPr>
                        <a:t>2019</a:t>
                      </a:r>
                      <a:r>
                        <a:rPr lang="zh-CN" altLang="en-US" dirty="0">
                          <a:latin typeface="Times New Roman" panose="02020603050405020304" pitchFamily="18" charset="0"/>
                          <a:cs typeface="Times New Roman" panose="02020603050405020304" pitchFamily="18" charset="0"/>
                        </a:rPr>
                        <a:t>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0"/>
                  </a:ext>
                </a:extLst>
              </a:tr>
              <a:tr h="370840">
                <a:tc vMerge="1">
                  <a:txBody>
                    <a:bodyPr/>
                    <a:lstStyle/>
                    <a:p>
                      <a:endParaRPr lang="zh-CN" altLang="en-US" dirty="0"/>
                    </a:p>
                  </a:txBody>
                  <a:tcPr/>
                </a:tc>
                <a:tc>
                  <a:txBody>
                    <a:bodyPr/>
                    <a:lstStyle/>
                    <a:p>
                      <a:pPr algn="ctr"/>
                      <a:r>
                        <a:rPr lang="zh-CN" altLang="en-US"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金额（元）</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zh-CN" altLang="en-US"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占比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zh-CN" altLang="en-US"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金额（元）</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zh-CN" altLang="en-US"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占比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zh-CN" altLang="en-US"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金额</a:t>
                      </a:r>
                      <a:endParaRPr lang="en-US" altLang="zh-CN"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（元）</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zh-CN" altLang="en-US"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占比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1"/>
                  </a:ext>
                </a:extLst>
              </a:tr>
              <a:tr h="370840">
                <a:tc>
                  <a:txBody>
                    <a:bodyPr/>
                    <a:lstStyle/>
                    <a:p>
                      <a:pPr algn="ctr"/>
                      <a:r>
                        <a:rPr lang="zh-CN" altLang="en-US" sz="1200" b="0" dirty="0">
                          <a:latin typeface="Times New Roman" panose="02020603050405020304" pitchFamily="18" charset="0"/>
                          <a:ea typeface="楷体" panose="02010609060101010101" pitchFamily="49" charset="-122"/>
                          <a:cs typeface="Times New Roman" panose="02020603050405020304" pitchFamily="18" charset="0"/>
                        </a:rPr>
                        <a:t>直销模式</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107,600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sz="1200" b="0" dirty="0">
                          <a:latin typeface="Times New Roman" panose="02020603050405020304" pitchFamily="18" charset="0"/>
                          <a:ea typeface="楷体" panose="02010609060101010101" pitchFamily="49" charset="-122"/>
                          <a:cs typeface="Times New Roman" panose="02020603050405020304" pitchFamily="18" charset="0"/>
                        </a:rPr>
                        <a:t>100%</a:t>
                      </a:r>
                      <a:endParaRPr lang="zh-CN" altLang="en-US" sz="1200" b="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549,800</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sz="1200" b="0" dirty="0">
                          <a:latin typeface="Times New Roman" panose="02020603050405020304" pitchFamily="18" charset="0"/>
                          <a:ea typeface="楷体" panose="02010609060101010101" pitchFamily="49" charset="-122"/>
                          <a:cs typeface="Times New Roman" panose="02020603050405020304" pitchFamily="18" charset="0"/>
                        </a:rPr>
                        <a:t>35.76%</a:t>
                      </a:r>
                      <a:endParaRPr lang="zh-CN" altLang="en-US" sz="1200" b="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685800" rtl="0" eaLnBrk="1" fontAlgn="ctr" latinLnBrk="0" hangingPunct="1"/>
                      <a:r>
                        <a:rPr lang="en-US" altLang="zh-CN" sz="1200" b="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290,567.59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685800" rtl="0" eaLnBrk="1" fontAlgn="ctr" latinLnBrk="0" hangingPunct="1"/>
                      <a:r>
                        <a:rPr lang="en-US" altLang="zh-CN" sz="1200" b="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7.91%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zh-CN" altLang="en-US" sz="1200" b="0" dirty="0">
                          <a:latin typeface="Times New Roman" panose="02020603050405020304" pitchFamily="18" charset="0"/>
                          <a:ea typeface="楷体" panose="02010609060101010101" pitchFamily="49" charset="-122"/>
                          <a:cs typeface="Times New Roman" panose="02020603050405020304" pitchFamily="18" charset="0"/>
                        </a:rPr>
                        <a:t>经销模式</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sz="1200" b="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200" b="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sz="1200" b="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200" b="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987,600</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sz="1200" b="0" dirty="0">
                          <a:latin typeface="Times New Roman" panose="02020603050405020304" pitchFamily="18" charset="0"/>
                          <a:ea typeface="楷体" panose="02010609060101010101" pitchFamily="49" charset="-122"/>
                          <a:cs typeface="Times New Roman" panose="02020603050405020304" pitchFamily="18" charset="0"/>
                        </a:rPr>
                        <a:t>64.24%</a:t>
                      </a:r>
                      <a:endParaRPr lang="zh-CN" altLang="en-US" sz="1200" b="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685800" rtl="0" eaLnBrk="1" fontAlgn="ctr" latinLnBrk="0" hangingPunct="1"/>
                      <a:r>
                        <a:rPr lang="zh-CN" altLang="en-US" sz="1200" b="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3,383,596.28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685800" rtl="0" eaLnBrk="1" fontAlgn="ctr" latinLnBrk="0" hangingPunct="1"/>
                      <a:r>
                        <a:rPr lang="en-US" altLang="zh-CN" sz="1200" b="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92.09%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zh-CN" altLang="en-US" sz="1200" b="0" dirty="0">
                          <a:latin typeface="Times New Roman" panose="02020603050405020304" pitchFamily="18" charset="0"/>
                          <a:ea typeface="楷体" panose="02010609060101010101" pitchFamily="49" charset="-122"/>
                          <a:cs typeface="Times New Roman" panose="02020603050405020304" pitchFamily="18" charset="0"/>
                        </a:rPr>
                        <a:t>合计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107,600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sz="1200" b="0" dirty="0">
                          <a:latin typeface="Times New Roman" panose="02020603050405020304" pitchFamily="18" charset="0"/>
                          <a:ea typeface="楷体" panose="02010609060101010101" pitchFamily="49" charset="-122"/>
                          <a:cs typeface="Times New Roman" panose="02020603050405020304" pitchFamily="18" charset="0"/>
                        </a:rPr>
                        <a:t>100%</a:t>
                      </a:r>
                      <a:endParaRPr lang="zh-CN" altLang="en-US" sz="1200" b="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1,537,400</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sz="1200" b="0" dirty="0">
                          <a:latin typeface="Times New Roman" panose="02020603050405020304" pitchFamily="18" charset="0"/>
                          <a:ea typeface="楷体" panose="02010609060101010101" pitchFamily="49" charset="-122"/>
                          <a:cs typeface="Times New Roman" panose="02020603050405020304" pitchFamily="18" charset="0"/>
                        </a:rPr>
                        <a:t>100%</a:t>
                      </a:r>
                      <a:endParaRPr lang="zh-CN" altLang="en-US" sz="1200" b="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685800" rtl="0" eaLnBrk="1" fontAlgn="ctr" latinLnBrk="0" hangingPunct="1"/>
                      <a:r>
                        <a:rPr lang="zh-CN" altLang="en-US" sz="1200" b="0" kern="1200">
                          <a:solidFill>
                            <a:schemeClr val="dk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200" b="0" kern="1200">
                          <a:solidFill>
                            <a:schemeClr val="dk1"/>
                          </a:solidFill>
                          <a:latin typeface="Times New Roman" panose="02020603050405020304" pitchFamily="18" charset="0"/>
                          <a:ea typeface="楷体" panose="02010609060101010101" pitchFamily="49" charset="-122"/>
                          <a:cs typeface="Times New Roman" panose="02020603050405020304" pitchFamily="18" charset="0"/>
                        </a:rPr>
                        <a:t>3,674,163.87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685800" rtl="0" eaLnBrk="1" fontAlgn="ctr" latinLnBrk="0" hangingPunct="1"/>
                      <a:r>
                        <a:rPr lang="en-US" altLang="zh-CN" sz="1200" b="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100%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3" name="矩形 2"/>
          <p:cNvSpPr/>
          <p:nvPr/>
        </p:nvSpPr>
        <p:spPr>
          <a:xfrm>
            <a:off x="296425" y="1131753"/>
            <a:ext cx="8747091" cy="68820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cs typeface="微软雅黑" panose="020B0503020204020204" pitchFamily="34" charset="-122"/>
              </a:rPr>
              <a:t>以胃部疾病筛查为主要目标市场，采用“</a:t>
            </a:r>
            <a:r>
              <a:rPr lang="zh-CN" altLang="en-US" sz="1400" b="1" dirty="0">
                <a:latin typeface="楷体" panose="02010609060101010101" pitchFamily="49" charset="-122"/>
                <a:ea typeface="楷体" panose="02010609060101010101" pitchFamily="49" charset="-122"/>
                <a:cs typeface="微软雅黑" panose="020B0503020204020204" pitchFamily="34" charset="-122"/>
              </a:rPr>
              <a:t>直销、经销和投放相结合，直销</a:t>
            </a:r>
            <a:r>
              <a:rPr lang="en-US" altLang="zh-CN" sz="14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400" b="1" dirty="0">
                <a:latin typeface="楷体" panose="02010609060101010101" pitchFamily="49" charset="-122"/>
                <a:ea typeface="楷体" panose="02010609060101010101" pitchFamily="49" charset="-122"/>
                <a:cs typeface="微软雅黑" panose="020B0503020204020204" pitchFamily="34" charset="-122"/>
              </a:rPr>
              <a:t>经销（</a:t>
            </a:r>
            <a:r>
              <a:rPr lang="en-US" altLang="zh-CN" sz="1400" b="1" dirty="0">
                <a:latin typeface="楷体" panose="02010609060101010101" pitchFamily="49" charset="-122"/>
                <a:ea typeface="楷体" panose="02010609060101010101" pitchFamily="49" charset="-122"/>
                <a:cs typeface="微软雅黑" panose="020B0503020204020204" pitchFamily="34" charset="-122"/>
              </a:rPr>
              <a:t>70%</a:t>
            </a:r>
            <a:r>
              <a:rPr lang="zh-CN" altLang="en-US" sz="1400" b="1" dirty="0">
                <a:latin typeface="楷体" panose="02010609060101010101" pitchFamily="49" charset="-122"/>
                <a:ea typeface="楷体" panose="02010609060101010101" pitchFamily="49" charset="-122"/>
                <a:cs typeface="微软雅黑" panose="020B0503020204020204" pitchFamily="34" charset="-122"/>
              </a:rPr>
              <a:t>）为主，投放（</a:t>
            </a:r>
            <a:r>
              <a:rPr lang="en-US" altLang="zh-CN" sz="1400" b="1" dirty="0">
                <a:latin typeface="楷体" panose="02010609060101010101" pitchFamily="49" charset="-122"/>
                <a:ea typeface="楷体" panose="02010609060101010101" pitchFamily="49" charset="-122"/>
                <a:cs typeface="微软雅黑" panose="020B0503020204020204" pitchFamily="34" charset="-122"/>
              </a:rPr>
              <a:t>30%</a:t>
            </a:r>
            <a:r>
              <a:rPr lang="zh-CN" altLang="en-US" sz="1400" b="1" dirty="0">
                <a:latin typeface="楷体" panose="02010609060101010101" pitchFamily="49" charset="-122"/>
                <a:ea typeface="楷体" panose="02010609060101010101" pitchFamily="49" charset="-122"/>
                <a:cs typeface="微软雅黑" panose="020B0503020204020204" pitchFamily="34" charset="-122"/>
              </a:rPr>
              <a:t>）为辅</a:t>
            </a:r>
            <a:r>
              <a:rPr lang="zh-CN" altLang="en-US" sz="1400" dirty="0">
                <a:latin typeface="楷体" panose="02010609060101010101" pitchFamily="49" charset="-122"/>
                <a:ea typeface="楷体" panose="02010609060101010101" pitchFamily="49" charset="-122"/>
                <a:cs typeface="微软雅黑" panose="020B0503020204020204" pitchFamily="34" charset="-122"/>
              </a:rPr>
              <a:t>”营销模式。</a:t>
            </a:r>
          </a:p>
        </p:txBody>
      </p:sp>
      <p:graphicFrame>
        <p:nvGraphicFramePr>
          <p:cNvPr id="4" name="表格 3"/>
          <p:cNvGraphicFramePr>
            <a:graphicFrameLocks noGrp="1"/>
          </p:cNvGraphicFramePr>
          <p:nvPr/>
        </p:nvGraphicFramePr>
        <p:xfrm>
          <a:off x="922216" y="1949660"/>
          <a:ext cx="7495508" cy="1554480"/>
        </p:xfrm>
        <a:graphic>
          <a:graphicData uri="http://schemas.openxmlformats.org/drawingml/2006/table">
            <a:tbl>
              <a:tblPr>
                <a:tableStyleId>{9D7B26C5-4107-4FEC-AEDC-1716B250A1EF}</a:tableStyleId>
              </a:tblPr>
              <a:tblGrid>
                <a:gridCol w="954405">
                  <a:extLst>
                    <a:ext uri="{9D8B030D-6E8A-4147-A177-3AD203B41FA5}">
                      <a16:colId xmlns="" xmlns:a16="http://schemas.microsoft.com/office/drawing/2014/main" val="20000"/>
                    </a:ext>
                  </a:extLst>
                </a:gridCol>
                <a:gridCol w="6541103">
                  <a:extLst>
                    <a:ext uri="{9D8B030D-6E8A-4147-A177-3AD203B41FA5}">
                      <a16:colId xmlns="" xmlns:a16="http://schemas.microsoft.com/office/drawing/2014/main" val="20001"/>
                    </a:ext>
                  </a:extLst>
                </a:gridCol>
              </a:tblGrid>
              <a:tr h="370840">
                <a:tc>
                  <a:txBody>
                    <a:bodyPr/>
                    <a:lstStyle/>
                    <a:p>
                      <a:r>
                        <a:rPr lang="zh-CN" altLang="en-US" dirty="0">
                          <a:latin typeface="楷体" panose="02010609060101010101" pitchFamily="49" charset="-122"/>
                          <a:ea typeface="楷体" panose="02010609060101010101" pitchFamily="49" charset="-122"/>
                        </a:rPr>
                        <a:t>直销模式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400" kern="1200" dirty="0">
                          <a:solidFill>
                            <a:schemeClr val="tx1"/>
                          </a:solidFill>
                          <a:latin typeface="楷体" panose="02010609060101010101" pitchFamily="49" charset="-122"/>
                          <a:ea typeface="楷体" panose="02010609060101010101" pitchFamily="49" charset="-122"/>
                          <a:cs typeface="+mn-cs"/>
                          <a:sym typeface="+mn-lt"/>
                        </a:rPr>
                        <a:t>针对民营体检机构（连锁体检中心）、部分民营医院直销模式，可提供</a:t>
                      </a:r>
                      <a:r>
                        <a:rPr lang="zh-CN" altLang="en-US" sz="1400" b="1" kern="1200" dirty="0">
                          <a:solidFill>
                            <a:schemeClr val="tx1"/>
                          </a:solidFill>
                          <a:latin typeface="楷体" panose="02010609060101010101" pitchFamily="49" charset="-122"/>
                          <a:ea typeface="楷体" panose="02010609060101010101" pitchFamily="49" charset="-122"/>
                          <a:cs typeface="+mn-cs"/>
                          <a:sym typeface="+mn-lt"/>
                        </a:rPr>
                        <a:t>融资租赁</a:t>
                      </a:r>
                      <a:r>
                        <a:rPr lang="zh-CN" altLang="en-US" sz="1400" kern="1200" dirty="0">
                          <a:solidFill>
                            <a:schemeClr val="tx1"/>
                          </a:solidFill>
                          <a:latin typeface="楷体" panose="02010609060101010101" pitchFamily="49" charset="-122"/>
                          <a:ea typeface="楷体" panose="02010609060101010101" pitchFamily="49" charset="-122"/>
                          <a:cs typeface="+mn-cs"/>
                          <a:sym typeface="+mn-lt"/>
                        </a:rPr>
                        <a:t>的付款选择</a:t>
                      </a:r>
                      <a:r>
                        <a:rPr lang="zh-CN" altLang="en-US" sz="1350" kern="1200" dirty="0">
                          <a:solidFill>
                            <a:schemeClr val="tx1"/>
                          </a:solidFill>
                          <a:latin typeface="楷体" panose="02010609060101010101" pitchFamily="49" charset="-122"/>
                          <a:ea typeface="楷体" panose="02010609060101010101" pitchFamily="49" charset="-122"/>
                          <a:cs typeface="+mn-cs"/>
                          <a:sym typeface="+mn-lt"/>
                        </a:rPr>
                        <a:t>。</a:t>
                      </a:r>
                      <a:endParaRPr lang="en-US" altLang="zh-CN" sz="1400" kern="1200" dirty="0">
                        <a:solidFill>
                          <a:schemeClr val="tx1"/>
                        </a:solidFill>
                        <a:latin typeface="楷体" panose="02010609060101010101" pitchFamily="49" charset="-122"/>
                        <a:ea typeface="楷体" panose="02010609060101010101" pitchFamily="49" charset="-122"/>
                        <a:cs typeface="+mn-cs"/>
                        <a:sym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zh-CN" altLang="en-US" dirty="0">
                          <a:latin typeface="楷体" panose="02010609060101010101" pitchFamily="49" charset="-122"/>
                          <a:ea typeface="楷体" panose="02010609060101010101" pitchFamily="49" charset="-122"/>
                        </a:rPr>
                        <a:t>经销模式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400" kern="1200" dirty="0">
                          <a:solidFill>
                            <a:schemeClr val="tx1"/>
                          </a:solidFill>
                          <a:latin typeface="楷体" panose="02010609060101010101" pitchFamily="49" charset="-122"/>
                          <a:ea typeface="楷体" panose="02010609060101010101" pitchFamily="49" charset="-122"/>
                          <a:cs typeface="+mn-cs"/>
                          <a:sym typeface="+mn-lt"/>
                        </a:rPr>
                        <a:t>针对公立医院和部分民营医院，采用经销模式，其一般都有相对固定的供应商，采用</a:t>
                      </a:r>
                      <a:r>
                        <a:rPr lang="zh-CN" altLang="en-US" sz="1400" b="1" kern="1200" dirty="0">
                          <a:solidFill>
                            <a:schemeClr val="tx1"/>
                          </a:solidFill>
                          <a:latin typeface="楷体" panose="02010609060101010101" pitchFamily="49" charset="-122"/>
                          <a:ea typeface="楷体" panose="02010609060101010101" pitchFamily="49" charset="-122"/>
                          <a:cs typeface="+mn-cs"/>
                          <a:sym typeface="+mn-lt"/>
                        </a:rPr>
                        <a:t>招标流程</a:t>
                      </a:r>
                      <a:r>
                        <a:rPr lang="zh-CN" altLang="en-US" sz="1400" kern="1200" dirty="0">
                          <a:solidFill>
                            <a:schemeClr val="tx1"/>
                          </a:solidFill>
                          <a:latin typeface="楷体" panose="02010609060101010101" pitchFamily="49" charset="-122"/>
                          <a:ea typeface="楷体" panose="02010609060101010101" pitchFamily="49" charset="-122"/>
                          <a:cs typeface="+mn-cs"/>
                          <a:sym typeface="+mn-lt"/>
                        </a:rPr>
                        <a:t>采购。</a:t>
                      </a:r>
                      <a:endParaRPr lang="en-US" altLang="zh-CN" sz="1400" kern="1200" dirty="0">
                        <a:solidFill>
                          <a:schemeClr val="tx1"/>
                        </a:solidFill>
                        <a:latin typeface="楷体" panose="02010609060101010101" pitchFamily="49" charset="-122"/>
                        <a:ea typeface="楷体" panose="02010609060101010101" pitchFamily="49" charset="-122"/>
                        <a:cs typeface="+mn-cs"/>
                        <a:sym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r>
                        <a:rPr lang="zh-CN" altLang="en-US" dirty="0">
                          <a:latin typeface="楷体" panose="02010609060101010101" pitchFamily="49" charset="-122"/>
                          <a:ea typeface="楷体" panose="02010609060101010101" pitchFamily="49" charset="-122"/>
                        </a:rPr>
                        <a:t>投放模式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400" kern="1200" dirty="0">
                          <a:solidFill>
                            <a:schemeClr val="tx1"/>
                          </a:solidFill>
                          <a:latin typeface="楷体" panose="02010609060101010101" pitchFamily="49" charset="-122"/>
                          <a:ea typeface="楷体" panose="02010609060101010101" pitchFamily="49" charset="-122"/>
                          <a:cs typeface="+mn-cs"/>
                          <a:sym typeface="+mn-lt"/>
                        </a:rPr>
                        <a:t>根据公司设定的投放标准要求，对符合标准的医疗机构采用设备投放模式，实现</a:t>
                      </a:r>
                      <a:r>
                        <a:rPr lang="zh-CN" altLang="en-US" sz="1400" b="1" kern="1200" dirty="0">
                          <a:solidFill>
                            <a:schemeClr val="tx1"/>
                          </a:solidFill>
                          <a:latin typeface="楷体" panose="02010609060101010101" pitchFamily="49" charset="-122"/>
                          <a:ea typeface="楷体" panose="02010609060101010101" pitchFamily="49" charset="-122"/>
                          <a:cs typeface="+mn-cs"/>
                          <a:sym typeface="+mn-lt"/>
                        </a:rPr>
                        <a:t>耗材销售</a:t>
                      </a:r>
                      <a:r>
                        <a:rPr lang="zh-CN" altLang="en-US" sz="1400" kern="1200" dirty="0">
                          <a:solidFill>
                            <a:schemeClr val="tx1"/>
                          </a:solidFill>
                          <a:latin typeface="楷体" panose="02010609060101010101" pitchFamily="49" charset="-122"/>
                          <a:ea typeface="楷体" panose="02010609060101010101" pitchFamily="49" charset="-122"/>
                          <a:cs typeface="+mn-cs"/>
                          <a:sym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graphicFrame>
        <p:nvGraphicFramePr>
          <p:cNvPr id="5" name="表格 2">
            <a:extLst>
              <a:ext uri="{FF2B5EF4-FFF2-40B4-BE49-F238E27FC236}">
                <a16:creationId xmlns="" xmlns:a16="http://schemas.microsoft.com/office/drawing/2014/main" id="{F4394E40-0666-44A6-8A09-000D3E35CC14}"/>
              </a:ext>
            </a:extLst>
          </p:cNvPr>
          <p:cNvGraphicFramePr>
            <a:graphicFrameLocks noGrp="1"/>
          </p:cNvGraphicFramePr>
          <p:nvPr/>
        </p:nvGraphicFramePr>
        <p:xfrm>
          <a:off x="569774" y="3597309"/>
          <a:ext cx="8300494" cy="289560"/>
        </p:xfrm>
        <a:graphic>
          <a:graphicData uri="http://schemas.openxmlformats.org/drawingml/2006/table">
            <a:tbl>
              <a:tblPr firstRow="1" bandRow="1">
                <a:tableStyleId>{5C22544A-7EE6-4342-B048-85BDC9FD1C3A}</a:tableStyleId>
              </a:tblPr>
              <a:tblGrid>
                <a:gridCol w="8300494">
                  <a:extLst>
                    <a:ext uri="{9D8B030D-6E8A-4147-A177-3AD203B41FA5}">
                      <a16:colId xmlns="" xmlns:a16="http://schemas.microsoft.com/office/drawing/2014/main" val="1710647200"/>
                    </a:ext>
                  </a:extLst>
                </a:gridCol>
              </a:tblGrid>
              <a:tr h="270228">
                <a:tc>
                  <a:txBody>
                    <a:bodyPr/>
                    <a:lstStyle/>
                    <a:p>
                      <a:pPr algn="ctr"/>
                      <a:r>
                        <a:rPr lang="zh-CN" altLang="en-US" sz="1300" dirty="0">
                          <a:solidFill>
                            <a:schemeClr val="tx1"/>
                          </a:solidFill>
                          <a:latin typeface="楷体" panose="02010609060101010101" pitchFamily="49" charset="-122"/>
                          <a:ea typeface="楷体" panose="02010609060101010101" pitchFamily="49" charset="-122"/>
                        </a:rPr>
                        <a:t>不同的销售模式业务收入与占比情况</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540374402"/>
                  </a:ext>
                </a:extLst>
              </a:tr>
            </a:tbl>
          </a:graphicData>
        </a:graphic>
      </p:graphicFrame>
      <p:sp>
        <p:nvSpPr>
          <p:cNvPr id="6" name="TextBox 5"/>
          <p:cNvSpPr txBox="1"/>
          <p:nvPr/>
        </p:nvSpPr>
        <p:spPr>
          <a:xfrm>
            <a:off x="5947334" y="4175041"/>
            <a:ext cx="2934119" cy="1292662"/>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300" dirty="0"/>
              <a:t>公司的业务收入从单一的直销模式向复合模式的方向转变和布局，不断扩大经销比例，加强渠道建设，到</a:t>
            </a:r>
            <a:r>
              <a:rPr lang="en-US" altLang="zh-CN" sz="1300" dirty="0"/>
              <a:t>2019</a:t>
            </a:r>
            <a:r>
              <a:rPr lang="zh-CN" altLang="en-US" sz="1300" dirty="0"/>
              <a:t>年经销模式占据主要销售模式，达到</a:t>
            </a:r>
            <a:r>
              <a:rPr lang="en-US" altLang="zh-CN" sz="1300" dirty="0"/>
              <a:t>90%</a:t>
            </a:r>
            <a:r>
              <a:rPr lang="zh-CN" altLang="en-US" sz="1300" dirty="0"/>
              <a:t>以上，投放模式的收入待确认。</a:t>
            </a:r>
          </a:p>
        </p:txBody>
      </p:sp>
      <p:sp>
        <p:nvSpPr>
          <p:cNvPr id="8" name="Rectangle 9">
            <a:extLst>
              <a:ext uri="{FF2B5EF4-FFF2-40B4-BE49-F238E27FC236}">
                <a16:creationId xmlns="" xmlns:a16="http://schemas.microsoft.com/office/drawing/2014/main" id="{18331010-B9B3-444F-96BB-DA7B0141BC38}"/>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2 </a:t>
            </a:r>
            <a:r>
              <a:rPr lang="zh-CN" altLang="en-US" sz="2000" b="1" dirty="0">
                <a:solidFill>
                  <a:prstClr val="white"/>
                </a:solidFill>
                <a:latin typeface="+mj-ea"/>
                <a:cs typeface="Times New Roman" pitchFamily="18" charset="0"/>
              </a:rPr>
              <a:t>销售情况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cs typeface="Times New Roman" pitchFamily="18" charset="0"/>
              </a:rPr>
              <a:t>销售模式</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252295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444076541"/>
              </p:ext>
            </p:extLst>
          </p:nvPr>
        </p:nvGraphicFramePr>
        <p:xfrm>
          <a:off x="463309" y="3973592"/>
          <a:ext cx="4240404" cy="2096600"/>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8">
            <a:extLst>
              <a:ext uri="{FF2B5EF4-FFF2-40B4-BE49-F238E27FC236}">
                <a16:creationId xmlns="" xmlns:a16="http://schemas.microsoft.com/office/drawing/2014/main" id="{D3BF28AE-9A58-4591-91B6-40228B8F20F8}"/>
              </a:ext>
            </a:extLst>
          </p:cNvPr>
          <p:cNvSpPr>
            <a:spLocks noChangeArrowheads="1"/>
          </p:cNvSpPr>
          <p:nvPr/>
        </p:nvSpPr>
        <p:spPr bwMode="gray">
          <a:xfrm>
            <a:off x="268083" y="1075984"/>
            <a:ext cx="8553466" cy="202579"/>
          </a:xfrm>
          <a:prstGeom prst="rect">
            <a:avLst/>
          </a:prstGeom>
          <a:solidFill>
            <a:srgbClr val="004379"/>
          </a:solidFill>
          <a:ln w="9525">
            <a:noFill/>
            <a:prstDash val="dash"/>
            <a:miter lim="800000"/>
          </a:ln>
        </p:spPr>
        <p:txBody>
          <a:bodyPr lIns="108000" tIns="46784" rIns="46800" bIns="25200" anchor="ctr"/>
          <a:lstStyle>
            <a:lvl1pPr defTabSz="728345">
              <a:defRPr>
                <a:solidFill>
                  <a:schemeClr val="tx1"/>
                </a:solidFill>
                <a:latin typeface="Arial" pitchFamily="34" charset="0"/>
                <a:ea typeface="宋体" pitchFamily="2" charset="-122"/>
              </a:defRPr>
            </a:lvl1pPr>
            <a:lvl2pPr marL="742950" indent="-285750" defTabSz="728345">
              <a:defRPr>
                <a:solidFill>
                  <a:schemeClr val="tx1"/>
                </a:solidFill>
                <a:latin typeface="Arial" pitchFamily="34" charset="0"/>
                <a:ea typeface="宋体" pitchFamily="2" charset="-122"/>
              </a:defRPr>
            </a:lvl2pPr>
            <a:lvl3pPr marL="1143000" indent="-228600" defTabSz="728345">
              <a:defRPr>
                <a:solidFill>
                  <a:schemeClr val="tx1"/>
                </a:solidFill>
                <a:latin typeface="Arial" pitchFamily="34" charset="0"/>
                <a:ea typeface="宋体" pitchFamily="2" charset="-122"/>
              </a:defRPr>
            </a:lvl3pPr>
            <a:lvl4pPr marL="1600200" indent="-228600" defTabSz="728345">
              <a:defRPr>
                <a:solidFill>
                  <a:schemeClr val="tx1"/>
                </a:solidFill>
                <a:latin typeface="Arial" pitchFamily="34" charset="0"/>
                <a:ea typeface="宋体" pitchFamily="2" charset="-122"/>
              </a:defRPr>
            </a:lvl4pPr>
            <a:lvl5pPr marL="2057400" indent="-228600" defTabSz="728345">
              <a:defRPr>
                <a:solidFill>
                  <a:schemeClr val="tx1"/>
                </a:solidFill>
                <a:latin typeface="Arial" pitchFamily="34" charset="0"/>
                <a:ea typeface="宋体" pitchFamily="2" charset="-122"/>
              </a:defRPr>
            </a:lvl5pPr>
            <a:lvl6pPr marL="2514600" indent="-228600" defTabSz="72834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72834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72834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728345"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90000"/>
              </a:lnSpc>
            </a:pPr>
            <a:r>
              <a:rPr lang="zh-CN" altLang="en-US" sz="1400" b="1" dirty="0">
                <a:solidFill>
                  <a:prstClr val="white"/>
                </a:solidFill>
                <a:latin typeface="华文楷体" panose="02010600040101010101" pitchFamily="2" charset="-122"/>
                <a:ea typeface="华文楷体" panose="02010600040101010101" pitchFamily="2" charset="-122"/>
              </a:rPr>
              <a:t>收入主要构成</a:t>
            </a:r>
          </a:p>
        </p:txBody>
      </p:sp>
      <p:sp>
        <p:nvSpPr>
          <p:cNvPr id="5" name="TextBox 4"/>
          <p:cNvSpPr txBox="1"/>
          <p:nvPr/>
        </p:nvSpPr>
        <p:spPr>
          <a:xfrm>
            <a:off x="4872546" y="3973592"/>
            <a:ext cx="3949003" cy="1892826"/>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300" dirty="0"/>
              <a:t>总体来说，</a:t>
            </a:r>
            <a:r>
              <a:rPr lang="en-US" altLang="zh-CN" sz="1300" dirty="0"/>
              <a:t>2017-2019</a:t>
            </a:r>
            <a:r>
              <a:rPr lang="zh-CN" altLang="en-US" sz="1300" dirty="0"/>
              <a:t>年间，公司收入的构成为第一代成熟的产品线</a:t>
            </a:r>
            <a:r>
              <a:rPr lang="en-US" altLang="zh-CN" sz="1300" dirty="0"/>
              <a:t>—</a:t>
            </a:r>
            <a:r>
              <a:rPr lang="zh-CN" altLang="en-US" sz="1300" dirty="0"/>
              <a:t>胶囊肠镜，公司的主营业务收入实现了较大增幅的增长，从</a:t>
            </a:r>
            <a:r>
              <a:rPr lang="en-US" altLang="zh-CN" sz="1300" dirty="0"/>
              <a:t>2016</a:t>
            </a:r>
            <a:r>
              <a:rPr lang="zh-CN" altLang="en-US" sz="1300" dirty="0"/>
              <a:t>年的</a:t>
            </a:r>
            <a:r>
              <a:rPr lang="en-US" altLang="zh-CN" sz="1300" dirty="0"/>
              <a:t>4.06</a:t>
            </a:r>
            <a:r>
              <a:rPr lang="zh-CN" altLang="en-US" sz="1300" dirty="0"/>
              <a:t>万增长到</a:t>
            </a:r>
            <a:r>
              <a:rPr lang="en-US" altLang="zh-CN" sz="1300" dirty="0"/>
              <a:t>2019</a:t>
            </a:r>
            <a:r>
              <a:rPr lang="zh-CN" altLang="en-US" sz="1300" dirty="0"/>
              <a:t>年的</a:t>
            </a:r>
            <a:r>
              <a:rPr lang="en-US" altLang="zh-CN" sz="1300" dirty="0"/>
              <a:t>374.35</a:t>
            </a:r>
            <a:r>
              <a:rPr lang="zh-CN" altLang="en-US" sz="1300" dirty="0"/>
              <a:t>万。</a:t>
            </a:r>
            <a:endParaRPr lang="en-US" altLang="zh-CN" sz="1300" dirty="0"/>
          </a:p>
          <a:p>
            <a:endParaRPr lang="en-US" altLang="zh-CN" sz="1300" dirty="0"/>
          </a:p>
          <a:p>
            <a:pPr marL="285750" indent="-285750">
              <a:buFont typeface="Wingdings" panose="05000000000000000000" pitchFamily="2" charset="2"/>
              <a:buChar char="Ø"/>
            </a:pPr>
            <a:r>
              <a:rPr lang="zh-CN" altLang="en-US" sz="1300" dirty="0"/>
              <a:t>具体来说，公司的收入构成主要为胶囊业务，占比均为</a:t>
            </a:r>
            <a:r>
              <a:rPr lang="en-US" altLang="zh-CN" sz="1300" dirty="0"/>
              <a:t>83%</a:t>
            </a:r>
            <a:r>
              <a:rPr lang="zh-CN" altLang="en-US" sz="1300" dirty="0"/>
              <a:t>以上，这与公司投放</a:t>
            </a:r>
            <a:r>
              <a:rPr lang="en-US" altLang="zh-CN" sz="1300" dirty="0"/>
              <a:t>+</a:t>
            </a:r>
            <a:r>
              <a:rPr lang="zh-CN" altLang="en-US" sz="1300" dirty="0"/>
              <a:t>科室共建的营销模式有关，尤其是在</a:t>
            </a:r>
            <a:r>
              <a:rPr lang="en-US" altLang="zh-CN" sz="1300" dirty="0"/>
              <a:t>2019</a:t>
            </a:r>
            <a:r>
              <a:rPr lang="zh-CN" altLang="en-US" sz="1300" dirty="0"/>
              <a:t>年公司的肠胶囊实现了放量增长，年复合增长率为</a:t>
            </a:r>
            <a:r>
              <a:rPr lang="en-US" altLang="zh-CN" sz="1300" dirty="0"/>
              <a:t>138%</a:t>
            </a:r>
            <a:r>
              <a:rPr lang="zh-CN" altLang="en-US" sz="1300" dirty="0"/>
              <a:t>。</a:t>
            </a:r>
          </a:p>
        </p:txBody>
      </p:sp>
      <p:graphicFrame>
        <p:nvGraphicFramePr>
          <p:cNvPr id="8" name="表格 7"/>
          <p:cNvGraphicFramePr>
            <a:graphicFrameLocks noGrp="1"/>
          </p:cNvGraphicFramePr>
          <p:nvPr>
            <p:extLst>
              <p:ext uri="{D42A27DB-BD31-4B8C-83A1-F6EECF244321}">
                <p14:modId xmlns:p14="http://schemas.microsoft.com/office/powerpoint/2010/main" val="605273415"/>
              </p:ext>
            </p:extLst>
          </p:nvPr>
        </p:nvGraphicFramePr>
        <p:xfrm>
          <a:off x="557999" y="1515035"/>
          <a:ext cx="8028002" cy="2088000"/>
        </p:xfrm>
        <a:graphic>
          <a:graphicData uri="http://schemas.openxmlformats.org/drawingml/2006/table">
            <a:tbl>
              <a:tblPr firstRow="1" bandRow="1">
                <a:tableStyleId>{5C22544A-7EE6-4342-B048-85BDC9FD1C3A}</a:tableStyleId>
              </a:tblPr>
              <a:tblGrid>
                <a:gridCol w="1271552">
                  <a:extLst>
                    <a:ext uri="{9D8B030D-6E8A-4147-A177-3AD203B41FA5}">
                      <a16:colId xmlns="" xmlns:a16="http://schemas.microsoft.com/office/drawing/2014/main" val="20000"/>
                    </a:ext>
                  </a:extLst>
                </a:gridCol>
                <a:gridCol w="670293">
                  <a:extLst>
                    <a:ext uri="{9D8B030D-6E8A-4147-A177-3AD203B41FA5}">
                      <a16:colId xmlns="" xmlns:a16="http://schemas.microsoft.com/office/drawing/2014/main" val="20001"/>
                    </a:ext>
                  </a:extLst>
                </a:gridCol>
                <a:gridCol w="670293">
                  <a:extLst>
                    <a:ext uri="{9D8B030D-6E8A-4147-A177-3AD203B41FA5}">
                      <a16:colId xmlns="" xmlns:a16="http://schemas.microsoft.com/office/drawing/2014/main" val="20002"/>
                    </a:ext>
                  </a:extLst>
                </a:gridCol>
                <a:gridCol w="870709">
                  <a:extLst>
                    <a:ext uri="{9D8B030D-6E8A-4147-A177-3AD203B41FA5}">
                      <a16:colId xmlns="" xmlns:a16="http://schemas.microsoft.com/office/drawing/2014/main" val="20003"/>
                    </a:ext>
                  </a:extLst>
                </a:gridCol>
                <a:gridCol w="727715">
                  <a:extLst>
                    <a:ext uri="{9D8B030D-6E8A-4147-A177-3AD203B41FA5}">
                      <a16:colId xmlns="" xmlns:a16="http://schemas.microsoft.com/office/drawing/2014/main" val="20004"/>
                    </a:ext>
                  </a:extLst>
                </a:gridCol>
                <a:gridCol w="645593">
                  <a:extLst>
                    <a:ext uri="{9D8B030D-6E8A-4147-A177-3AD203B41FA5}">
                      <a16:colId xmlns="" xmlns:a16="http://schemas.microsoft.com/office/drawing/2014/main" val="20005"/>
                    </a:ext>
                  </a:extLst>
                </a:gridCol>
                <a:gridCol w="870709">
                  <a:extLst>
                    <a:ext uri="{9D8B030D-6E8A-4147-A177-3AD203B41FA5}">
                      <a16:colId xmlns="" xmlns:a16="http://schemas.microsoft.com/office/drawing/2014/main" val="20006"/>
                    </a:ext>
                  </a:extLst>
                </a:gridCol>
                <a:gridCol w="760136">
                  <a:extLst>
                    <a:ext uri="{9D8B030D-6E8A-4147-A177-3AD203B41FA5}">
                      <a16:colId xmlns="" xmlns:a16="http://schemas.microsoft.com/office/drawing/2014/main" val="20007"/>
                    </a:ext>
                  </a:extLst>
                </a:gridCol>
                <a:gridCol w="670293">
                  <a:extLst>
                    <a:ext uri="{9D8B030D-6E8A-4147-A177-3AD203B41FA5}">
                      <a16:colId xmlns="" xmlns:a16="http://schemas.microsoft.com/office/drawing/2014/main" val="20008"/>
                    </a:ext>
                  </a:extLst>
                </a:gridCol>
                <a:gridCol w="870709">
                  <a:extLst>
                    <a:ext uri="{9D8B030D-6E8A-4147-A177-3AD203B41FA5}">
                      <a16:colId xmlns="" xmlns:a16="http://schemas.microsoft.com/office/drawing/2014/main" val="20009"/>
                    </a:ext>
                  </a:extLst>
                </a:gridCol>
              </a:tblGrid>
              <a:tr h="292042">
                <a:tc rowSpan="2">
                  <a:txBody>
                    <a:bodyPr/>
                    <a:lstStyle/>
                    <a:p>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产品名称</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105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050" dirty="0">
                          <a:latin typeface="Times New Roman" panose="02020603050405020304" pitchFamily="18" charset="0"/>
                          <a:ea typeface="楷体" panose="02010609060101010101" pitchFamily="49" charset="-122"/>
                          <a:cs typeface="Times New Roman" panose="02020603050405020304" pitchFamily="18" charset="0"/>
                        </a:rPr>
                        <a:t>单位：万元</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3">
                  <a:txBody>
                    <a:bodyPr/>
                    <a:lstStyle/>
                    <a:p>
                      <a:pPr algn="ct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2017</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2018</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2019</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366924">
                <a:tc vMerge="1">
                  <a:txBody>
                    <a:bodyPr/>
                    <a:lstStyle/>
                    <a:p>
                      <a:endParaRPr lang="zh-CN" altLang="en-US" dirty="0"/>
                    </a:p>
                  </a:txBody>
                  <a:tcPr/>
                </a:tc>
                <a:tc>
                  <a:txBody>
                    <a:bodyPr/>
                    <a:lstStyle/>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收入</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占比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毛利率</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latinLnBrk="0" hangingPunct="1"/>
                      <a:r>
                        <a:rPr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收入</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latinLnBrk="0" hangingPunct="1"/>
                      <a:r>
                        <a:rPr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占比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latinLnBrk="0" hangingPunct="1"/>
                      <a:r>
                        <a:rPr lang="zh-CN" altLang="en-US" sz="12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毛利率</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收入</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占比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毛利率</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1"/>
                  </a:ext>
                </a:extLst>
              </a:tr>
              <a:tr h="336956">
                <a:tc>
                  <a:txBody>
                    <a:bodyPr/>
                    <a:lstStyle/>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肠胶囊</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4.06</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100%</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78.48%</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122.18</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fontAlgn="ctr"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83.41%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50.39%</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fontAlgn="ctr"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340.34</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90.91%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a:solidFill>
                            <a:schemeClr val="dk1"/>
                          </a:solidFill>
                          <a:latin typeface="Times New Roman" panose="02020603050405020304" pitchFamily="18" charset="0"/>
                          <a:ea typeface="楷体" panose="02010609060101010101" pitchFamily="49" charset="-122"/>
                          <a:cs typeface="Times New Roman" panose="02020603050405020304" pitchFamily="18" charset="0"/>
                        </a:rPr>
                        <a:t>31.19%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364026">
                <a:tc>
                  <a:txBody>
                    <a:bodyPr/>
                    <a:lstStyle/>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肠胶囊系统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4.73</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fontAlgn="ctr"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3.23%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81.07%</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fontAlgn="ctr"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26.90</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7.19%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-62.74%</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r h="364026">
                <a:tc>
                  <a:txBody>
                    <a:bodyPr/>
                    <a:lstStyle/>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医疗服务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19.58</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fontAlgn="ctr"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13.36%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b="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100%</a:t>
                      </a:r>
                      <a:endParaRPr lang="zh-CN" altLang="en-US" sz="1100" b="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fontAlgn="ctr"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7.11</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100%</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4"/>
                  </a:ext>
                </a:extLst>
              </a:tr>
              <a:tr h="364026">
                <a:tc>
                  <a:txBody>
                    <a:bodyPr/>
                    <a:lstStyle/>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合计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4.06</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100%</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146.49</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100%</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58.01%</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en-US" altLang="zh-CN" sz="1100" dirty="0">
                          <a:latin typeface="Times New Roman" panose="02020603050405020304" pitchFamily="18" charset="0"/>
                          <a:ea typeface="楷体" panose="02010609060101010101" pitchFamily="49" charset="-122"/>
                          <a:cs typeface="Times New Roman" panose="02020603050405020304" pitchFamily="18" charset="0"/>
                        </a:rPr>
                        <a:t>374.35</a:t>
                      </a:r>
                      <a:endParaRPr lang="zh-CN" altLang="en-US" sz="1100" dirty="0">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100%</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685800" rtl="0" eaLnBrk="1" latinLnBrk="0" hangingPunct="1"/>
                      <a:r>
                        <a:rPr lang="en-US" altLang="zh-CN"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rPr>
                        <a:t>25.75%</a:t>
                      </a:r>
                      <a:endParaRPr lang="zh-CN" altLang="en-US" sz="1100"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sp>
        <p:nvSpPr>
          <p:cNvPr id="7" name="Rectangle 9">
            <a:extLst>
              <a:ext uri="{FF2B5EF4-FFF2-40B4-BE49-F238E27FC236}">
                <a16:creationId xmlns="" xmlns:a16="http://schemas.microsoft.com/office/drawing/2014/main" id="{435A091B-6DC7-4711-B914-02C4F2148216}"/>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2 </a:t>
            </a:r>
            <a:r>
              <a:rPr lang="zh-CN" altLang="en-US" sz="2000" b="1" dirty="0">
                <a:solidFill>
                  <a:prstClr val="white"/>
                </a:solidFill>
                <a:latin typeface="+mj-ea"/>
                <a:cs typeface="Times New Roman" pitchFamily="18" charset="0"/>
              </a:rPr>
              <a:t>销售情况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cs typeface="Times New Roman" pitchFamily="18" charset="0"/>
              </a:rPr>
              <a:t>收入及毛利分析</a:t>
            </a:r>
            <a:r>
              <a:rPr lang="en-US" altLang="zh-CN" sz="2000" b="1" dirty="0">
                <a:solidFill>
                  <a:prstClr val="white"/>
                </a:solidFill>
                <a:latin typeface="+mj-ea"/>
                <a:cs typeface="Times New Roman" pitchFamily="18" charset="0"/>
              </a:rPr>
              <a:t>-</a:t>
            </a:r>
            <a:r>
              <a:rPr lang="zh-CN" altLang="en-US" sz="2000" b="1" dirty="0">
                <a:solidFill>
                  <a:prstClr val="white"/>
                </a:solidFill>
                <a:latin typeface="+mj-ea"/>
                <a:cs typeface="Times New Roman" pitchFamily="18" charset="0"/>
              </a:rPr>
              <a:t>按项目</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20661284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840158720"/>
              </p:ext>
            </p:extLst>
          </p:nvPr>
        </p:nvGraphicFramePr>
        <p:xfrm>
          <a:off x="-397463" y="3856590"/>
          <a:ext cx="4390692" cy="2544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图表 2"/>
          <p:cNvGraphicFramePr/>
          <p:nvPr>
            <p:extLst>
              <p:ext uri="{D42A27DB-BD31-4B8C-83A1-F6EECF244321}">
                <p14:modId xmlns:p14="http://schemas.microsoft.com/office/powerpoint/2010/main" val="3502907680"/>
              </p:ext>
            </p:extLst>
          </p:nvPr>
        </p:nvGraphicFramePr>
        <p:xfrm>
          <a:off x="2045832" y="3826442"/>
          <a:ext cx="5052336" cy="2580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p:cNvGraphicFramePr/>
          <p:nvPr>
            <p:extLst>
              <p:ext uri="{D42A27DB-BD31-4B8C-83A1-F6EECF244321}">
                <p14:modId xmlns:p14="http://schemas.microsoft.com/office/powerpoint/2010/main" val="2699006524"/>
              </p:ext>
            </p:extLst>
          </p:nvPr>
        </p:nvGraphicFramePr>
        <p:xfrm>
          <a:off x="4612193" y="3806346"/>
          <a:ext cx="5828044" cy="25977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表格 2">
            <a:extLst>
              <a:ext uri="{FF2B5EF4-FFF2-40B4-BE49-F238E27FC236}">
                <a16:creationId xmlns="" xmlns:a16="http://schemas.microsoft.com/office/drawing/2014/main" id="{F4394E40-0666-44A6-8A09-000D3E35CC14}"/>
              </a:ext>
            </a:extLst>
          </p:cNvPr>
          <p:cNvGraphicFramePr>
            <a:graphicFrameLocks noGrp="1"/>
          </p:cNvGraphicFramePr>
          <p:nvPr>
            <p:extLst>
              <p:ext uri="{D42A27DB-BD31-4B8C-83A1-F6EECF244321}">
                <p14:modId xmlns:p14="http://schemas.microsoft.com/office/powerpoint/2010/main" val="1309646551"/>
              </p:ext>
            </p:extLst>
          </p:nvPr>
        </p:nvGraphicFramePr>
        <p:xfrm>
          <a:off x="559535" y="3521808"/>
          <a:ext cx="8300494" cy="289560"/>
        </p:xfrm>
        <a:graphic>
          <a:graphicData uri="http://schemas.openxmlformats.org/drawingml/2006/table">
            <a:tbl>
              <a:tblPr firstRow="1" bandRow="1">
                <a:tableStyleId>{5C22544A-7EE6-4342-B048-85BDC9FD1C3A}</a:tableStyleId>
              </a:tblPr>
              <a:tblGrid>
                <a:gridCol w="8300494">
                  <a:extLst>
                    <a:ext uri="{9D8B030D-6E8A-4147-A177-3AD203B41FA5}">
                      <a16:colId xmlns="" xmlns:a16="http://schemas.microsoft.com/office/drawing/2014/main" val="1710647200"/>
                    </a:ext>
                  </a:extLst>
                </a:gridCol>
              </a:tblGrid>
              <a:tr h="0">
                <a:tc>
                  <a:txBody>
                    <a:bodyPr/>
                    <a:lstStyle/>
                    <a:p>
                      <a:pPr algn="ctr"/>
                      <a:r>
                        <a:rPr lang="en-US" altLang="zh-CN" sz="13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2019</a:t>
                      </a:r>
                      <a:r>
                        <a:rPr lang="zh-CN" altLang="en-US" sz="13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年三大业务收入区域构成情况</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540374402"/>
                  </a:ext>
                </a:extLst>
              </a:tr>
            </a:tbl>
          </a:graphicData>
        </a:graphic>
      </p:graphicFrame>
      <p:graphicFrame>
        <p:nvGraphicFramePr>
          <p:cNvPr id="7" name="表格 6">
            <a:extLst>
              <a:ext uri="{FF2B5EF4-FFF2-40B4-BE49-F238E27FC236}">
                <a16:creationId xmlns="" xmlns:a16="http://schemas.microsoft.com/office/drawing/2014/main" id="{15A3103A-0EBF-43B3-BBCE-9198FE3B6B01}"/>
              </a:ext>
            </a:extLst>
          </p:cNvPr>
          <p:cNvGraphicFramePr>
            <a:graphicFrameLocks noGrp="1"/>
          </p:cNvGraphicFramePr>
          <p:nvPr>
            <p:extLst>
              <p:ext uri="{D42A27DB-BD31-4B8C-83A1-F6EECF244321}">
                <p14:modId xmlns:p14="http://schemas.microsoft.com/office/powerpoint/2010/main" val="924292310"/>
              </p:ext>
            </p:extLst>
          </p:nvPr>
        </p:nvGraphicFramePr>
        <p:xfrm>
          <a:off x="762724" y="1583529"/>
          <a:ext cx="7920001" cy="1930975"/>
        </p:xfrm>
        <a:graphic>
          <a:graphicData uri="http://schemas.openxmlformats.org/drawingml/2006/table">
            <a:tbl>
              <a:tblPr>
                <a:tableStyleId>{5C22544A-7EE6-4342-B048-85BDC9FD1C3A}</a:tableStyleId>
              </a:tblPr>
              <a:tblGrid>
                <a:gridCol w="731550">
                  <a:extLst>
                    <a:ext uri="{9D8B030D-6E8A-4147-A177-3AD203B41FA5}">
                      <a16:colId xmlns="" xmlns:a16="http://schemas.microsoft.com/office/drawing/2014/main" val="1069869183"/>
                    </a:ext>
                  </a:extLst>
                </a:gridCol>
                <a:gridCol w="1325948">
                  <a:extLst>
                    <a:ext uri="{9D8B030D-6E8A-4147-A177-3AD203B41FA5}">
                      <a16:colId xmlns="" xmlns:a16="http://schemas.microsoft.com/office/drawing/2014/main" val="3777400180"/>
                    </a:ext>
                  </a:extLst>
                </a:gridCol>
                <a:gridCol w="1325948">
                  <a:extLst>
                    <a:ext uri="{9D8B030D-6E8A-4147-A177-3AD203B41FA5}">
                      <a16:colId xmlns="" xmlns:a16="http://schemas.microsoft.com/office/drawing/2014/main" val="871626819"/>
                    </a:ext>
                  </a:extLst>
                </a:gridCol>
                <a:gridCol w="878167">
                  <a:extLst>
                    <a:ext uri="{9D8B030D-6E8A-4147-A177-3AD203B41FA5}">
                      <a16:colId xmlns="" xmlns:a16="http://schemas.microsoft.com/office/drawing/2014/main" val="3289505034"/>
                    </a:ext>
                  </a:extLst>
                </a:gridCol>
                <a:gridCol w="1060764">
                  <a:extLst>
                    <a:ext uri="{9D8B030D-6E8A-4147-A177-3AD203B41FA5}">
                      <a16:colId xmlns="" xmlns:a16="http://schemas.microsoft.com/office/drawing/2014/main" val="3126797264"/>
                    </a:ext>
                  </a:extLst>
                </a:gridCol>
                <a:gridCol w="878167">
                  <a:extLst>
                    <a:ext uri="{9D8B030D-6E8A-4147-A177-3AD203B41FA5}">
                      <a16:colId xmlns="" xmlns:a16="http://schemas.microsoft.com/office/drawing/2014/main" val="3475693667"/>
                    </a:ext>
                  </a:extLst>
                </a:gridCol>
                <a:gridCol w="841290">
                  <a:extLst>
                    <a:ext uri="{9D8B030D-6E8A-4147-A177-3AD203B41FA5}">
                      <a16:colId xmlns="" xmlns:a16="http://schemas.microsoft.com/office/drawing/2014/main" val="2263100688"/>
                    </a:ext>
                  </a:extLst>
                </a:gridCol>
                <a:gridCol w="878167">
                  <a:extLst>
                    <a:ext uri="{9D8B030D-6E8A-4147-A177-3AD203B41FA5}">
                      <a16:colId xmlns="" xmlns:a16="http://schemas.microsoft.com/office/drawing/2014/main" val="1144836011"/>
                    </a:ext>
                  </a:extLst>
                </a:gridCol>
              </a:tblGrid>
              <a:tr h="206801">
                <a:tc rowSpan="2">
                  <a:txBody>
                    <a:bodyPr/>
                    <a:lstStyle/>
                    <a:p>
                      <a:pPr algn="ctr" fontAlgn="ctr"/>
                      <a:r>
                        <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业务名称</a:t>
                      </a:r>
                    </a:p>
                  </a:txBody>
                  <a:tcPr marL="7116" marR="7116" marT="7116" marB="0" anchor="ctr">
                    <a:solidFill>
                      <a:schemeClr val="accent1"/>
                    </a:solidFill>
                  </a:tcPr>
                </a:tc>
                <a:tc rowSpan="2">
                  <a:txBody>
                    <a:bodyPr/>
                    <a:lstStyle/>
                    <a:p>
                      <a:pPr algn="ctr" fontAlgn="ctr"/>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区域</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solidFill>
                      <a:schemeClr val="accent1"/>
                    </a:solidFill>
                  </a:tcPr>
                </a:tc>
                <a:tc gridSpan="2">
                  <a:txBody>
                    <a:bodyPr/>
                    <a:lstStyle/>
                    <a:p>
                      <a:pPr algn="ctr" fontAlgn="ctr"/>
                      <a:r>
                        <a:rPr lang="en-US" altLang="zh-CN"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2019</a:t>
                      </a:r>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年</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solidFill>
                      <a:schemeClr val="accent1"/>
                    </a:solidFill>
                  </a:tcPr>
                </a:tc>
                <a:tc hMerge="1">
                  <a:txBody>
                    <a:bodyPr/>
                    <a:lstStyle/>
                    <a:p>
                      <a:endParaRPr lang="zh-CN" altLang="en-US"/>
                    </a:p>
                  </a:txBody>
                  <a:tcPr/>
                </a:tc>
                <a:tc gridSpan="2">
                  <a:txBody>
                    <a:bodyPr/>
                    <a:lstStyle/>
                    <a:p>
                      <a:pPr algn="ctr" fontAlgn="ctr"/>
                      <a:r>
                        <a:rPr lang="en-US" altLang="zh-CN"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2018</a:t>
                      </a:r>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年</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solidFill>
                      <a:schemeClr val="accent1"/>
                    </a:solidFill>
                  </a:tcPr>
                </a:tc>
                <a:tc hMerge="1">
                  <a:txBody>
                    <a:bodyPr/>
                    <a:lstStyle/>
                    <a:p>
                      <a:endParaRPr lang="zh-CN" altLang="en-US"/>
                    </a:p>
                  </a:txBody>
                  <a:tcPr/>
                </a:tc>
                <a:tc gridSpan="2">
                  <a:txBody>
                    <a:bodyPr/>
                    <a:lstStyle/>
                    <a:p>
                      <a:pPr algn="ctr" fontAlgn="ctr"/>
                      <a:r>
                        <a:rPr lang="en-US" altLang="zh-CN"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2017</a:t>
                      </a:r>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年</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solidFill>
                      <a:schemeClr val="accent1"/>
                    </a:solidFill>
                  </a:tcPr>
                </a:tc>
                <a:tc hMerge="1">
                  <a:txBody>
                    <a:bodyPr/>
                    <a:lstStyle/>
                    <a:p>
                      <a:endParaRPr lang="zh-CN" altLang="en-US"/>
                    </a:p>
                  </a:txBody>
                  <a:tcPr/>
                </a:tc>
                <a:extLst>
                  <a:ext uri="{0D108BD9-81ED-4DB2-BD59-A6C34878D82A}">
                    <a16:rowId xmlns="" xmlns:a16="http://schemas.microsoft.com/office/drawing/2014/main" val="1751643840"/>
                  </a:ext>
                </a:extLst>
              </a:tr>
              <a:tr h="297794">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销售额</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销售额占比</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销售额</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销售额占比</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销售额</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销售额占比</a:t>
                      </a:r>
                      <a:endPar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solidFill>
                      <a:schemeClr val="accent1"/>
                    </a:solidFill>
                  </a:tcPr>
                </a:tc>
                <a:extLst>
                  <a:ext uri="{0D108BD9-81ED-4DB2-BD59-A6C34878D82A}">
                    <a16:rowId xmlns="" xmlns:a16="http://schemas.microsoft.com/office/drawing/2014/main" val="1262343725"/>
                  </a:ext>
                </a:extLst>
              </a:tr>
              <a:tr h="171474">
                <a:tc rowSpan="8">
                  <a:txBody>
                    <a:bodyPr/>
                    <a:lstStyle/>
                    <a:p>
                      <a:pPr algn="ctr" fontAlgn="ctr"/>
                      <a:r>
                        <a:rPr lang="zh-CN" altLang="en-US" sz="1100" b="1"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三大主营</a:t>
                      </a:r>
                      <a:endParaRPr lang="en-US" altLang="zh-CN" sz="1100" b="1"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p>
                      <a:pPr algn="ctr" fontAlgn="ctr"/>
                      <a:r>
                        <a:rPr lang="zh-CN" altLang="en-US" sz="1100" b="1"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业务</a:t>
                      </a:r>
                    </a:p>
                  </a:txBody>
                  <a:tcPr marL="7116" marR="7116" marT="7116" marB="0" anchor="ctr"/>
                </a:tc>
                <a:tc>
                  <a:txBody>
                    <a:bodyPr/>
                    <a:lstStyle/>
                    <a:p>
                      <a:pPr algn="ctr" fontAlgn="ctr"/>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华南区</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r" fontAlgn="ctr"/>
                      <a:r>
                        <a:rPr lang="zh-CN" altLang="en-US"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940,340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22.17%</a:t>
                      </a:r>
                    </a:p>
                  </a:txBody>
                  <a:tcPr marL="0" marR="0" marT="0" marB="0" anchor="ctr"/>
                </a:tc>
                <a:tc>
                  <a:txBody>
                    <a:bodyPr/>
                    <a:lstStyle/>
                    <a:p>
                      <a:pPr algn="r" fontAlgn="ctr"/>
                      <a:r>
                        <a:rPr lang="zh-CN" altLang="en-US"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869,200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51.71%</a:t>
                      </a:r>
                    </a:p>
                  </a:txBody>
                  <a:tcPr marL="0" marR="0" marT="0" marB="0" anchor="ctr"/>
                </a:tc>
                <a:tc>
                  <a:txBody>
                    <a:bodyPr/>
                    <a:lstStyle/>
                    <a:p>
                      <a:pPr algn="ctr" fontAlgn="ctr"/>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100" u="none" strike="noStrike">
                          <a:effectLst/>
                          <a:latin typeface="Times New Roman" panose="02020603050405020304" pitchFamily="18" charset="0"/>
                          <a:ea typeface="楷体" panose="02010609060101010101" pitchFamily="49" charset="-122"/>
                          <a:cs typeface="Times New Roman" panose="02020603050405020304" pitchFamily="18" charset="0"/>
                        </a:rPr>
                        <a:t>47,500 </a:t>
                      </a:r>
                      <a:endParaRPr lang="en-US" altLang="zh-CN"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100%</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1422249637"/>
                  </a:ext>
                </a:extLst>
              </a:tr>
              <a:tr h="171474">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西南区</a:t>
                      </a: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r" fontAlgn="ctr"/>
                      <a:r>
                        <a:rPr lang="zh-CN" altLang="en-US"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996,800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23.50%</a:t>
                      </a:r>
                    </a:p>
                  </a:txBody>
                  <a:tcPr marL="0" marR="0" marT="0" marB="0" anchor="ctr"/>
                </a:tc>
                <a:tc>
                  <a:txBody>
                    <a:bodyPr/>
                    <a:lstStyle/>
                    <a:p>
                      <a:pPr algn="r" fontAlgn="ctr"/>
                      <a:r>
                        <a:rPr lang="zh-CN" altLang="en-US"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264,000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15.71%</a:t>
                      </a:r>
                    </a:p>
                  </a:txBody>
                  <a:tcPr marL="0" marR="0" marT="0" marB="0" anchor="ctr"/>
                </a:tc>
                <a:tc>
                  <a:txBody>
                    <a:bodyPr/>
                    <a:lstStyle/>
                    <a:p>
                      <a:pPr algn="ctr" fontAlgn="ct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4080102941"/>
                  </a:ext>
                </a:extLst>
              </a:tr>
              <a:tr h="171474">
                <a:tc vMerge="1">
                  <a:txBody>
                    <a:bodyPr/>
                    <a:lstStyle/>
                    <a:p>
                      <a:endParaRPr lang="zh-CN" altLang="en-US"/>
                    </a:p>
                  </a:txBody>
                  <a:tcPr/>
                </a:tc>
                <a:tc>
                  <a:txBody>
                    <a:bodyPr/>
                    <a:lstStyle/>
                    <a:p>
                      <a:pPr algn="ctr" fontAlgn="ctr"/>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西北区</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r" fontAlgn="ctr"/>
                      <a:r>
                        <a:rPr lang="zh-CN" altLang="en-US"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81,000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1.91%</a:t>
                      </a:r>
                    </a:p>
                  </a:txBody>
                  <a:tcPr marL="0" marR="0" marT="0" marB="0" anchor="ctr"/>
                </a:tc>
                <a:tc>
                  <a:txBody>
                    <a:bodyPr/>
                    <a:lstStyle/>
                    <a:p>
                      <a:pPr algn="r" fontAlgn="ctr"/>
                      <a:r>
                        <a:rPr lang="zh-CN" altLang="en-US"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39,000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2.32%</a:t>
                      </a:r>
                    </a:p>
                  </a:txBody>
                  <a:tcPr marL="0" marR="0" marT="0" marB="0" anchor="ctr"/>
                </a:tc>
                <a:tc>
                  <a:txBody>
                    <a:bodyPr/>
                    <a:lstStyle/>
                    <a:p>
                      <a:pPr algn="ctr" fontAlgn="ct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351493899"/>
                  </a:ext>
                </a:extLst>
              </a:tr>
              <a:tr h="171474">
                <a:tc vMerge="1">
                  <a:txBody>
                    <a:bodyPr/>
                    <a:lstStyle/>
                    <a:p>
                      <a:endParaRPr lang="zh-CN" altLang="en-US"/>
                    </a:p>
                  </a:txBody>
                  <a:tcPr/>
                </a:tc>
                <a:tc>
                  <a:txBody>
                    <a:bodyPr/>
                    <a:lstStyle/>
                    <a:p>
                      <a:pPr algn="ctr" fontAlgn="ctr"/>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华北区</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r" fontAlgn="ctr"/>
                      <a:r>
                        <a:rPr lang="zh-CN" altLang="en-US"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592,000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13.96%</a:t>
                      </a:r>
                    </a:p>
                  </a:txBody>
                  <a:tcPr marL="0" marR="0" marT="0" marB="0" anchor="ctr"/>
                </a:tc>
                <a:tc>
                  <a:txBody>
                    <a:bodyPr/>
                    <a:lstStyle/>
                    <a:p>
                      <a:pPr algn="r" fontAlgn="ctr"/>
                      <a:r>
                        <a:rPr lang="zh-CN" altLang="en-US"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64,000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3.81%</a:t>
                      </a:r>
                    </a:p>
                  </a:txBody>
                  <a:tcPr marL="0" marR="0" marT="0" marB="0" anchor="ctr"/>
                </a:tc>
                <a:tc>
                  <a:txBody>
                    <a:bodyPr/>
                    <a:lstStyle/>
                    <a:p>
                      <a:pPr algn="ctr" fontAlgn="ct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1643407737"/>
                  </a:ext>
                </a:extLst>
              </a:tr>
              <a:tr h="203088">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华东区</a:t>
                      </a: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r" fontAlgn="ctr"/>
                      <a:r>
                        <a:rPr lang="zh-CN" altLang="en-US"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889,200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20.96%</a:t>
                      </a:r>
                    </a:p>
                  </a:txBody>
                  <a:tcPr marL="0" marR="0" marT="0" marB="0" anchor="ctr"/>
                </a:tc>
                <a:tc>
                  <a:txBody>
                    <a:bodyPr/>
                    <a:lstStyle/>
                    <a:p>
                      <a:pPr algn="r" fontAlgn="ctr"/>
                      <a:r>
                        <a:rPr lang="zh-CN" altLang="en-US"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287,700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17.12%</a:t>
                      </a:r>
                    </a:p>
                  </a:txBody>
                  <a:tcPr marL="0" marR="0" marT="0"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331388356"/>
                  </a:ext>
                </a:extLst>
              </a:tr>
              <a:tr h="171474">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华中区</a:t>
                      </a: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r" fontAlgn="ctr"/>
                      <a:r>
                        <a:rPr lang="zh-CN" altLang="en-US"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494,700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11.66%</a:t>
                      </a:r>
                    </a:p>
                  </a:txBody>
                  <a:tcPr marL="0" marR="0" marT="0" marB="0" anchor="ctr"/>
                </a:tc>
                <a:tc>
                  <a:txBody>
                    <a:bodyPr/>
                    <a:lstStyle/>
                    <a:p>
                      <a:pPr algn="r" fontAlgn="ctr"/>
                      <a:r>
                        <a:rPr lang="zh-CN" altLang="en-US"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117,000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6.96%</a:t>
                      </a:r>
                    </a:p>
                  </a:txBody>
                  <a:tcPr marL="0" marR="0" marT="0" marB="0" anchor="ctr"/>
                </a:tc>
                <a:tc>
                  <a:txBody>
                    <a:bodyPr/>
                    <a:lstStyle/>
                    <a:p>
                      <a:pPr algn="ctr" fontAlgn="ct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4019075234"/>
                  </a:ext>
                </a:extLst>
              </a:tr>
              <a:tr h="171474">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东北区</a:t>
                      </a: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r" fontAlgn="ctr"/>
                      <a:r>
                        <a:rPr lang="zh-CN" altLang="en-US"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247,500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5.84%</a:t>
                      </a:r>
                    </a:p>
                  </a:txBody>
                  <a:tcPr marL="0" marR="0" marT="0" marB="0" anchor="ctr"/>
                </a:tc>
                <a:tc>
                  <a:txBody>
                    <a:bodyPr/>
                    <a:lstStyle/>
                    <a:p>
                      <a:pPr algn="r" fontAlgn="ctr"/>
                      <a:r>
                        <a:rPr lang="zh-CN" altLang="en-US"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40,000 </a:t>
                      </a:r>
                    </a:p>
                  </a:txBody>
                  <a:tcPr marL="0" marR="0" marT="0" marB="0" anchor="ctr"/>
                </a:tc>
                <a:tc>
                  <a:txBody>
                    <a:bodyPr/>
                    <a:lstStyle/>
                    <a:p>
                      <a:pPr algn="r" fontAlgn="ctr"/>
                      <a:r>
                        <a:rPr lang="en-US" altLang="zh-CN" sz="10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2.38%</a:t>
                      </a:r>
                    </a:p>
                  </a:txBody>
                  <a:tcPr marL="0" marR="0" marT="0" marB="0" anchor="ctr"/>
                </a:tc>
                <a:tc>
                  <a:txBody>
                    <a:bodyPr/>
                    <a:lstStyle/>
                    <a:p>
                      <a:pPr algn="ctr" fontAlgn="ct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800366280"/>
                  </a:ext>
                </a:extLst>
              </a:tr>
              <a:tr h="171474">
                <a:tc vMerge="1">
                  <a:txBody>
                    <a:bodyPr/>
                    <a:lstStyle/>
                    <a:p>
                      <a:endParaRPr lang="zh-CN" altLang="en-US"/>
                    </a:p>
                  </a:txBody>
                  <a:tcPr/>
                </a:tc>
                <a:tc>
                  <a:txBody>
                    <a:bodyPr/>
                    <a:lstStyle/>
                    <a:p>
                      <a:pPr algn="ctr" fontAlgn="ctr"/>
                      <a:r>
                        <a:rPr lang="zh-CN" altLang="en-US" sz="1050" u="none" strike="noStrike">
                          <a:effectLst/>
                          <a:latin typeface="Times New Roman" panose="02020603050405020304" pitchFamily="18" charset="0"/>
                          <a:ea typeface="楷体" panose="02010609060101010101" pitchFamily="49" charset="-122"/>
                          <a:cs typeface="Times New Roman" panose="02020603050405020304" pitchFamily="18" charset="0"/>
                        </a:rPr>
                        <a:t>合计</a:t>
                      </a:r>
                      <a:endParaRPr lang="zh-CN" altLang="en-US" sz="1050" b="1" i="0" u="none" strike="noStrike">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r" fontAlgn="ctr"/>
                      <a:r>
                        <a:rPr lang="zh-CN" altLang="en-US"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4,241,540 </a:t>
                      </a:r>
                    </a:p>
                  </a:txBody>
                  <a:tcPr marL="0" marR="0" marT="0" marB="0" anchor="ctr"/>
                </a:tc>
                <a:tc>
                  <a:txBody>
                    <a:bodyPr/>
                    <a:lstStyle/>
                    <a:p>
                      <a:pPr algn="r" fontAlgn="ctr"/>
                      <a:r>
                        <a:rPr lang="en-US" altLang="zh-CN"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100.00%</a:t>
                      </a:r>
                    </a:p>
                  </a:txBody>
                  <a:tcPr marL="0" marR="0" marT="0" marB="0" anchor="ctr"/>
                </a:tc>
                <a:tc>
                  <a:txBody>
                    <a:bodyPr/>
                    <a:lstStyle/>
                    <a:p>
                      <a:pPr algn="r" fontAlgn="ctr"/>
                      <a:r>
                        <a:rPr lang="zh-CN" altLang="en-US"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1,680,900 </a:t>
                      </a:r>
                    </a:p>
                  </a:txBody>
                  <a:tcPr marL="0" marR="0" marT="0" marB="0" anchor="ctr"/>
                </a:tc>
                <a:tc>
                  <a:txBody>
                    <a:bodyPr/>
                    <a:lstStyle/>
                    <a:p>
                      <a:pPr algn="r" fontAlgn="ctr"/>
                      <a:r>
                        <a:rPr lang="en-US" altLang="zh-CN" sz="10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100%</a:t>
                      </a:r>
                    </a:p>
                  </a:txBody>
                  <a:tcPr marL="0" marR="0" marT="0" marB="0" anchor="ctr"/>
                </a:tc>
                <a:tc>
                  <a:txBody>
                    <a:bodyPr/>
                    <a:lstStyle/>
                    <a:p>
                      <a:pPr algn="ctr" fontAlgn="ctr"/>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100" u="none" strike="noStrike">
                          <a:effectLst/>
                          <a:latin typeface="Times New Roman" panose="02020603050405020304" pitchFamily="18" charset="0"/>
                          <a:ea typeface="楷体" panose="02010609060101010101" pitchFamily="49" charset="-122"/>
                          <a:cs typeface="Times New Roman" panose="02020603050405020304" pitchFamily="18" charset="0"/>
                        </a:rPr>
                        <a:t>47,500 </a:t>
                      </a:r>
                      <a:endParaRPr lang="en-US" altLang="zh-CN"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100%</a:t>
                      </a:r>
                      <a:endPar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2436928258"/>
                  </a:ext>
                </a:extLst>
              </a:tr>
            </a:tbl>
          </a:graphicData>
        </a:graphic>
      </p:graphicFrame>
      <p:sp>
        <p:nvSpPr>
          <p:cNvPr id="6" name="TextBox 5"/>
          <p:cNvSpPr txBox="1"/>
          <p:nvPr/>
        </p:nvSpPr>
        <p:spPr>
          <a:xfrm>
            <a:off x="602900" y="1076642"/>
            <a:ext cx="8018585"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200" dirty="0"/>
              <a:t>公司三大业务收入地域覆盖范围逐年扩大，从华南区 逐渐向全国地区覆盖，至</a:t>
            </a:r>
            <a:r>
              <a:rPr lang="en-US" altLang="zh-CN" sz="1200" dirty="0"/>
              <a:t>2019</a:t>
            </a:r>
            <a:r>
              <a:rPr lang="zh-CN" altLang="en-US" sz="1200" dirty="0"/>
              <a:t>年各区域的销售量呈现多元化增长，主要区域销量相对均衡，公司的市场推广取得一定成效。</a:t>
            </a:r>
          </a:p>
        </p:txBody>
      </p:sp>
      <p:sp>
        <p:nvSpPr>
          <p:cNvPr id="9" name="Rectangle 9">
            <a:extLst>
              <a:ext uri="{FF2B5EF4-FFF2-40B4-BE49-F238E27FC236}">
                <a16:creationId xmlns="" xmlns:a16="http://schemas.microsoft.com/office/drawing/2014/main" id="{A9EFE83C-5C19-4B95-B1EA-AF378CCC5E1F}"/>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2 </a:t>
            </a:r>
            <a:r>
              <a:rPr lang="zh-CN" altLang="en-US" sz="2000" b="1" dirty="0">
                <a:solidFill>
                  <a:prstClr val="white"/>
                </a:solidFill>
                <a:latin typeface="+mj-ea"/>
                <a:cs typeface="Times New Roman" pitchFamily="18" charset="0"/>
              </a:rPr>
              <a:t>销售情况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cs typeface="Times New Roman" pitchFamily="18" charset="0"/>
              </a:rPr>
              <a:t>三大业务收入分析</a:t>
            </a:r>
            <a:r>
              <a:rPr lang="en-US" altLang="zh-CN" sz="2000" b="1" dirty="0">
                <a:solidFill>
                  <a:prstClr val="white"/>
                </a:solidFill>
                <a:latin typeface="+mj-ea"/>
                <a:cs typeface="Times New Roman" pitchFamily="18" charset="0"/>
              </a:rPr>
              <a:t>-</a:t>
            </a:r>
            <a:r>
              <a:rPr lang="zh-CN" altLang="en-US" sz="2000" b="1" dirty="0">
                <a:solidFill>
                  <a:prstClr val="white"/>
                </a:solidFill>
                <a:latin typeface="+mj-ea"/>
                <a:cs typeface="Times New Roman" pitchFamily="18" charset="0"/>
              </a:rPr>
              <a:t>按区域</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34846080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8">
            <a:extLst>
              <a:ext uri="{FF2B5EF4-FFF2-40B4-BE49-F238E27FC236}">
                <a16:creationId xmlns="" xmlns:a16="http://schemas.microsoft.com/office/drawing/2014/main" id="{419614EF-68AE-4467-BEDB-35C584B186D9}"/>
              </a:ext>
            </a:extLst>
          </p:cNvPr>
          <p:cNvSpPr>
            <a:spLocks noChangeArrowheads="1"/>
          </p:cNvSpPr>
          <p:nvPr/>
        </p:nvSpPr>
        <p:spPr bwMode="gray">
          <a:xfrm>
            <a:off x="268083" y="1075984"/>
            <a:ext cx="8553466" cy="202579"/>
          </a:xfrm>
          <a:prstGeom prst="rect">
            <a:avLst/>
          </a:prstGeom>
          <a:solidFill>
            <a:srgbClr val="004379"/>
          </a:solidFill>
          <a:ln w="9525">
            <a:noFill/>
            <a:prstDash val="dash"/>
            <a:miter lim="800000"/>
          </a:ln>
        </p:spPr>
        <p:txBody>
          <a:bodyPr lIns="108000" tIns="46784" rIns="46800" bIns="25200" anchor="ctr"/>
          <a:lstStyle>
            <a:lvl1pPr defTabSz="728345">
              <a:defRPr>
                <a:solidFill>
                  <a:schemeClr val="tx1"/>
                </a:solidFill>
                <a:latin typeface="Arial" pitchFamily="34" charset="0"/>
                <a:ea typeface="宋体" pitchFamily="2" charset="-122"/>
              </a:defRPr>
            </a:lvl1pPr>
            <a:lvl2pPr marL="742950" indent="-285750" defTabSz="728345">
              <a:defRPr>
                <a:solidFill>
                  <a:schemeClr val="tx1"/>
                </a:solidFill>
                <a:latin typeface="Arial" pitchFamily="34" charset="0"/>
                <a:ea typeface="宋体" pitchFamily="2" charset="-122"/>
              </a:defRPr>
            </a:lvl2pPr>
            <a:lvl3pPr marL="1143000" indent="-228600" defTabSz="728345">
              <a:defRPr>
                <a:solidFill>
                  <a:schemeClr val="tx1"/>
                </a:solidFill>
                <a:latin typeface="Arial" pitchFamily="34" charset="0"/>
                <a:ea typeface="宋体" pitchFamily="2" charset="-122"/>
              </a:defRPr>
            </a:lvl3pPr>
            <a:lvl4pPr marL="1600200" indent="-228600" defTabSz="728345">
              <a:defRPr>
                <a:solidFill>
                  <a:schemeClr val="tx1"/>
                </a:solidFill>
                <a:latin typeface="Arial" pitchFamily="34" charset="0"/>
                <a:ea typeface="宋体" pitchFamily="2" charset="-122"/>
              </a:defRPr>
            </a:lvl4pPr>
            <a:lvl5pPr marL="2057400" indent="-228600" defTabSz="728345">
              <a:defRPr>
                <a:solidFill>
                  <a:schemeClr val="tx1"/>
                </a:solidFill>
                <a:latin typeface="Arial" pitchFamily="34" charset="0"/>
                <a:ea typeface="宋体" pitchFamily="2" charset="-122"/>
              </a:defRPr>
            </a:lvl5pPr>
            <a:lvl6pPr marL="2514600" indent="-228600" defTabSz="72834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72834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72834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728345"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90000"/>
              </a:lnSpc>
            </a:pPr>
            <a:r>
              <a:rPr lang="zh-CN" altLang="en-US" sz="1400" b="1" dirty="0">
                <a:solidFill>
                  <a:prstClr val="white"/>
                </a:solidFill>
                <a:latin typeface="华文楷体" panose="02010600040101010101" pitchFamily="2" charset="-122"/>
                <a:ea typeface="华文楷体" panose="02010600040101010101" pitchFamily="2" charset="-122"/>
              </a:rPr>
              <a:t>肠胶囊收入按区域划分</a:t>
            </a:r>
          </a:p>
        </p:txBody>
      </p:sp>
      <p:graphicFrame>
        <p:nvGraphicFramePr>
          <p:cNvPr id="6" name="表格 5">
            <a:extLst>
              <a:ext uri="{FF2B5EF4-FFF2-40B4-BE49-F238E27FC236}">
                <a16:creationId xmlns="" xmlns:a16="http://schemas.microsoft.com/office/drawing/2014/main" id="{15A3103A-0EBF-43B3-BBCE-9198FE3B6B01}"/>
              </a:ext>
            </a:extLst>
          </p:cNvPr>
          <p:cNvGraphicFramePr>
            <a:graphicFrameLocks noGrp="1"/>
          </p:cNvGraphicFramePr>
          <p:nvPr>
            <p:extLst>
              <p:ext uri="{D42A27DB-BD31-4B8C-83A1-F6EECF244321}">
                <p14:modId xmlns:p14="http://schemas.microsoft.com/office/powerpoint/2010/main" val="598803233"/>
              </p:ext>
            </p:extLst>
          </p:nvPr>
        </p:nvGraphicFramePr>
        <p:xfrm>
          <a:off x="519342" y="1984590"/>
          <a:ext cx="8050947" cy="2088000"/>
        </p:xfrm>
        <a:graphic>
          <a:graphicData uri="http://schemas.openxmlformats.org/drawingml/2006/table">
            <a:tbl>
              <a:tblPr>
                <a:tableStyleId>{5C22544A-7EE6-4342-B048-85BDC9FD1C3A}</a:tableStyleId>
              </a:tblPr>
              <a:tblGrid>
                <a:gridCol w="622839">
                  <a:extLst>
                    <a:ext uri="{9D8B030D-6E8A-4147-A177-3AD203B41FA5}">
                      <a16:colId xmlns="" xmlns:a16="http://schemas.microsoft.com/office/drawing/2014/main" val="1069869183"/>
                    </a:ext>
                  </a:extLst>
                </a:gridCol>
                <a:gridCol w="1128896">
                  <a:extLst>
                    <a:ext uri="{9D8B030D-6E8A-4147-A177-3AD203B41FA5}">
                      <a16:colId xmlns="" xmlns:a16="http://schemas.microsoft.com/office/drawing/2014/main" val="3777400180"/>
                    </a:ext>
                  </a:extLst>
                </a:gridCol>
                <a:gridCol w="1128896">
                  <a:extLst>
                    <a:ext uri="{9D8B030D-6E8A-4147-A177-3AD203B41FA5}">
                      <a16:colId xmlns="" xmlns:a16="http://schemas.microsoft.com/office/drawing/2014/main" val="871626819"/>
                    </a:ext>
                  </a:extLst>
                </a:gridCol>
                <a:gridCol w="498272">
                  <a:extLst>
                    <a:ext uri="{9D8B030D-6E8A-4147-A177-3AD203B41FA5}">
                      <a16:colId xmlns="" xmlns:a16="http://schemas.microsoft.com/office/drawing/2014/main" val="1833308323"/>
                    </a:ext>
                  </a:extLst>
                </a:gridCol>
                <a:gridCol w="747657">
                  <a:extLst>
                    <a:ext uri="{9D8B030D-6E8A-4147-A177-3AD203B41FA5}">
                      <a16:colId xmlns="" xmlns:a16="http://schemas.microsoft.com/office/drawing/2014/main" val="3289505034"/>
                    </a:ext>
                  </a:extLst>
                </a:gridCol>
                <a:gridCol w="903117">
                  <a:extLst>
                    <a:ext uri="{9D8B030D-6E8A-4147-A177-3AD203B41FA5}">
                      <a16:colId xmlns="" xmlns:a16="http://schemas.microsoft.com/office/drawing/2014/main" val="3126797264"/>
                    </a:ext>
                  </a:extLst>
                </a:gridCol>
                <a:gridCol w="482700">
                  <a:extLst>
                    <a:ext uri="{9D8B030D-6E8A-4147-A177-3AD203B41FA5}">
                      <a16:colId xmlns="" xmlns:a16="http://schemas.microsoft.com/office/drawing/2014/main" val="1780855401"/>
                    </a:ext>
                  </a:extLst>
                </a:gridCol>
                <a:gridCol w="747657">
                  <a:extLst>
                    <a:ext uri="{9D8B030D-6E8A-4147-A177-3AD203B41FA5}">
                      <a16:colId xmlns="" xmlns:a16="http://schemas.microsoft.com/office/drawing/2014/main" val="3475693667"/>
                    </a:ext>
                  </a:extLst>
                </a:gridCol>
                <a:gridCol w="716265">
                  <a:extLst>
                    <a:ext uri="{9D8B030D-6E8A-4147-A177-3AD203B41FA5}">
                      <a16:colId xmlns="" xmlns:a16="http://schemas.microsoft.com/office/drawing/2014/main" val="2263100688"/>
                    </a:ext>
                  </a:extLst>
                </a:gridCol>
                <a:gridCol w="326991">
                  <a:extLst>
                    <a:ext uri="{9D8B030D-6E8A-4147-A177-3AD203B41FA5}">
                      <a16:colId xmlns="" xmlns:a16="http://schemas.microsoft.com/office/drawing/2014/main" val="2338370789"/>
                    </a:ext>
                  </a:extLst>
                </a:gridCol>
                <a:gridCol w="747657">
                  <a:extLst>
                    <a:ext uri="{9D8B030D-6E8A-4147-A177-3AD203B41FA5}">
                      <a16:colId xmlns="" xmlns:a16="http://schemas.microsoft.com/office/drawing/2014/main" val="1144836011"/>
                    </a:ext>
                  </a:extLst>
                </a:gridCol>
              </a:tblGrid>
              <a:tr h="239255">
                <a:tc rowSpan="2">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产品名称</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rowSpan="2">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区域</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gridSpan="3">
                  <a:txBody>
                    <a:bodyPr/>
                    <a:lstStyle/>
                    <a:p>
                      <a:pPr algn="ctr" fontAlgn="ctr"/>
                      <a:r>
                        <a:rPr lang="en-US" altLang="zh-CN" sz="1100" b="1" u="none" strike="noStrike" dirty="0">
                          <a:solidFill>
                            <a:schemeClr val="bg1"/>
                          </a:solidFill>
                          <a:effectLst/>
                          <a:latin typeface="Times New Roman" panose="02020603050405020304" pitchFamily="18" charset="0"/>
                          <a:cs typeface="Times New Roman" panose="02020603050405020304" pitchFamily="18" charset="0"/>
                        </a:rPr>
                        <a:t>2019</a:t>
                      </a: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年</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1100" b="1" u="none" strike="noStrike">
                          <a:solidFill>
                            <a:schemeClr val="bg1"/>
                          </a:solidFill>
                          <a:effectLst/>
                          <a:latin typeface="Times New Roman" panose="02020603050405020304" pitchFamily="18" charset="0"/>
                          <a:cs typeface="Times New Roman" panose="02020603050405020304" pitchFamily="18" charset="0"/>
                        </a:rPr>
                        <a:t>2018</a:t>
                      </a:r>
                      <a:r>
                        <a:rPr lang="zh-CN" altLang="en-US" sz="1100" b="1" u="none" strike="noStrike">
                          <a:solidFill>
                            <a:schemeClr val="bg1"/>
                          </a:solidFill>
                          <a:effectLst/>
                          <a:latin typeface="Times New Roman" panose="02020603050405020304" pitchFamily="18" charset="0"/>
                          <a:cs typeface="Times New Roman" panose="02020603050405020304" pitchFamily="18" charset="0"/>
                        </a:rPr>
                        <a:t>年</a:t>
                      </a:r>
                      <a:endParaRPr lang="zh-CN" altLang="en-US" sz="1100" b="1" i="0" u="none" strike="noStrike">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1100" b="1" u="none" strike="noStrike" dirty="0">
                          <a:solidFill>
                            <a:schemeClr val="bg1"/>
                          </a:solidFill>
                          <a:effectLst/>
                          <a:latin typeface="Times New Roman" panose="02020603050405020304" pitchFamily="18" charset="0"/>
                          <a:cs typeface="Times New Roman" panose="02020603050405020304" pitchFamily="18" charset="0"/>
                        </a:rPr>
                        <a:t>2017</a:t>
                      </a: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年</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751643840"/>
                  </a:ext>
                </a:extLst>
              </a:tr>
              <a:tr h="344529">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数量</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销售额占比</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数量</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销售额占比</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数量</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销售额占比</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solidFill>
                      <a:schemeClr val="accent1"/>
                    </a:solidFill>
                  </a:tcPr>
                </a:tc>
                <a:extLst>
                  <a:ext uri="{0D108BD9-81ED-4DB2-BD59-A6C34878D82A}">
                    <a16:rowId xmlns="" xmlns:a16="http://schemas.microsoft.com/office/drawing/2014/main" val="1262343725"/>
                  </a:ext>
                </a:extLst>
              </a:tr>
              <a:tr h="188027">
                <a:tc rowSpan="8">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肠胶囊</a:t>
                      </a:r>
                      <a:endParaRPr lang="zh-CN" altLang="en-US" sz="1100" b="1"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华南区</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       </a:t>
                      </a:r>
                      <a:r>
                        <a:rPr lang="en-US" altLang="zh-CN" sz="1100" u="none" strike="noStrike" dirty="0">
                          <a:effectLst/>
                          <a:latin typeface="Times New Roman" panose="02020603050405020304" pitchFamily="18" charset="0"/>
                          <a:cs typeface="Times New Roman" panose="02020603050405020304" pitchFamily="18" charset="0"/>
                        </a:rPr>
                        <a:t>924,300 </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1105</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24%</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669,200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637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47%</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47,500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32</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100%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1422249637"/>
                  </a:ext>
                </a:extLst>
              </a:tr>
              <a:tr h="188027">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西南区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196,000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218</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5%</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        </a:t>
                      </a:r>
                      <a:r>
                        <a:rPr lang="en-US" altLang="zh-CN" sz="1100" u="none" strike="noStrike" dirty="0">
                          <a:effectLst/>
                          <a:latin typeface="Times New Roman" panose="02020603050405020304" pitchFamily="18" charset="0"/>
                          <a:cs typeface="Times New Roman" panose="02020603050405020304" pitchFamily="18" charset="0"/>
                        </a:rPr>
                        <a:t>40,000 </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40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3%</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4080102941"/>
                  </a:ext>
                </a:extLst>
              </a:tr>
              <a:tr h="188027">
                <a:tc vMerge="1">
                  <a:txBody>
                    <a:bodyPr/>
                    <a:lstStyle/>
                    <a:p>
                      <a:endParaRPr lang="zh-CN" altLang="en-US"/>
                    </a:p>
                  </a:txBody>
                  <a:tcP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西北区</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281,700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404</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7%</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        </a:t>
                      </a:r>
                      <a:r>
                        <a:rPr lang="en-US" altLang="zh-CN" sz="1100" u="none" strike="noStrike" dirty="0">
                          <a:effectLst/>
                          <a:latin typeface="Times New Roman" panose="02020603050405020304" pitchFamily="18" charset="0"/>
                          <a:cs typeface="Times New Roman" panose="02020603050405020304" pitchFamily="18" charset="0"/>
                        </a:rPr>
                        <a:t>72,000 </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70 </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5%</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351493899"/>
                  </a:ext>
                </a:extLst>
              </a:tr>
              <a:tr h="188027">
                <a:tc vMerge="1">
                  <a:txBody>
                    <a:bodyPr/>
                    <a:lstStyle/>
                    <a:p>
                      <a:endParaRPr lang="zh-CN" altLang="en-US"/>
                    </a:p>
                  </a:txBody>
                  <a:tcP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华北区</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979,500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1126</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25%</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254,000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219 </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18%</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1643407737"/>
                  </a:ext>
                </a:extLst>
              </a:tr>
              <a:tr h="188027">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华东区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855,500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1004</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22%</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        </a:t>
                      </a:r>
                      <a:r>
                        <a:rPr lang="en-US" altLang="zh-CN" sz="1100" u="none" strike="noStrike" dirty="0">
                          <a:effectLst/>
                          <a:latin typeface="Times New Roman" panose="02020603050405020304" pitchFamily="18" charset="0"/>
                          <a:cs typeface="Times New Roman" panose="02020603050405020304" pitchFamily="18" charset="0"/>
                        </a:rPr>
                        <a:t>39,000 </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45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3%</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331388356"/>
                  </a:ext>
                </a:extLst>
              </a:tr>
              <a:tr h="188027">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华中区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548,000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645</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14%</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        </a:t>
                      </a:r>
                      <a:r>
                        <a:rPr lang="en-US" altLang="zh-CN" sz="1100" u="none" strike="noStrike" dirty="0">
                          <a:effectLst/>
                          <a:latin typeface="Times New Roman" panose="02020603050405020304" pitchFamily="18" charset="0"/>
                          <a:cs typeface="Times New Roman" panose="02020603050405020304" pitchFamily="18" charset="0"/>
                        </a:rPr>
                        <a:t>64,000 </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60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5%</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4019075234"/>
                  </a:ext>
                </a:extLst>
              </a:tr>
              <a:tr h="188027">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东北区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81,000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86</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2%</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280,200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350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20%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800366280"/>
                  </a:ext>
                </a:extLst>
              </a:tr>
              <a:tr h="188027">
                <a:tc vMerge="1">
                  <a:txBody>
                    <a:bodyPr/>
                    <a:lstStyle/>
                    <a:p>
                      <a:endParaRPr lang="zh-CN" altLang="en-US"/>
                    </a:p>
                  </a:txBody>
                  <a:tcPr/>
                </a:tc>
                <a:tc>
                  <a:txBody>
                    <a:bodyPr/>
                    <a:lstStyle/>
                    <a:p>
                      <a:pPr algn="ctr" fontAlgn="ctr"/>
                      <a:r>
                        <a:rPr lang="zh-CN" altLang="en-US" sz="1050" u="none" strike="noStrike">
                          <a:effectLst/>
                          <a:latin typeface="Times New Roman" panose="02020603050405020304" pitchFamily="18" charset="0"/>
                          <a:cs typeface="Times New Roman" panose="02020603050405020304" pitchFamily="18" charset="0"/>
                        </a:rPr>
                        <a:t>合计</a:t>
                      </a:r>
                      <a:endParaRPr lang="zh-CN" altLang="en-US" sz="1050" b="1" i="0" u="none" strike="noStrike">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3,866,000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050" u="none" strike="noStrike">
                          <a:effectLst/>
                          <a:latin typeface="Times New Roman" panose="02020603050405020304" pitchFamily="18" charset="0"/>
                          <a:cs typeface="Times New Roman" panose="02020603050405020304" pitchFamily="18" charset="0"/>
                        </a:rPr>
                        <a:t>4,588 </a:t>
                      </a:r>
                      <a:endParaRPr lang="en-US" altLang="zh-CN" sz="1050" b="1" i="0" u="none" strike="noStrike">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100%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1,418,400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1,421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100%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47,500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  </a:t>
                      </a:r>
                      <a:r>
                        <a:rPr lang="en-US" altLang="zh-CN" sz="1100" u="none" strike="noStrike" dirty="0">
                          <a:effectLst/>
                          <a:latin typeface="Times New Roman" panose="02020603050405020304" pitchFamily="18" charset="0"/>
                          <a:cs typeface="Times New Roman" panose="02020603050405020304" pitchFamily="18" charset="0"/>
                        </a:rPr>
                        <a:t>32 </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100%</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116" marR="7116" marT="7116" marB="0" anchor="ctr"/>
                </a:tc>
                <a:extLst>
                  <a:ext uri="{0D108BD9-81ED-4DB2-BD59-A6C34878D82A}">
                    <a16:rowId xmlns="" xmlns:a16="http://schemas.microsoft.com/office/drawing/2014/main" val="2436928258"/>
                  </a:ext>
                </a:extLst>
              </a:tr>
            </a:tbl>
          </a:graphicData>
        </a:graphic>
      </p:graphicFrame>
      <p:graphicFrame>
        <p:nvGraphicFramePr>
          <p:cNvPr id="7" name="图表 6">
            <a:extLst>
              <a:ext uri="{FF2B5EF4-FFF2-40B4-BE49-F238E27FC236}">
                <a16:creationId xmlns="" xmlns:a16="http://schemas.microsoft.com/office/drawing/2014/main" id="{BBC9257C-D792-4F62-BBD2-785BA1904EF5}"/>
              </a:ext>
            </a:extLst>
          </p:cNvPr>
          <p:cNvGraphicFramePr>
            <a:graphicFrameLocks/>
          </p:cNvGraphicFramePr>
          <p:nvPr>
            <p:extLst>
              <p:ext uri="{D42A27DB-BD31-4B8C-83A1-F6EECF244321}">
                <p14:modId xmlns:p14="http://schemas.microsoft.com/office/powerpoint/2010/main" val="4054574886"/>
              </p:ext>
            </p:extLst>
          </p:nvPr>
        </p:nvGraphicFramePr>
        <p:xfrm>
          <a:off x="1147337" y="4177553"/>
          <a:ext cx="6849325" cy="2393576"/>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7">
            <a:extLst>
              <a:ext uri="{FF2B5EF4-FFF2-40B4-BE49-F238E27FC236}">
                <a16:creationId xmlns="" xmlns:a16="http://schemas.microsoft.com/office/drawing/2014/main" id="{6860744B-7EC2-4088-BC5F-0DA40B2D8E90}"/>
              </a:ext>
            </a:extLst>
          </p:cNvPr>
          <p:cNvSpPr/>
          <p:nvPr/>
        </p:nvSpPr>
        <p:spPr>
          <a:xfrm>
            <a:off x="268083" y="1383526"/>
            <a:ext cx="8747091" cy="461665"/>
          </a:xfrm>
          <a:prstGeom prst="rect">
            <a:avLst/>
          </a:prstGeom>
        </p:spPr>
        <p:txBody>
          <a:bodyPr wrap="square">
            <a:spAutoFit/>
          </a:bodyPr>
          <a:lstStyle/>
          <a:p>
            <a:pPr marL="285750" indent="-285750">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cs typeface="微软雅黑" panose="020B0503020204020204" pitchFamily="34" charset="-122"/>
              </a:rPr>
              <a:t>公司肠胶囊自</a:t>
            </a:r>
            <a:r>
              <a:rPr lang="en-US" altLang="zh-CN" sz="1200" dirty="0">
                <a:latin typeface="楷体" panose="02010609060101010101" pitchFamily="49" charset="-122"/>
                <a:ea typeface="楷体" panose="02010609060101010101" pitchFamily="49" charset="-122"/>
                <a:cs typeface="微软雅黑" panose="020B0503020204020204" pitchFamily="34" charset="-122"/>
              </a:rPr>
              <a:t>2018</a:t>
            </a:r>
            <a:r>
              <a:rPr lang="zh-CN" altLang="en-US" sz="1200" dirty="0">
                <a:latin typeface="楷体" panose="02010609060101010101" pitchFamily="49" charset="-122"/>
                <a:ea typeface="楷体" panose="02010609060101010101" pitchFamily="49" charset="-122"/>
                <a:cs typeface="微软雅黑" panose="020B0503020204020204" pitchFamily="34" charset="-122"/>
              </a:rPr>
              <a:t>年开始已经在全国各区域进行销售，</a:t>
            </a:r>
            <a:r>
              <a:rPr lang="en-US" altLang="zh-CN" sz="1200" dirty="0">
                <a:latin typeface="楷体" panose="02010609060101010101" pitchFamily="49" charset="-122"/>
                <a:ea typeface="楷体" panose="02010609060101010101" pitchFamily="49" charset="-122"/>
                <a:cs typeface="微软雅黑" panose="020B0503020204020204" pitchFamily="34" charset="-122"/>
              </a:rPr>
              <a:t>2018</a:t>
            </a:r>
            <a:r>
              <a:rPr lang="zh-CN" altLang="en-US" sz="1200" dirty="0">
                <a:latin typeface="楷体" panose="02010609060101010101" pitchFamily="49" charset="-122"/>
                <a:ea typeface="楷体" panose="02010609060101010101" pitchFamily="49" charset="-122"/>
                <a:cs typeface="微软雅黑" panose="020B0503020204020204" pitchFamily="34" charset="-122"/>
              </a:rPr>
              <a:t>年主要销售区域为华南区，销售城市以深圳、广州为主；</a:t>
            </a:r>
            <a:r>
              <a:rPr lang="en-US" altLang="zh-CN" sz="1200" dirty="0">
                <a:latin typeface="楷体" panose="02010609060101010101" pitchFamily="49" charset="-122"/>
                <a:ea typeface="楷体" panose="02010609060101010101" pitchFamily="49" charset="-122"/>
                <a:cs typeface="微软雅黑" panose="020B0503020204020204" pitchFamily="34" charset="-122"/>
              </a:rPr>
              <a:t>2019</a:t>
            </a:r>
            <a:r>
              <a:rPr lang="zh-CN" altLang="en-US" sz="1200" dirty="0">
                <a:latin typeface="楷体" panose="02010609060101010101" pitchFamily="49" charset="-122"/>
                <a:ea typeface="楷体" panose="02010609060101010101" pitchFamily="49" charset="-122"/>
                <a:cs typeface="微软雅黑" panose="020B0503020204020204" pitchFamily="34" charset="-122"/>
              </a:rPr>
              <a:t>年开始华北区、华南区、华东区逐渐增大销售量，华北区销售较多的城市包括北京、天津、山西。</a:t>
            </a:r>
          </a:p>
        </p:txBody>
      </p:sp>
      <p:sp>
        <p:nvSpPr>
          <p:cNvPr id="9" name="Rectangle 9">
            <a:extLst>
              <a:ext uri="{FF2B5EF4-FFF2-40B4-BE49-F238E27FC236}">
                <a16:creationId xmlns="" xmlns:a16="http://schemas.microsoft.com/office/drawing/2014/main" id="{B7E4B4B1-C856-4873-AD99-9D76F35B471B}"/>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2 </a:t>
            </a:r>
            <a:r>
              <a:rPr lang="zh-CN" altLang="en-US" sz="2000" b="1" dirty="0">
                <a:solidFill>
                  <a:prstClr val="white"/>
                </a:solidFill>
                <a:latin typeface="+mj-ea"/>
                <a:cs typeface="Times New Roman" pitchFamily="18" charset="0"/>
              </a:rPr>
              <a:t>销售情况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cs typeface="Times New Roman" pitchFamily="18" charset="0"/>
              </a:rPr>
              <a:t>收入分析：按区域（肠胶囊）</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1379637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8">
            <a:extLst>
              <a:ext uri="{FF2B5EF4-FFF2-40B4-BE49-F238E27FC236}">
                <a16:creationId xmlns="" xmlns:a16="http://schemas.microsoft.com/office/drawing/2014/main" id="{419614EF-68AE-4467-BEDB-35C584B186D9}"/>
              </a:ext>
            </a:extLst>
          </p:cNvPr>
          <p:cNvSpPr>
            <a:spLocks noChangeArrowheads="1"/>
          </p:cNvSpPr>
          <p:nvPr/>
        </p:nvSpPr>
        <p:spPr bwMode="gray">
          <a:xfrm>
            <a:off x="268083" y="1075984"/>
            <a:ext cx="8553466" cy="202579"/>
          </a:xfrm>
          <a:prstGeom prst="rect">
            <a:avLst/>
          </a:prstGeom>
          <a:solidFill>
            <a:srgbClr val="004379"/>
          </a:solidFill>
          <a:ln w="9525">
            <a:noFill/>
            <a:prstDash val="dash"/>
            <a:miter lim="800000"/>
          </a:ln>
        </p:spPr>
        <p:txBody>
          <a:bodyPr lIns="108000" tIns="46784" rIns="46800" bIns="25200" anchor="ctr"/>
          <a:lstStyle>
            <a:lvl1pPr defTabSz="728345">
              <a:defRPr>
                <a:solidFill>
                  <a:schemeClr val="tx1"/>
                </a:solidFill>
                <a:latin typeface="Arial" pitchFamily="34" charset="0"/>
                <a:ea typeface="宋体" pitchFamily="2" charset="-122"/>
              </a:defRPr>
            </a:lvl1pPr>
            <a:lvl2pPr marL="742950" indent="-285750" defTabSz="728345">
              <a:defRPr>
                <a:solidFill>
                  <a:schemeClr val="tx1"/>
                </a:solidFill>
                <a:latin typeface="Arial" pitchFamily="34" charset="0"/>
                <a:ea typeface="宋体" pitchFamily="2" charset="-122"/>
              </a:defRPr>
            </a:lvl2pPr>
            <a:lvl3pPr marL="1143000" indent="-228600" defTabSz="728345">
              <a:defRPr>
                <a:solidFill>
                  <a:schemeClr val="tx1"/>
                </a:solidFill>
                <a:latin typeface="Arial" pitchFamily="34" charset="0"/>
                <a:ea typeface="宋体" pitchFamily="2" charset="-122"/>
              </a:defRPr>
            </a:lvl3pPr>
            <a:lvl4pPr marL="1600200" indent="-228600" defTabSz="728345">
              <a:defRPr>
                <a:solidFill>
                  <a:schemeClr val="tx1"/>
                </a:solidFill>
                <a:latin typeface="Arial" pitchFamily="34" charset="0"/>
                <a:ea typeface="宋体" pitchFamily="2" charset="-122"/>
              </a:defRPr>
            </a:lvl4pPr>
            <a:lvl5pPr marL="2057400" indent="-228600" defTabSz="728345">
              <a:defRPr>
                <a:solidFill>
                  <a:schemeClr val="tx1"/>
                </a:solidFill>
                <a:latin typeface="Arial" pitchFamily="34" charset="0"/>
                <a:ea typeface="宋体" pitchFamily="2" charset="-122"/>
              </a:defRPr>
            </a:lvl5pPr>
            <a:lvl6pPr marL="2514600" indent="-228600" defTabSz="72834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72834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72834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728345"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90000"/>
              </a:lnSpc>
            </a:pPr>
            <a:r>
              <a:rPr lang="zh-CN" altLang="en-US" sz="1400" b="1" dirty="0">
                <a:solidFill>
                  <a:prstClr val="white"/>
                </a:solidFill>
                <a:latin typeface="华文楷体" panose="02010600040101010101" pitchFamily="2" charset="-122"/>
                <a:ea typeface="华文楷体" panose="02010600040101010101" pitchFamily="2" charset="-122"/>
              </a:rPr>
              <a:t>肠胶囊系统收入按区域划分</a:t>
            </a:r>
          </a:p>
        </p:txBody>
      </p:sp>
      <p:sp>
        <p:nvSpPr>
          <p:cNvPr id="8" name="矩形 7">
            <a:extLst>
              <a:ext uri="{FF2B5EF4-FFF2-40B4-BE49-F238E27FC236}">
                <a16:creationId xmlns="" xmlns:a16="http://schemas.microsoft.com/office/drawing/2014/main" id="{6860744B-7EC2-4088-BC5F-0DA40B2D8E90}"/>
              </a:ext>
            </a:extLst>
          </p:cNvPr>
          <p:cNvSpPr/>
          <p:nvPr/>
        </p:nvSpPr>
        <p:spPr>
          <a:xfrm>
            <a:off x="268083" y="1383526"/>
            <a:ext cx="8747091" cy="461665"/>
          </a:xfrm>
          <a:prstGeom prst="rect">
            <a:avLst/>
          </a:prstGeom>
        </p:spPr>
        <p:txBody>
          <a:bodyPr wrap="square">
            <a:spAutoFit/>
          </a:bodyPr>
          <a:lstStyle/>
          <a:p>
            <a:pPr marL="285750" indent="-285750">
              <a:buFont typeface="Wingdings" panose="05000000000000000000" pitchFamily="2" charset="2"/>
              <a:buChar char="Ø"/>
            </a:pP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公司肠胶囊自</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2018</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年开始开发肠胶囊系统，</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2018</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年主要销售区域为西北区，销售城市为陕西；</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2019</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年开始向西南区及华中区扩展。</a:t>
            </a:r>
          </a:p>
        </p:txBody>
      </p:sp>
      <p:graphicFrame>
        <p:nvGraphicFramePr>
          <p:cNvPr id="2" name="表格 1">
            <a:extLst>
              <a:ext uri="{FF2B5EF4-FFF2-40B4-BE49-F238E27FC236}">
                <a16:creationId xmlns="" xmlns:a16="http://schemas.microsoft.com/office/drawing/2014/main" id="{06F1916B-4CFE-4B19-BB9B-AA473483840F}"/>
              </a:ext>
            </a:extLst>
          </p:cNvPr>
          <p:cNvGraphicFramePr>
            <a:graphicFrameLocks noGrp="1"/>
          </p:cNvGraphicFramePr>
          <p:nvPr>
            <p:extLst>
              <p:ext uri="{D42A27DB-BD31-4B8C-83A1-F6EECF244321}">
                <p14:modId xmlns:p14="http://schemas.microsoft.com/office/powerpoint/2010/main" val="2949457953"/>
              </p:ext>
            </p:extLst>
          </p:nvPr>
        </p:nvGraphicFramePr>
        <p:xfrm>
          <a:off x="863427" y="1902181"/>
          <a:ext cx="7417146" cy="1692002"/>
        </p:xfrm>
        <a:graphic>
          <a:graphicData uri="http://schemas.openxmlformats.org/drawingml/2006/table">
            <a:tbl>
              <a:tblPr>
                <a:tableStyleId>{5C22544A-7EE6-4342-B048-85BDC9FD1C3A}</a:tableStyleId>
              </a:tblPr>
              <a:tblGrid>
                <a:gridCol w="843081">
                  <a:extLst>
                    <a:ext uri="{9D8B030D-6E8A-4147-A177-3AD203B41FA5}">
                      <a16:colId xmlns="" xmlns:a16="http://schemas.microsoft.com/office/drawing/2014/main" val="1097036936"/>
                    </a:ext>
                  </a:extLst>
                </a:gridCol>
                <a:gridCol w="1061138">
                  <a:extLst>
                    <a:ext uri="{9D8B030D-6E8A-4147-A177-3AD203B41FA5}">
                      <a16:colId xmlns="" xmlns:a16="http://schemas.microsoft.com/office/drawing/2014/main" val="740174839"/>
                    </a:ext>
                  </a:extLst>
                </a:gridCol>
                <a:gridCol w="844626">
                  <a:extLst>
                    <a:ext uri="{9D8B030D-6E8A-4147-A177-3AD203B41FA5}">
                      <a16:colId xmlns="" xmlns:a16="http://schemas.microsoft.com/office/drawing/2014/main" val="3039330958"/>
                    </a:ext>
                  </a:extLst>
                </a:gridCol>
                <a:gridCol w="329565">
                  <a:extLst>
                    <a:ext uri="{9D8B030D-6E8A-4147-A177-3AD203B41FA5}">
                      <a16:colId xmlns="" xmlns:a16="http://schemas.microsoft.com/office/drawing/2014/main" val="3938288893"/>
                    </a:ext>
                  </a:extLst>
                </a:gridCol>
                <a:gridCol w="821215">
                  <a:extLst>
                    <a:ext uri="{9D8B030D-6E8A-4147-A177-3AD203B41FA5}">
                      <a16:colId xmlns="" xmlns:a16="http://schemas.microsoft.com/office/drawing/2014/main" val="1163014760"/>
                    </a:ext>
                  </a:extLst>
                </a:gridCol>
                <a:gridCol w="678292">
                  <a:extLst>
                    <a:ext uri="{9D8B030D-6E8A-4147-A177-3AD203B41FA5}">
                      <a16:colId xmlns="" xmlns:a16="http://schemas.microsoft.com/office/drawing/2014/main" val="3277858650"/>
                    </a:ext>
                  </a:extLst>
                </a:gridCol>
                <a:gridCol w="364490">
                  <a:extLst>
                    <a:ext uri="{9D8B030D-6E8A-4147-A177-3AD203B41FA5}">
                      <a16:colId xmlns="" xmlns:a16="http://schemas.microsoft.com/office/drawing/2014/main" val="2785018365"/>
                    </a:ext>
                  </a:extLst>
                </a:gridCol>
                <a:gridCol w="821215">
                  <a:extLst>
                    <a:ext uri="{9D8B030D-6E8A-4147-A177-3AD203B41FA5}">
                      <a16:colId xmlns="" xmlns:a16="http://schemas.microsoft.com/office/drawing/2014/main" val="911773119"/>
                    </a:ext>
                  </a:extLst>
                </a:gridCol>
                <a:gridCol w="590529">
                  <a:extLst>
                    <a:ext uri="{9D8B030D-6E8A-4147-A177-3AD203B41FA5}">
                      <a16:colId xmlns="" xmlns:a16="http://schemas.microsoft.com/office/drawing/2014/main" val="4214255319"/>
                    </a:ext>
                  </a:extLst>
                </a:gridCol>
                <a:gridCol w="329565">
                  <a:extLst>
                    <a:ext uri="{9D8B030D-6E8A-4147-A177-3AD203B41FA5}">
                      <a16:colId xmlns="" xmlns:a16="http://schemas.microsoft.com/office/drawing/2014/main" val="1540114593"/>
                    </a:ext>
                  </a:extLst>
                </a:gridCol>
                <a:gridCol w="733430">
                  <a:extLst>
                    <a:ext uri="{9D8B030D-6E8A-4147-A177-3AD203B41FA5}">
                      <a16:colId xmlns="" xmlns:a16="http://schemas.microsoft.com/office/drawing/2014/main" val="2061117160"/>
                    </a:ext>
                  </a:extLst>
                </a:gridCol>
              </a:tblGrid>
              <a:tr h="193784">
                <a:tc rowSpan="2">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产品名称</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rowSpan="2">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区域</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gridSpan="3">
                  <a:txBody>
                    <a:bodyPr/>
                    <a:lstStyle/>
                    <a:p>
                      <a:pPr algn="ctr" fontAlgn="ctr"/>
                      <a:r>
                        <a:rPr lang="en-US" altLang="zh-CN" sz="1100" b="1" u="none" strike="noStrike" dirty="0">
                          <a:solidFill>
                            <a:schemeClr val="bg1"/>
                          </a:solidFill>
                          <a:effectLst/>
                          <a:latin typeface="Times New Roman" panose="02020603050405020304" pitchFamily="18" charset="0"/>
                          <a:cs typeface="Times New Roman" panose="02020603050405020304" pitchFamily="18" charset="0"/>
                        </a:rPr>
                        <a:t>2019</a:t>
                      </a: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年</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1100" b="1" u="none" strike="noStrike" dirty="0">
                          <a:solidFill>
                            <a:schemeClr val="bg1"/>
                          </a:solidFill>
                          <a:effectLst/>
                          <a:latin typeface="Times New Roman" panose="02020603050405020304" pitchFamily="18" charset="0"/>
                          <a:cs typeface="Times New Roman" panose="02020603050405020304" pitchFamily="18" charset="0"/>
                        </a:rPr>
                        <a:t>2018</a:t>
                      </a: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年</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1100" b="1" u="none" strike="noStrike" dirty="0">
                          <a:solidFill>
                            <a:schemeClr val="bg1"/>
                          </a:solidFill>
                          <a:effectLst/>
                          <a:latin typeface="Times New Roman" panose="02020603050405020304" pitchFamily="18" charset="0"/>
                          <a:cs typeface="Times New Roman" panose="02020603050405020304" pitchFamily="18" charset="0"/>
                        </a:rPr>
                        <a:t>2017</a:t>
                      </a: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年</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402304715"/>
                  </a:ext>
                </a:extLst>
              </a:tr>
              <a:tr h="335514">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数量</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销售额占比</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数量</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销售额占比</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数量</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销售额占比</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extLst>
                  <a:ext uri="{0D108BD9-81ED-4DB2-BD59-A6C34878D82A}">
                    <a16:rowId xmlns="" xmlns:a16="http://schemas.microsoft.com/office/drawing/2014/main" val="2019861098"/>
                  </a:ext>
                </a:extLst>
              </a:tr>
              <a:tr h="193784">
                <a:tc rowSpan="6">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肠胶囊系统</a:t>
                      </a:r>
                      <a:endParaRPr lang="zh-CN" altLang="en-US" sz="1100" b="1"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西南区</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30,000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3491020656"/>
                  </a:ext>
                </a:extLst>
              </a:tr>
              <a:tr h="193784">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西北区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213,000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47</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71%</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45,000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4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82%</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2450491216"/>
                  </a:ext>
                </a:extLst>
              </a:tr>
              <a:tr h="193784">
                <a:tc vMerge="1">
                  <a:txBody>
                    <a:bodyPr/>
                    <a:lstStyle/>
                    <a:p>
                      <a:endParaRPr lang="zh-CN" altLang="en-US"/>
                    </a:p>
                  </a:txBody>
                  <a:tcP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华北区</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15,000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30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5%</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dirty="0">
                          <a:effectLst/>
                          <a:latin typeface="Times New Roman" panose="02020603050405020304" pitchFamily="18" charset="0"/>
                          <a:cs typeface="Times New Roman" panose="02020603050405020304" pitchFamily="18" charset="0"/>
                        </a:rPr>
                        <a:t>     </a:t>
                      </a:r>
                      <a:r>
                        <a:rPr lang="en-US" altLang="zh-CN" sz="1100" u="none" strike="noStrike" dirty="0">
                          <a:effectLst/>
                          <a:latin typeface="Times New Roman" panose="02020603050405020304" pitchFamily="18" charset="0"/>
                          <a:cs typeface="Times New Roman" panose="02020603050405020304" pitchFamily="18" charset="0"/>
                        </a:rPr>
                        <a:t>10,000 </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18%</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2993920574"/>
                  </a:ext>
                </a:extLst>
              </a:tr>
              <a:tr h="193784">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华东区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33</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1991415602"/>
                  </a:ext>
                </a:extLst>
              </a:tr>
              <a:tr h="193784">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华中区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44,000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58</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15%</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4218804838"/>
                  </a:ext>
                </a:extLst>
              </a:tr>
              <a:tr h="193784">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合计</a:t>
                      </a:r>
                      <a:endParaRPr lang="zh-CN" altLang="en-US" sz="1100" b="1" i="0" u="none" strike="noStrike">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302,000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169 </a:t>
                      </a:r>
                      <a:endParaRPr lang="en-US" altLang="zh-CN" sz="1100" b="1" i="0" u="none" strike="noStrike">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100%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55,000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5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100%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0%</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3505852015"/>
                  </a:ext>
                </a:extLst>
              </a:tr>
            </a:tbl>
          </a:graphicData>
        </a:graphic>
      </p:graphicFrame>
      <p:sp>
        <p:nvSpPr>
          <p:cNvPr id="10" name="矩形 8">
            <a:extLst>
              <a:ext uri="{FF2B5EF4-FFF2-40B4-BE49-F238E27FC236}">
                <a16:creationId xmlns="" xmlns:a16="http://schemas.microsoft.com/office/drawing/2014/main" id="{5954831C-80BE-4D8E-B371-A657314C1AF3}"/>
              </a:ext>
            </a:extLst>
          </p:cNvPr>
          <p:cNvSpPr>
            <a:spLocks noChangeArrowheads="1"/>
          </p:cNvSpPr>
          <p:nvPr/>
        </p:nvSpPr>
        <p:spPr bwMode="gray">
          <a:xfrm>
            <a:off x="295267" y="3848420"/>
            <a:ext cx="8553466" cy="202579"/>
          </a:xfrm>
          <a:prstGeom prst="rect">
            <a:avLst/>
          </a:prstGeom>
          <a:solidFill>
            <a:srgbClr val="004379"/>
          </a:solidFill>
          <a:ln w="9525">
            <a:noFill/>
            <a:prstDash val="dash"/>
            <a:miter lim="800000"/>
          </a:ln>
        </p:spPr>
        <p:txBody>
          <a:bodyPr lIns="108000" tIns="46784" rIns="46800" bIns="25200" anchor="ctr"/>
          <a:lstStyle>
            <a:lvl1pPr defTabSz="728345">
              <a:defRPr>
                <a:solidFill>
                  <a:schemeClr val="tx1"/>
                </a:solidFill>
                <a:latin typeface="Arial" pitchFamily="34" charset="0"/>
                <a:ea typeface="宋体" pitchFamily="2" charset="-122"/>
              </a:defRPr>
            </a:lvl1pPr>
            <a:lvl2pPr marL="742950" indent="-285750" defTabSz="728345">
              <a:defRPr>
                <a:solidFill>
                  <a:schemeClr val="tx1"/>
                </a:solidFill>
                <a:latin typeface="Arial" pitchFamily="34" charset="0"/>
                <a:ea typeface="宋体" pitchFamily="2" charset="-122"/>
              </a:defRPr>
            </a:lvl2pPr>
            <a:lvl3pPr marL="1143000" indent="-228600" defTabSz="728345">
              <a:defRPr>
                <a:solidFill>
                  <a:schemeClr val="tx1"/>
                </a:solidFill>
                <a:latin typeface="Arial" pitchFamily="34" charset="0"/>
                <a:ea typeface="宋体" pitchFamily="2" charset="-122"/>
              </a:defRPr>
            </a:lvl3pPr>
            <a:lvl4pPr marL="1600200" indent="-228600" defTabSz="728345">
              <a:defRPr>
                <a:solidFill>
                  <a:schemeClr val="tx1"/>
                </a:solidFill>
                <a:latin typeface="Arial" pitchFamily="34" charset="0"/>
                <a:ea typeface="宋体" pitchFamily="2" charset="-122"/>
              </a:defRPr>
            </a:lvl4pPr>
            <a:lvl5pPr marL="2057400" indent="-228600" defTabSz="728345">
              <a:defRPr>
                <a:solidFill>
                  <a:schemeClr val="tx1"/>
                </a:solidFill>
                <a:latin typeface="Arial" pitchFamily="34" charset="0"/>
                <a:ea typeface="宋体" pitchFamily="2" charset="-122"/>
              </a:defRPr>
            </a:lvl5pPr>
            <a:lvl6pPr marL="2514600" indent="-228600" defTabSz="72834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72834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72834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728345"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90000"/>
              </a:lnSpc>
            </a:pPr>
            <a:r>
              <a:rPr lang="zh-CN" altLang="en-US" sz="1400" b="1" dirty="0">
                <a:solidFill>
                  <a:prstClr val="white"/>
                </a:solidFill>
                <a:latin typeface="华文楷体" panose="02010600040101010101" pitchFamily="2" charset="-122"/>
                <a:ea typeface="华文楷体" panose="02010600040101010101" pitchFamily="2" charset="-122"/>
              </a:rPr>
              <a:t>医疗服务收入按区域划分</a:t>
            </a:r>
          </a:p>
        </p:txBody>
      </p:sp>
      <p:graphicFrame>
        <p:nvGraphicFramePr>
          <p:cNvPr id="5" name="表格 4">
            <a:extLst>
              <a:ext uri="{FF2B5EF4-FFF2-40B4-BE49-F238E27FC236}">
                <a16:creationId xmlns="" xmlns:a16="http://schemas.microsoft.com/office/drawing/2014/main" id="{76043D44-A5F3-41DC-8A3E-F72AFBDAF4E5}"/>
              </a:ext>
            </a:extLst>
          </p:cNvPr>
          <p:cNvGraphicFramePr>
            <a:graphicFrameLocks noGrp="1"/>
          </p:cNvGraphicFramePr>
          <p:nvPr>
            <p:extLst>
              <p:ext uri="{D42A27DB-BD31-4B8C-83A1-F6EECF244321}">
                <p14:modId xmlns:p14="http://schemas.microsoft.com/office/powerpoint/2010/main" val="678778640"/>
              </p:ext>
            </p:extLst>
          </p:nvPr>
        </p:nvGraphicFramePr>
        <p:xfrm>
          <a:off x="1204086" y="4533112"/>
          <a:ext cx="6526882" cy="1656000"/>
        </p:xfrm>
        <a:graphic>
          <a:graphicData uri="http://schemas.openxmlformats.org/drawingml/2006/table">
            <a:tbl>
              <a:tblPr>
                <a:tableStyleId>{5C22544A-7EE6-4342-B048-85BDC9FD1C3A}</a:tableStyleId>
              </a:tblPr>
              <a:tblGrid>
                <a:gridCol w="799218">
                  <a:extLst>
                    <a:ext uri="{9D8B030D-6E8A-4147-A177-3AD203B41FA5}">
                      <a16:colId xmlns="" xmlns:a16="http://schemas.microsoft.com/office/drawing/2014/main" val="1882436728"/>
                    </a:ext>
                  </a:extLst>
                </a:gridCol>
                <a:gridCol w="865811">
                  <a:extLst>
                    <a:ext uri="{9D8B030D-6E8A-4147-A177-3AD203B41FA5}">
                      <a16:colId xmlns="" xmlns:a16="http://schemas.microsoft.com/office/drawing/2014/main" val="1723163579"/>
                    </a:ext>
                  </a:extLst>
                </a:gridCol>
                <a:gridCol w="865811">
                  <a:extLst>
                    <a:ext uri="{9D8B030D-6E8A-4147-A177-3AD203B41FA5}">
                      <a16:colId xmlns="" xmlns:a16="http://schemas.microsoft.com/office/drawing/2014/main" val="924408386"/>
                    </a:ext>
                  </a:extLst>
                </a:gridCol>
                <a:gridCol w="889118">
                  <a:extLst>
                    <a:ext uri="{9D8B030D-6E8A-4147-A177-3AD203B41FA5}">
                      <a16:colId xmlns="" xmlns:a16="http://schemas.microsoft.com/office/drawing/2014/main" val="665600821"/>
                    </a:ext>
                  </a:extLst>
                </a:gridCol>
                <a:gridCol w="759257">
                  <a:extLst>
                    <a:ext uri="{9D8B030D-6E8A-4147-A177-3AD203B41FA5}">
                      <a16:colId xmlns="" xmlns:a16="http://schemas.microsoft.com/office/drawing/2014/main" val="2187337411"/>
                    </a:ext>
                  </a:extLst>
                </a:gridCol>
                <a:gridCol w="889118">
                  <a:extLst>
                    <a:ext uri="{9D8B030D-6E8A-4147-A177-3AD203B41FA5}">
                      <a16:colId xmlns="" xmlns:a16="http://schemas.microsoft.com/office/drawing/2014/main" val="3943435378"/>
                    </a:ext>
                  </a:extLst>
                </a:gridCol>
                <a:gridCol w="569431">
                  <a:extLst>
                    <a:ext uri="{9D8B030D-6E8A-4147-A177-3AD203B41FA5}">
                      <a16:colId xmlns="" xmlns:a16="http://schemas.microsoft.com/office/drawing/2014/main" val="348421010"/>
                    </a:ext>
                  </a:extLst>
                </a:gridCol>
                <a:gridCol w="889118">
                  <a:extLst>
                    <a:ext uri="{9D8B030D-6E8A-4147-A177-3AD203B41FA5}">
                      <a16:colId xmlns="" xmlns:a16="http://schemas.microsoft.com/office/drawing/2014/main" val="3323586030"/>
                    </a:ext>
                  </a:extLst>
                </a:gridCol>
              </a:tblGrid>
              <a:tr h="207000">
                <a:tc rowSpan="2">
                  <a:txBody>
                    <a:bodyPr/>
                    <a:lstStyle/>
                    <a:p>
                      <a:pPr algn="ctr" fontAlgn="ctr"/>
                      <a:r>
                        <a:rPr lang="zh-CN" altLang="en-US" sz="1100" b="1" u="none" strike="noStrike">
                          <a:solidFill>
                            <a:schemeClr val="bg1"/>
                          </a:solidFill>
                          <a:effectLst/>
                          <a:latin typeface="Times New Roman" panose="02020603050405020304" pitchFamily="18" charset="0"/>
                          <a:cs typeface="Times New Roman" panose="02020603050405020304" pitchFamily="18" charset="0"/>
                        </a:rPr>
                        <a:t>产品名称</a:t>
                      </a:r>
                      <a:endParaRPr lang="zh-CN" altLang="en-US" sz="1100" b="1" i="0" u="none" strike="noStrike">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rowSpan="2">
                  <a:txBody>
                    <a:bodyPr/>
                    <a:lstStyle/>
                    <a:p>
                      <a:pPr algn="ctr" fontAlgn="ctr"/>
                      <a:r>
                        <a:rPr lang="zh-CN" altLang="en-US" sz="1100" b="1" u="none" strike="noStrike">
                          <a:solidFill>
                            <a:schemeClr val="bg1"/>
                          </a:solidFill>
                          <a:effectLst/>
                          <a:latin typeface="Times New Roman" panose="02020603050405020304" pitchFamily="18" charset="0"/>
                          <a:cs typeface="Times New Roman" panose="02020603050405020304" pitchFamily="18" charset="0"/>
                        </a:rPr>
                        <a:t>区域</a:t>
                      </a:r>
                      <a:endParaRPr lang="zh-CN" altLang="en-US" sz="1100" b="1" i="0" u="none" strike="noStrike">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gridSpan="2">
                  <a:txBody>
                    <a:bodyPr/>
                    <a:lstStyle/>
                    <a:p>
                      <a:pPr algn="ctr" fontAlgn="ctr"/>
                      <a:r>
                        <a:rPr lang="en-US" altLang="zh-CN" sz="1100" b="1" u="none" strike="noStrike">
                          <a:solidFill>
                            <a:schemeClr val="bg1"/>
                          </a:solidFill>
                          <a:effectLst/>
                          <a:latin typeface="Times New Roman" panose="02020603050405020304" pitchFamily="18" charset="0"/>
                          <a:cs typeface="Times New Roman" panose="02020603050405020304" pitchFamily="18" charset="0"/>
                        </a:rPr>
                        <a:t>2019</a:t>
                      </a:r>
                      <a:r>
                        <a:rPr lang="zh-CN" altLang="en-US" sz="1100" b="1" u="none" strike="noStrike">
                          <a:solidFill>
                            <a:schemeClr val="bg1"/>
                          </a:solidFill>
                          <a:effectLst/>
                          <a:latin typeface="Times New Roman" panose="02020603050405020304" pitchFamily="18" charset="0"/>
                          <a:cs typeface="Times New Roman" panose="02020603050405020304" pitchFamily="18" charset="0"/>
                        </a:rPr>
                        <a:t>年</a:t>
                      </a:r>
                      <a:endParaRPr lang="zh-CN" altLang="en-US" sz="1100" b="1" i="0" u="none" strike="noStrike">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hMerge="1">
                  <a:txBody>
                    <a:bodyPr/>
                    <a:lstStyle/>
                    <a:p>
                      <a:endParaRPr lang="zh-CN" altLang="en-US"/>
                    </a:p>
                  </a:txBody>
                  <a:tcPr/>
                </a:tc>
                <a:tc gridSpan="2">
                  <a:txBody>
                    <a:bodyPr/>
                    <a:lstStyle/>
                    <a:p>
                      <a:pPr algn="ctr" fontAlgn="ctr"/>
                      <a:r>
                        <a:rPr lang="en-US" altLang="zh-CN" sz="1100" b="1" u="none" strike="noStrike">
                          <a:solidFill>
                            <a:schemeClr val="bg1"/>
                          </a:solidFill>
                          <a:effectLst/>
                          <a:latin typeface="Times New Roman" panose="02020603050405020304" pitchFamily="18" charset="0"/>
                          <a:cs typeface="Times New Roman" panose="02020603050405020304" pitchFamily="18" charset="0"/>
                        </a:rPr>
                        <a:t>2018</a:t>
                      </a:r>
                      <a:r>
                        <a:rPr lang="zh-CN" altLang="en-US" sz="1100" b="1" u="none" strike="noStrike">
                          <a:solidFill>
                            <a:schemeClr val="bg1"/>
                          </a:solidFill>
                          <a:effectLst/>
                          <a:latin typeface="Times New Roman" panose="02020603050405020304" pitchFamily="18" charset="0"/>
                          <a:cs typeface="Times New Roman" panose="02020603050405020304" pitchFamily="18" charset="0"/>
                        </a:rPr>
                        <a:t>年</a:t>
                      </a:r>
                      <a:endParaRPr lang="zh-CN" altLang="en-US" sz="1100" b="1" i="0" u="none" strike="noStrike">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hMerge="1">
                  <a:txBody>
                    <a:bodyPr/>
                    <a:lstStyle/>
                    <a:p>
                      <a:endParaRPr lang="zh-CN" altLang="en-US"/>
                    </a:p>
                  </a:txBody>
                  <a:tcPr/>
                </a:tc>
                <a:tc gridSpan="2">
                  <a:txBody>
                    <a:bodyPr/>
                    <a:lstStyle/>
                    <a:p>
                      <a:pPr algn="ctr" fontAlgn="ctr"/>
                      <a:r>
                        <a:rPr lang="en-US" altLang="zh-CN" sz="1100" b="1" u="none" strike="noStrike" dirty="0">
                          <a:solidFill>
                            <a:schemeClr val="bg1"/>
                          </a:solidFill>
                          <a:effectLst/>
                          <a:latin typeface="Times New Roman" panose="02020603050405020304" pitchFamily="18" charset="0"/>
                          <a:cs typeface="Times New Roman" panose="02020603050405020304" pitchFamily="18" charset="0"/>
                        </a:rPr>
                        <a:t>2017</a:t>
                      </a: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年</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hMerge="1">
                  <a:txBody>
                    <a:bodyPr/>
                    <a:lstStyle/>
                    <a:p>
                      <a:endParaRPr lang="zh-CN" altLang="en-US"/>
                    </a:p>
                  </a:txBody>
                  <a:tcPr/>
                </a:tc>
                <a:extLst>
                  <a:ext uri="{0D108BD9-81ED-4DB2-BD59-A6C34878D82A}">
                    <a16:rowId xmlns="" xmlns:a16="http://schemas.microsoft.com/office/drawing/2014/main" val="84901923"/>
                  </a:ext>
                </a:extLst>
              </a:tr>
              <a:tr h="20700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1" u="none" strike="noStrike">
                          <a:solidFill>
                            <a:schemeClr val="bg1"/>
                          </a:solidFill>
                          <a:effectLst/>
                          <a:latin typeface="Times New Roman" panose="02020603050405020304" pitchFamily="18" charset="0"/>
                          <a:cs typeface="Times New Roman" panose="02020603050405020304" pitchFamily="18" charset="0"/>
                        </a:rPr>
                        <a:t>销售额</a:t>
                      </a:r>
                      <a:endParaRPr lang="zh-CN" altLang="en-US" sz="1100" b="1" i="0" u="none" strike="noStrike">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a:solidFill>
                            <a:schemeClr val="bg1"/>
                          </a:solidFill>
                          <a:effectLst/>
                          <a:latin typeface="Times New Roman" panose="02020603050405020304" pitchFamily="18" charset="0"/>
                          <a:cs typeface="Times New Roman" panose="02020603050405020304" pitchFamily="18" charset="0"/>
                        </a:rPr>
                        <a:t>销售额占比</a:t>
                      </a:r>
                      <a:endParaRPr lang="zh-CN" altLang="en-US" sz="1100" b="1" i="0" u="none" strike="noStrike">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a:solidFill>
                            <a:schemeClr val="bg1"/>
                          </a:solidFill>
                          <a:effectLst/>
                          <a:latin typeface="Times New Roman" panose="02020603050405020304" pitchFamily="18" charset="0"/>
                          <a:cs typeface="Times New Roman" panose="02020603050405020304" pitchFamily="18" charset="0"/>
                        </a:rPr>
                        <a:t>销售额</a:t>
                      </a:r>
                      <a:endParaRPr lang="zh-CN" altLang="en-US" sz="1100" b="1" i="0" u="none" strike="noStrike">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a:solidFill>
                            <a:schemeClr val="bg1"/>
                          </a:solidFill>
                          <a:effectLst/>
                          <a:latin typeface="Times New Roman" panose="02020603050405020304" pitchFamily="18" charset="0"/>
                          <a:cs typeface="Times New Roman" panose="02020603050405020304" pitchFamily="18" charset="0"/>
                        </a:rPr>
                        <a:t>销售额占比</a:t>
                      </a:r>
                      <a:endParaRPr lang="zh-CN" altLang="en-US" sz="1100" b="1" i="0" u="none" strike="noStrike">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a:solidFill>
                            <a:schemeClr val="bg1"/>
                          </a:solidFill>
                          <a:effectLst/>
                          <a:latin typeface="Times New Roman" panose="02020603050405020304" pitchFamily="18" charset="0"/>
                          <a:cs typeface="Times New Roman" panose="02020603050405020304" pitchFamily="18" charset="0"/>
                        </a:rPr>
                        <a:t>销售额</a:t>
                      </a:r>
                      <a:endParaRPr lang="zh-CN" altLang="en-US" sz="1100" b="1" i="0" u="none" strike="noStrike">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latin typeface="Times New Roman" panose="02020603050405020304" pitchFamily="18" charset="0"/>
                          <a:cs typeface="Times New Roman" panose="02020603050405020304" pitchFamily="18" charset="0"/>
                        </a:rPr>
                        <a:t>销售额占比</a:t>
                      </a:r>
                      <a:endParaRPr lang="zh-CN" altLang="en-US" sz="1100" b="1" i="0" u="none" strike="noStrike"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solidFill>
                      <a:schemeClr val="accent1"/>
                    </a:solidFill>
                  </a:tcPr>
                </a:tc>
                <a:extLst>
                  <a:ext uri="{0D108BD9-81ED-4DB2-BD59-A6C34878D82A}">
                    <a16:rowId xmlns="" xmlns:a16="http://schemas.microsoft.com/office/drawing/2014/main" val="2072940562"/>
                  </a:ext>
                </a:extLst>
              </a:tr>
              <a:tr h="207000">
                <a:tc rowSpan="6">
                  <a:txBody>
                    <a:bodyPr/>
                    <a:lstStyle/>
                    <a:p>
                      <a:pPr algn="ctr" fontAlgn="ctr"/>
                      <a:r>
                        <a:rPr lang="zh-CN" altLang="en-US" sz="1100" b="0" i="0" u="none" strike="noStrike"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医疗服务</a:t>
                      </a: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华南区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16,040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18%</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200,000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96%</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443868353"/>
                  </a:ext>
                </a:extLst>
              </a:tr>
              <a:tr h="207000">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西南区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37,540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42%</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2031249318"/>
                  </a:ext>
                </a:extLst>
              </a:tr>
              <a:tr h="207000">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华北区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2,300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3%</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438777282"/>
                  </a:ext>
                </a:extLst>
              </a:tr>
              <a:tr h="207000">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华东区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33,700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38%</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7,500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4%</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4184769983"/>
                  </a:ext>
                </a:extLst>
              </a:tr>
              <a:tr h="207000">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华中区</a:t>
                      </a:r>
                      <a:endParaRPr lang="zh-CN" altLang="en-US"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105355701"/>
                  </a:ext>
                </a:extLst>
              </a:tr>
              <a:tr h="207000">
                <a:tc vMerge="1">
                  <a:txBody>
                    <a:bodyPr/>
                    <a:lstStyle/>
                    <a:p>
                      <a:endParaRPr lang="zh-CN" altLang="en-US"/>
                    </a:p>
                  </a:txBody>
                  <a:tcP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合计</a:t>
                      </a:r>
                      <a:endParaRPr lang="zh-CN" altLang="en-US" sz="1100" b="1" i="0" u="none" strike="noStrike">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89,580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a:effectLst/>
                          <a:latin typeface="Times New Roman" panose="02020603050405020304" pitchFamily="18" charset="0"/>
                          <a:cs typeface="Times New Roman" panose="02020603050405020304" pitchFamily="18" charset="0"/>
                        </a:rPr>
                        <a:t>100%</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zh-CN" altLang="en-US" sz="1100" u="none" strike="noStrike">
                          <a:effectLst/>
                          <a:latin typeface="Times New Roman" panose="02020603050405020304" pitchFamily="18" charset="0"/>
                          <a:cs typeface="Times New Roman" panose="02020603050405020304" pitchFamily="18" charset="0"/>
                        </a:rPr>
                        <a:t> </a:t>
                      </a:r>
                      <a:r>
                        <a:rPr lang="en-US" altLang="zh-CN" sz="1100" u="none" strike="noStrike">
                          <a:effectLst/>
                          <a:latin typeface="Times New Roman" panose="02020603050405020304" pitchFamily="18" charset="0"/>
                          <a:cs typeface="Times New Roman" panose="02020603050405020304" pitchFamily="18" charset="0"/>
                        </a:rPr>
                        <a:t>207,500 </a:t>
                      </a:r>
                      <a:endParaRPr lang="en-US" altLang="zh-CN" sz="1100" b="0" i="0" u="none" strike="noStrike">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u="none" strike="noStrike" dirty="0">
                          <a:effectLst/>
                          <a:latin typeface="Times New Roman" panose="02020603050405020304" pitchFamily="18" charset="0"/>
                          <a:cs typeface="Times New Roman" panose="02020603050405020304" pitchFamily="18" charset="0"/>
                        </a:rPr>
                        <a:t>100%</a:t>
                      </a:r>
                      <a:endPar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altLang="en-US" sz="1100" b="0" i="0" u="none" strike="noStrike"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7620" marR="7620" marT="7620" marB="0" anchor="ctr"/>
                </a:tc>
                <a:extLst>
                  <a:ext uri="{0D108BD9-81ED-4DB2-BD59-A6C34878D82A}">
                    <a16:rowId xmlns="" xmlns:a16="http://schemas.microsoft.com/office/drawing/2014/main" val="974281293"/>
                  </a:ext>
                </a:extLst>
              </a:tr>
            </a:tbl>
          </a:graphicData>
        </a:graphic>
      </p:graphicFrame>
      <p:sp>
        <p:nvSpPr>
          <p:cNvPr id="11" name="矩形 10">
            <a:extLst>
              <a:ext uri="{FF2B5EF4-FFF2-40B4-BE49-F238E27FC236}">
                <a16:creationId xmlns="" xmlns:a16="http://schemas.microsoft.com/office/drawing/2014/main" id="{AB739D71-325C-4694-9DD2-0E194872C575}"/>
              </a:ext>
            </a:extLst>
          </p:cNvPr>
          <p:cNvSpPr/>
          <p:nvPr/>
        </p:nvSpPr>
        <p:spPr>
          <a:xfrm>
            <a:off x="268083" y="4153556"/>
            <a:ext cx="8747091" cy="276999"/>
          </a:xfrm>
          <a:prstGeom prst="rect">
            <a:avLst/>
          </a:prstGeom>
        </p:spPr>
        <p:txBody>
          <a:bodyPr wrap="square">
            <a:spAutoFit/>
          </a:bodyPr>
          <a:lstStyle/>
          <a:p>
            <a:pPr marL="285750" indent="-285750">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cs typeface="微软雅黑" panose="020B0503020204020204" pitchFamily="34" charset="-122"/>
              </a:rPr>
              <a:t>公司肠胶囊自</a:t>
            </a:r>
            <a:r>
              <a:rPr lang="en-US" altLang="zh-CN" sz="1200" dirty="0">
                <a:latin typeface="楷体" panose="02010609060101010101" pitchFamily="49" charset="-122"/>
                <a:ea typeface="楷体" panose="02010609060101010101" pitchFamily="49" charset="-122"/>
                <a:cs typeface="微软雅黑" panose="020B0503020204020204" pitchFamily="34" charset="-122"/>
              </a:rPr>
              <a:t>2018</a:t>
            </a:r>
            <a:r>
              <a:rPr lang="zh-CN" altLang="en-US" sz="1200" dirty="0">
                <a:latin typeface="楷体" panose="02010609060101010101" pitchFamily="49" charset="-122"/>
                <a:ea typeface="楷体" panose="02010609060101010101" pitchFamily="49" charset="-122"/>
                <a:cs typeface="微软雅黑" panose="020B0503020204020204" pitchFamily="34" charset="-122"/>
              </a:rPr>
              <a:t>年开始开发医疗服务，</a:t>
            </a:r>
            <a:r>
              <a:rPr lang="en-US" altLang="zh-CN" sz="1200" dirty="0">
                <a:latin typeface="楷体" panose="02010609060101010101" pitchFamily="49" charset="-122"/>
                <a:ea typeface="楷体" panose="02010609060101010101" pitchFamily="49" charset="-122"/>
                <a:cs typeface="微软雅黑" panose="020B0503020204020204" pitchFamily="34" charset="-122"/>
              </a:rPr>
              <a:t>2018</a:t>
            </a:r>
            <a:r>
              <a:rPr lang="zh-CN" altLang="en-US" sz="1200" dirty="0">
                <a:latin typeface="楷体" panose="02010609060101010101" pitchFamily="49" charset="-122"/>
                <a:ea typeface="楷体" panose="02010609060101010101" pitchFamily="49" charset="-122"/>
                <a:cs typeface="微软雅黑" panose="020B0503020204020204" pitchFamily="34" charset="-122"/>
              </a:rPr>
              <a:t>年以华南区为主，销售城市为深圳；</a:t>
            </a:r>
            <a:r>
              <a:rPr lang="en-US" altLang="zh-CN" sz="1200" dirty="0">
                <a:latin typeface="楷体" panose="02010609060101010101" pitchFamily="49" charset="-122"/>
                <a:ea typeface="楷体" panose="02010609060101010101" pitchFamily="49" charset="-122"/>
                <a:cs typeface="微软雅黑" panose="020B0503020204020204" pitchFamily="34" charset="-122"/>
              </a:rPr>
              <a:t>2019</a:t>
            </a:r>
            <a:r>
              <a:rPr lang="zh-CN" altLang="en-US" sz="1200" dirty="0">
                <a:latin typeface="楷体" panose="02010609060101010101" pitchFamily="49" charset="-122"/>
                <a:ea typeface="楷体" panose="02010609060101010101" pitchFamily="49" charset="-122"/>
                <a:cs typeface="微软雅黑" panose="020B0503020204020204" pitchFamily="34" charset="-122"/>
              </a:rPr>
              <a:t>年销售主要区域为西南区和华东区。</a:t>
            </a:r>
          </a:p>
        </p:txBody>
      </p:sp>
      <p:sp>
        <p:nvSpPr>
          <p:cNvPr id="9" name="Rectangle 9">
            <a:extLst>
              <a:ext uri="{FF2B5EF4-FFF2-40B4-BE49-F238E27FC236}">
                <a16:creationId xmlns="" xmlns:a16="http://schemas.microsoft.com/office/drawing/2014/main" id="{8FDA7D51-7C84-4708-9D78-3BE6800EB4E4}"/>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2 </a:t>
            </a:r>
            <a:r>
              <a:rPr lang="zh-CN" altLang="en-US" sz="2000" b="1" dirty="0">
                <a:solidFill>
                  <a:prstClr val="white"/>
                </a:solidFill>
                <a:latin typeface="+mj-ea"/>
                <a:cs typeface="Times New Roman" pitchFamily="18" charset="0"/>
              </a:rPr>
              <a:t>销售情况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cs typeface="Times New Roman" pitchFamily="18" charset="0"/>
              </a:rPr>
              <a:t>收入分析：按区域（肠胶囊系统</a:t>
            </a:r>
            <a:r>
              <a:rPr lang="en-US" altLang="zh-CN" sz="2000" b="1" dirty="0">
                <a:solidFill>
                  <a:prstClr val="white"/>
                </a:solidFill>
                <a:latin typeface="+mj-ea"/>
                <a:cs typeface="Times New Roman" pitchFamily="18" charset="0"/>
              </a:rPr>
              <a:t>&amp;</a:t>
            </a:r>
            <a:r>
              <a:rPr lang="zh-CN" altLang="en-US" sz="2000" b="1" dirty="0">
                <a:solidFill>
                  <a:prstClr val="white"/>
                </a:solidFill>
                <a:latin typeface="+mj-ea"/>
                <a:cs typeface="Times New Roman" pitchFamily="18" charset="0"/>
              </a:rPr>
              <a:t>医疗服务）</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1458123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a:extLst>
              <a:ext uri="{FF2B5EF4-FFF2-40B4-BE49-F238E27FC236}">
                <a16:creationId xmlns="" xmlns:a16="http://schemas.microsoft.com/office/drawing/2014/main" id="{84459843-38E5-0A48-8427-FE03E44E1415}"/>
              </a:ext>
            </a:extLst>
          </p:cNvPr>
          <p:cNvSpPr txBox="1"/>
          <p:nvPr/>
        </p:nvSpPr>
        <p:spPr>
          <a:xfrm>
            <a:off x="1138237" y="327978"/>
            <a:ext cx="7372349" cy="646331"/>
          </a:xfrm>
          <a:prstGeom prst="rect">
            <a:avLst/>
          </a:prstGeom>
          <a:noFill/>
        </p:spPr>
        <p:txBody>
          <a:bodyPr wrap="square">
            <a:spAutoFit/>
          </a:bodyPr>
          <a:lstStyle/>
          <a:p>
            <a:pPr eaLnBrk="1" hangingPunct="1">
              <a:defRPr/>
            </a:pPr>
            <a:r>
              <a:rPr lang="en-US" altLang="zh-CN"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1.5</a:t>
            </a:r>
            <a:r>
              <a:rPr lang="zh-CN" altLang="en-US" sz="2000" b="1" dirty="0">
                <a:solidFill>
                  <a:schemeClr val="bg1"/>
                </a:solidFill>
                <a:latin typeface="STKaiti" panose="02010600040101010101" pitchFamily="2" charset="-122"/>
                <a:ea typeface="STKaiti" panose="02010600040101010101" pitchFamily="2" charset="-122"/>
                <a:sym typeface="STKaiti" panose="02010600040101010101" pitchFamily="2" charset="-122"/>
              </a:rPr>
              <a:t> 投资亮点</a:t>
            </a:r>
            <a:endParaRPr lang="en-US" altLang="zh-CN" sz="2000" b="1" dirty="0">
              <a:solidFill>
                <a:schemeClr val="bg1"/>
              </a:solidFill>
              <a:latin typeface="STKaiti" panose="02010600040101010101" pitchFamily="2" charset="-122"/>
              <a:ea typeface="STKaiti" panose="02010600040101010101" pitchFamily="2" charset="-122"/>
              <a:sym typeface="STKaiti" panose="02010600040101010101" pitchFamily="2" charset="-122"/>
            </a:endParaRPr>
          </a:p>
          <a:p>
            <a:pPr eaLnBrk="1" hangingPunct="1">
              <a:defRPr/>
            </a:pPr>
            <a:r>
              <a:rPr lang="en-US" altLang="zh-CN"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a:t>
            </a:r>
            <a:r>
              <a:rPr lang="zh-TW"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政策驱动</a:t>
            </a:r>
            <a:r>
              <a:rPr lang="zh-CN"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a:t>
            </a:r>
            <a:r>
              <a:rPr lang="zh-TW"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胃肠癌</a:t>
            </a:r>
            <a:r>
              <a:rPr lang="zh-TW" altLang="x-none"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早</a:t>
            </a:r>
            <a:r>
              <a:rPr lang="zh-TW"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筛</a:t>
            </a:r>
            <a:r>
              <a:rPr lang="en-US" altLang="zh-CN"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a:t>
            </a:r>
            <a:r>
              <a:rPr lang="zh-TW"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rPr>
              <a:t>医保逐步纳入有望推动胶囊内镜行业加速扩容</a:t>
            </a:r>
            <a:endParaRPr lang="zh-CN" altLang="en-US" sz="1600" b="1" dirty="0">
              <a:solidFill>
                <a:schemeClr val="bg1"/>
              </a:solidFill>
              <a:latin typeface="STKaiti" panose="02010600040101010101" pitchFamily="2" charset="-122"/>
              <a:ea typeface="STKaiti" panose="02010600040101010101" pitchFamily="2" charset="-122"/>
              <a:sym typeface="STKaiti" panose="02010600040101010101" pitchFamily="2" charset="-122"/>
            </a:endParaRPr>
          </a:p>
        </p:txBody>
      </p:sp>
      <p:graphicFrame>
        <p:nvGraphicFramePr>
          <p:cNvPr id="4" name="Table 3">
            <a:extLst>
              <a:ext uri="{FF2B5EF4-FFF2-40B4-BE49-F238E27FC236}">
                <a16:creationId xmlns="" xmlns:a16="http://schemas.microsoft.com/office/drawing/2014/main" id="{66714029-DD7C-3246-A8CB-FC507AB5BA8C}"/>
              </a:ext>
            </a:extLst>
          </p:cNvPr>
          <p:cNvGraphicFramePr>
            <a:graphicFrameLocks noGrp="1"/>
          </p:cNvGraphicFramePr>
          <p:nvPr/>
        </p:nvGraphicFramePr>
        <p:xfrm>
          <a:off x="5464629" y="1996897"/>
          <a:ext cx="3418113" cy="4105240"/>
        </p:xfrm>
        <a:graphic>
          <a:graphicData uri="http://schemas.openxmlformats.org/drawingml/2006/table">
            <a:tbl>
              <a:tblPr firstRow="1" bandRow="1">
                <a:tableStyleId>{5C22544A-7EE6-4342-B048-85BDC9FD1C3A}</a:tableStyleId>
              </a:tblPr>
              <a:tblGrid>
                <a:gridCol w="228600">
                  <a:extLst>
                    <a:ext uri="{9D8B030D-6E8A-4147-A177-3AD203B41FA5}">
                      <a16:colId xmlns="" xmlns:a16="http://schemas.microsoft.com/office/drawing/2014/main" val="20000"/>
                    </a:ext>
                  </a:extLst>
                </a:gridCol>
                <a:gridCol w="1163708">
                  <a:extLst>
                    <a:ext uri="{9D8B030D-6E8A-4147-A177-3AD203B41FA5}">
                      <a16:colId xmlns="" xmlns:a16="http://schemas.microsoft.com/office/drawing/2014/main" val="20001"/>
                    </a:ext>
                  </a:extLst>
                </a:gridCol>
                <a:gridCol w="484665">
                  <a:extLst>
                    <a:ext uri="{9D8B030D-6E8A-4147-A177-3AD203B41FA5}">
                      <a16:colId xmlns="" xmlns:a16="http://schemas.microsoft.com/office/drawing/2014/main" val="20002"/>
                    </a:ext>
                  </a:extLst>
                </a:gridCol>
                <a:gridCol w="485809">
                  <a:extLst>
                    <a:ext uri="{9D8B030D-6E8A-4147-A177-3AD203B41FA5}">
                      <a16:colId xmlns="" xmlns:a16="http://schemas.microsoft.com/office/drawing/2014/main" val="2939222209"/>
                    </a:ext>
                  </a:extLst>
                </a:gridCol>
                <a:gridCol w="1055331">
                  <a:extLst>
                    <a:ext uri="{9D8B030D-6E8A-4147-A177-3AD203B41FA5}">
                      <a16:colId xmlns="" xmlns:a16="http://schemas.microsoft.com/office/drawing/2014/main" val="1408162506"/>
                    </a:ext>
                  </a:extLst>
                </a:gridCol>
              </a:tblGrid>
              <a:tr h="215766">
                <a:tc grid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胶囊内镜纳入医保情况梳理</a:t>
                      </a:r>
                      <a:endParaRPr lang="zh-CN"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endParaRPr>
                    </a:p>
                  </a:txBody>
                  <a:tcPr marL="9525" marR="9525" marT="9528" marB="0" anchor="ctr"/>
                </a:tc>
                <a:tc hMerge="1">
                  <a:txBody>
                    <a:bodyPr/>
                    <a:lstStyle/>
                    <a:p>
                      <a:pPr algn="ctr" fontAlgn="ctr"/>
                      <a:endParaRPr lang="zh-CN" altLang="en-US" sz="1200" b="1" i="0" u="none" strike="noStrike" dirty="0">
                        <a:solidFill>
                          <a:schemeClr val="bg1"/>
                        </a:solidFill>
                        <a:effectLst/>
                        <a:latin typeface="STKaiti" panose="02010600040101010101" pitchFamily="2" charset="-122"/>
                        <a:ea typeface="STKaiti" panose="02010600040101010101" pitchFamily="2" charset="-122"/>
                      </a:endParaRPr>
                    </a:p>
                  </a:txBody>
                  <a:tcPr marL="6350" marR="6350" marT="6350" marB="0" anchor="ct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i="0" u="none" strike="noStrike" dirty="0">
                        <a:solidFill>
                          <a:schemeClr val="bg1"/>
                        </a:solidFill>
                        <a:effectLst/>
                        <a:latin typeface="STKaiti" panose="02010600040101010101" pitchFamily="2" charset="-122"/>
                        <a:ea typeface="STKaiti" panose="02010600040101010101" pitchFamily="2" charset="-122"/>
                      </a:endParaRPr>
                    </a:p>
                  </a:txBody>
                  <a:tcPr marL="6350" marR="6350" marT="6350" marB="0" anchor="ct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endParaRPr>
                    </a:p>
                  </a:txBody>
                  <a:tcPr marL="9525" marR="9525" marT="9528" marB="0" anchor="ct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endParaRPr>
                    </a:p>
                  </a:txBody>
                  <a:tcPr marL="9525" marR="9525" marT="9528" marB="0" anchor="ctr"/>
                </a:tc>
                <a:extLst>
                  <a:ext uri="{0D108BD9-81ED-4DB2-BD59-A6C34878D82A}">
                    <a16:rowId xmlns="" xmlns:a16="http://schemas.microsoft.com/office/drawing/2014/main" val="10000"/>
                  </a:ext>
                </a:extLst>
              </a:tr>
              <a:tr h="39788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省市</a:t>
                      </a:r>
                      <a:endParaRPr lang="zh-CN"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endParaRPr>
                    </a:p>
                  </a:txBody>
                  <a:tcPr marL="9525" marR="9525" marT="9528" marB="0" anchor="ctr">
                    <a:solidFill>
                      <a:srgbClr val="004379"/>
                    </a:solidFill>
                  </a:tcPr>
                </a:tc>
                <a:tc>
                  <a:txBody>
                    <a:bodyPr/>
                    <a:lstStyle/>
                    <a:p>
                      <a:pPr algn="ctr" fontAlgn="ctr"/>
                      <a:r>
                        <a:rPr lang="zh-TW"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胶囊内镜医保支付规则</a:t>
                      </a:r>
                      <a:endParaRPr lang="zh-CN"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solidFill>
                      <a:srgbClr val="00437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价格</a:t>
                      </a:r>
                      <a:r>
                        <a:rPr lang="zh-CN"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a:t>
                      </a:r>
                      <a:r>
                        <a:rPr lang="zh-TW"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元</a:t>
                      </a:r>
                      <a:r>
                        <a:rPr lang="zh-CN"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a:t>
                      </a:r>
                    </a:p>
                  </a:txBody>
                  <a:tcPr marL="6350" marR="6350" marT="6352" marB="0" anchor="ctr">
                    <a:solidFill>
                      <a:srgbClr val="00437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规则出台时间</a:t>
                      </a:r>
                      <a:endParaRPr lang="zh-CN"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solidFill>
                      <a:srgbClr val="00437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rPr>
                        <a:t>依据</a:t>
                      </a:r>
                      <a:endParaRPr lang="zh-CN" altLang="en-US" sz="1000" b="1" i="0" u="none" strike="noStrike" dirty="0">
                        <a:solidFill>
                          <a:schemeClr val="bg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solidFill>
                      <a:srgbClr val="004379"/>
                    </a:solidFill>
                  </a:tcPr>
                </a:tc>
                <a:extLst>
                  <a:ext uri="{0D108BD9-81ED-4DB2-BD59-A6C34878D82A}">
                    <a16:rowId xmlns="" xmlns:a16="http://schemas.microsoft.com/office/drawing/2014/main" val="10001"/>
                  </a:ext>
                </a:extLst>
              </a:tr>
              <a:tr h="77442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江苏</a:t>
                      </a:r>
                      <a:endPar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6350" marR="6350" marT="6352" marB="0" anchor="ctr">
                    <a:solidFill>
                      <a:srgbClr val="E7E9EC"/>
                    </a:solidFill>
                  </a:tcPr>
                </a:tc>
                <a:tc>
                  <a:txBody>
                    <a:bodyPr/>
                    <a:lstStyle/>
                    <a:p>
                      <a:pPr algn="ctr" fontAlgn="ct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仅含检查留测</a:t>
                      </a:r>
                      <a:r>
                        <a:rPr lang="zh-CN"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图像分析</a:t>
                      </a:r>
                      <a:r>
                        <a:rPr lang="zh-CN"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图文报告</a:t>
                      </a:r>
                      <a:r>
                        <a:rPr lang="zh-CN"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不包含胶囊费用</a:t>
                      </a:r>
                      <a:r>
                        <a:rPr lang="zh-CN"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医保乙类</a:t>
                      </a:r>
                      <a:endParaRPr lang="en-US" altLang="zh-CN"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lnR w="6350" cap="flat" cmpd="sng" algn="ctr">
                      <a:solidFill>
                        <a:schemeClr val="bg1">
                          <a:lumMod val="75000"/>
                        </a:schemeClr>
                      </a:solidFill>
                      <a:prstDash val="lgDash"/>
                      <a:round/>
                      <a:headEnd type="none" w="med" len="med"/>
                      <a:tailEnd type="none" w="med" len="med"/>
                    </a:lnR>
                    <a:lnB w="6350" cap="flat" cmpd="sng" algn="ctr">
                      <a:solidFill>
                        <a:schemeClr val="bg1">
                          <a:lumMod val="75000"/>
                        </a:schemeClr>
                      </a:solidFill>
                      <a:prstDash val="lgDash"/>
                      <a:round/>
                      <a:headEnd type="none" w="med" len="med"/>
                      <a:tailEnd type="none" w="med" len="med"/>
                    </a:lnB>
                    <a:noFill/>
                  </a:tcPr>
                </a:tc>
                <a:tc>
                  <a:txBody>
                    <a:bodyPr/>
                    <a:lstStyle/>
                    <a:p>
                      <a:pPr algn="ctr" fontAlgn="ctr"/>
                      <a:r>
                        <a:rPr lang="en-US" altLang="zh-CN"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200</a:t>
                      </a:r>
                      <a:endParaRPr lang="en-US" altLang="zh-HK"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B w="6350" cap="flat" cmpd="sng" algn="ctr">
                      <a:solidFill>
                        <a:schemeClr val="bg1">
                          <a:lumMod val="75000"/>
                        </a:schemeClr>
                      </a:solidFill>
                      <a:prstDash val="lgDash"/>
                      <a:round/>
                      <a:headEnd type="none" w="med" len="med"/>
                      <a:tailEnd type="none" w="med" len="med"/>
                    </a:lnB>
                    <a:noFill/>
                  </a:tcPr>
                </a:tc>
                <a:tc>
                  <a:txBody>
                    <a:bodyPr/>
                    <a:lstStyle/>
                    <a:p>
                      <a:pPr algn="ctr" fontAlgn="ctr"/>
                      <a:r>
                        <a:rPr lang="en-US" altLang="zh-CN"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2014.03</a:t>
                      </a:r>
                      <a:endParaRPr lang="en-US" altLang="zh-HK"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B w="6350" cap="flat" cmpd="sng" algn="ctr">
                      <a:solidFill>
                        <a:schemeClr val="bg1">
                          <a:lumMod val="75000"/>
                        </a:schemeClr>
                      </a:solidFill>
                      <a:prstDash val="lgDash"/>
                      <a:round/>
                      <a:headEnd type="none" w="med" len="med"/>
                      <a:tailEnd type="none" w="med" len="med"/>
                    </a:lnB>
                    <a:noFill/>
                  </a:tcPr>
                </a:tc>
                <a:tc>
                  <a:txBody>
                    <a:bodyPr/>
                    <a:lstStyle/>
                    <a:p>
                      <a:pPr algn="ctr" fontAlgn="ctr"/>
                      <a:r>
                        <a:rPr lang="en-US" altLang="zh-CN"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江苏省基本医疗保险诊疗项目和医疗服务设施范围及支付标准</a:t>
                      </a:r>
                      <a:r>
                        <a:rPr lang="en-US" altLang="zh-CN"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endParaRPr lang="en-US" altLang="zh-HK"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B w="6350" cap="flat" cmpd="sng" algn="ctr">
                      <a:solidFill>
                        <a:schemeClr val="bg1">
                          <a:lumMod val="75000"/>
                        </a:schemeClr>
                      </a:solidFill>
                      <a:prstDash val="lgDash"/>
                      <a:round/>
                      <a:headEnd type="none" w="med" len="med"/>
                      <a:tailEnd type="none" w="med" len="med"/>
                    </a:lnB>
                    <a:noFill/>
                  </a:tcPr>
                </a:tc>
                <a:extLst>
                  <a:ext uri="{0D108BD9-81ED-4DB2-BD59-A6C34878D82A}">
                    <a16:rowId xmlns="" xmlns:a16="http://schemas.microsoft.com/office/drawing/2014/main" val="10002"/>
                  </a:ext>
                </a:extLst>
              </a:tr>
              <a:tr h="58248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rPr>
                        <a:t>上海</a:t>
                      </a:r>
                      <a:endPar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endParaRPr>
                    </a:p>
                  </a:txBody>
                  <a:tcPr marL="6350" marR="6350" marT="6352" marB="0" anchor="ctr">
                    <a:solidFill>
                      <a:srgbClr val="E7E9EC"/>
                    </a:solidFill>
                  </a:tcPr>
                </a:tc>
                <a:tc>
                  <a:txBody>
                    <a:bodyPr/>
                    <a:lstStyle/>
                    <a:p>
                      <a:pPr algn="ctr" fontAlgn="ct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限经胃镜</a:t>
                      </a:r>
                      <a:r>
                        <a:rPr lang="zh-CN"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肠镜检查不能明确原因的消化道出血</a:t>
                      </a:r>
                      <a:r>
                        <a:rPr lang="zh-CN"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腹痛</a:t>
                      </a:r>
                      <a:endParaRPr lang="en-US" altLang="zh-CN"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algn="ctr" fontAlgn="ct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a:t>
                      </a:r>
                      <a:r>
                        <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 </a:t>
                      </a:r>
                      <a:endParaRPr 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algn="ctr" fontAlgn="ct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2015</a:t>
                      </a:r>
                      <a:endParaRPr 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algn="ctr" fontAlgn="ct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a:t>
                      </a: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本市基本医疗保险限指征支付项目</a:t>
                      </a: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a:t>
                      </a:r>
                      <a:endParaRPr 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extLst>
                  <a:ext uri="{0D108BD9-81ED-4DB2-BD59-A6C34878D82A}">
                    <a16:rowId xmlns="" xmlns:a16="http://schemas.microsoft.com/office/drawing/2014/main" val="10003"/>
                  </a:ext>
                </a:extLst>
              </a:tr>
              <a:tr h="77442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rPr>
                        <a:t>青岛</a:t>
                      </a:r>
                      <a:endPar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endParaRPr>
                    </a:p>
                  </a:txBody>
                  <a:tcPr marL="6350" marR="6350" marT="6352" marB="0" anchor="ctr">
                    <a:solidFill>
                      <a:srgbClr val="E7E9EC"/>
                    </a:solidFill>
                  </a:tcPr>
                </a:tc>
                <a:tc>
                  <a:txBody>
                    <a:bodyPr/>
                    <a:lstStyle/>
                    <a:p>
                      <a:pPr algn="ctr" fontAlgn="ct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医保甲类</a:t>
                      </a:r>
                      <a:endParaRPr lang="en-US" altLang="zh-CN"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algn="ctr" fontAlgn="ctr"/>
                      <a:r>
                        <a:rPr lang="en-US" altLang="zh-CN"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2000</a:t>
                      </a:r>
                      <a:endParaRPr lang="en-US" altLang="zh-HK"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algn="ctr" fontAlgn="ctr"/>
                      <a:r>
                        <a:rPr lang="en-US" altLang="zh-CN"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2016.07</a:t>
                      </a:r>
                      <a:endParaRPr lang="en-US" altLang="zh-HK"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algn="ctr" fontAlgn="ctr"/>
                      <a:r>
                        <a:rPr lang="en-US" altLang="zh-CN"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基本医疗保险</a:t>
                      </a:r>
                      <a:r>
                        <a:rPr lang="zh-CN"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r>
                        <a:rPr lang="zh-TW" altLang="en-US"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工伤和生育保险诊疗项目目录及服务设施目录</a:t>
                      </a:r>
                      <a:r>
                        <a:rPr lang="en-US" altLang="zh-CN"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rPr>
                        <a:t>》</a:t>
                      </a:r>
                      <a:endParaRPr lang="en-US" altLang="zh-HK" sz="1000" b="0" i="0" u="none" strike="noStrike" dirty="0">
                        <a:solidFill>
                          <a:schemeClr val="tx1"/>
                        </a:solidFill>
                        <a:effectLst/>
                        <a:latin typeface="STKaiti" panose="02010600040101010101" pitchFamily="2" charset="-122"/>
                        <a:ea typeface="STKaiti" panose="02010600040101010101" pitchFamily="2" charset="-122"/>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extLst>
                  <a:ext uri="{0D108BD9-81ED-4DB2-BD59-A6C34878D82A}">
                    <a16:rowId xmlns="" xmlns:a16="http://schemas.microsoft.com/office/drawing/2014/main" val="10005"/>
                  </a:ext>
                </a:extLst>
              </a:tr>
              <a:tr h="774428">
                <a:tc>
                  <a:txBody>
                    <a:bodyPr/>
                    <a:lstStyle/>
                    <a:p>
                      <a:pPr marL="0" marR="0" lvl="0"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rPr>
                        <a:t>重庆</a:t>
                      </a:r>
                      <a:endPar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endParaRPr>
                    </a:p>
                  </a:txBody>
                  <a:tcPr marL="6350" marR="6350" marT="6352" marB="0" anchor="ctr">
                    <a:solidFill>
                      <a:srgbClr val="E7E9EC"/>
                    </a:solidFill>
                  </a:tcPr>
                </a:tc>
                <a:tc>
                  <a:txBody>
                    <a:bodyPr/>
                    <a:lstStyle/>
                    <a:p>
                      <a:pPr marL="0" marR="0" lvl="0"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医保支付乙类</a:t>
                      </a:r>
                      <a:endPar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6350" marR="6350" marT="6352" marB="0" anchor="ctr">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3300</a:t>
                      </a:r>
                      <a:endParaRPr lang="en-US" altLang="zh-HK"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2018.12</a:t>
                      </a:r>
                      <a:endParaRPr lang="en-US" altLang="zh-HK"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a:t>
                      </a: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关于确定</a:t>
                      </a: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116</a:t>
                      </a: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项新增医疗服务项目的医疗保险政策的通知</a:t>
                      </a: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a:t>
                      </a:r>
                      <a:endParaRPr lang="en-US" altLang="zh-HK"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6350" marR="6350" marT="6352"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extLst>
                  <a:ext uri="{0D108BD9-81ED-4DB2-BD59-A6C34878D82A}">
                    <a16:rowId xmlns="" xmlns:a16="http://schemas.microsoft.com/office/drawing/2014/main" val="10006"/>
                  </a:ext>
                </a:extLst>
              </a:tr>
              <a:tr h="585822">
                <a:tc>
                  <a:txBody>
                    <a:bodyPr/>
                    <a:lstStyle/>
                    <a:p>
                      <a:pPr algn="ctr" rtl="0" fontAlgn="ct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安徽</a:t>
                      </a:r>
                      <a:endPar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9525" marR="9525" marT="9528" marB="0" anchor="ctr">
                    <a:solidFill>
                      <a:srgbClr val="E7E9E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部分支付</a:t>
                      </a:r>
                      <a:r>
                        <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a:t>
                      </a: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省内各地自定支付比例</a:t>
                      </a:r>
                      <a:r>
                        <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a:t>
                      </a: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比例范围</a:t>
                      </a:r>
                      <a:r>
                        <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 </a:t>
                      </a: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70%</a:t>
                      </a:r>
                      <a:r>
                        <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 </a:t>
                      </a: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-90%</a:t>
                      </a:r>
                      <a:endPar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9525" marR="9525" marT="9528" marB="0" anchor="ctr">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algn="ctr" rtl="0" fontAlgn="ct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3300</a:t>
                      </a:r>
                      <a:endPar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9525" marR="9525" marT="9528"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algn="ctr" rtl="0" fontAlgn="ct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2018.12</a:t>
                      </a:r>
                      <a:endPar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9525" marR="9525" marT="9528"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tc>
                  <a:txBody>
                    <a:bodyPr/>
                    <a:lstStyle/>
                    <a:p>
                      <a:pPr algn="ctr" rtl="0" fontAlgn="ct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a:t>
                      </a:r>
                      <a:r>
                        <a:rPr lang="zh-TW"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安徽省基本医疗保险服务项目目录</a:t>
                      </a:r>
                      <a:r>
                        <a:rPr lang="en-US" altLang="zh-CN"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rPr>
                        <a:t>》</a:t>
                      </a:r>
                      <a:endParaRPr lang="zh-CN" altLang="en-US" sz="1000" b="0" i="0" u="none" strike="noStrike" kern="1200" dirty="0">
                        <a:solidFill>
                          <a:schemeClr val="tx1"/>
                        </a:solidFill>
                        <a:effectLst/>
                        <a:latin typeface="STKaiti" panose="02010600040101010101" pitchFamily="2" charset="-122"/>
                        <a:ea typeface="STKaiti" panose="02010600040101010101" pitchFamily="2" charset="-122"/>
                        <a:cs typeface="+mn-cs"/>
                        <a:sym typeface="STKaiti" panose="02010600040101010101" pitchFamily="2" charset="-122"/>
                      </a:endParaRPr>
                    </a:p>
                  </a:txBody>
                  <a:tcPr marL="9525" marR="9525" marT="9528" marB="0" anchor="ctr">
                    <a:lnL w="6350"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noFill/>
                  </a:tcPr>
                </a:tc>
                <a:extLst>
                  <a:ext uri="{0D108BD9-81ED-4DB2-BD59-A6C34878D82A}">
                    <a16:rowId xmlns="" xmlns:a16="http://schemas.microsoft.com/office/drawing/2014/main" val="10011"/>
                  </a:ext>
                </a:extLst>
              </a:tr>
            </a:tbl>
          </a:graphicData>
        </a:graphic>
      </p:graphicFrame>
      <p:sp>
        <p:nvSpPr>
          <p:cNvPr id="5" name="object 5">
            <a:extLst>
              <a:ext uri="{FF2B5EF4-FFF2-40B4-BE49-F238E27FC236}">
                <a16:creationId xmlns="" xmlns:a16="http://schemas.microsoft.com/office/drawing/2014/main" id="{039DBD43-8FD8-EA40-BE50-9276A4CA9BD4}"/>
              </a:ext>
            </a:extLst>
          </p:cNvPr>
          <p:cNvSpPr txBox="1"/>
          <p:nvPr/>
        </p:nvSpPr>
        <p:spPr>
          <a:xfrm>
            <a:off x="339140" y="1050548"/>
            <a:ext cx="4617326" cy="2295500"/>
          </a:xfrm>
          <a:prstGeom prst="rect">
            <a:avLst/>
          </a:prstGeom>
        </p:spPr>
        <p:txBody>
          <a:bodyPr vert="horz" wrap="square" lIns="0" tIns="0" rIns="0" bIns="0" rtlCol="0">
            <a:spAutoFit/>
          </a:bodyPr>
          <a:lstStyle/>
          <a:p>
            <a:pPr marL="285750" marR="0" indent="-285750" algn="just">
              <a:lnSpc>
                <a:spcPts val="2402"/>
              </a:lnSpc>
              <a:spcBef>
                <a:spcPts val="0"/>
              </a:spcBef>
              <a:spcAft>
                <a:spcPts val="0"/>
              </a:spcAft>
              <a:buFont typeface="Arial" panose="020B0604020202020204" pitchFamily="34" charset="0"/>
              <a:buChar char="•"/>
            </a:pPr>
            <a:r>
              <a:rPr lang="zh-TW" altLang="en-US" sz="1400" b="1" spc="1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胃肠癌早筛需求大</a:t>
            </a:r>
          </a:p>
          <a:p>
            <a:pPr marL="285750" marR="0" indent="-285750" algn="just">
              <a:lnSpc>
                <a:spcPts val="2088"/>
              </a:lnSpc>
              <a:spcBef>
                <a:spcPts val="426"/>
              </a:spcBef>
              <a:spcAft>
                <a:spcPts val="0"/>
              </a:spcAft>
              <a:buFontTx/>
              <a:buChar char="-"/>
            </a:pP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我国胃肠癌的发病率和死亡率都位于恶性肿瘤的前列</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而提高生存率和降低死亡率</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最有效的方法是胃肠镜筛查</a:t>
            </a:r>
            <a:r>
              <a:rPr lang="zh-CN"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en-US" altLang="zh-CN"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《2019</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年国务院政府工作报告</a:t>
            </a:r>
            <a:r>
              <a:rPr lang="en-US" altLang="zh-CN"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提出要实施癌症防治行动</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推进预防筛查</a:t>
            </a:r>
            <a:r>
              <a:rPr lang="zh-CN"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早诊早治</a:t>
            </a:r>
            <a:r>
              <a:rPr lang="zh-CN"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endParaRPr lang="en-US" altLang="zh-CN"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endParaRPr>
          </a:p>
          <a:p>
            <a:pPr marL="285750" marR="0" indent="-285750" algn="just">
              <a:lnSpc>
                <a:spcPts val="2088"/>
              </a:lnSpc>
              <a:spcBef>
                <a:spcPts val="426"/>
              </a:spcBef>
              <a:spcAft>
                <a:spcPts val="0"/>
              </a:spcAft>
              <a:buFontTx/>
              <a:buChar char="-"/>
            </a:pP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根据</a:t>
            </a:r>
            <a:r>
              <a:rPr lang="en-US" altLang="zh-CN"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中国早期胃癌筛查流程专家共识意见</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草案</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en-US" altLang="zh-CN"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2017</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上海</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en-US" altLang="zh-CN"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操作简易</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无痛安全的</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磁控胶囊胃镜</a:t>
            </a:r>
            <a:r>
              <a:rPr lang="zh-CN"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是</a:t>
            </a:r>
            <a:r>
              <a:rPr lang="zh-TW" altLang="en-US" sz="1100" b="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重要的筛查手段之一</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而国内消化内镜医师的短缺也为胶囊内镜在消化道疾病筛查方面创造了巨大机会</a:t>
            </a:r>
            <a:r>
              <a:rPr lang="zh-CN" altLang="en-US"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 </a:t>
            </a:r>
            <a:endParaRPr lang="en-US" altLang="zh-CN" sz="1100"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endParaRPr>
          </a:p>
        </p:txBody>
      </p:sp>
      <p:graphicFrame>
        <p:nvGraphicFramePr>
          <p:cNvPr id="6" name="Chart 5">
            <a:extLst>
              <a:ext uri="{FF2B5EF4-FFF2-40B4-BE49-F238E27FC236}">
                <a16:creationId xmlns="" xmlns:a16="http://schemas.microsoft.com/office/drawing/2014/main" id="{A4175D4B-2DF1-BB4D-B44E-23DEE39325B2}"/>
              </a:ext>
            </a:extLst>
          </p:cNvPr>
          <p:cNvGraphicFramePr>
            <a:graphicFrameLocks/>
          </p:cNvGraphicFramePr>
          <p:nvPr/>
        </p:nvGraphicFramePr>
        <p:xfrm>
          <a:off x="2455570" y="3502842"/>
          <a:ext cx="2971801" cy="26602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 xmlns:a16="http://schemas.microsoft.com/office/drawing/2014/main" id="{047B43BF-7DC4-A54D-A215-90B2B155BBF3}"/>
              </a:ext>
            </a:extLst>
          </p:cNvPr>
          <p:cNvGraphicFramePr>
            <a:graphicFrameLocks/>
          </p:cNvGraphicFramePr>
          <p:nvPr/>
        </p:nvGraphicFramePr>
        <p:xfrm>
          <a:off x="39797" y="3441865"/>
          <a:ext cx="2580261" cy="2660271"/>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直线连接符 37">
            <a:extLst>
              <a:ext uri="{FF2B5EF4-FFF2-40B4-BE49-F238E27FC236}">
                <a16:creationId xmlns="" xmlns:a16="http://schemas.microsoft.com/office/drawing/2014/main" id="{2FCF8A4B-D499-7247-AEEE-CB00B301FA0B}"/>
              </a:ext>
            </a:extLst>
          </p:cNvPr>
          <p:cNvCxnSpPr>
            <a:cxnSpLocks/>
          </p:cNvCxnSpPr>
          <p:nvPr/>
        </p:nvCxnSpPr>
        <p:spPr>
          <a:xfrm>
            <a:off x="5257305" y="1444009"/>
            <a:ext cx="0" cy="4522760"/>
          </a:xfrm>
          <a:prstGeom prst="line">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10" name="文本框 6">
            <a:extLst>
              <a:ext uri="{FF2B5EF4-FFF2-40B4-BE49-F238E27FC236}">
                <a16:creationId xmlns="" xmlns:a16="http://schemas.microsoft.com/office/drawing/2014/main" id="{2FA7E4BF-B853-4B48-8B76-88B3FFAA2D44}"/>
              </a:ext>
            </a:extLst>
          </p:cNvPr>
          <p:cNvSpPr txBox="1"/>
          <p:nvPr/>
        </p:nvSpPr>
        <p:spPr>
          <a:xfrm>
            <a:off x="143363" y="3302042"/>
            <a:ext cx="2138881" cy="253916"/>
          </a:xfrm>
          <a:prstGeom prst="rect">
            <a:avLst/>
          </a:prstGeom>
          <a:noFill/>
        </p:spPr>
        <p:txBody>
          <a:bodyPr wrap="square" rtlCol="0">
            <a:spAutoFit/>
          </a:bodyPr>
          <a:lstStyle/>
          <a:p>
            <a:pPr algn="ctr"/>
            <a:r>
              <a:rPr kumimoji="1" lang="en-US" altLang="zh-CN" sz="1050" b="1" u="sng" dirty="0">
                <a:solidFill>
                  <a:srgbClr val="134576"/>
                </a:solidFill>
              </a:rPr>
              <a:t>2015</a:t>
            </a:r>
            <a:r>
              <a:rPr kumimoji="1" lang="zh-TW" altLang="en-US" sz="1050" b="1" u="sng" dirty="0">
                <a:solidFill>
                  <a:srgbClr val="134576"/>
                </a:solidFill>
              </a:rPr>
              <a:t>年国内肿瘤发病比例分布</a:t>
            </a:r>
            <a:endParaRPr kumimoji="1" lang="zh-CN" altLang="en-US" sz="1050" b="1" u="sng" dirty="0">
              <a:solidFill>
                <a:srgbClr val="134576"/>
              </a:solidFill>
            </a:endParaRPr>
          </a:p>
        </p:txBody>
      </p:sp>
      <p:sp>
        <p:nvSpPr>
          <p:cNvPr id="11" name="文本框 6">
            <a:extLst>
              <a:ext uri="{FF2B5EF4-FFF2-40B4-BE49-F238E27FC236}">
                <a16:creationId xmlns="" xmlns:a16="http://schemas.microsoft.com/office/drawing/2014/main" id="{6674D2C5-61C5-4E41-AAE0-C01E365AF5F3}"/>
              </a:ext>
            </a:extLst>
          </p:cNvPr>
          <p:cNvSpPr txBox="1"/>
          <p:nvPr/>
        </p:nvSpPr>
        <p:spPr>
          <a:xfrm>
            <a:off x="2646146" y="3302042"/>
            <a:ext cx="2569869" cy="253916"/>
          </a:xfrm>
          <a:prstGeom prst="rect">
            <a:avLst/>
          </a:prstGeom>
          <a:noFill/>
        </p:spPr>
        <p:txBody>
          <a:bodyPr wrap="square" rtlCol="0">
            <a:spAutoFit/>
          </a:bodyPr>
          <a:lstStyle/>
          <a:p>
            <a:pPr algn="ctr"/>
            <a:r>
              <a:rPr kumimoji="1" lang="en-US" altLang="zh-CN" sz="1050" b="1" u="sng" dirty="0">
                <a:solidFill>
                  <a:srgbClr val="134576"/>
                </a:solidFill>
              </a:rPr>
              <a:t>2015</a:t>
            </a:r>
            <a:r>
              <a:rPr kumimoji="1" lang="zh-TW" altLang="en-US" sz="1050" b="1" u="sng" dirty="0">
                <a:solidFill>
                  <a:srgbClr val="134576"/>
                </a:solidFill>
              </a:rPr>
              <a:t>年中国前十大肿瘤发病人数</a:t>
            </a:r>
            <a:r>
              <a:rPr kumimoji="1" lang="zh-CN" altLang="en-US" sz="1050" b="1" u="sng" dirty="0">
                <a:solidFill>
                  <a:srgbClr val="134576"/>
                </a:solidFill>
              </a:rPr>
              <a:t>（</a:t>
            </a:r>
            <a:r>
              <a:rPr kumimoji="1" lang="zh-TW" altLang="en-US" sz="1050" b="1" u="sng" dirty="0">
                <a:solidFill>
                  <a:srgbClr val="134576"/>
                </a:solidFill>
              </a:rPr>
              <a:t>万人</a:t>
            </a:r>
            <a:r>
              <a:rPr kumimoji="1" lang="zh-CN" altLang="en-US" sz="1050" b="1" u="sng" dirty="0">
                <a:solidFill>
                  <a:srgbClr val="134576"/>
                </a:solidFill>
              </a:rPr>
              <a:t>）</a:t>
            </a:r>
          </a:p>
        </p:txBody>
      </p:sp>
      <p:cxnSp>
        <p:nvCxnSpPr>
          <p:cNvPr id="12" name="直线连接符 37">
            <a:extLst>
              <a:ext uri="{FF2B5EF4-FFF2-40B4-BE49-F238E27FC236}">
                <a16:creationId xmlns="" xmlns:a16="http://schemas.microsoft.com/office/drawing/2014/main" id="{B5060DF4-4886-3D45-BFFB-3DBD728A92AD}"/>
              </a:ext>
            </a:extLst>
          </p:cNvPr>
          <p:cNvCxnSpPr>
            <a:cxnSpLocks/>
          </p:cNvCxnSpPr>
          <p:nvPr/>
        </p:nvCxnSpPr>
        <p:spPr>
          <a:xfrm>
            <a:off x="2474074" y="3869512"/>
            <a:ext cx="0" cy="2027196"/>
          </a:xfrm>
          <a:prstGeom prst="line">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487B3485-35DC-C64B-ABB3-C0C5C6FFB07B}"/>
              </a:ext>
            </a:extLst>
          </p:cNvPr>
          <p:cNvSpPr txBox="1"/>
          <p:nvPr/>
        </p:nvSpPr>
        <p:spPr>
          <a:xfrm>
            <a:off x="5122506" y="6406911"/>
            <a:ext cx="4063799" cy="246221"/>
          </a:xfrm>
          <a:prstGeom prst="rect">
            <a:avLst/>
          </a:prstGeom>
          <a:noFill/>
        </p:spPr>
        <p:txBody>
          <a:bodyPr wrap="square" rtlCol="0">
            <a:spAutoFit/>
          </a:bodyPr>
          <a:lstStyle/>
          <a:p>
            <a:r>
              <a:rPr lang="zh-TW" altLang="x-none" sz="1000" dirty="0"/>
              <a:t>资料</a:t>
            </a:r>
            <a:r>
              <a:rPr lang="zh-TW" altLang="en-US" sz="1000" dirty="0"/>
              <a:t>来源</a:t>
            </a:r>
            <a:r>
              <a:rPr lang="zh-CN" altLang="en-US" sz="1000" dirty="0"/>
              <a:t>：</a:t>
            </a:r>
            <a:r>
              <a:rPr lang="zh-TW" altLang="en-US" sz="1000" dirty="0"/>
              <a:t>各省市人社部</a:t>
            </a:r>
            <a:r>
              <a:rPr lang="zh-CN" altLang="en-US" sz="1000" dirty="0"/>
              <a:t>，</a:t>
            </a:r>
            <a:r>
              <a:rPr lang="en-US" altLang="zh-CN" sz="1000" dirty="0"/>
              <a:t>《 2015</a:t>
            </a:r>
            <a:r>
              <a:rPr lang="zh-TW" altLang="en-US" sz="1000" dirty="0"/>
              <a:t>年中国恶性肿瘤流行情况分析</a:t>
            </a:r>
            <a:r>
              <a:rPr lang="en-US" altLang="zh-CN" sz="1000" dirty="0"/>
              <a:t>》</a:t>
            </a:r>
            <a:endParaRPr lang="x-none" sz="1000" dirty="0"/>
          </a:p>
        </p:txBody>
      </p:sp>
      <p:sp>
        <p:nvSpPr>
          <p:cNvPr id="18" name="object 5">
            <a:extLst>
              <a:ext uri="{FF2B5EF4-FFF2-40B4-BE49-F238E27FC236}">
                <a16:creationId xmlns="" xmlns:a16="http://schemas.microsoft.com/office/drawing/2014/main" id="{B69BEC6A-3959-364A-84C1-A57E0EE9B565}"/>
              </a:ext>
            </a:extLst>
          </p:cNvPr>
          <p:cNvSpPr txBox="1"/>
          <p:nvPr/>
        </p:nvSpPr>
        <p:spPr>
          <a:xfrm>
            <a:off x="5413075" y="1050548"/>
            <a:ext cx="3558626" cy="870110"/>
          </a:xfrm>
          <a:prstGeom prst="rect">
            <a:avLst/>
          </a:prstGeom>
        </p:spPr>
        <p:txBody>
          <a:bodyPr vert="horz" wrap="square" lIns="0" tIns="0" rIns="0" bIns="0" rtlCol="0">
            <a:spAutoFit/>
          </a:bodyPr>
          <a:lstStyle/>
          <a:p>
            <a:pPr marL="285750" indent="-285750" algn="just">
              <a:lnSpc>
                <a:spcPts val="2402"/>
              </a:lnSpc>
              <a:buFont typeface="Arial" panose="020B0604020202020204" pitchFamily="34" charset="0"/>
              <a:buChar char="•"/>
            </a:pPr>
            <a:r>
              <a:rPr lang="zh-TW" altLang="en-US" sz="1400" b="1" spc="1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胶囊内镜逐步纳入医保</a:t>
            </a:r>
            <a:r>
              <a:rPr lang="zh-CN" altLang="en-US" sz="1400" b="1" spc="1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a:t>
            </a:r>
            <a:r>
              <a:rPr lang="zh-TW" altLang="en-US" sz="1400" b="1" spc="1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rPr>
              <a:t>有望扩容市场</a:t>
            </a:r>
            <a:endParaRPr lang="en-US" altLang="zh-TW" sz="1400" b="1" spc="11" dirty="0">
              <a:solidFill>
                <a:srgbClr val="000000"/>
              </a:solidFill>
              <a:latin typeface="STKaiti" panose="02010600040101010101" pitchFamily="2" charset="-122"/>
              <a:ea typeface="STKaiti" panose="02010600040101010101" pitchFamily="2" charset="-122"/>
              <a:cs typeface="KaiTi"/>
              <a:sym typeface="STKaiti" panose="02010600040101010101" pitchFamily="2" charset="-122"/>
            </a:endParaRPr>
          </a:p>
          <a:p>
            <a:pPr marL="171450" indent="-171450" algn="just">
              <a:lnSpc>
                <a:spcPts val="2402"/>
              </a:lnSpc>
              <a:buFont typeface="Apple Symbols" panose="02000000000000000000" pitchFamily="2" charset="-79"/>
              <a:buChar char="－"/>
            </a:pPr>
            <a:r>
              <a:rPr lang="zh-TW" altLang="en-US" sz="1100" dirty="0">
                <a:solidFill>
                  <a:srgbClr val="000000"/>
                </a:solidFill>
                <a:latin typeface="STKaiti" panose="02010600040101010101" pitchFamily="2" charset="-122"/>
                <a:ea typeface="STKaiti" panose="02010600040101010101" pitchFamily="2" charset="-122"/>
                <a:sym typeface="STKaiti" panose="02010600040101010101" pitchFamily="2" charset="-122"/>
              </a:rPr>
              <a:t>胶囊内镜及检查已陆续在江苏</a:t>
            </a:r>
            <a:r>
              <a:rPr lang="zh-CN" altLang="en-US" sz="1100" dirty="0">
                <a:solidFill>
                  <a:srgbClr val="000000"/>
                </a:solidFill>
                <a:latin typeface="STKaiti" panose="02010600040101010101" pitchFamily="2" charset="-122"/>
                <a:ea typeface="STKaiti" panose="02010600040101010101" pitchFamily="2" charset="-122"/>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sym typeface="STKaiti" panose="02010600040101010101" pitchFamily="2" charset="-122"/>
              </a:rPr>
              <a:t>上海</a:t>
            </a:r>
            <a:r>
              <a:rPr lang="zh-CN" altLang="en-US" sz="1100" dirty="0">
                <a:solidFill>
                  <a:srgbClr val="000000"/>
                </a:solidFill>
                <a:latin typeface="STKaiti" panose="02010600040101010101" pitchFamily="2" charset="-122"/>
                <a:ea typeface="STKaiti" panose="02010600040101010101" pitchFamily="2" charset="-122"/>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sym typeface="STKaiti" panose="02010600040101010101" pitchFamily="2" charset="-122"/>
              </a:rPr>
              <a:t>山东等地纳入医保</a:t>
            </a:r>
            <a:r>
              <a:rPr lang="zh-CN" altLang="en-US" sz="1100" dirty="0">
                <a:solidFill>
                  <a:srgbClr val="000000"/>
                </a:solidFill>
                <a:latin typeface="STKaiti" panose="02010600040101010101" pitchFamily="2" charset="-122"/>
                <a:ea typeface="STKaiti" panose="02010600040101010101" pitchFamily="2" charset="-122"/>
                <a:sym typeface="STKaiti" panose="02010600040101010101" pitchFamily="2" charset="-122"/>
              </a:rPr>
              <a:t>，</a:t>
            </a:r>
            <a:r>
              <a:rPr lang="zh-TW" altLang="en-US" sz="1100" dirty="0">
                <a:solidFill>
                  <a:srgbClr val="000000"/>
                </a:solidFill>
                <a:latin typeface="STKaiti" panose="02010600040101010101" pitchFamily="2" charset="-122"/>
                <a:ea typeface="STKaiti" panose="02010600040101010101" pitchFamily="2" charset="-122"/>
                <a:sym typeface="STKaiti" panose="02010600040101010101" pitchFamily="2" charset="-122"/>
              </a:rPr>
              <a:t>有望推动市场快速扩容</a:t>
            </a:r>
            <a:r>
              <a:rPr lang="zh-CN" altLang="en-US" sz="1100" dirty="0">
                <a:solidFill>
                  <a:srgbClr val="000000"/>
                </a:solidFill>
                <a:latin typeface="STKaiti" panose="02010600040101010101" pitchFamily="2" charset="-122"/>
                <a:ea typeface="STKaiti" panose="02010600040101010101" pitchFamily="2" charset="-122"/>
                <a:sym typeface="STKaiti" panose="02010600040101010101" pitchFamily="2" charset="-122"/>
              </a:rPr>
              <a:t>。 </a:t>
            </a:r>
            <a:endParaRPr lang="en-US" altLang="zh-TW" sz="1100" dirty="0">
              <a:solidFill>
                <a:srgbClr val="000000"/>
              </a:solidFill>
              <a:latin typeface="STKaiti" panose="02010600040101010101" pitchFamily="2" charset="-122"/>
              <a:ea typeface="STKaiti" panose="02010600040101010101" pitchFamily="2" charset="-122"/>
              <a:sym typeface="STKaiti" panose="02010600040101010101" pitchFamily="2" charset="-122"/>
            </a:endParaRPr>
          </a:p>
        </p:txBody>
      </p:sp>
      <p:sp>
        <p:nvSpPr>
          <p:cNvPr id="19" name="Rectangle 18">
            <a:extLst>
              <a:ext uri="{FF2B5EF4-FFF2-40B4-BE49-F238E27FC236}">
                <a16:creationId xmlns="" xmlns:a16="http://schemas.microsoft.com/office/drawing/2014/main" id="{D6A6188A-A267-564C-841E-950361BACCB8}"/>
              </a:ext>
            </a:extLst>
          </p:cNvPr>
          <p:cNvSpPr/>
          <p:nvPr/>
        </p:nvSpPr>
        <p:spPr>
          <a:xfrm>
            <a:off x="709787" y="5199399"/>
            <a:ext cx="428450" cy="38326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500" dirty="0">
              <a:solidFill>
                <a:schemeClr val="tx1"/>
              </a:solidFill>
            </a:endParaRPr>
          </a:p>
        </p:txBody>
      </p:sp>
      <p:sp>
        <p:nvSpPr>
          <p:cNvPr id="20" name="Rectangle 19">
            <a:extLst>
              <a:ext uri="{FF2B5EF4-FFF2-40B4-BE49-F238E27FC236}">
                <a16:creationId xmlns="" xmlns:a16="http://schemas.microsoft.com/office/drawing/2014/main" id="{4A6DC88F-9285-7844-8FA5-C40A871A2EF7}"/>
              </a:ext>
            </a:extLst>
          </p:cNvPr>
          <p:cNvSpPr/>
          <p:nvPr/>
        </p:nvSpPr>
        <p:spPr>
          <a:xfrm>
            <a:off x="1882697" y="4883110"/>
            <a:ext cx="428450" cy="38326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500" dirty="0">
              <a:solidFill>
                <a:schemeClr val="tx1"/>
              </a:solidFill>
            </a:endParaRPr>
          </a:p>
        </p:txBody>
      </p:sp>
      <p:sp>
        <p:nvSpPr>
          <p:cNvPr id="21" name="Rectangle 20">
            <a:extLst>
              <a:ext uri="{FF2B5EF4-FFF2-40B4-BE49-F238E27FC236}">
                <a16:creationId xmlns="" xmlns:a16="http://schemas.microsoft.com/office/drawing/2014/main" id="{B75AA7A9-4E01-0844-BF66-0350C5459F1F}"/>
              </a:ext>
            </a:extLst>
          </p:cNvPr>
          <p:cNvSpPr/>
          <p:nvPr/>
        </p:nvSpPr>
        <p:spPr>
          <a:xfrm>
            <a:off x="3015440" y="4470327"/>
            <a:ext cx="198000" cy="1413364"/>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500" dirty="0">
              <a:solidFill>
                <a:schemeClr val="tx1"/>
              </a:solidFill>
            </a:endParaRPr>
          </a:p>
        </p:txBody>
      </p:sp>
      <p:sp>
        <p:nvSpPr>
          <p:cNvPr id="22" name="Rectangle 21">
            <a:extLst>
              <a:ext uri="{FF2B5EF4-FFF2-40B4-BE49-F238E27FC236}">
                <a16:creationId xmlns="" xmlns:a16="http://schemas.microsoft.com/office/drawing/2014/main" id="{4D084116-CB3A-DB42-8615-98C72042F228}"/>
              </a:ext>
            </a:extLst>
          </p:cNvPr>
          <p:cNvSpPr/>
          <p:nvPr/>
        </p:nvSpPr>
        <p:spPr>
          <a:xfrm>
            <a:off x="3244041" y="4709815"/>
            <a:ext cx="216000" cy="1413364"/>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500" dirty="0">
              <a:solidFill>
                <a:schemeClr val="tx1"/>
              </a:solidFill>
            </a:endParaRPr>
          </a:p>
        </p:txBody>
      </p:sp>
    </p:spTree>
    <p:extLst>
      <p:ext uri="{BB962C8B-B14F-4D97-AF65-F5344CB8AC3E}">
        <p14:creationId xmlns:p14="http://schemas.microsoft.com/office/powerpoint/2010/main" val="38512341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578647359"/>
              </p:ext>
            </p:extLst>
          </p:nvPr>
        </p:nvGraphicFramePr>
        <p:xfrm>
          <a:off x="882606" y="1705349"/>
          <a:ext cx="7544443" cy="4140006"/>
        </p:xfrm>
        <a:graphic>
          <a:graphicData uri="http://schemas.openxmlformats.org/drawingml/2006/table">
            <a:tbl>
              <a:tblPr firstRow="1" bandRow="1">
                <a:tableStyleId>{5C22544A-7EE6-4342-B048-85BDC9FD1C3A}</a:tableStyleId>
              </a:tblPr>
              <a:tblGrid>
                <a:gridCol w="325211">
                  <a:extLst>
                    <a:ext uri="{9D8B030D-6E8A-4147-A177-3AD203B41FA5}">
                      <a16:colId xmlns="" xmlns:a16="http://schemas.microsoft.com/office/drawing/2014/main" val="20003"/>
                    </a:ext>
                  </a:extLst>
                </a:gridCol>
                <a:gridCol w="2036536">
                  <a:extLst>
                    <a:ext uri="{9D8B030D-6E8A-4147-A177-3AD203B41FA5}">
                      <a16:colId xmlns="" xmlns:a16="http://schemas.microsoft.com/office/drawing/2014/main" val="20000"/>
                    </a:ext>
                  </a:extLst>
                </a:gridCol>
                <a:gridCol w="1078687">
                  <a:extLst>
                    <a:ext uri="{9D8B030D-6E8A-4147-A177-3AD203B41FA5}">
                      <a16:colId xmlns="" xmlns:a16="http://schemas.microsoft.com/office/drawing/2014/main" val="20001"/>
                    </a:ext>
                  </a:extLst>
                </a:gridCol>
                <a:gridCol w="2036536">
                  <a:extLst>
                    <a:ext uri="{9D8B030D-6E8A-4147-A177-3AD203B41FA5}">
                      <a16:colId xmlns="" xmlns:a16="http://schemas.microsoft.com/office/drawing/2014/main" val="20002"/>
                    </a:ext>
                  </a:extLst>
                </a:gridCol>
                <a:gridCol w="1137042">
                  <a:extLst>
                    <a:ext uri="{9D8B030D-6E8A-4147-A177-3AD203B41FA5}">
                      <a16:colId xmlns="" xmlns:a16="http://schemas.microsoft.com/office/drawing/2014/main" val="20005"/>
                    </a:ext>
                  </a:extLst>
                </a:gridCol>
                <a:gridCol w="930431">
                  <a:extLst>
                    <a:ext uri="{9D8B030D-6E8A-4147-A177-3AD203B41FA5}">
                      <a16:colId xmlns="" xmlns:a16="http://schemas.microsoft.com/office/drawing/2014/main" val="20006"/>
                    </a:ext>
                  </a:extLst>
                </a:gridCol>
              </a:tblGrid>
              <a:tr h="318462">
                <a:tc gridSpan="6">
                  <a:txBody>
                    <a:bodyPr/>
                    <a:lstStyle/>
                    <a:p>
                      <a:pPr algn="ctr" fontAlgn="ctr"/>
                      <a:r>
                        <a:rPr lang="en-US" altLang="zh-CN" sz="1400" b="1" i="0" u="none" strike="noStrike" dirty="0">
                          <a:solidFill>
                            <a:schemeClr val="bg1"/>
                          </a:solidFill>
                          <a:effectLst/>
                          <a:latin typeface="Times New Roman" panose="02020603050405020304" pitchFamily="18" charset="0"/>
                          <a:cs typeface="Times New Roman" panose="02020603050405020304" pitchFamily="18" charset="0"/>
                        </a:rPr>
                        <a:t>2019</a:t>
                      </a:r>
                      <a:r>
                        <a:rPr lang="zh-CN" altLang="en-US" sz="1400" b="1" i="0" u="none" strike="noStrike" dirty="0">
                          <a:solidFill>
                            <a:schemeClr val="bg1"/>
                          </a:solidFill>
                          <a:effectLst/>
                          <a:latin typeface="Times New Roman" panose="02020603050405020304" pitchFamily="18" charset="0"/>
                          <a:cs typeface="Times New Roman" panose="02020603050405020304" pitchFamily="18" charset="0"/>
                        </a:rPr>
                        <a:t>年度</a:t>
                      </a:r>
                      <a:r>
                        <a:rPr lang="en-US" altLang="zh-CN" sz="1400" b="1" i="0" u="none" strike="noStrike" dirty="0">
                          <a:solidFill>
                            <a:schemeClr val="bg1"/>
                          </a:solidFill>
                          <a:effectLst/>
                          <a:latin typeface="Times New Roman" panose="02020603050405020304" pitchFamily="18" charset="0"/>
                          <a:cs typeface="Times New Roman" panose="02020603050405020304" pitchFamily="18" charset="0"/>
                        </a:rPr>
                        <a:t>10</a:t>
                      </a:r>
                      <a:r>
                        <a:rPr lang="zh-CN" altLang="en-US" sz="1400" b="1" i="0" u="none" strike="noStrike" dirty="0">
                          <a:solidFill>
                            <a:schemeClr val="bg1"/>
                          </a:solidFill>
                          <a:effectLst/>
                          <a:latin typeface="Times New Roman" panose="02020603050405020304" pitchFamily="18" charset="0"/>
                          <a:cs typeface="Times New Roman" panose="02020603050405020304" pitchFamily="18" charset="0"/>
                        </a:rPr>
                        <a:t>大客户</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ctr"/>
                      <a:endParaRPr lang="zh-CN" altLang="en-US" sz="14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ctr"/>
                      <a:endParaRPr lang="zh-CN" altLang="en-US" sz="1100" b="1" i="0" u="none" strike="noStrike" dirty="0">
                        <a:solidFill>
                          <a:schemeClr val="bg1"/>
                        </a:solidFill>
                        <a:effectLst/>
                        <a:latin typeface="微软雅黑"/>
                      </a:endParaRPr>
                    </a:p>
                  </a:txBody>
                  <a:tcPr marL="5443" marR="5443" marT="5443" marB="0" anchor="ctr"/>
                </a:tc>
                <a:tc hMerge="1">
                  <a:txBody>
                    <a:bodyPr/>
                    <a:lstStyle/>
                    <a:p>
                      <a:pPr algn="ctr" fontAlgn="ctr"/>
                      <a:endParaRPr lang="zh-CN" altLang="en-US" sz="1100" b="1" i="0" u="none" strike="noStrike" dirty="0">
                        <a:solidFill>
                          <a:schemeClr val="bg1"/>
                        </a:solidFill>
                        <a:effectLst/>
                        <a:latin typeface="微软雅黑"/>
                      </a:endParaRPr>
                    </a:p>
                  </a:txBody>
                  <a:tcPr marL="5443" marR="5443" marT="5443" marB="0" anchor="ctr"/>
                </a:tc>
                <a:tc hMerge="1">
                  <a:txBody>
                    <a:bodyPr/>
                    <a:lstStyle/>
                    <a:p>
                      <a:pPr algn="ctr" fontAlgn="ctr"/>
                      <a:endParaRPr lang="zh-CN" altLang="en-US" sz="1100" b="1" i="0" u="none" strike="noStrike" dirty="0">
                        <a:solidFill>
                          <a:schemeClr val="bg1"/>
                        </a:solidFill>
                        <a:effectLst/>
                        <a:latin typeface="微软雅黑"/>
                      </a:endParaRPr>
                    </a:p>
                  </a:txBody>
                  <a:tcPr marL="5443" marR="5443" marT="5443" marB="0" anchor="ctr"/>
                </a:tc>
                <a:tc hMerge="1">
                  <a:txBody>
                    <a:bodyPr/>
                    <a:lstStyle/>
                    <a:p>
                      <a:pPr algn="ctr" fontAlgn="ctr"/>
                      <a:endParaRPr lang="zh-CN" altLang="en-US" sz="14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0"/>
                  </a:ext>
                </a:extLst>
              </a:tr>
              <a:tr h="318462">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序号</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 发货客户名称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 客户类型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 产品名称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 销售金额 （元）</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销售占比</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1"/>
                  </a:ext>
                </a:extLst>
              </a:tr>
              <a:tr h="318462">
                <a:tc>
                  <a:txBody>
                    <a:bodyPr/>
                    <a:lstStyle/>
                    <a:p>
                      <a:pPr algn="ctr" fontAlgn="ctr"/>
                      <a:r>
                        <a:rPr lang="en-US" altLang="zh-CN" sz="1100" b="0" i="0" u="none" strike="noStrike" dirty="0">
                          <a:solidFill>
                            <a:srgbClr val="000000"/>
                          </a:solidFill>
                          <a:effectLst/>
                          <a:latin typeface="宋体"/>
                        </a:rPr>
                        <a:t>1</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北京中和西科技有限公司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422,948.00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宋体"/>
                        </a:rPr>
                        <a:t>21.69%</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318462">
                <a:tc>
                  <a:txBody>
                    <a:bodyPr/>
                    <a:lstStyle/>
                    <a:p>
                      <a:pPr algn="ctr" fontAlgn="ctr"/>
                      <a:r>
                        <a:rPr lang="en-US" altLang="zh-CN" sz="1100" b="0" i="0" u="none" strike="noStrike" dirty="0">
                          <a:solidFill>
                            <a:srgbClr val="000000"/>
                          </a:solidFill>
                          <a:effectLst/>
                          <a:latin typeface="宋体"/>
                        </a:rPr>
                        <a:t>2</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陕西凯思特电子科技有限公司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胶囊式内窥镜（系统和肠胶囊）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288,584.08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14.80%</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r h="318462">
                <a:tc>
                  <a:txBody>
                    <a:bodyPr/>
                    <a:lstStyle/>
                    <a:p>
                      <a:pPr algn="ctr" fontAlgn="ctr"/>
                      <a:r>
                        <a:rPr lang="en-US" altLang="zh-CN" sz="1100" b="0" i="0" u="none" strike="noStrike" dirty="0">
                          <a:solidFill>
                            <a:srgbClr val="000000"/>
                          </a:solidFill>
                          <a:effectLst/>
                          <a:latin typeface="宋体"/>
                        </a:rPr>
                        <a:t>3</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深圳市健和信科技有限公司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282,392.46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14.48%</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4"/>
                  </a:ext>
                </a:extLst>
              </a:tr>
              <a:tr h="318462">
                <a:tc>
                  <a:txBody>
                    <a:bodyPr/>
                    <a:lstStyle/>
                    <a:p>
                      <a:pPr algn="ctr" fontAlgn="ctr"/>
                      <a:r>
                        <a:rPr lang="en-US" altLang="zh-CN" sz="1100" b="0" i="0" u="none" strike="noStrike" dirty="0">
                          <a:solidFill>
                            <a:srgbClr val="000000"/>
                          </a:solidFill>
                          <a:effectLst/>
                          <a:latin typeface="宋体"/>
                        </a:rPr>
                        <a:t>4</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深圳维康医疗技术有限公司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191,917.93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9.84%</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5"/>
                  </a:ext>
                </a:extLst>
              </a:tr>
              <a:tr h="318462">
                <a:tc>
                  <a:txBody>
                    <a:bodyPr/>
                    <a:lstStyle/>
                    <a:p>
                      <a:pPr algn="ctr" fontAlgn="ctr"/>
                      <a:r>
                        <a:rPr lang="en-US" altLang="zh-CN" sz="1100" b="0" i="0" u="none" strike="noStrike" dirty="0">
                          <a:solidFill>
                            <a:srgbClr val="000000"/>
                          </a:solidFill>
                          <a:effectLst/>
                          <a:latin typeface="宋体"/>
                        </a:rPr>
                        <a:t>5</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上海澄流渊医疗器械有限公司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176,991.15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9.08%</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6"/>
                  </a:ext>
                </a:extLst>
              </a:tr>
              <a:tr h="318462">
                <a:tc>
                  <a:txBody>
                    <a:bodyPr/>
                    <a:lstStyle/>
                    <a:p>
                      <a:pPr algn="ctr" fontAlgn="ctr"/>
                      <a:r>
                        <a:rPr lang="en-US" altLang="zh-CN" sz="1100" b="0" i="0" u="none" strike="noStrike" dirty="0">
                          <a:solidFill>
                            <a:srgbClr val="000000"/>
                          </a:solidFill>
                          <a:effectLst/>
                          <a:latin typeface="宋体"/>
                        </a:rPr>
                        <a:t>6</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河南省玖亿德生物技术有限公司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139,762.00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7.17%</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7"/>
                  </a:ext>
                </a:extLst>
              </a:tr>
              <a:tr h="318462">
                <a:tc>
                  <a:txBody>
                    <a:bodyPr/>
                    <a:lstStyle/>
                    <a:p>
                      <a:pPr algn="ctr" fontAlgn="ctr"/>
                      <a:r>
                        <a:rPr lang="en-US" altLang="zh-CN" sz="1100" b="0" i="0" u="none" strike="noStrike" dirty="0">
                          <a:solidFill>
                            <a:srgbClr val="000000"/>
                          </a:solidFill>
                          <a:effectLst/>
                          <a:latin typeface="宋体"/>
                        </a:rPr>
                        <a:t>7</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常州市博奥医疗设备有限公司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128,486.43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6.59%</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8"/>
                  </a:ext>
                </a:extLst>
              </a:tr>
              <a:tr h="318462">
                <a:tc>
                  <a:txBody>
                    <a:bodyPr/>
                    <a:lstStyle/>
                    <a:p>
                      <a:pPr algn="ctr" fontAlgn="ctr"/>
                      <a:r>
                        <a:rPr lang="en-US" altLang="zh-CN" sz="1100" b="0" i="0" u="none" strike="noStrike" dirty="0">
                          <a:solidFill>
                            <a:srgbClr val="000000"/>
                          </a:solidFill>
                          <a:effectLst/>
                          <a:latin typeface="宋体"/>
                        </a:rPr>
                        <a:t>8</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湖南希健商贸发展有限公司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123,893.84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6.35%</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11"/>
                  </a:ext>
                </a:extLst>
              </a:tr>
              <a:tr h="318462">
                <a:tc>
                  <a:txBody>
                    <a:bodyPr/>
                    <a:lstStyle/>
                    <a:p>
                      <a:pPr algn="ctr" fontAlgn="ctr"/>
                      <a:r>
                        <a:rPr lang="en-US" altLang="zh-CN" sz="1100" b="0" i="0" u="none" strike="noStrike" dirty="0">
                          <a:solidFill>
                            <a:srgbClr val="000000"/>
                          </a:solidFill>
                          <a:effectLst/>
                          <a:latin typeface="宋体"/>
                        </a:rPr>
                        <a:t>9</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泉州市韦科医疗器械有限公司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106,194.72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5.45%</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12"/>
                  </a:ext>
                </a:extLst>
              </a:tr>
              <a:tr h="318462">
                <a:tc>
                  <a:txBody>
                    <a:bodyPr/>
                    <a:lstStyle/>
                    <a:p>
                      <a:pPr algn="ctr" fontAlgn="ctr"/>
                      <a:r>
                        <a:rPr lang="en-US" altLang="zh-CN" sz="1100" b="0" i="0" u="none" strike="noStrike" dirty="0">
                          <a:solidFill>
                            <a:srgbClr val="000000"/>
                          </a:solidFill>
                          <a:effectLst/>
                          <a:latin typeface="宋体"/>
                        </a:rPr>
                        <a:t>10</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陕西正合瑞商贸有限公司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胶囊式内窥镜（系统和肠胶囊）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宋体"/>
                        </a:rPr>
                        <a:t>88,495.62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4.54%</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13"/>
                  </a:ext>
                </a:extLst>
              </a:tr>
              <a:tr h="318462">
                <a:tc gridSpan="4">
                  <a:txBody>
                    <a:bodyPr/>
                    <a:lstStyle/>
                    <a:p>
                      <a:pPr algn="ctr" fontAlgn="b"/>
                      <a:r>
                        <a:rPr lang="zh-CN" altLang="en-US" sz="1100" b="0" i="0" u="none" strike="noStrike" dirty="0">
                          <a:solidFill>
                            <a:srgbClr val="000000"/>
                          </a:solidFill>
                          <a:effectLst/>
                          <a:latin typeface="宋体"/>
                        </a:rPr>
                        <a:t>合计</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zh-CN" altLang="en-US" sz="1100" b="0" i="0" u="none" strike="noStrike" dirty="0">
                        <a:solidFill>
                          <a:srgbClr val="000000"/>
                        </a:solidFill>
                        <a:effectLst/>
                        <a:latin typeface="宋体"/>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ctr"/>
                      <a:endParaRPr lang="zh-CN" alt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l" fontAlgn="ctr"/>
                      <a:endParaRPr lang="zh-CN" altLang="en-US" sz="1100" b="0" i="0" u="none" strike="noStrike" dirty="0">
                        <a:solidFill>
                          <a:srgbClr val="000000"/>
                        </a:solidFill>
                        <a:effectLst/>
                        <a:latin typeface="宋体"/>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宋体"/>
                        </a:rPr>
                        <a:t>1,949,666.23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宋体"/>
                        </a:rPr>
                        <a:t>100.00%</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14"/>
                  </a:ext>
                </a:extLst>
              </a:tr>
            </a:tbl>
          </a:graphicData>
        </a:graphic>
      </p:graphicFrame>
      <p:sp>
        <p:nvSpPr>
          <p:cNvPr id="5" name="矩形 4">
            <a:extLst>
              <a:ext uri="{FF2B5EF4-FFF2-40B4-BE49-F238E27FC236}">
                <a16:creationId xmlns="" xmlns:a16="http://schemas.microsoft.com/office/drawing/2014/main" id="{8903A982-E39C-4887-8495-FD3B10EDFBB2}"/>
              </a:ext>
            </a:extLst>
          </p:cNvPr>
          <p:cNvSpPr/>
          <p:nvPr/>
        </p:nvSpPr>
        <p:spPr>
          <a:xfrm>
            <a:off x="704820" y="1144235"/>
            <a:ext cx="7900017" cy="461665"/>
          </a:xfrm>
          <a:prstGeom prst="rect">
            <a:avLst/>
          </a:prstGeom>
        </p:spPr>
        <p:txBody>
          <a:bodyPr wrap="square">
            <a:spAutoFit/>
          </a:bodyPr>
          <a:lstStyle/>
          <a:p>
            <a:pPr marL="285750" indent="-285750">
              <a:buFont typeface="Wingdings" panose="05000000000000000000" pitchFamily="2" charset="2"/>
              <a:buChar char="Ø"/>
            </a:pP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公司</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2017-2019</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年主要客户（前十大）为销售胶囊肠镜客户，营收规模较小，客户变动较大。</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2020</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年后公司将以胶囊胃镜作为主要销售方向。</a:t>
            </a:r>
          </a:p>
        </p:txBody>
      </p:sp>
      <p:sp>
        <p:nvSpPr>
          <p:cNvPr id="6" name="Rectangle 9">
            <a:extLst>
              <a:ext uri="{FF2B5EF4-FFF2-40B4-BE49-F238E27FC236}">
                <a16:creationId xmlns="" xmlns:a16="http://schemas.microsoft.com/office/drawing/2014/main" id="{26857045-8CA8-4D67-BD01-8E65EE968850}"/>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2 </a:t>
            </a:r>
            <a:r>
              <a:rPr lang="zh-CN" altLang="en-US" sz="2000" b="1" dirty="0">
                <a:solidFill>
                  <a:prstClr val="white"/>
                </a:solidFill>
                <a:latin typeface="+mj-ea"/>
                <a:cs typeface="Times New Roman" pitchFamily="18" charset="0"/>
              </a:rPr>
              <a:t>销售情况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cs typeface="Times New Roman" pitchFamily="18" charset="0"/>
              </a:rPr>
              <a:t>公司主要客户</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16558463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1598622373"/>
              </p:ext>
            </p:extLst>
          </p:nvPr>
        </p:nvGraphicFramePr>
        <p:xfrm>
          <a:off x="770521" y="1127568"/>
          <a:ext cx="7446401" cy="3167996"/>
        </p:xfrm>
        <a:graphic>
          <a:graphicData uri="http://schemas.openxmlformats.org/drawingml/2006/table">
            <a:tbl>
              <a:tblPr firstRow="1" bandRow="1">
                <a:tableStyleId>{5C22544A-7EE6-4342-B048-85BDC9FD1C3A}</a:tableStyleId>
              </a:tblPr>
              <a:tblGrid>
                <a:gridCol w="325211">
                  <a:extLst>
                    <a:ext uri="{9D8B030D-6E8A-4147-A177-3AD203B41FA5}">
                      <a16:colId xmlns="" xmlns:a16="http://schemas.microsoft.com/office/drawing/2014/main" val="20003"/>
                    </a:ext>
                  </a:extLst>
                </a:gridCol>
                <a:gridCol w="2587620">
                  <a:extLst>
                    <a:ext uri="{9D8B030D-6E8A-4147-A177-3AD203B41FA5}">
                      <a16:colId xmlns="" xmlns:a16="http://schemas.microsoft.com/office/drawing/2014/main" val="20000"/>
                    </a:ext>
                  </a:extLst>
                </a:gridCol>
                <a:gridCol w="1033524">
                  <a:extLst>
                    <a:ext uri="{9D8B030D-6E8A-4147-A177-3AD203B41FA5}">
                      <a16:colId xmlns="" xmlns:a16="http://schemas.microsoft.com/office/drawing/2014/main" val="20001"/>
                    </a:ext>
                  </a:extLst>
                </a:gridCol>
                <a:gridCol w="1617436">
                  <a:extLst>
                    <a:ext uri="{9D8B030D-6E8A-4147-A177-3AD203B41FA5}">
                      <a16:colId xmlns="" xmlns:a16="http://schemas.microsoft.com/office/drawing/2014/main" val="20002"/>
                    </a:ext>
                  </a:extLst>
                </a:gridCol>
                <a:gridCol w="849086">
                  <a:extLst>
                    <a:ext uri="{9D8B030D-6E8A-4147-A177-3AD203B41FA5}">
                      <a16:colId xmlns="" xmlns:a16="http://schemas.microsoft.com/office/drawing/2014/main" val="20005"/>
                    </a:ext>
                  </a:extLst>
                </a:gridCol>
                <a:gridCol w="1033524">
                  <a:extLst>
                    <a:ext uri="{9D8B030D-6E8A-4147-A177-3AD203B41FA5}">
                      <a16:colId xmlns="" xmlns:a16="http://schemas.microsoft.com/office/drawing/2014/main" val="20006"/>
                    </a:ext>
                  </a:extLst>
                </a:gridCol>
              </a:tblGrid>
              <a:tr h="243692">
                <a:tc gridSpan="6">
                  <a:txBody>
                    <a:bodyPr/>
                    <a:lstStyle/>
                    <a:p>
                      <a:pPr algn="ctr" fontAlgn="ctr"/>
                      <a:r>
                        <a:rPr lang="en-US" altLang="zh-CN" sz="1400" b="1" i="0" u="none" strike="noStrike" dirty="0">
                          <a:solidFill>
                            <a:schemeClr val="bg1"/>
                          </a:solidFill>
                          <a:effectLst/>
                          <a:latin typeface="Times New Roman" panose="02020603050405020304" pitchFamily="18" charset="0"/>
                          <a:cs typeface="Times New Roman" panose="02020603050405020304" pitchFamily="18" charset="0"/>
                        </a:rPr>
                        <a:t>2018</a:t>
                      </a:r>
                      <a:r>
                        <a:rPr lang="zh-CN" altLang="en-US" sz="1400" b="1" i="0" u="none" strike="noStrike" dirty="0">
                          <a:solidFill>
                            <a:schemeClr val="bg1"/>
                          </a:solidFill>
                          <a:effectLst/>
                          <a:latin typeface="Times New Roman" panose="02020603050405020304" pitchFamily="18" charset="0"/>
                          <a:cs typeface="Times New Roman" panose="02020603050405020304" pitchFamily="18" charset="0"/>
                        </a:rPr>
                        <a:t>年度</a:t>
                      </a:r>
                      <a:r>
                        <a:rPr lang="en-US" altLang="zh-CN" sz="1400" b="1" i="0" u="none" strike="noStrike" dirty="0">
                          <a:solidFill>
                            <a:schemeClr val="bg1"/>
                          </a:solidFill>
                          <a:effectLst/>
                          <a:latin typeface="Times New Roman" panose="02020603050405020304" pitchFamily="18" charset="0"/>
                          <a:cs typeface="Times New Roman" panose="02020603050405020304" pitchFamily="18" charset="0"/>
                        </a:rPr>
                        <a:t>10</a:t>
                      </a:r>
                      <a:r>
                        <a:rPr lang="zh-CN" altLang="en-US" sz="1400" b="1" i="0" u="none" strike="noStrike" dirty="0">
                          <a:solidFill>
                            <a:schemeClr val="bg1"/>
                          </a:solidFill>
                          <a:effectLst/>
                          <a:latin typeface="Times New Roman" panose="02020603050405020304" pitchFamily="18" charset="0"/>
                          <a:cs typeface="Times New Roman" panose="02020603050405020304" pitchFamily="18" charset="0"/>
                        </a:rPr>
                        <a:t>大客户</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ctr"/>
                      <a:endParaRPr lang="zh-CN" altLang="en-US" sz="14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ctr"/>
                      <a:endParaRPr lang="zh-CN" altLang="en-US" sz="1100" b="1" i="0" u="none" strike="noStrike" dirty="0">
                        <a:solidFill>
                          <a:schemeClr val="bg1"/>
                        </a:solidFill>
                        <a:effectLst/>
                        <a:latin typeface="微软雅黑"/>
                      </a:endParaRPr>
                    </a:p>
                  </a:txBody>
                  <a:tcPr marL="5443" marR="5443" marT="5443" marB="0" anchor="ctr"/>
                </a:tc>
                <a:tc hMerge="1">
                  <a:txBody>
                    <a:bodyPr/>
                    <a:lstStyle/>
                    <a:p>
                      <a:pPr algn="ctr" fontAlgn="ctr"/>
                      <a:endParaRPr lang="zh-CN" altLang="en-US" sz="1100" b="1" i="0" u="none" strike="noStrike" dirty="0">
                        <a:solidFill>
                          <a:schemeClr val="bg1"/>
                        </a:solidFill>
                        <a:effectLst/>
                        <a:latin typeface="微软雅黑"/>
                      </a:endParaRPr>
                    </a:p>
                  </a:txBody>
                  <a:tcPr marL="5443" marR="5443" marT="5443" marB="0" anchor="ctr"/>
                </a:tc>
                <a:tc hMerge="1">
                  <a:txBody>
                    <a:bodyPr/>
                    <a:lstStyle/>
                    <a:p>
                      <a:pPr algn="ctr" fontAlgn="ctr"/>
                      <a:endParaRPr lang="zh-CN" altLang="en-US" sz="1100" b="1" i="0" u="none" strike="noStrike" dirty="0">
                        <a:solidFill>
                          <a:schemeClr val="bg1"/>
                        </a:solidFill>
                        <a:effectLst/>
                        <a:latin typeface="微软雅黑"/>
                      </a:endParaRPr>
                    </a:p>
                  </a:txBody>
                  <a:tcPr marL="5443" marR="5443" marT="5443" marB="0" anchor="ctr"/>
                </a:tc>
                <a:tc hMerge="1">
                  <a:txBody>
                    <a:bodyPr/>
                    <a:lstStyle/>
                    <a:p>
                      <a:pPr algn="ctr" fontAlgn="ctr"/>
                      <a:endParaRPr lang="zh-CN" altLang="en-US" sz="14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0"/>
                  </a:ext>
                </a:extLst>
              </a:tr>
              <a:tr h="243692">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序号</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 发货客户名称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 客户类型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 产品名称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 金额 （元）</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cs typeface="Times New Roman" panose="02020603050405020304" pitchFamily="18" charset="0"/>
                        </a:rPr>
                        <a:t>销售占比</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1"/>
                  </a:ext>
                </a:extLst>
              </a:tr>
              <a:tr h="243692">
                <a:tc>
                  <a:txBody>
                    <a:bodyPr/>
                    <a:lstStyle/>
                    <a:p>
                      <a:pPr algn="ctr" fontAlgn="ctr"/>
                      <a:r>
                        <a:rPr lang="en-US" altLang="zh-CN" sz="1100" b="0" i="0" u="none" strike="noStrike" dirty="0">
                          <a:solidFill>
                            <a:srgbClr val="000000"/>
                          </a:solidFill>
                          <a:effectLst/>
                          <a:latin typeface="宋体"/>
                        </a:rPr>
                        <a:t>1</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深圳市慈铭健康体检管理有限公司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180,739.77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22.67%</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243692">
                <a:tc>
                  <a:txBody>
                    <a:bodyPr/>
                    <a:lstStyle/>
                    <a:p>
                      <a:pPr algn="ctr" fontAlgn="ctr"/>
                      <a:r>
                        <a:rPr lang="en-US" altLang="zh-CN" sz="1100" b="0" i="0" u="none" strike="noStrike" dirty="0">
                          <a:solidFill>
                            <a:srgbClr val="000000"/>
                          </a:solidFill>
                          <a:effectLst/>
                          <a:latin typeface="宋体"/>
                        </a:rPr>
                        <a:t>2</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天津华苑民众健检门诊部有限责任公司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121,441.20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15.23%</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r h="243692">
                <a:tc>
                  <a:txBody>
                    <a:bodyPr/>
                    <a:lstStyle/>
                    <a:p>
                      <a:pPr algn="ctr" fontAlgn="ctr"/>
                      <a:r>
                        <a:rPr lang="en-US" altLang="zh-CN" sz="1100" b="0" i="0" u="none" strike="noStrike" dirty="0">
                          <a:solidFill>
                            <a:srgbClr val="000000"/>
                          </a:solidFill>
                          <a:effectLst/>
                          <a:latin typeface="宋体"/>
                        </a:rPr>
                        <a:t>3</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阳江市凯瑞熙医疗设备有限公司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86,206.90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10.81%</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4"/>
                  </a:ext>
                </a:extLst>
              </a:tr>
              <a:tr h="243692">
                <a:tc>
                  <a:txBody>
                    <a:bodyPr/>
                    <a:lstStyle/>
                    <a:p>
                      <a:pPr algn="ctr" fontAlgn="ctr"/>
                      <a:r>
                        <a:rPr lang="en-US" altLang="zh-CN" sz="1100" b="0" i="0" u="none" strike="noStrike" dirty="0">
                          <a:solidFill>
                            <a:srgbClr val="000000"/>
                          </a:solidFill>
                          <a:effectLst/>
                          <a:latin typeface="宋体"/>
                        </a:rPr>
                        <a:t>4</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山东加迪斯医疗科技有限公司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78,448.24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9.84%</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5"/>
                  </a:ext>
                </a:extLst>
              </a:tr>
              <a:tr h="243692">
                <a:tc>
                  <a:txBody>
                    <a:bodyPr/>
                    <a:lstStyle/>
                    <a:p>
                      <a:pPr algn="ctr" fontAlgn="ctr"/>
                      <a:r>
                        <a:rPr lang="en-US" altLang="zh-CN" sz="1100" b="0" i="0" u="none" strike="noStrike" dirty="0">
                          <a:solidFill>
                            <a:srgbClr val="000000"/>
                          </a:solidFill>
                          <a:effectLst/>
                          <a:latin typeface="宋体"/>
                        </a:rPr>
                        <a:t>5</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常州市博奥医疗设备有限公司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76,896.56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9.64%</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6"/>
                  </a:ext>
                </a:extLst>
              </a:tr>
              <a:tr h="243692">
                <a:tc>
                  <a:txBody>
                    <a:bodyPr/>
                    <a:lstStyle/>
                    <a:p>
                      <a:pPr algn="ctr" fontAlgn="ctr"/>
                      <a:r>
                        <a:rPr lang="en-US" altLang="zh-CN" sz="1100" b="0" i="0" u="none" strike="noStrike" dirty="0">
                          <a:solidFill>
                            <a:srgbClr val="000000"/>
                          </a:solidFill>
                          <a:effectLst/>
                          <a:latin typeface="宋体"/>
                        </a:rPr>
                        <a:t>6</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广州安灿贸易有限公司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68,788.68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8.63%</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7"/>
                  </a:ext>
                </a:extLst>
              </a:tr>
              <a:tr h="243692">
                <a:tc>
                  <a:txBody>
                    <a:bodyPr/>
                    <a:lstStyle/>
                    <a:p>
                      <a:pPr algn="ctr" fontAlgn="ctr"/>
                      <a:r>
                        <a:rPr lang="en-US" altLang="zh-CN" sz="1100" b="0" i="0" u="none" strike="noStrike" dirty="0">
                          <a:solidFill>
                            <a:srgbClr val="000000"/>
                          </a:solidFill>
                          <a:effectLst/>
                          <a:latin typeface="宋体"/>
                        </a:rPr>
                        <a:t>7</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深圳市健和信科技有限公司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60,344.83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7.57%</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8"/>
                  </a:ext>
                </a:extLst>
              </a:tr>
              <a:tr h="243692">
                <a:tc>
                  <a:txBody>
                    <a:bodyPr/>
                    <a:lstStyle/>
                    <a:p>
                      <a:pPr algn="ctr" fontAlgn="ctr"/>
                      <a:r>
                        <a:rPr lang="en-US" altLang="zh-CN" sz="1100" b="0" i="0" u="none" strike="noStrike" dirty="0">
                          <a:solidFill>
                            <a:srgbClr val="000000"/>
                          </a:solidFill>
                          <a:effectLst/>
                          <a:latin typeface="宋体"/>
                        </a:rPr>
                        <a:t>8</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福建陆维健康管理有限公司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43,103.45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5.41%</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11"/>
                  </a:ext>
                </a:extLst>
              </a:tr>
              <a:tr h="243692">
                <a:tc>
                  <a:txBody>
                    <a:bodyPr/>
                    <a:lstStyle/>
                    <a:p>
                      <a:pPr algn="ctr" fontAlgn="ctr"/>
                      <a:r>
                        <a:rPr lang="en-US" altLang="zh-CN" sz="1100" b="0" i="0" u="none" strike="noStrike" dirty="0">
                          <a:solidFill>
                            <a:srgbClr val="000000"/>
                          </a:solidFill>
                          <a:effectLst/>
                          <a:latin typeface="宋体"/>
                        </a:rPr>
                        <a:t>9</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陕西中瑞恒通贸易有限公司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43,103.45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5.41%</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12"/>
                  </a:ext>
                </a:extLst>
              </a:tr>
              <a:tr h="243692">
                <a:tc>
                  <a:txBody>
                    <a:bodyPr/>
                    <a:lstStyle/>
                    <a:p>
                      <a:pPr algn="ctr" fontAlgn="ctr"/>
                      <a:r>
                        <a:rPr lang="en-US" altLang="zh-CN" sz="1100" b="0" i="0" u="none" strike="noStrike" dirty="0">
                          <a:solidFill>
                            <a:srgbClr val="000000"/>
                          </a:solidFill>
                          <a:effectLst/>
                          <a:latin typeface="宋体"/>
                        </a:rPr>
                        <a:t>10</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100" b="0" i="0" u="none" strike="noStrike" dirty="0">
                          <a:solidFill>
                            <a:srgbClr val="000000"/>
                          </a:solidFill>
                          <a:effectLst/>
                          <a:latin typeface="宋体"/>
                        </a:rPr>
                        <a:t>深圳市医科达医疗器械有限公司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zh-CN" altLang="en-US" dirty="0"/>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38,275.87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宋体"/>
                        </a:rPr>
                        <a:t>4.80%</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13"/>
                  </a:ext>
                </a:extLst>
              </a:tr>
              <a:tr h="243692">
                <a:tc gridSpan="4">
                  <a:txBody>
                    <a:bodyPr/>
                    <a:lstStyle/>
                    <a:p>
                      <a:pPr algn="ctr" fontAlgn="b"/>
                      <a:r>
                        <a:rPr lang="zh-CN" altLang="en-US" sz="1100" b="0" i="0" u="none" strike="noStrike" dirty="0">
                          <a:solidFill>
                            <a:srgbClr val="000000"/>
                          </a:solidFill>
                          <a:effectLst/>
                          <a:latin typeface="宋体"/>
                        </a:rPr>
                        <a:t>合计</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zh-CN" altLang="en-US" sz="1100" b="0" i="0" u="none" strike="noStrike" dirty="0">
                        <a:solidFill>
                          <a:srgbClr val="000000"/>
                        </a:solidFill>
                        <a:effectLst/>
                        <a:latin typeface="宋体"/>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ctr"/>
                      <a:endParaRPr lang="zh-CN" alt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l" fontAlgn="ctr"/>
                      <a:endParaRPr lang="zh-CN" altLang="en-US" sz="1100" b="0" i="0" u="none" strike="noStrike" dirty="0">
                        <a:solidFill>
                          <a:srgbClr val="000000"/>
                        </a:solidFill>
                        <a:effectLst/>
                        <a:latin typeface="宋体"/>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宋体"/>
                        </a:rPr>
                        <a:t>797,348.95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宋体"/>
                        </a:rPr>
                        <a:t>100.00%</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14"/>
                  </a:ext>
                </a:extLst>
              </a:tr>
            </a:tbl>
          </a:graphicData>
        </a:graphic>
      </p:graphicFrame>
      <p:graphicFrame>
        <p:nvGraphicFramePr>
          <p:cNvPr id="4" name="表格 3">
            <a:extLst>
              <a:ext uri="{FF2B5EF4-FFF2-40B4-BE49-F238E27FC236}">
                <a16:creationId xmlns="" xmlns:a16="http://schemas.microsoft.com/office/drawing/2014/main" id="{F7CF1585-7057-4050-A5A6-A64D4FDB0AFC}"/>
              </a:ext>
            </a:extLst>
          </p:cNvPr>
          <p:cNvGraphicFramePr>
            <a:graphicFrameLocks noGrp="1"/>
          </p:cNvGraphicFramePr>
          <p:nvPr>
            <p:extLst>
              <p:ext uri="{D42A27DB-BD31-4B8C-83A1-F6EECF244321}">
                <p14:modId xmlns:p14="http://schemas.microsoft.com/office/powerpoint/2010/main" val="3395083199"/>
              </p:ext>
            </p:extLst>
          </p:nvPr>
        </p:nvGraphicFramePr>
        <p:xfrm>
          <a:off x="770521" y="4492218"/>
          <a:ext cx="7102710" cy="1476000"/>
        </p:xfrm>
        <a:graphic>
          <a:graphicData uri="http://schemas.openxmlformats.org/drawingml/2006/table">
            <a:tbl>
              <a:tblPr firstRow="1" bandRow="1">
                <a:tableStyleId>{5C22544A-7EE6-4342-B048-85BDC9FD1C3A}</a:tableStyleId>
              </a:tblPr>
              <a:tblGrid>
                <a:gridCol w="325211">
                  <a:extLst>
                    <a:ext uri="{9D8B030D-6E8A-4147-A177-3AD203B41FA5}">
                      <a16:colId xmlns="" xmlns:a16="http://schemas.microsoft.com/office/drawing/2014/main" val="20003"/>
                    </a:ext>
                  </a:extLst>
                </a:gridCol>
                <a:gridCol w="2176236">
                  <a:extLst>
                    <a:ext uri="{9D8B030D-6E8A-4147-A177-3AD203B41FA5}">
                      <a16:colId xmlns="" xmlns:a16="http://schemas.microsoft.com/office/drawing/2014/main" val="20000"/>
                    </a:ext>
                  </a:extLst>
                </a:gridCol>
                <a:gridCol w="994609">
                  <a:extLst>
                    <a:ext uri="{9D8B030D-6E8A-4147-A177-3AD203B41FA5}">
                      <a16:colId xmlns="" xmlns:a16="http://schemas.microsoft.com/office/drawing/2014/main" val="20001"/>
                    </a:ext>
                  </a:extLst>
                </a:gridCol>
                <a:gridCol w="1617436">
                  <a:extLst>
                    <a:ext uri="{9D8B030D-6E8A-4147-A177-3AD203B41FA5}">
                      <a16:colId xmlns="" xmlns:a16="http://schemas.microsoft.com/office/drawing/2014/main" val="20002"/>
                    </a:ext>
                  </a:extLst>
                </a:gridCol>
                <a:gridCol w="994609">
                  <a:extLst>
                    <a:ext uri="{9D8B030D-6E8A-4147-A177-3AD203B41FA5}">
                      <a16:colId xmlns="" xmlns:a16="http://schemas.microsoft.com/office/drawing/2014/main" val="20005"/>
                    </a:ext>
                  </a:extLst>
                </a:gridCol>
                <a:gridCol w="994609">
                  <a:extLst>
                    <a:ext uri="{9D8B030D-6E8A-4147-A177-3AD203B41FA5}">
                      <a16:colId xmlns="" xmlns:a16="http://schemas.microsoft.com/office/drawing/2014/main" val="20006"/>
                    </a:ext>
                  </a:extLst>
                </a:gridCol>
              </a:tblGrid>
              <a:tr h="246000">
                <a:tc gridSpan="6">
                  <a:txBody>
                    <a:bodyPr/>
                    <a:lstStyle/>
                    <a:p>
                      <a:pPr algn="ctr" fontAlgn="ctr"/>
                      <a:r>
                        <a:rPr lang="en-US" altLang="zh-CN" sz="14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2017</a:t>
                      </a:r>
                      <a:r>
                        <a:rPr lang="zh-CN" altLang="en-US" sz="14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年度主要客户</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ctr"/>
                      <a:endParaRPr lang="zh-CN" altLang="en-US" sz="14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ctr"/>
                      <a:endParaRPr lang="zh-CN" altLang="en-US" sz="1100" b="1" i="0" u="none" strike="noStrike" dirty="0">
                        <a:solidFill>
                          <a:schemeClr val="bg1"/>
                        </a:solidFill>
                        <a:effectLst/>
                        <a:latin typeface="微软雅黑"/>
                      </a:endParaRPr>
                    </a:p>
                  </a:txBody>
                  <a:tcPr marL="5443" marR="5443" marT="5443" marB="0" anchor="ctr"/>
                </a:tc>
                <a:tc hMerge="1">
                  <a:txBody>
                    <a:bodyPr/>
                    <a:lstStyle/>
                    <a:p>
                      <a:pPr algn="ctr" fontAlgn="ctr"/>
                      <a:endParaRPr lang="zh-CN" altLang="en-US" sz="1100" b="1" i="0" u="none" strike="noStrike" dirty="0">
                        <a:solidFill>
                          <a:schemeClr val="bg1"/>
                        </a:solidFill>
                        <a:effectLst/>
                        <a:latin typeface="微软雅黑"/>
                      </a:endParaRPr>
                    </a:p>
                  </a:txBody>
                  <a:tcPr marL="5443" marR="5443" marT="5443" marB="0" anchor="ctr"/>
                </a:tc>
                <a:tc hMerge="1">
                  <a:txBody>
                    <a:bodyPr/>
                    <a:lstStyle/>
                    <a:p>
                      <a:pPr algn="ctr" fontAlgn="ctr"/>
                      <a:endParaRPr lang="zh-CN" altLang="en-US" sz="1100" b="1" i="0" u="none" strike="noStrike" dirty="0">
                        <a:solidFill>
                          <a:schemeClr val="bg1"/>
                        </a:solidFill>
                        <a:effectLst/>
                        <a:latin typeface="微软雅黑"/>
                      </a:endParaRPr>
                    </a:p>
                  </a:txBody>
                  <a:tcPr marL="5443" marR="5443" marT="5443" marB="0" anchor="ctr"/>
                </a:tc>
                <a:tc hMerge="1">
                  <a:txBody>
                    <a:bodyPr/>
                    <a:lstStyle/>
                    <a:p>
                      <a:pPr algn="ctr" fontAlgn="ctr"/>
                      <a:endParaRPr lang="zh-CN" altLang="en-US" sz="14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0"/>
                  </a:ext>
                </a:extLst>
              </a:tr>
              <a:tr h="246000">
                <a:tc>
                  <a:txBody>
                    <a:bodyPr/>
                    <a:lstStyle/>
                    <a:p>
                      <a:pPr algn="ctr" fontAlgn="ctr"/>
                      <a:r>
                        <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序号</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 发货客户名称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 客户类型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 产品名称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 销售金额 （元）</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zh-CN" altLang="en-US" sz="1100" b="1" i="0" u="none" strike="noStrike"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销售占比</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1"/>
                  </a:ext>
                </a:extLst>
              </a:tr>
              <a:tr h="246000">
                <a:tc>
                  <a:txBody>
                    <a:bodyPr/>
                    <a:lstStyle/>
                    <a:p>
                      <a:pPr algn="ctr" fontAlgn="ct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深圳泽恩门诊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 直销 </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25,641.03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63.16%</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246000">
                <a:tc>
                  <a:txBody>
                    <a:bodyPr/>
                    <a:lstStyle/>
                    <a:p>
                      <a:pPr algn="ctr" fontAlgn="ct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深圳市慈铭健康体检管理有限公司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zh-CN" altLang="en-US" sz="1100" u="none" strike="noStrike" dirty="0">
                          <a:effectLst/>
                          <a:latin typeface="Times New Roman" panose="02020603050405020304" pitchFamily="18" charset="0"/>
                          <a:ea typeface="楷体" panose="02010609060101010101" pitchFamily="49" charset="-122"/>
                          <a:cs typeface="Times New Roman" panose="02020603050405020304" pitchFamily="18" charset="0"/>
                        </a:rPr>
                        <a:t> 直销 </a:t>
                      </a:r>
                      <a:endPar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8,547.01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21.05%</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r h="246000">
                <a:tc>
                  <a:txBody>
                    <a:bodyPr/>
                    <a:lstStyle/>
                    <a:p>
                      <a:pPr algn="ctr" fontAlgn="ct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深圳晋新门诊部有限公司</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zh-CN" altLang="en-US" sz="1100" u="none" strike="noStrike">
                          <a:effectLst/>
                          <a:latin typeface="Times New Roman" panose="02020603050405020304" pitchFamily="18" charset="0"/>
                          <a:ea typeface="楷体" panose="02010609060101010101" pitchFamily="49" charset="-122"/>
                          <a:cs typeface="Times New Roman" panose="02020603050405020304" pitchFamily="18" charset="0"/>
                        </a:rPr>
                        <a:t> 直销 </a:t>
                      </a:r>
                      <a:endParaRPr lang="zh-CN" altLang="en-US"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胶囊式内窥镜（肠胶囊）</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6,410.26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15.79%</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4"/>
                  </a:ext>
                </a:extLst>
              </a:tr>
              <a:tr h="246000">
                <a:tc gridSpan="4">
                  <a:txBody>
                    <a:bodyPr/>
                    <a:lstStyle/>
                    <a:p>
                      <a:pPr algn="ctr" rtl="0" fontAlgn="ctr"/>
                      <a:r>
                        <a:rPr lang="zh-CN" altLang="en-US"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合计</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rtl="0" fontAlgn="ct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l" rtl="0" fontAlgn="ct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l" rtl="0" fontAlgn="ctr"/>
                      <a:endParaRPr lang="zh-CN" altLang="en-US" sz="11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40,598.30 </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100.00%</a:t>
                      </a:r>
                    </a:p>
                  </a:txBody>
                  <a:tcPr marL="5443" marR="5443" marT="544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sp>
        <p:nvSpPr>
          <p:cNvPr id="5" name="Rectangle 9">
            <a:extLst>
              <a:ext uri="{FF2B5EF4-FFF2-40B4-BE49-F238E27FC236}">
                <a16:creationId xmlns="" xmlns:a16="http://schemas.microsoft.com/office/drawing/2014/main" id="{0B1375C6-FD40-4FD1-9BD6-9F124474C3B0}"/>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2 </a:t>
            </a:r>
            <a:r>
              <a:rPr lang="zh-CN" altLang="en-US" sz="2000" b="1" dirty="0">
                <a:solidFill>
                  <a:prstClr val="white"/>
                </a:solidFill>
                <a:latin typeface="+mj-ea"/>
                <a:cs typeface="Times New Roman" pitchFamily="18" charset="0"/>
              </a:rPr>
              <a:t>销售情况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cs typeface="Times New Roman" pitchFamily="18" charset="0"/>
              </a:rPr>
              <a:t>公司主要客户</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2018976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529769" y="1084176"/>
          <a:ext cx="8367333" cy="5280660"/>
        </p:xfrm>
        <a:graphic>
          <a:graphicData uri="http://schemas.openxmlformats.org/drawingml/2006/table">
            <a:tbl>
              <a:tblPr firstRow="1" bandRow="1">
                <a:tableStyleId>{5C22544A-7EE6-4342-B048-85BDC9FD1C3A}</a:tableStyleId>
              </a:tblPr>
              <a:tblGrid>
                <a:gridCol w="1331506">
                  <a:extLst>
                    <a:ext uri="{9D8B030D-6E8A-4147-A177-3AD203B41FA5}">
                      <a16:colId xmlns="" xmlns:a16="http://schemas.microsoft.com/office/drawing/2014/main" val="20000"/>
                    </a:ext>
                  </a:extLst>
                </a:gridCol>
                <a:gridCol w="1478280">
                  <a:extLst>
                    <a:ext uri="{9D8B030D-6E8A-4147-A177-3AD203B41FA5}">
                      <a16:colId xmlns="" xmlns:a16="http://schemas.microsoft.com/office/drawing/2014/main" val="20001"/>
                    </a:ext>
                  </a:extLst>
                </a:gridCol>
                <a:gridCol w="1102387">
                  <a:extLst>
                    <a:ext uri="{9D8B030D-6E8A-4147-A177-3AD203B41FA5}">
                      <a16:colId xmlns="" xmlns:a16="http://schemas.microsoft.com/office/drawing/2014/main" val="20002"/>
                    </a:ext>
                  </a:extLst>
                </a:gridCol>
                <a:gridCol w="1230630">
                  <a:extLst>
                    <a:ext uri="{9D8B030D-6E8A-4147-A177-3AD203B41FA5}">
                      <a16:colId xmlns="" xmlns:a16="http://schemas.microsoft.com/office/drawing/2014/main" val="20003"/>
                    </a:ext>
                  </a:extLst>
                </a:gridCol>
                <a:gridCol w="3224530">
                  <a:extLst>
                    <a:ext uri="{9D8B030D-6E8A-4147-A177-3AD203B41FA5}">
                      <a16:colId xmlns="" xmlns:a16="http://schemas.microsoft.com/office/drawing/2014/main" val="20004"/>
                    </a:ext>
                  </a:extLst>
                </a:gridCol>
              </a:tblGrid>
              <a:tr h="246857">
                <a:tc>
                  <a:txBody>
                    <a:bodyPr/>
                    <a:lstStyle/>
                    <a:p>
                      <a:pPr algn="ctr"/>
                      <a:r>
                        <a:rPr lang="zh-CN" altLang="en-US" sz="1050" dirty="0">
                          <a:latin typeface="times" panose="02020603050405020304" pitchFamily="18" charset="0"/>
                          <a:cs typeface="times" panose="02020603050405020304" pitchFamily="18" charset="0"/>
                        </a:rPr>
                        <a:t>共计</a:t>
                      </a:r>
                      <a:r>
                        <a:rPr lang="en-US" altLang="zh-CN" sz="1050" dirty="0">
                          <a:latin typeface="times" panose="02020603050405020304" pitchFamily="18" charset="0"/>
                          <a:cs typeface="times" panose="02020603050405020304" pitchFamily="18" charset="0"/>
                        </a:rPr>
                        <a:t>15000</a:t>
                      </a:r>
                      <a:r>
                        <a:rPr lang="zh-CN" altLang="en-US" sz="1050" dirty="0">
                          <a:latin typeface="times" panose="02020603050405020304" pitchFamily="18" charset="0"/>
                          <a:cs typeface="times" panose="02020603050405020304" pitchFamily="18" charset="0"/>
                        </a:rPr>
                        <a:t>万</a:t>
                      </a:r>
                    </a:p>
                  </a:txBody>
                  <a:tcPr/>
                </a:tc>
                <a:tc>
                  <a:txBody>
                    <a:bodyPr/>
                    <a:lstStyle/>
                    <a:p>
                      <a:pPr algn="ctr"/>
                      <a:r>
                        <a:rPr lang="zh-CN" altLang="en-US" sz="1050" dirty="0">
                          <a:latin typeface="times" panose="02020603050405020304" pitchFamily="18" charset="0"/>
                          <a:cs typeface="times" panose="02020603050405020304" pitchFamily="18" charset="0"/>
                        </a:rPr>
                        <a:t>客户</a:t>
                      </a:r>
                      <a:r>
                        <a:rPr lang="en-US" altLang="zh-CN" sz="1050" dirty="0">
                          <a:latin typeface="times" panose="02020603050405020304" pitchFamily="18" charset="0"/>
                          <a:cs typeface="times" panose="02020603050405020304" pitchFamily="18" charset="0"/>
                        </a:rPr>
                        <a:t>/</a:t>
                      </a:r>
                      <a:r>
                        <a:rPr lang="zh-CN" altLang="en-US" sz="1050" dirty="0">
                          <a:latin typeface="times" panose="02020603050405020304" pitchFamily="18" charset="0"/>
                          <a:cs typeface="times" panose="02020603050405020304" pitchFamily="18" charset="0"/>
                        </a:rPr>
                        <a:t>省份</a:t>
                      </a:r>
                      <a:r>
                        <a:rPr lang="en-US" altLang="zh-CN" sz="1050" dirty="0">
                          <a:latin typeface="times" panose="02020603050405020304" pitchFamily="18" charset="0"/>
                          <a:cs typeface="times" panose="02020603050405020304" pitchFamily="18" charset="0"/>
                        </a:rPr>
                        <a:t>/</a:t>
                      </a:r>
                      <a:r>
                        <a:rPr lang="zh-CN" altLang="en-US" sz="1050" dirty="0">
                          <a:latin typeface="times" panose="02020603050405020304" pitchFamily="18" charset="0"/>
                          <a:cs typeface="times" panose="02020603050405020304" pitchFamily="18" charset="0"/>
                        </a:rPr>
                        <a:t>产品</a:t>
                      </a:r>
                    </a:p>
                  </a:txBody>
                  <a:tcPr/>
                </a:tc>
                <a:tc>
                  <a:txBody>
                    <a:bodyPr/>
                    <a:lstStyle/>
                    <a:p>
                      <a:pPr algn="ctr"/>
                      <a:r>
                        <a:rPr lang="zh-CN" altLang="en-US" sz="1050" dirty="0">
                          <a:latin typeface="times" panose="02020603050405020304" pitchFamily="18" charset="0"/>
                          <a:cs typeface="times" panose="02020603050405020304" pitchFamily="18" charset="0"/>
                        </a:rPr>
                        <a:t>业绩目标（万）</a:t>
                      </a:r>
                    </a:p>
                  </a:txBody>
                  <a:tcPr/>
                </a:tc>
                <a:tc>
                  <a:txBody>
                    <a:bodyPr/>
                    <a:lstStyle/>
                    <a:p>
                      <a:pPr algn="ctr"/>
                      <a:r>
                        <a:rPr lang="zh-CN" altLang="en-US" sz="1050" dirty="0">
                          <a:latin typeface="times" panose="02020603050405020304" pitchFamily="18" charset="0"/>
                          <a:cs typeface="times" panose="02020603050405020304" pitchFamily="18" charset="0"/>
                        </a:rPr>
                        <a:t>业绩占比</a:t>
                      </a:r>
                    </a:p>
                  </a:txBody>
                  <a:tcPr/>
                </a:tc>
                <a:tc>
                  <a:txBody>
                    <a:bodyPr/>
                    <a:lstStyle/>
                    <a:p>
                      <a:pPr algn="ctr"/>
                      <a:r>
                        <a:rPr lang="zh-CN" altLang="en-US" sz="1050" dirty="0">
                          <a:latin typeface="times" panose="02020603050405020304" pitchFamily="18" charset="0"/>
                          <a:cs typeface="times" panose="02020603050405020304" pitchFamily="18" charset="0"/>
                        </a:rPr>
                        <a:t>备注</a:t>
                      </a:r>
                    </a:p>
                  </a:txBody>
                  <a:tcPr/>
                </a:tc>
                <a:extLst>
                  <a:ext uri="{0D108BD9-81ED-4DB2-BD59-A6C34878D82A}">
                    <a16:rowId xmlns="" xmlns:a16="http://schemas.microsoft.com/office/drawing/2014/main" val="10000"/>
                  </a:ext>
                </a:extLst>
              </a:tr>
              <a:tr h="246857">
                <a:tc rowSpan="7">
                  <a:txBody>
                    <a:bodyPr/>
                    <a:lstStyle/>
                    <a:p>
                      <a:pPr algn="ctr"/>
                      <a:r>
                        <a:rPr lang="zh-CN" altLang="en-US" sz="1050" b="1" dirty="0">
                          <a:latin typeface="times" panose="02020603050405020304" pitchFamily="18" charset="0"/>
                          <a:cs typeface="times" panose="02020603050405020304" pitchFamily="18" charset="0"/>
                        </a:rPr>
                        <a:t>按目标客户分解</a:t>
                      </a:r>
                    </a:p>
                  </a:txBody>
                  <a:tcPr anchor="ctr"/>
                </a:tc>
                <a:tc>
                  <a:txBody>
                    <a:bodyPr/>
                    <a:lstStyle/>
                    <a:p>
                      <a:r>
                        <a:rPr lang="zh-CN" altLang="en-US" sz="1050" dirty="0">
                          <a:latin typeface="times" panose="02020603050405020304" pitchFamily="18" charset="0"/>
                          <a:cs typeface="times" panose="02020603050405020304" pitchFamily="18" charset="0"/>
                        </a:rPr>
                        <a:t>公立医院</a:t>
                      </a:r>
                    </a:p>
                  </a:txBody>
                  <a:tcPr/>
                </a:tc>
                <a:tc>
                  <a:txBody>
                    <a:bodyPr/>
                    <a:lstStyle/>
                    <a:p>
                      <a:r>
                        <a:rPr lang="en-US" altLang="zh-CN" sz="1050" dirty="0">
                          <a:latin typeface="times" panose="02020603050405020304" pitchFamily="18" charset="0"/>
                          <a:cs typeface="times" panose="02020603050405020304" pitchFamily="18" charset="0"/>
                        </a:rPr>
                        <a:t>9000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60%</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标杆</a:t>
                      </a:r>
                      <a:r>
                        <a:rPr lang="en-US" altLang="zh-CN" sz="1050" dirty="0">
                          <a:latin typeface="times" panose="02020603050405020304" pitchFamily="18" charset="0"/>
                          <a:cs typeface="times" panose="02020603050405020304" pitchFamily="18" charset="0"/>
                        </a:rPr>
                        <a:t>/</a:t>
                      </a:r>
                      <a:r>
                        <a:rPr lang="zh-CN" altLang="en-US" sz="1050" dirty="0">
                          <a:latin typeface="times" panose="02020603050405020304" pitchFamily="18" charset="0"/>
                          <a:cs typeface="times" panose="02020603050405020304" pitchFamily="18" charset="0"/>
                        </a:rPr>
                        <a:t>科室共建</a:t>
                      </a:r>
                    </a:p>
                  </a:txBody>
                  <a:tcPr/>
                </a:tc>
                <a:extLst>
                  <a:ext uri="{0D108BD9-81ED-4DB2-BD59-A6C34878D82A}">
                    <a16:rowId xmlns="" xmlns:a16="http://schemas.microsoft.com/office/drawing/2014/main" val="10001"/>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民营医院，民营社康</a:t>
                      </a:r>
                    </a:p>
                  </a:txBody>
                  <a:tcPr/>
                </a:tc>
                <a:tc>
                  <a:txBody>
                    <a:bodyPr/>
                    <a:lstStyle/>
                    <a:p>
                      <a:r>
                        <a:rPr lang="en-US" altLang="zh-CN" sz="1050" dirty="0">
                          <a:latin typeface="times" panose="02020603050405020304" pitchFamily="18" charset="0"/>
                          <a:cs typeface="times" panose="02020603050405020304" pitchFamily="18" charset="0"/>
                        </a:rPr>
                        <a:t>1500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10%</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重点方向</a:t>
                      </a:r>
                    </a:p>
                  </a:txBody>
                  <a:tcPr/>
                </a:tc>
                <a:extLst>
                  <a:ext uri="{0D108BD9-81ED-4DB2-BD59-A6C34878D82A}">
                    <a16:rowId xmlns="" xmlns:a16="http://schemas.microsoft.com/office/drawing/2014/main" val="10002"/>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民营体检</a:t>
                      </a:r>
                    </a:p>
                  </a:txBody>
                  <a:tcPr/>
                </a:tc>
                <a:tc>
                  <a:txBody>
                    <a:bodyPr/>
                    <a:lstStyle/>
                    <a:p>
                      <a:r>
                        <a:rPr lang="en-US" altLang="zh-CN" sz="1050" dirty="0">
                          <a:latin typeface="times" panose="02020603050405020304" pitchFamily="18" charset="0"/>
                          <a:cs typeface="times" panose="02020603050405020304" pitchFamily="18" charset="0"/>
                        </a:rPr>
                        <a:t>3000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20%</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重点方向</a:t>
                      </a:r>
                    </a:p>
                  </a:txBody>
                  <a:tcPr/>
                </a:tc>
                <a:extLst>
                  <a:ext uri="{0D108BD9-81ED-4DB2-BD59-A6C34878D82A}">
                    <a16:rowId xmlns="" xmlns:a16="http://schemas.microsoft.com/office/drawing/2014/main" val="10003"/>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连锁药房</a:t>
                      </a:r>
                    </a:p>
                  </a:txBody>
                  <a:tcPr/>
                </a:tc>
                <a:tc>
                  <a:txBody>
                    <a:bodyPr/>
                    <a:lstStyle/>
                    <a:p>
                      <a:r>
                        <a:rPr lang="en-US" altLang="zh-CN" sz="1050" dirty="0">
                          <a:latin typeface="times" panose="02020603050405020304" pitchFamily="18" charset="0"/>
                          <a:cs typeface="times" panose="02020603050405020304" pitchFamily="18" charset="0"/>
                        </a:rPr>
                        <a:t>300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1%</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模式探索</a:t>
                      </a:r>
                    </a:p>
                  </a:txBody>
                  <a:tcPr/>
                </a:tc>
                <a:extLst>
                  <a:ext uri="{0D108BD9-81ED-4DB2-BD59-A6C34878D82A}">
                    <a16:rowId xmlns="" xmlns:a16="http://schemas.microsoft.com/office/drawing/2014/main" val="10004"/>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保险机构</a:t>
                      </a:r>
                    </a:p>
                  </a:txBody>
                  <a:tcPr/>
                </a:tc>
                <a:tc>
                  <a:txBody>
                    <a:bodyPr/>
                    <a:lstStyle/>
                    <a:p>
                      <a:r>
                        <a:rPr lang="en-US" altLang="zh-CN" sz="1050" dirty="0">
                          <a:latin typeface="times" panose="02020603050405020304" pitchFamily="18" charset="0"/>
                          <a:cs typeface="times" panose="02020603050405020304" pitchFamily="18" charset="0"/>
                        </a:rPr>
                        <a:t>600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2%</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模式探索</a:t>
                      </a:r>
                    </a:p>
                  </a:txBody>
                  <a:tcPr/>
                </a:tc>
                <a:extLst>
                  <a:ext uri="{0D108BD9-81ED-4DB2-BD59-A6C34878D82A}">
                    <a16:rowId xmlns="" xmlns:a16="http://schemas.microsoft.com/office/drawing/2014/main" val="10005"/>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战略合作</a:t>
                      </a:r>
                    </a:p>
                  </a:txBody>
                  <a:tcPr/>
                </a:tc>
                <a:tc>
                  <a:txBody>
                    <a:bodyPr/>
                    <a:lstStyle/>
                    <a:p>
                      <a:r>
                        <a:rPr lang="en-US" altLang="zh-CN" sz="1050" dirty="0">
                          <a:latin typeface="times" panose="02020603050405020304" pitchFamily="18" charset="0"/>
                          <a:cs typeface="times" panose="02020603050405020304" pitchFamily="18" charset="0"/>
                        </a:rPr>
                        <a:t>300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1%</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模式探索</a:t>
                      </a:r>
                    </a:p>
                  </a:txBody>
                  <a:tcPr/>
                </a:tc>
                <a:extLst>
                  <a:ext uri="{0D108BD9-81ED-4DB2-BD59-A6C34878D82A}">
                    <a16:rowId xmlns="" xmlns:a16="http://schemas.microsoft.com/office/drawing/2014/main" val="10006"/>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全国连锁</a:t>
                      </a:r>
                    </a:p>
                  </a:txBody>
                  <a:tcPr/>
                </a:tc>
                <a:tc>
                  <a:txBody>
                    <a:bodyPr/>
                    <a:lstStyle/>
                    <a:p>
                      <a:r>
                        <a:rPr lang="en-US" altLang="zh-CN" sz="1050" dirty="0">
                          <a:latin typeface="times" panose="02020603050405020304" pitchFamily="18" charset="0"/>
                          <a:cs typeface="times" panose="02020603050405020304" pitchFamily="18" charset="0"/>
                        </a:rPr>
                        <a:t>300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1%</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模式探索</a:t>
                      </a:r>
                    </a:p>
                  </a:txBody>
                  <a:tcPr/>
                </a:tc>
                <a:extLst>
                  <a:ext uri="{0D108BD9-81ED-4DB2-BD59-A6C34878D82A}">
                    <a16:rowId xmlns="" xmlns:a16="http://schemas.microsoft.com/office/drawing/2014/main" val="10007"/>
                  </a:ext>
                </a:extLst>
              </a:tr>
              <a:tr h="246857">
                <a:tc rowSpan="8">
                  <a:txBody>
                    <a:bodyPr/>
                    <a:lstStyle/>
                    <a:p>
                      <a:pPr algn="ctr"/>
                      <a:r>
                        <a:rPr lang="zh-CN" altLang="en-US" sz="1050" b="1" dirty="0">
                          <a:latin typeface="times" panose="02020603050405020304" pitchFamily="18" charset="0"/>
                          <a:cs typeface="times" panose="02020603050405020304" pitchFamily="18" charset="0"/>
                        </a:rPr>
                        <a:t>按区域市场分解</a:t>
                      </a:r>
                    </a:p>
                  </a:txBody>
                  <a:tcPr anchor="ctr"/>
                </a:tc>
                <a:tc>
                  <a:txBody>
                    <a:bodyPr/>
                    <a:lstStyle/>
                    <a:p>
                      <a:r>
                        <a:rPr lang="zh-CN" altLang="en-US" sz="1050" dirty="0">
                          <a:latin typeface="times" panose="02020603050405020304" pitchFamily="18" charset="0"/>
                          <a:cs typeface="times" panose="02020603050405020304" pitchFamily="18" charset="0"/>
                        </a:rPr>
                        <a:t>北方大区</a:t>
                      </a:r>
                    </a:p>
                  </a:txBody>
                  <a:tcPr/>
                </a:tc>
                <a:tc>
                  <a:txBody>
                    <a:bodyPr/>
                    <a:lstStyle/>
                    <a:p>
                      <a:r>
                        <a:rPr lang="en-US" altLang="zh-CN" sz="1050" dirty="0">
                          <a:latin typeface="times" panose="02020603050405020304" pitchFamily="18" charset="0"/>
                          <a:cs typeface="times" panose="02020603050405020304" pitchFamily="18" charset="0"/>
                        </a:rPr>
                        <a:t>3750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25%</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东三省，北京，天津，河北，内蒙古，山西</a:t>
                      </a:r>
                    </a:p>
                  </a:txBody>
                  <a:tcPr/>
                </a:tc>
                <a:extLst>
                  <a:ext uri="{0D108BD9-81ED-4DB2-BD59-A6C34878D82A}">
                    <a16:rowId xmlns="" xmlns:a16="http://schemas.microsoft.com/office/drawing/2014/main" val="10008"/>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西区</a:t>
                      </a:r>
                    </a:p>
                  </a:txBody>
                  <a:tcPr/>
                </a:tc>
                <a:tc>
                  <a:txBody>
                    <a:bodyPr/>
                    <a:lstStyle/>
                    <a:p>
                      <a:r>
                        <a:rPr lang="en-US" altLang="zh-CN" sz="1050" dirty="0">
                          <a:latin typeface="times" panose="02020603050405020304" pitchFamily="18" charset="0"/>
                          <a:cs typeface="times" panose="02020603050405020304" pitchFamily="18" charset="0"/>
                        </a:rPr>
                        <a:t>1875</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12.5%</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西北五省，四川，贵州，重庆，云南</a:t>
                      </a:r>
                    </a:p>
                  </a:txBody>
                  <a:tcPr/>
                </a:tc>
                <a:extLst>
                  <a:ext uri="{0D108BD9-81ED-4DB2-BD59-A6C34878D82A}">
                    <a16:rowId xmlns="" xmlns:a16="http://schemas.microsoft.com/office/drawing/2014/main" val="10009"/>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华中</a:t>
                      </a:r>
                    </a:p>
                  </a:txBody>
                  <a:tcPr/>
                </a:tc>
                <a:tc>
                  <a:txBody>
                    <a:bodyPr/>
                    <a:lstStyle/>
                    <a:p>
                      <a:r>
                        <a:rPr lang="en-US" altLang="zh-CN" sz="1050" dirty="0">
                          <a:latin typeface="times" panose="02020603050405020304" pitchFamily="18" charset="0"/>
                          <a:cs typeface="times" panose="02020603050405020304" pitchFamily="18" charset="0"/>
                        </a:rPr>
                        <a:t>2250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15%</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河南，山东，安徽</a:t>
                      </a:r>
                    </a:p>
                  </a:txBody>
                  <a:tcPr/>
                </a:tc>
                <a:extLst>
                  <a:ext uri="{0D108BD9-81ED-4DB2-BD59-A6C34878D82A}">
                    <a16:rowId xmlns="" xmlns:a16="http://schemas.microsoft.com/office/drawing/2014/main" val="10010"/>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华东</a:t>
                      </a:r>
                    </a:p>
                  </a:txBody>
                  <a:tcPr/>
                </a:tc>
                <a:tc>
                  <a:txBody>
                    <a:bodyPr/>
                    <a:lstStyle/>
                    <a:p>
                      <a:r>
                        <a:rPr lang="en-US" altLang="zh-CN" sz="1050" dirty="0">
                          <a:latin typeface="times" panose="02020603050405020304" pitchFamily="18" charset="0"/>
                          <a:cs typeface="times" panose="02020603050405020304" pitchFamily="18" charset="0"/>
                        </a:rPr>
                        <a:t>3975</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26.5%</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上海，江苏，浙江</a:t>
                      </a:r>
                    </a:p>
                  </a:txBody>
                  <a:tcPr/>
                </a:tc>
                <a:extLst>
                  <a:ext uri="{0D108BD9-81ED-4DB2-BD59-A6C34878D82A}">
                    <a16:rowId xmlns="" xmlns:a16="http://schemas.microsoft.com/office/drawing/2014/main" val="10011"/>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华南</a:t>
                      </a:r>
                      <a:r>
                        <a:rPr lang="en-US" altLang="zh-CN" sz="1050" dirty="0">
                          <a:latin typeface="times" panose="02020603050405020304" pitchFamily="18" charset="0"/>
                          <a:cs typeface="times" panose="02020603050405020304" pitchFamily="18" charset="0"/>
                        </a:rPr>
                        <a:t>1</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1650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11%</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广东，广西，江西，海南</a:t>
                      </a:r>
                    </a:p>
                  </a:txBody>
                  <a:tcPr/>
                </a:tc>
                <a:extLst>
                  <a:ext uri="{0D108BD9-81ED-4DB2-BD59-A6C34878D82A}">
                    <a16:rowId xmlns="" xmlns:a16="http://schemas.microsoft.com/office/drawing/2014/main" val="10012"/>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华南</a:t>
                      </a:r>
                      <a:r>
                        <a:rPr lang="en-US" altLang="zh-CN" sz="1050" dirty="0">
                          <a:latin typeface="times" panose="02020603050405020304" pitchFamily="18" charset="0"/>
                          <a:cs typeface="times" panose="02020603050405020304" pitchFamily="18" charset="0"/>
                        </a:rPr>
                        <a:t>2</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1500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10%</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湖南，湖北</a:t>
                      </a:r>
                    </a:p>
                  </a:txBody>
                  <a:tcPr/>
                </a:tc>
                <a:extLst>
                  <a:ext uri="{0D108BD9-81ED-4DB2-BD59-A6C34878D82A}">
                    <a16:rowId xmlns="" xmlns:a16="http://schemas.microsoft.com/office/drawing/2014/main" val="10013"/>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战略合作（全国）</a:t>
                      </a:r>
                    </a:p>
                  </a:txBody>
                  <a:tcPr/>
                </a:tc>
                <a:tc>
                  <a:txBody>
                    <a:bodyPr/>
                    <a:lstStyle/>
                    <a:p>
                      <a:r>
                        <a:rPr lang="en-US" altLang="zh-CN" sz="1050" dirty="0">
                          <a:latin typeface="times" panose="02020603050405020304" pitchFamily="18" charset="0"/>
                          <a:cs typeface="times" panose="02020603050405020304" pitchFamily="18" charset="0"/>
                        </a:rPr>
                        <a:t>900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0%</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增长点</a:t>
                      </a:r>
                    </a:p>
                  </a:txBody>
                  <a:tcPr/>
                </a:tc>
                <a:extLst>
                  <a:ext uri="{0D108BD9-81ED-4DB2-BD59-A6C34878D82A}">
                    <a16:rowId xmlns="" xmlns:a16="http://schemas.microsoft.com/office/drawing/2014/main" val="10014"/>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全国连锁（全国）</a:t>
                      </a:r>
                    </a:p>
                  </a:txBody>
                  <a:tcPr/>
                </a:tc>
                <a:tc>
                  <a:txBody>
                    <a:bodyPr/>
                    <a:lstStyle/>
                    <a:p>
                      <a:r>
                        <a:rPr lang="en-US" altLang="zh-CN" sz="1050" dirty="0">
                          <a:latin typeface="times" panose="02020603050405020304" pitchFamily="18" charset="0"/>
                          <a:cs typeface="times" panose="02020603050405020304" pitchFamily="18" charset="0"/>
                        </a:rPr>
                        <a:t>1200</a:t>
                      </a:r>
                      <a:endParaRPr lang="zh-CN" altLang="en-US" sz="1050" dirty="0">
                        <a:latin typeface="times" panose="02020603050405020304" pitchFamily="18" charset="0"/>
                        <a:cs typeface="times" panose="02020603050405020304" pitchFamily="18" charset="0"/>
                      </a:endParaRPr>
                    </a:p>
                  </a:txBody>
                  <a:tcPr/>
                </a:tc>
                <a:tc>
                  <a:txBody>
                    <a:bodyPr/>
                    <a:lstStyle/>
                    <a:p>
                      <a:r>
                        <a:rPr lang="en-US" altLang="zh-CN" sz="1050" dirty="0">
                          <a:latin typeface="times" panose="02020603050405020304" pitchFamily="18" charset="0"/>
                          <a:cs typeface="times" panose="02020603050405020304" pitchFamily="18" charset="0"/>
                        </a:rPr>
                        <a:t>0%</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增长点</a:t>
                      </a:r>
                    </a:p>
                  </a:txBody>
                  <a:tcPr/>
                </a:tc>
                <a:extLst>
                  <a:ext uri="{0D108BD9-81ED-4DB2-BD59-A6C34878D82A}">
                    <a16:rowId xmlns="" xmlns:a16="http://schemas.microsoft.com/office/drawing/2014/main" val="10015"/>
                  </a:ext>
                </a:extLst>
              </a:tr>
              <a:tr h="246857">
                <a:tc rowSpan="5">
                  <a:txBody>
                    <a:bodyPr/>
                    <a:lstStyle/>
                    <a:p>
                      <a:pPr algn="ctr"/>
                      <a:r>
                        <a:rPr lang="zh-CN" altLang="en-US" sz="1050" b="1" dirty="0">
                          <a:latin typeface="times" panose="02020603050405020304" pitchFamily="18" charset="0"/>
                          <a:cs typeface="times" panose="02020603050405020304" pitchFamily="18" charset="0"/>
                        </a:rPr>
                        <a:t>按产品分解</a:t>
                      </a:r>
                    </a:p>
                  </a:txBody>
                  <a:tcPr anchor="ctr"/>
                </a:tc>
                <a:tc>
                  <a:txBody>
                    <a:bodyPr/>
                    <a:lstStyle/>
                    <a:p>
                      <a:r>
                        <a:rPr lang="zh-CN" altLang="en-US" sz="1050" dirty="0">
                          <a:latin typeface="times" panose="02020603050405020304" pitchFamily="18" charset="0"/>
                          <a:cs typeface="times" panose="02020603050405020304" pitchFamily="18" charset="0"/>
                        </a:rPr>
                        <a:t>磁控胶囊设备</a:t>
                      </a:r>
                    </a:p>
                  </a:txBody>
                  <a:tcPr/>
                </a:tc>
                <a:tc>
                  <a:txBody>
                    <a:bodyPr/>
                    <a:lstStyle/>
                    <a:p>
                      <a:r>
                        <a:rPr lang="en-US" altLang="zh-CN" sz="1050" dirty="0">
                          <a:latin typeface="times" panose="02020603050405020304" pitchFamily="18" charset="0"/>
                          <a:cs typeface="times" panose="02020603050405020304" pitchFamily="18" charset="0"/>
                        </a:rPr>
                        <a:t>240</a:t>
                      </a:r>
                      <a:r>
                        <a:rPr lang="zh-CN" altLang="en-US" sz="1050" dirty="0">
                          <a:latin typeface="times" panose="02020603050405020304" pitchFamily="18" charset="0"/>
                          <a:cs typeface="times" panose="02020603050405020304" pitchFamily="18" charset="0"/>
                        </a:rPr>
                        <a:t>台</a:t>
                      </a:r>
                    </a:p>
                  </a:txBody>
                  <a:tcPr/>
                </a:tc>
                <a:tc>
                  <a:txBody>
                    <a:bodyPr/>
                    <a:lstStyle/>
                    <a:p>
                      <a:r>
                        <a:rPr lang="en-US" altLang="zh-CN" sz="1050" dirty="0">
                          <a:latin typeface="times" panose="02020603050405020304" pitchFamily="18" charset="0"/>
                          <a:cs typeface="times" panose="02020603050405020304" pitchFamily="18" charset="0"/>
                        </a:rPr>
                        <a:t>4500</a:t>
                      </a:r>
                      <a:r>
                        <a:rPr lang="zh-CN" altLang="en-US" sz="1050" dirty="0">
                          <a:latin typeface="times" panose="02020603050405020304" pitchFamily="18" charset="0"/>
                          <a:cs typeface="times" panose="02020603050405020304" pitchFamily="18" charset="0"/>
                        </a:rPr>
                        <a:t>万（</a:t>
                      </a:r>
                      <a:r>
                        <a:rPr lang="en-US" altLang="zh-CN" sz="1050" dirty="0">
                          <a:latin typeface="times" panose="02020603050405020304" pitchFamily="18" charset="0"/>
                          <a:cs typeface="times" panose="02020603050405020304" pitchFamily="18" charset="0"/>
                        </a:rPr>
                        <a:t>30%</a:t>
                      </a:r>
                      <a:r>
                        <a:rPr lang="zh-CN" altLang="en-US" sz="1050" dirty="0">
                          <a:latin typeface="times" panose="02020603050405020304" pitchFamily="18" charset="0"/>
                          <a:cs typeface="times" panose="02020603050405020304" pitchFamily="18" charset="0"/>
                        </a:rPr>
                        <a:t>）</a:t>
                      </a:r>
                    </a:p>
                  </a:txBody>
                  <a:tcPr/>
                </a:tc>
                <a:tc>
                  <a:txBody>
                    <a:bodyPr/>
                    <a:lstStyle/>
                    <a:p>
                      <a:r>
                        <a:rPr lang="zh-CN" altLang="en-US" sz="1050" dirty="0">
                          <a:latin typeface="times" panose="02020603050405020304" pitchFamily="18" charset="0"/>
                          <a:cs typeface="times" panose="02020603050405020304" pitchFamily="18" charset="0"/>
                        </a:rPr>
                        <a:t>采购</a:t>
                      </a:r>
                      <a:r>
                        <a:rPr lang="en-US" altLang="zh-CN" sz="1050" dirty="0">
                          <a:latin typeface="times" panose="02020603050405020304" pitchFamily="18" charset="0"/>
                          <a:cs typeface="times" panose="02020603050405020304" pitchFamily="18" charset="0"/>
                        </a:rPr>
                        <a:t>/</a:t>
                      </a:r>
                      <a:r>
                        <a:rPr lang="zh-CN" altLang="en-US" sz="1050" dirty="0">
                          <a:latin typeface="times" panose="02020603050405020304" pitchFamily="18" charset="0"/>
                          <a:cs typeface="times" panose="02020603050405020304" pitchFamily="18" charset="0"/>
                        </a:rPr>
                        <a:t>租赁，成交方式比例预计为</a:t>
                      </a:r>
                      <a:r>
                        <a:rPr lang="en-US" altLang="zh-CN" sz="1050" dirty="0">
                          <a:latin typeface="times" panose="02020603050405020304" pitchFamily="18" charset="0"/>
                          <a:cs typeface="times" panose="02020603050405020304" pitchFamily="18" charset="0"/>
                        </a:rPr>
                        <a:t>3</a:t>
                      </a:r>
                      <a:r>
                        <a:rPr lang="zh-CN" altLang="en-US" sz="1050" dirty="0">
                          <a:latin typeface="times" panose="02020603050405020304" pitchFamily="18" charset="0"/>
                          <a:cs typeface="times" panose="02020603050405020304" pitchFamily="18" charset="0"/>
                        </a:rPr>
                        <a:t>：</a:t>
                      </a:r>
                      <a:r>
                        <a:rPr lang="en-US" altLang="zh-CN" sz="1050" dirty="0">
                          <a:latin typeface="times" panose="02020603050405020304" pitchFamily="18" charset="0"/>
                          <a:cs typeface="times" panose="02020603050405020304" pitchFamily="18" charset="0"/>
                        </a:rPr>
                        <a:t>5</a:t>
                      </a:r>
                      <a:endParaRPr lang="zh-CN" altLang="en-US" sz="1050" dirty="0">
                        <a:latin typeface="times" panose="02020603050405020304" pitchFamily="18" charset="0"/>
                        <a:cs typeface="times" panose="02020603050405020304" pitchFamily="18" charset="0"/>
                      </a:endParaRPr>
                    </a:p>
                  </a:txBody>
                  <a:tcPr/>
                </a:tc>
                <a:extLst>
                  <a:ext uri="{0D108BD9-81ED-4DB2-BD59-A6C34878D82A}">
                    <a16:rowId xmlns="" xmlns:a16="http://schemas.microsoft.com/office/drawing/2014/main" val="10016"/>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磁控胶囊设备</a:t>
                      </a:r>
                    </a:p>
                  </a:txBody>
                  <a:tcPr/>
                </a:tc>
                <a:tc>
                  <a:txBody>
                    <a:bodyPr/>
                    <a:lstStyle/>
                    <a:p>
                      <a:r>
                        <a:rPr lang="en-US" altLang="zh-CN" sz="1050" dirty="0">
                          <a:latin typeface="times" panose="02020603050405020304" pitchFamily="18" charset="0"/>
                          <a:cs typeface="times" panose="02020603050405020304" pitchFamily="18" charset="0"/>
                        </a:rPr>
                        <a:t>60</a:t>
                      </a:r>
                      <a:r>
                        <a:rPr lang="zh-CN" altLang="en-US" sz="1050" dirty="0">
                          <a:latin typeface="times" panose="02020603050405020304" pitchFamily="18" charset="0"/>
                          <a:cs typeface="times" panose="02020603050405020304" pitchFamily="18" charset="0"/>
                        </a:rPr>
                        <a:t>台</a:t>
                      </a:r>
                    </a:p>
                  </a:txBody>
                  <a:tcPr/>
                </a:tc>
                <a:tc>
                  <a:txBody>
                    <a:bodyPr/>
                    <a:lstStyle/>
                    <a:p>
                      <a:r>
                        <a:rPr lang="en-US" altLang="zh-CN" sz="1050" dirty="0">
                          <a:latin typeface="times" panose="02020603050405020304" pitchFamily="18" charset="0"/>
                          <a:cs typeface="times" panose="02020603050405020304" pitchFamily="18" charset="0"/>
                        </a:rPr>
                        <a:t>0</a:t>
                      </a:r>
                      <a:endParaRPr lang="zh-CN" altLang="en-US" sz="1050" dirty="0">
                        <a:latin typeface="times" panose="02020603050405020304" pitchFamily="18" charset="0"/>
                        <a:cs typeface="times" panose="02020603050405020304" pitchFamily="18" charset="0"/>
                      </a:endParaRPr>
                    </a:p>
                  </a:txBody>
                  <a:tcPr/>
                </a:tc>
                <a:tc>
                  <a:txBody>
                    <a:bodyPr/>
                    <a:lstStyle/>
                    <a:p>
                      <a:r>
                        <a:rPr lang="zh-CN" altLang="en-US" sz="1050" dirty="0">
                          <a:latin typeface="times" panose="02020603050405020304" pitchFamily="18" charset="0"/>
                          <a:cs typeface="times" panose="02020603050405020304" pitchFamily="18" charset="0"/>
                        </a:rPr>
                        <a:t>投放，带动胶囊销售</a:t>
                      </a:r>
                    </a:p>
                  </a:txBody>
                  <a:tcPr/>
                </a:tc>
                <a:extLst>
                  <a:ext uri="{0D108BD9-81ED-4DB2-BD59-A6C34878D82A}">
                    <a16:rowId xmlns="" xmlns:a16="http://schemas.microsoft.com/office/drawing/2014/main" val="10017"/>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磁控胶囊</a:t>
                      </a:r>
                    </a:p>
                  </a:txBody>
                  <a:tcPr/>
                </a:tc>
                <a:tc>
                  <a:txBody>
                    <a:bodyPr/>
                    <a:lstStyle/>
                    <a:p>
                      <a:r>
                        <a:rPr lang="en-US" altLang="zh-CN" sz="1050" dirty="0">
                          <a:latin typeface="times" panose="02020603050405020304" pitchFamily="18" charset="0"/>
                          <a:cs typeface="times" panose="02020603050405020304" pitchFamily="18" charset="0"/>
                        </a:rPr>
                        <a:t>6</a:t>
                      </a:r>
                      <a:r>
                        <a:rPr lang="zh-CN" altLang="en-US" sz="1050" dirty="0">
                          <a:latin typeface="times" panose="02020603050405020304" pitchFamily="18" charset="0"/>
                          <a:cs typeface="times" panose="02020603050405020304" pitchFamily="18" charset="0"/>
                        </a:rPr>
                        <a:t>万粒</a:t>
                      </a:r>
                    </a:p>
                  </a:txBody>
                  <a:tcPr/>
                </a:tc>
                <a:tc>
                  <a:txBody>
                    <a:bodyPr/>
                    <a:lstStyle/>
                    <a:p>
                      <a:r>
                        <a:rPr lang="en-US" altLang="zh-CN" sz="1050" dirty="0">
                          <a:latin typeface="times" panose="02020603050405020304" pitchFamily="18" charset="0"/>
                          <a:cs typeface="times" panose="02020603050405020304" pitchFamily="18" charset="0"/>
                        </a:rPr>
                        <a:t>6000</a:t>
                      </a:r>
                      <a:r>
                        <a:rPr lang="zh-CN" altLang="en-US" sz="1050" dirty="0">
                          <a:latin typeface="times" panose="02020603050405020304" pitchFamily="18" charset="0"/>
                          <a:cs typeface="times" panose="02020603050405020304" pitchFamily="18" charset="0"/>
                        </a:rPr>
                        <a:t>万（</a:t>
                      </a:r>
                      <a:r>
                        <a:rPr lang="en-US" altLang="zh-CN" sz="1050" dirty="0">
                          <a:latin typeface="times" panose="02020603050405020304" pitchFamily="18" charset="0"/>
                          <a:cs typeface="times" panose="02020603050405020304" pitchFamily="18" charset="0"/>
                        </a:rPr>
                        <a:t>40%</a:t>
                      </a:r>
                      <a:r>
                        <a:rPr lang="zh-CN" altLang="en-US" sz="1050" dirty="0">
                          <a:latin typeface="times" panose="02020603050405020304" pitchFamily="18" charset="0"/>
                          <a:cs typeface="times" panose="02020603050405020304" pitchFamily="18" charset="0"/>
                        </a:rPr>
                        <a:t>）</a:t>
                      </a:r>
                    </a:p>
                  </a:txBody>
                  <a:tcPr/>
                </a:tc>
                <a:tc>
                  <a:txBody>
                    <a:bodyPr/>
                    <a:lstStyle/>
                    <a:p>
                      <a:r>
                        <a:rPr lang="zh-CN" altLang="en-US" sz="1050" dirty="0">
                          <a:latin typeface="times" panose="02020603050405020304" pitchFamily="18" charset="0"/>
                          <a:cs typeface="times" panose="02020603050405020304" pitchFamily="18" charset="0"/>
                        </a:rPr>
                        <a:t>采购，租赁投放比例达到</a:t>
                      </a:r>
                      <a:r>
                        <a:rPr lang="en-US" altLang="zh-CN" sz="1050" dirty="0">
                          <a:latin typeface="times" panose="02020603050405020304" pitchFamily="18" charset="0"/>
                          <a:cs typeface="times" panose="02020603050405020304" pitchFamily="18" charset="0"/>
                        </a:rPr>
                        <a:t>70%</a:t>
                      </a:r>
                      <a:r>
                        <a:rPr lang="zh-CN" altLang="en-US" sz="1050" dirty="0">
                          <a:latin typeface="times" panose="02020603050405020304" pitchFamily="18" charset="0"/>
                          <a:cs typeface="times" panose="02020603050405020304" pitchFamily="18" charset="0"/>
                        </a:rPr>
                        <a:t>，按</a:t>
                      </a:r>
                      <a:r>
                        <a:rPr lang="en-US" altLang="zh-CN" sz="1050" dirty="0">
                          <a:latin typeface="times" panose="02020603050405020304" pitchFamily="18" charset="0"/>
                          <a:cs typeface="times" panose="02020603050405020304" pitchFamily="18" charset="0"/>
                        </a:rPr>
                        <a:t>1000</a:t>
                      </a:r>
                      <a:r>
                        <a:rPr lang="zh-CN" altLang="en-US" sz="1050" dirty="0">
                          <a:latin typeface="times" panose="02020603050405020304" pitchFamily="18" charset="0"/>
                          <a:cs typeface="times" panose="02020603050405020304" pitchFamily="18" charset="0"/>
                        </a:rPr>
                        <a:t>元</a:t>
                      </a:r>
                      <a:r>
                        <a:rPr lang="en-US" altLang="zh-CN" sz="1050" dirty="0">
                          <a:latin typeface="times" panose="02020603050405020304" pitchFamily="18" charset="0"/>
                          <a:cs typeface="times" panose="02020603050405020304" pitchFamily="18" charset="0"/>
                        </a:rPr>
                        <a:t>/</a:t>
                      </a:r>
                      <a:r>
                        <a:rPr lang="zh-CN" altLang="en-US" sz="1050" dirty="0">
                          <a:latin typeface="times" panose="02020603050405020304" pitchFamily="18" charset="0"/>
                          <a:cs typeface="times" panose="02020603050405020304" pitchFamily="18" charset="0"/>
                        </a:rPr>
                        <a:t>粒核算</a:t>
                      </a:r>
                    </a:p>
                  </a:txBody>
                  <a:tcPr/>
                </a:tc>
                <a:extLst>
                  <a:ext uri="{0D108BD9-81ED-4DB2-BD59-A6C34878D82A}">
                    <a16:rowId xmlns="" xmlns:a16="http://schemas.microsoft.com/office/drawing/2014/main" val="10018"/>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磁控内镜设备（肠镜）</a:t>
                      </a:r>
                    </a:p>
                  </a:txBody>
                  <a:tcPr/>
                </a:tc>
                <a:tc>
                  <a:txBody>
                    <a:bodyPr/>
                    <a:lstStyle/>
                    <a:p>
                      <a:r>
                        <a:rPr lang="en-US" altLang="zh-CN" sz="1050" dirty="0">
                          <a:latin typeface="times" panose="02020603050405020304" pitchFamily="18" charset="0"/>
                          <a:cs typeface="times" panose="02020603050405020304" pitchFamily="18" charset="0"/>
                        </a:rPr>
                        <a:t>1000</a:t>
                      </a:r>
                      <a:r>
                        <a:rPr lang="zh-CN" altLang="en-US" sz="1050" dirty="0">
                          <a:latin typeface="times" panose="02020603050405020304" pitchFamily="18" charset="0"/>
                          <a:cs typeface="times" panose="02020603050405020304" pitchFamily="18" charset="0"/>
                        </a:rPr>
                        <a:t>台</a:t>
                      </a:r>
                    </a:p>
                  </a:txBody>
                  <a:tcPr/>
                </a:tc>
                <a:tc>
                  <a:txBody>
                    <a:bodyPr/>
                    <a:lstStyle/>
                    <a:p>
                      <a:r>
                        <a:rPr lang="en-US" altLang="zh-CN" sz="1050" dirty="0">
                          <a:latin typeface="times" panose="02020603050405020304" pitchFamily="18" charset="0"/>
                          <a:cs typeface="times" panose="02020603050405020304" pitchFamily="18" charset="0"/>
                        </a:rPr>
                        <a:t>1500</a:t>
                      </a:r>
                      <a:r>
                        <a:rPr lang="zh-CN" altLang="en-US" sz="1050" dirty="0">
                          <a:latin typeface="times" panose="02020603050405020304" pitchFamily="18" charset="0"/>
                          <a:cs typeface="times" panose="02020603050405020304" pitchFamily="18" charset="0"/>
                        </a:rPr>
                        <a:t>万（</a:t>
                      </a:r>
                      <a:r>
                        <a:rPr lang="en-US" altLang="zh-CN" sz="1050" dirty="0">
                          <a:latin typeface="times" panose="02020603050405020304" pitchFamily="18" charset="0"/>
                          <a:cs typeface="times" panose="02020603050405020304" pitchFamily="18" charset="0"/>
                        </a:rPr>
                        <a:t>10%</a:t>
                      </a:r>
                      <a:r>
                        <a:rPr lang="zh-CN" altLang="en-US" sz="1050" dirty="0">
                          <a:latin typeface="times" panose="02020603050405020304" pitchFamily="18" charset="0"/>
                          <a:cs typeface="times" panose="02020603050405020304" pitchFamily="18" charset="0"/>
                        </a:rPr>
                        <a:t>）</a:t>
                      </a:r>
                    </a:p>
                  </a:txBody>
                  <a:tcPr/>
                </a:tc>
                <a:tc>
                  <a:txBody>
                    <a:bodyPr/>
                    <a:lstStyle/>
                    <a:p>
                      <a:r>
                        <a:rPr lang="zh-CN" altLang="en-US" sz="1050" dirty="0">
                          <a:latin typeface="times" panose="02020603050405020304" pitchFamily="18" charset="0"/>
                          <a:cs typeface="times" panose="02020603050405020304" pitchFamily="18" charset="0"/>
                        </a:rPr>
                        <a:t>采购</a:t>
                      </a:r>
                      <a:r>
                        <a:rPr lang="en-US" altLang="zh-CN" sz="1050" dirty="0">
                          <a:latin typeface="times" panose="02020603050405020304" pitchFamily="18" charset="0"/>
                          <a:cs typeface="times" panose="02020603050405020304" pitchFamily="18" charset="0"/>
                        </a:rPr>
                        <a:t>/</a:t>
                      </a:r>
                      <a:r>
                        <a:rPr lang="zh-CN" altLang="en-US" sz="1050" dirty="0">
                          <a:latin typeface="times" panose="02020603050405020304" pitchFamily="18" charset="0"/>
                          <a:cs typeface="times" panose="02020603050405020304" pitchFamily="18" charset="0"/>
                        </a:rPr>
                        <a:t>租赁，成交方式比例预计为</a:t>
                      </a:r>
                      <a:r>
                        <a:rPr lang="en-US" altLang="zh-CN" sz="1050" dirty="0">
                          <a:latin typeface="times" panose="02020603050405020304" pitchFamily="18" charset="0"/>
                          <a:cs typeface="times" panose="02020603050405020304" pitchFamily="18" charset="0"/>
                        </a:rPr>
                        <a:t>4</a:t>
                      </a:r>
                      <a:r>
                        <a:rPr lang="zh-CN" altLang="en-US" sz="1050" dirty="0">
                          <a:latin typeface="times" panose="02020603050405020304" pitchFamily="18" charset="0"/>
                          <a:cs typeface="times" panose="02020603050405020304" pitchFamily="18" charset="0"/>
                        </a:rPr>
                        <a:t>：</a:t>
                      </a:r>
                      <a:r>
                        <a:rPr lang="en-US" altLang="zh-CN" sz="1050" dirty="0">
                          <a:latin typeface="times" panose="02020603050405020304" pitchFamily="18" charset="0"/>
                          <a:cs typeface="times" panose="02020603050405020304" pitchFamily="18" charset="0"/>
                        </a:rPr>
                        <a:t>6</a:t>
                      </a:r>
                      <a:endParaRPr lang="zh-CN" altLang="en-US" sz="1050" dirty="0">
                        <a:latin typeface="times" panose="02020603050405020304" pitchFamily="18" charset="0"/>
                        <a:cs typeface="times" panose="02020603050405020304" pitchFamily="18" charset="0"/>
                      </a:endParaRPr>
                    </a:p>
                  </a:txBody>
                  <a:tcPr/>
                </a:tc>
                <a:extLst>
                  <a:ext uri="{0D108BD9-81ED-4DB2-BD59-A6C34878D82A}">
                    <a16:rowId xmlns="" xmlns:a16="http://schemas.microsoft.com/office/drawing/2014/main" val="10019"/>
                  </a:ext>
                </a:extLst>
              </a:tr>
              <a:tr h="246857">
                <a:tc vMerge="1">
                  <a:txBody>
                    <a:bodyPr/>
                    <a:lstStyle/>
                    <a:p>
                      <a:endParaRPr lang="zh-CN" altLang="en-US" sz="1100" dirty="0"/>
                    </a:p>
                  </a:txBody>
                  <a:tcPr/>
                </a:tc>
                <a:tc>
                  <a:txBody>
                    <a:bodyPr/>
                    <a:lstStyle/>
                    <a:p>
                      <a:r>
                        <a:rPr lang="zh-CN" altLang="en-US" sz="1050" dirty="0">
                          <a:latin typeface="times" panose="02020603050405020304" pitchFamily="18" charset="0"/>
                          <a:cs typeface="times" panose="02020603050405020304" pitchFamily="18" charset="0"/>
                        </a:rPr>
                        <a:t>内镜胶囊（肠镜）</a:t>
                      </a:r>
                    </a:p>
                  </a:txBody>
                  <a:tcPr/>
                </a:tc>
                <a:tc>
                  <a:txBody>
                    <a:bodyPr/>
                    <a:lstStyle/>
                    <a:p>
                      <a:r>
                        <a:rPr lang="en-US" altLang="zh-CN" sz="1050" dirty="0">
                          <a:latin typeface="times" panose="02020603050405020304" pitchFamily="18" charset="0"/>
                          <a:cs typeface="times" panose="02020603050405020304" pitchFamily="18" charset="0"/>
                        </a:rPr>
                        <a:t>37500</a:t>
                      </a:r>
                      <a:r>
                        <a:rPr lang="zh-CN" altLang="en-US" sz="1050" dirty="0">
                          <a:latin typeface="times" panose="02020603050405020304" pitchFamily="18" charset="0"/>
                          <a:cs typeface="times" panose="02020603050405020304" pitchFamily="18" charset="0"/>
                        </a:rPr>
                        <a:t>粒</a:t>
                      </a:r>
                    </a:p>
                  </a:txBody>
                  <a:tcPr/>
                </a:tc>
                <a:tc>
                  <a:txBody>
                    <a:bodyPr/>
                    <a:lstStyle/>
                    <a:p>
                      <a:r>
                        <a:rPr lang="en-US" altLang="zh-CN" sz="1050" dirty="0">
                          <a:latin typeface="times" panose="02020603050405020304" pitchFamily="18" charset="0"/>
                          <a:cs typeface="times" panose="02020603050405020304" pitchFamily="18" charset="0"/>
                        </a:rPr>
                        <a:t>3000</a:t>
                      </a:r>
                      <a:r>
                        <a:rPr lang="zh-CN" altLang="en-US" sz="1050" dirty="0">
                          <a:latin typeface="times" panose="02020603050405020304" pitchFamily="18" charset="0"/>
                          <a:cs typeface="times" panose="02020603050405020304" pitchFamily="18" charset="0"/>
                        </a:rPr>
                        <a:t>万（</a:t>
                      </a:r>
                      <a:r>
                        <a:rPr lang="en-US" altLang="zh-CN" sz="1050" dirty="0">
                          <a:latin typeface="times" panose="02020603050405020304" pitchFamily="18" charset="0"/>
                          <a:cs typeface="times" panose="02020603050405020304" pitchFamily="18" charset="0"/>
                        </a:rPr>
                        <a:t>20%</a:t>
                      </a:r>
                      <a:r>
                        <a:rPr lang="zh-CN" altLang="en-US" sz="1050" dirty="0">
                          <a:latin typeface="times" panose="02020603050405020304" pitchFamily="18" charset="0"/>
                          <a:cs typeface="times" panose="02020603050405020304" pitchFamily="18" charset="0"/>
                        </a:rPr>
                        <a:t>）</a:t>
                      </a:r>
                    </a:p>
                  </a:txBody>
                  <a:tcPr/>
                </a:tc>
                <a:tc>
                  <a:txBody>
                    <a:bodyPr/>
                    <a:lstStyle/>
                    <a:p>
                      <a:r>
                        <a:rPr lang="zh-CN" altLang="en-US" sz="1050" dirty="0">
                          <a:latin typeface="times" panose="02020603050405020304" pitchFamily="18" charset="0"/>
                          <a:cs typeface="times" panose="02020603050405020304" pitchFamily="18" charset="0"/>
                        </a:rPr>
                        <a:t>按</a:t>
                      </a:r>
                      <a:r>
                        <a:rPr lang="en-US" altLang="zh-CN" sz="1050" dirty="0">
                          <a:latin typeface="times" panose="02020603050405020304" pitchFamily="18" charset="0"/>
                          <a:cs typeface="times" panose="02020603050405020304" pitchFamily="18" charset="0"/>
                        </a:rPr>
                        <a:t>800</a:t>
                      </a:r>
                      <a:r>
                        <a:rPr lang="zh-CN" altLang="en-US" sz="1050" dirty="0">
                          <a:latin typeface="times" panose="02020603050405020304" pitchFamily="18" charset="0"/>
                          <a:cs typeface="times" panose="02020603050405020304" pitchFamily="18" charset="0"/>
                        </a:rPr>
                        <a:t>元</a:t>
                      </a:r>
                      <a:r>
                        <a:rPr lang="en-US" altLang="zh-CN" sz="1050" dirty="0">
                          <a:latin typeface="times" panose="02020603050405020304" pitchFamily="18" charset="0"/>
                          <a:cs typeface="times" panose="02020603050405020304" pitchFamily="18" charset="0"/>
                        </a:rPr>
                        <a:t>/</a:t>
                      </a:r>
                      <a:r>
                        <a:rPr lang="zh-CN" altLang="en-US" sz="1050" dirty="0">
                          <a:latin typeface="times" panose="02020603050405020304" pitchFamily="18" charset="0"/>
                          <a:cs typeface="times" panose="02020603050405020304" pitchFamily="18" charset="0"/>
                        </a:rPr>
                        <a:t>粒核算</a:t>
                      </a:r>
                    </a:p>
                  </a:txBody>
                  <a:tcPr/>
                </a:tc>
                <a:extLst>
                  <a:ext uri="{0D108BD9-81ED-4DB2-BD59-A6C34878D82A}">
                    <a16:rowId xmlns="" xmlns:a16="http://schemas.microsoft.com/office/drawing/2014/main" val="10020"/>
                  </a:ext>
                </a:extLst>
              </a:tr>
            </a:tbl>
          </a:graphicData>
        </a:graphic>
      </p:graphicFrame>
      <p:sp>
        <p:nvSpPr>
          <p:cNvPr id="4" name="Rectangle 9">
            <a:extLst>
              <a:ext uri="{FF2B5EF4-FFF2-40B4-BE49-F238E27FC236}">
                <a16:creationId xmlns="" xmlns:a16="http://schemas.microsoft.com/office/drawing/2014/main" id="{58201233-0F45-490F-8F70-AE562E6A6395}"/>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2 </a:t>
            </a:r>
            <a:r>
              <a:rPr lang="zh-CN" altLang="en-US" sz="2000" b="1" dirty="0">
                <a:solidFill>
                  <a:prstClr val="white"/>
                </a:solidFill>
                <a:latin typeface="+mj-ea"/>
                <a:cs typeface="Times New Roman" pitchFamily="18" charset="0"/>
              </a:rPr>
              <a:t>销售情况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en-US" altLang="zh-CN" sz="2000" b="1" dirty="0">
                <a:solidFill>
                  <a:prstClr val="white"/>
                </a:solidFill>
                <a:latin typeface="+mj-ea"/>
                <a:cs typeface="Times New Roman" pitchFamily="18" charset="0"/>
              </a:rPr>
              <a:t>2020</a:t>
            </a:r>
            <a:r>
              <a:rPr lang="zh-CN" altLang="en-US" sz="2000" b="1" dirty="0">
                <a:solidFill>
                  <a:prstClr val="white"/>
                </a:solidFill>
                <a:latin typeface="+mj-ea"/>
                <a:cs typeface="Times New Roman" pitchFamily="18" charset="0"/>
              </a:rPr>
              <a:t>年营销预测：管理层预测</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24082462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 xmlns:a16="http://schemas.microsoft.com/office/drawing/2014/main" id="{88FFD68D-1DD3-4527-86D5-4C1E5F0D3C40}"/>
              </a:ext>
            </a:extLst>
          </p:cNvPr>
          <p:cNvGraphicFramePr>
            <a:graphicFrameLocks noGrp="1"/>
          </p:cNvGraphicFramePr>
          <p:nvPr>
            <p:extLst>
              <p:ext uri="{D42A27DB-BD31-4B8C-83A1-F6EECF244321}">
                <p14:modId xmlns:p14="http://schemas.microsoft.com/office/powerpoint/2010/main" val="60249233"/>
              </p:ext>
            </p:extLst>
          </p:nvPr>
        </p:nvGraphicFramePr>
        <p:xfrm>
          <a:off x="684828" y="1015669"/>
          <a:ext cx="7774343" cy="5087300"/>
        </p:xfrm>
        <a:graphic>
          <a:graphicData uri="http://schemas.openxmlformats.org/drawingml/2006/table">
            <a:tbl>
              <a:tblPr>
                <a:tableStyleId>{5C22544A-7EE6-4342-B048-85BDC9FD1C3A}</a:tableStyleId>
              </a:tblPr>
              <a:tblGrid>
                <a:gridCol w="604469">
                  <a:extLst>
                    <a:ext uri="{9D8B030D-6E8A-4147-A177-3AD203B41FA5}">
                      <a16:colId xmlns="" xmlns:a16="http://schemas.microsoft.com/office/drawing/2014/main" val="2094622045"/>
                    </a:ext>
                  </a:extLst>
                </a:gridCol>
                <a:gridCol w="1023569">
                  <a:extLst>
                    <a:ext uri="{9D8B030D-6E8A-4147-A177-3AD203B41FA5}">
                      <a16:colId xmlns="" xmlns:a16="http://schemas.microsoft.com/office/drawing/2014/main" val="1736489384"/>
                    </a:ext>
                  </a:extLst>
                </a:gridCol>
                <a:gridCol w="972769">
                  <a:extLst>
                    <a:ext uri="{9D8B030D-6E8A-4147-A177-3AD203B41FA5}">
                      <a16:colId xmlns="" xmlns:a16="http://schemas.microsoft.com/office/drawing/2014/main" val="3456569505"/>
                    </a:ext>
                  </a:extLst>
                </a:gridCol>
                <a:gridCol w="1050557">
                  <a:extLst>
                    <a:ext uri="{9D8B030D-6E8A-4147-A177-3AD203B41FA5}">
                      <a16:colId xmlns="" xmlns:a16="http://schemas.microsoft.com/office/drawing/2014/main" val="3760738016"/>
                    </a:ext>
                  </a:extLst>
                </a:gridCol>
                <a:gridCol w="1012457">
                  <a:extLst>
                    <a:ext uri="{9D8B030D-6E8A-4147-A177-3AD203B41FA5}">
                      <a16:colId xmlns="" xmlns:a16="http://schemas.microsoft.com/office/drawing/2014/main" val="3498816230"/>
                    </a:ext>
                  </a:extLst>
                </a:gridCol>
                <a:gridCol w="1050557">
                  <a:extLst>
                    <a:ext uri="{9D8B030D-6E8A-4147-A177-3AD203B41FA5}">
                      <a16:colId xmlns="" xmlns:a16="http://schemas.microsoft.com/office/drawing/2014/main" val="3969566014"/>
                    </a:ext>
                  </a:extLst>
                </a:gridCol>
                <a:gridCol w="1012457">
                  <a:extLst>
                    <a:ext uri="{9D8B030D-6E8A-4147-A177-3AD203B41FA5}">
                      <a16:colId xmlns="" xmlns:a16="http://schemas.microsoft.com/office/drawing/2014/main" val="456844790"/>
                    </a:ext>
                  </a:extLst>
                </a:gridCol>
                <a:gridCol w="1047508">
                  <a:extLst>
                    <a:ext uri="{9D8B030D-6E8A-4147-A177-3AD203B41FA5}">
                      <a16:colId xmlns="" xmlns:a16="http://schemas.microsoft.com/office/drawing/2014/main" val="3171596569"/>
                    </a:ext>
                  </a:extLst>
                </a:gridCol>
              </a:tblGrid>
              <a:tr h="150417">
                <a:tc>
                  <a:txBody>
                    <a:bodyPr/>
                    <a:lstStyle/>
                    <a:p>
                      <a:pPr algn="ctr" fontAlgn="ctr"/>
                      <a:r>
                        <a:rPr lang="zh-CN" altLang="en-US" sz="1100" b="1" u="none" strike="noStrike" dirty="0">
                          <a:solidFill>
                            <a:schemeClr val="bg1"/>
                          </a:solidFill>
                          <a:effectLst/>
                          <a:latin typeface="times" panose="02020603050405020304" pitchFamily="18" charset="0"/>
                          <a:cs typeface="times" panose="02020603050405020304" pitchFamily="18" charset="0"/>
                        </a:rPr>
                        <a:t>产品</a:t>
                      </a:r>
                      <a:endParaRPr lang="zh-CN" altLang="en-US" sz="1100" b="1" i="0" u="none" strike="noStrike" dirty="0">
                        <a:solidFill>
                          <a:schemeClr val="bg1"/>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solidFill>
                      <a:schemeClr val="accent1"/>
                    </a:solidFill>
                  </a:tcPr>
                </a:tc>
                <a:tc>
                  <a:txBody>
                    <a:bodyPr/>
                    <a:lstStyle/>
                    <a:p>
                      <a:pPr algn="ctr" fontAlgn="ctr"/>
                      <a:r>
                        <a:rPr lang="zh-CN" altLang="en-US" sz="1100" b="1" u="none" strike="noStrike" dirty="0">
                          <a:solidFill>
                            <a:schemeClr val="bg1"/>
                          </a:solidFill>
                          <a:effectLst/>
                          <a:latin typeface="times" panose="02020603050405020304" pitchFamily="18" charset="0"/>
                          <a:cs typeface="times" panose="02020603050405020304" pitchFamily="18" charset="0"/>
                        </a:rPr>
                        <a:t>项目</a:t>
                      </a:r>
                      <a:endParaRPr lang="zh-CN" altLang="en-US" sz="1100" b="1" i="0" u="none" strike="noStrike" dirty="0">
                        <a:solidFill>
                          <a:schemeClr val="bg1"/>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solidFill>
                      <a:schemeClr val="accent1"/>
                    </a:solidFill>
                  </a:tcPr>
                </a:tc>
                <a:tc>
                  <a:txBody>
                    <a:bodyPr/>
                    <a:lstStyle/>
                    <a:p>
                      <a:pPr algn="r" fontAlgn="ctr"/>
                      <a:r>
                        <a:rPr lang="en-US" altLang="zh-CN" sz="1100" b="1" u="none" strike="noStrike" dirty="0">
                          <a:solidFill>
                            <a:schemeClr val="bg1"/>
                          </a:solidFill>
                          <a:effectLst/>
                          <a:latin typeface="times" panose="02020603050405020304" pitchFamily="18" charset="0"/>
                          <a:cs typeface="times" panose="02020603050405020304" pitchFamily="18" charset="0"/>
                        </a:rPr>
                        <a:t>2020</a:t>
                      </a:r>
                      <a:r>
                        <a:rPr lang="zh-CN" altLang="en-US" sz="1100" b="1" u="none" strike="noStrike" dirty="0">
                          <a:solidFill>
                            <a:schemeClr val="bg1"/>
                          </a:solidFill>
                          <a:effectLst/>
                          <a:latin typeface="times" panose="02020603050405020304" pitchFamily="18" charset="0"/>
                          <a:cs typeface="times" panose="02020603050405020304" pitchFamily="18" charset="0"/>
                        </a:rPr>
                        <a:t>年</a:t>
                      </a:r>
                      <a:endParaRPr lang="zh-CN" altLang="en-US" sz="1100" b="1" i="0" u="none" strike="noStrike" dirty="0">
                        <a:solidFill>
                          <a:schemeClr val="bg1"/>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solidFill>
                      <a:schemeClr val="accent1"/>
                    </a:solidFill>
                  </a:tcPr>
                </a:tc>
                <a:tc>
                  <a:txBody>
                    <a:bodyPr/>
                    <a:lstStyle/>
                    <a:p>
                      <a:pPr algn="r" fontAlgn="ctr"/>
                      <a:r>
                        <a:rPr lang="en-US" altLang="zh-CN" sz="1100" b="1" u="none" strike="noStrike" dirty="0">
                          <a:solidFill>
                            <a:schemeClr val="bg1"/>
                          </a:solidFill>
                          <a:effectLst/>
                          <a:latin typeface="times" panose="02020603050405020304" pitchFamily="18" charset="0"/>
                          <a:cs typeface="times" panose="02020603050405020304" pitchFamily="18" charset="0"/>
                        </a:rPr>
                        <a:t>2021</a:t>
                      </a:r>
                      <a:r>
                        <a:rPr lang="zh-CN" altLang="en-US" sz="1100" b="1" u="none" strike="noStrike" dirty="0">
                          <a:solidFill>
                            <a:schemeClr val="bg1"/>
                          </a:solidFill>
                          <a:effectLst/>
                          <a:latin typeface="times" panose="02020603050405020304" pitchFamily="18" charset="0"/>
                          <a:cs typeface="times" panose="02020603050405020304" pitchFamily="18" charset="0"/>
                        </a:rPr>
                        <a:t>年</a:t>
                      </a:r>
                      <a:endParaRPr lang="zh-CN" altLang="en-US" sz="1100" b="1" i="0" u="none" strike="noStrike" dirty="0">
                        <a:solidFill>
                          <a:schemeClr val="bg1"/>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solidFill>
                      <a:schemeClr val="accent1"/>
                    </a:solidFill>
                  </a:tcPr>
                </a:tc>
                <a:tc>
                  <a:txBody>
                    <a:bodyPr/>
                    <a:lstStyle/>
                    <a:p>
                      <a:pPr algn="r" fontAlgn="ctr"/>
                      <a:r>
                        <a:rPr lang="en-US" altLang="zh-CN" sz="1100" b="1" u="none" strike="noStrike" dirty="0">
                          <a:solidFill>
                            <a:schemeClr val="bg1"/>
                          </a:solidFill>
                          <a:effectLst/>
                          <a:latin typeface="times" panose="02020603050405020304" pitchFamily="18" charset="0"/>
                          <a:cs typeface="times" panose="02020603050405020304" pitchFamily="18" charset="0"/>
                        </a:rPr>
                        <a:t>2022</a:t>
                      </a:r>
                      <a:r>
                        <a:rPr lang="zh-CN" altLang="en-US" sz="1100" b="1" u="none" strike="noStrike" dirty="0">
                          <a:solidFill>
                            <a:schemeClr val="bg1"/>
                          </a:solidFill>
                          <a:effectLst/>
                          <a:latin typeface="times" panose="02020603050405020304" pitchFamily="18" charset="0"/>
                          <a:cs typeface="times" panose="02020603050405020304" pitchFamily="18" charset="0"/>
                        </a:rPr>
                        <a:t>年</a:t>
                      </a:r>
                      <a:endParaRPr lang="zh-CN" altLang="en-US" sz="1100" b="1" i="0" u="none" strike="noStrike" dirty="0">
                        <a:solidFill>
                          <a:schemeClr val="bg1"/>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solidFill>
                      <a:schemeClr val="accent1"/>
                    </a:solidFill>
                  </a:tcPr>
                </a:tc>
                <a:tc>
                  <a:txBody>
                    <a:bodyPr/>
                    <a:lstStyle/>
                    <a:p>
                      <a:pPr algn="r" fontAlgn="ctr"/>
                      <a:r>
                        <a:rPr lang="en-US" altLang="zh-CN" sz="1100" b="1" u="none" strike="noStrike" dirty="0">
                          <a:solidFill>
                            <a:schemeClr val="bg1"/>
                          </a:solidFill>
                          <a:effectLst/>
                          <a:latin typeface="times" panose="02020603050405020304" pitchFamily="18" charset="0"/>
                          <a:cs typeface="times" panose="02020603050405020304" pitchFamily="18" charset="0"/>
                        </a:rPr>
                        <a:t>2023</a:t>
                      </a:r>
                      <a:r>
                        <a:rPr lang="zh-CN" altLang="en-US" sz="1100" b="1" u="none" strike="noStrike" dirty="0">
                          <a:solidFill>
                            <a:schemeClr val="bg1"/>
                          </a:solidFill>
                          <a:effectLst/>
                          <a:latin typeface="times" panose="02020603050405020304" pitchFamily="18" charset="0"/>
                          <a:cs typeface="times" panose="02020603050405020304" pitchFamily="18" charset="0"/>
                        </a:rPr>
                        <a:t>年</a:t>
                      </a:r>
                      <a:endParaRPr lang="zh-CN" altLang="en-US" sz="1100" b="1" i="0" u="none" strike="noStrike" dirty="0">
                        <a:solidFill>
                          <a:schemeClr val="bg1"/>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solidFill>
                      <a:schemeClr val="accent1"/>
                    </a:solidFill>
                  </a:tcPr>
                </a:tc>
                <a:tc>
                  <a:txBody>
                    <a:bodyPr/>
                    <a:lstStyle/>
                    <a:p>
                      <a:pPr algn="r" fontAlgn="ctr"/>
                      <a:r>
                        <a:rPr lang="en-US" altLang="zh-CN" sz="1100" b="1" u="none" strike="noStrike" dirty="0">
                          <a:solidFill>
                            <a:schemeClr val="bg1"/>
                          </a:solidFill>
                          <a:effectLst/>
                          <a:latin typeface="times" panose="02020603050405020304" pitchFamily="18" charset="0"/>
                          <a:cs typeface="times" panose="02020603050405020304" pitchFamily="18" charset="0"/>
                        </a:rPr>
                        <a:t>2024</a:t>
                      </a:r>
                      <a:r>
                        <a:rPr lang="zh-CN" altLang="en-US" sz="1100" b="1" u="none" strike="noStrike" dirty="0">
                          <a:solidFill>
                            <a:schemeClr val="bg1"/>
                          </a:solidFill>
                          <a:effectLst/>
                          <a:latin typeface="times" panose="02020603050405020304" pitchFamily="18" charset="0"/>
                          <a:cs typeface="times" panose="02020603050405020304" pitchFamily="18" charset="0"/>
                        </a:rPr>
                        <a:t>年</a:t>
                      </a:r>
                      <a:endParaRPr lang="zh-CN" altLang="en-US" sz="1100" b="1" i="0" u="none" strike="noStrike" dirty="0">
                        <a:solidFill>
                          <a:schemeClr val="bg1"/>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solidFill>
                      <a:schemeClr val="accent1"/>
                    </a:solidFill>
                  </a:tcPr>
                </a:tc>
                <a:tc>
                  <a:txBody>
                    <a:bodyPr/>
                    <a:lstStyle/>
                    <a:p>
                      <a:pPr algn="r" fontAlgn="ctr"/>
                      <a:r>
                        <a:rPr lang="en-US" altLang="zh-CN" sz="1100" b="1" u="none" strike="noStrike" dirty="0">
                          <a:solidFill>
                            <a:schemeClr val="bg1"/>
                          </a:solidFill>
                          <a:effectLst/>
                          <a:latin typeface="times" panose="02020603050405020304" pitchFamily="18" charset="0"/>
                          <a:cs typeface="times" panose="02020603050405020304" pitchFamily="18" charset="0"/>
                        </a:rPr>
                        <a:t>2025</a:t>
                      </a:r>
                      <a:r>
                        <a:rPr lang="zh-CN" altLang="en-US" sz="1100" b="1" u="none" strike="noStrike" dirty="0">
                          <a:solidFill>
                            <a:schemeClr val="bg1"/>
                          </a:solidFill>
                          <a:effectLst/>
                          <a:latin typeface="times" panose="02020603050405020304" pitchFamily="18" charset="0"/>
                          <a:cs typeface="times" panose="02020603050405020304" pitchFamily="18" charset="0"/>
                        </a:rPr>
                        <a:t>年</a:t>
                      </a:r>
                      <a:endParaRPr lang="zh-CN" altLang="en-US" sz="1100" b="1" i="0" u="none" strike="noStrike" dirty="0">
                        <a:solidFill>
                          <a:schemeClr val="bg1"/>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solidFill>
                      <a:schemeClr val="accent1"/>
                    </a:solidFill>
                  </a:tcPr>
                </a:tc>
                <a:extLst>
                  <a:ext uri="{0D108BD9-81ED-4DB2-BD59-A6C34878D82A}">
                    <a16:rowId xmlns="" xmlns:a16="http://schemas.microsoft.com/office/drawing/2014/main" val="2625232657"/>
                  </a:ext>
                </a:extLst>
              </a:tr>
              <a:tr h="150417">
                <a:tc rowSpan="5">
                  <a:txBody>
                    <a:bodyPr/>
                    <a:lstStyle/>
                    <a:p>
                      <a:pPr algn="ctr" fontAlgn="ctr"/>
                      <a:r>
                        <a:rPr lang="zh-CN" altLang="en-US" sz="1100" u="none" strike="noStrike" dirty="0">
                          <a:effectLst/>
                          <a:latin typeface="times" panose="02020603050405020304" pitchFamily="18" charset="0"/>
                          <a:cs typeface="times" panose="02020603050405020304" pitchFamily="18" charset="0"/>
                        </a:rPr>
                        <a:t>胶囊肠镜</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ctr" fontAlgn="ctr"/>
                      <a:r>
                        <a:rPr lang="zh-CN" altLang="en-US" sz="1100" u="none" strike="noStrike">
                          <a:effectLst/>
                          <a:latin typeface="times" panose="02020603050405020304" pitchFamily="18" charset="0"/>
                          <a:cs typeface="times" panose="02020603050405020304" pitchFamily="18" charset="0"/>
                        </a:rPr>
                        <a:t>销售数量（粒）</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dirty="0">
                          <a:effectLst/>
                          <a:latin typeface="times" panose="02020603050405020304" pitchFamily="18" charset="0"/>
                          <a:cs typeface="times" panose="02020603050405020304" pitchFamily="18" charset="0"/>
                        </a:rPr>
                        <a:t>            </a:t>
                      </a:r>
                      <a:r>
                        <a:rPr lang="en-US" altLang="zh-CN" sz="1100" u="none" strike="noStrike" dirty="0">
                          <a:effectLst/>
                          <a:latin typeface="times" panose="02020603050405020304" pitchFamily="18" charset="0"/>
                          <a:cs typeface="times" panose="02020603050405020304" pitchFamily="18" charset="0"/>
                        </a:rPr>
                        <a:t>13,300 </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dirty="0">
                          <a:effectLst/>
                          <a:latin typeface="times" panose="02020603050405020304" pitchFamily="18" charset="0"/>
                          <a:cs typeface="times" panose="02020603050405020304" pitchFamily="18" charset="0"/>
                        </a:rPr>
                        <a:t>             </a:t>
                      </a:r>
                      <a:r>
                        <a:rPr lang="en-US" altLang="zh-CN" sz="1100" u="none" strike="noStrike" dirty="0">
                          <a:effectLst/>
                          <a:latin typeface="times" panose="02020603050405020304" pitchFamily="18" charset="0"/>
                          <a:cs typeface="times" panose="02020603050405020304" pitchFamily="18" charset="0"/>
                        </a:rPr>
                        <a:t>15,960 </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dirty="0">
                          <a:effectLst/>
                          <a:latin typeface="times" panose="02020603050405020304" pitchFamily="18" charset="0"/>
                          <a:cs typeface="times" panose="02020603050405020304" pitchFamily="18" charset="0"/>
                        </a:rPr>
                        <a:t>            </a:t>
                      </a:r>
                      <a:r>
                        <a:rPr lang="en-US" altLang="zh-CN" sz="1100" u="none" strike="noStrike" dirty="0">
                          <a:effectLst/>
                          <a:latin typeface="times" panose="02020603050405020304" pitchFamily="18" charset="0"/>
                          <a:cs typeface="times" panose="02020603050405020304" pitchFamily="18" charset="0"/>
                        </a:rPr>
                        <a:t>18,620 </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dirty="0">
                          <a:effectLst/>
                          <a:latin typeface="times" panose="02020603050405020304" pitchFamily="18" charset="0"/>
                          <a:cs typeface="times" panose="02020603050405020304" pitchFamily="18" charset="0"/>
                        </a:rPr>
                        <a:t>             </a:t>
                      </a:r>
                      <a:r>
                        <a:rPr lang="en-US" altLang="zh-CN" sz="1100" u="none" strike="noStrike" dirty="0">
                          <a:effectLst/>
                          <a:latin typeface="times" panose="02020603050405020304" pitchFamily="18" charset="0"/>
                          <a:cs typeface="times" panose="02020603050405020304" pitchFamily="18" charset="0"/>
                        </a:rPr>
                        <a:t>21,280 </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dirty="0">
                          <a:effectLst/>
                          <a:latin typeface="times" panose="02020603050405020304" pitchFamily="18" charset="0"/>
                          <a:cs typeface="times" panose="02020603050405020304" pitchFamily="18" charset="0"/>
                        </a:rPr>
                        <a:t>            </a:t>
                      </a:r>
                      <a:r>
                        <a:rPr lang="en-US" altLang="zh-CN" sz="1100" u="none" strike="noStrike" dirty="0">
                          <a:effectLst/>
                          <a:latin typeface="times" panose="02020603050405020304" pitchFamily="18" charset="0"/>
                          <a:cs typeface="times" panose="02020603050405020304" pitchFamily="18" charset="0"/>
                        </a:rPr>
                        <a:t>23,940 </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dirty="0">
                          <a:effectLst/>
                          <a:latin typeface="times" panose="02020603050405020304" pitchFamily="18" charset="0"/>
                          <a:cs typeface="times" panose="02020603050405020304" pitchFamily="18" charset="0"/>
                        </a:rPr>
                        <a:t>        </a:t>
                      </a:r>
                      <a:r>
                        <a:rPr lang="en-US" altLang="zh-CN" sz="1100" u="none" strike="noStrike" dirty="0">
                          <a:effectLst/>
                          <a:latin typeface="times" panose="02020603050405020304" pitchFamily="18" charset="0"/>
                          <a:cs typeface="times" panose="02020603050405020304" pitchFamily="18" charset="0"/>
                        </a:rPr>
                        <a:t>26,600 </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4288969540"/>
                  </a:ext>
                </a:extLst>
              </a:tr>
              <a:tr h="150417">
                <a:tc vMerge="1">
                  <a:txBody>
                    <a:bodyPr/>
                    <a:lstStyle/>
                    <a:p>
                      <a:endParaRPr lang="zh-CN" altLang="en-US"/>
                    </a:p>
                  </a:txBody>
                  <a:tcPr/>
                </a:tc>
                <a:tc>
                  <a:txBody>
                    <a:bodyPr/>
                    <a:lstStyle/>
                    <a:p>
                      <a:pPr algn="ctr" fontAlgn="ctr"/>
                      <a:r>
                        <a:rPr lang="zh-CN" altLang="en-US" sz="1100" u="none" strike="noStrike">
                          <a:effectLst/>
                          <a:latin typeface="times" panose="02020603050405020304" pitchFamily="18" charset="0"/>
                          <a:cs typeface="times" panose="02020603050405020304" pitchFamily="18" charset="0"/>
                        </a:rPr>
                        <a:t>营业收入（元）</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9,966,000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12,197,520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14,508,480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16,898,880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19,368,720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21,918,000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2259454504"/>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营业成本（元）</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dirty="0">
                          <a:effectLst/>
                          <a:latin typeface="times" panose="02020603050405020304" pitchFamily="18" charset="0"/>
                          <a:cs typeface="times" panose="02020603050405020304" pitchFamily="18" charset="0"/>
                        </a:rPr>
                        <a:t>3,724,000 </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4,468,800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5,213,600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5,958,400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6,703,200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7,448,000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2231031723"/>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毛利（元）</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6,242,000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7,728,720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9,294,880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10,940,480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12,665,520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14,470,000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552924908"/>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毛利率</a:t>
                      </a:r>
                      <a:r>
                        <a:rPr lang="en-US" altLang="zh-CN" sz="1100" u="none" strike="noStrike" dirty="0">
                          <a:effectLst/>
                          <a:latin typeface="times" panose="02020603050405020304" pitchFamily="18" charset="0"/>
                          <a:cs typeface="times" panose="02020603050405020304" pitchFamily="18" charset="0"/>
                        </a:rPr>
                        <a:t>%</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63%</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63%</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64%</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65%</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65%</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66%</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1803747589"/>
                  </a:ext>
                </a:extLst>
              </a:tr>
              <a:tr h="150417">
                <a:tc>
                  <a:txBody>
                    <a:bodyPr/>
                    <a:lstStyle/>
                    <a:p>
                      <a:pPr algn="ctr" fontAlgn="ctr"/>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　</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3038404696"/>
                  </a:ext>
                </a:extLst>
              </a:tr>
              <a:tr h="150417">
                <a:tc rowSpan="5">
                  <a:txBody>
                    <a:bodyPr/>
                    <a:lstStyle/>
                    <a:p>
                      <a:pPr algn="ctr" fontAlgn="ctr"/>
                      <a:r>
                        <a:rPr lang="zh-CN" altLang="en-US" sz="1100" u="none" strike="noStrike">
                          <a:effectLst/>
                          <a:latin typeface="times" panose="02020603050405020304" pitchFamily="18" charset="0"/>
                          <a:cs typeface="times" panose="02020603050405020304" pitchFamily="18" charset="0"/>
                        </a:rPr>
                        <a:t>肠镜设备</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ctr" fontAlgn="ctr"/>
                      <a:r>
                        <a:rPr lang="zh-CN" altLang="en-US" sz="1100" u="none" strike="noStrike">
                          <a:effectLst/>
                          <a:latin typeface="times" panose="02020603050405020304" pitchFamily="18" charset="0"/>
                          <a:cs typeface="times" panose="02020603050405020304" pitchFamily="18" charset="0"/>
                        </a:rPr>
                        <a:t>销售数量（套）</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798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931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1,064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1,197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1,330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1,463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1745210328"/>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营业收入（元）</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2,394,000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2,793,000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3,192,000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3,591,000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3,990,000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4,389,000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871708862"/>
                  </a:ext>
                </a:extLst>
              </a:tr>
              <a:tr h="150417">
                <a:tc vMerge="1">
                  <a:txBody>
                    <a:bodyPr/>
                    <a:lstStyle/>
                    <a:p>
                      <a:endParaRPr lang="zh-CN" altLang="en-US"/>
                    </a:p>
                  </a:txBody>
                  <a:tcPr/>
                </a:tc>
                <a:tc>
                  <a:txBody>
                    <a:bodyPr/>
                    <a:lstStyle/>
                    <a:p>
                      <a:pPr algn="ctr" fontAlgn="ctr"/>
                      <a:r>
                        <a:rPr lang="zh-CN" altLang="en-US" sz="1100" u="none" strike="noStrike">
                          <a:effectLst/>
                          <a:latin typeface="times" panose="02020603050405020304" pitchFamily="18" charset="0"/>
                          <a:cs typeface="times" panose="02020603050405020304" pitchFamily="18" charset="0"/>
                        </a:rPr>
                        <a:t>营业成本（元）</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dirty="0">
                          <a:effectLst/>
                          <a:latin typeface="times" panose="02020603050405020304" pitchFamily="18" charset="0"/>
                          <a:cs typeface="times" panose="02020603050405020304" pitchFamily="18" charset="0"/>
                        </a:rPr>
                        <a:t>1,436,400 </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1,675,800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1,915,200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2,154,600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2,394,000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dirty="0">
                          <a:effectLst/>
                          <a:latin typeface="times" panose="02020603050405020304" pitchFamily="18" charset="0"/>
                          <a:cs typeface="times" panose="02020603050405020304" pitchFamily="18" charset="0"/>
                        </a:rPr>
                        <a:t>2,633,400 </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770544840"/>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毛利（元）</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957,600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1,117,200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1,276,800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1,436,400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1,596,000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1,755,600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2056345324"/>
                  </a:ext>
                </a:extLst>
              </a:tr>
              <a:tr h="150417">
                <a:tc vMerge="1">
                  <a:txBody>
                    <a:bodyPr/>
                    <a:lstStyle/>
                    <a:p>
                      <a:endParaRPr lang="zh-CN" altLang="en-US"/>
                    </a:p>
                  </a:txBody>
                  <a:tcPr/>
                </a:tc>
                <a:tc>
                  <a:txBody>
                    <a:bodyPr/>
                    <a:lstStyle/>
                    <a:p>
                      <a:pPr algn="ctr" fontAlgn="ctr"/>
                      <a:r>
                        <a:rPr lang="zh-CN" altLang="en-US" sz="1100" u="none" strike="noStrike">
                          <a:effectLst/>
                          <a:latin typeface="times" panose="02020603050405020304" pitchFamily="18" charset="0"/>
                          <a:cs typeface="times" panose="02020603050405020304" pitchFamily="18" charset="0"/>
                        </a:rPr>
                        <a:t>毛利率</a:t>
                      </a:r>
                      <a:r>
                        <a:rPr lang="en-US" altLang="zh-CN" sz="1100" u="none" strike="noStrike">
                          <a:effectLst/>
                          <a:latin typeface="times" panose="02020603050405020304" pitchFamily="18" charset="0"/>
                          <a:cs typeface="times" panose="02020603050405020304" pitchFamily="18" charset="0"/>
                        </a:rPr>
                        <a:t>%</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40%</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40%</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40%</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40%</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40%</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40%</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3501888703"/>
                  </a:ext>
                </a:extLst>
              </a:tr>
              <a:tr h="134301">
                <a:tc>
                  <a:txBody>
                    <a:bodyPr/>
                    <a:lstStyle/>
                    <a:p>
                      <a:pPr algn="ctr" fontAlgn="ctr"/>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　</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891220395"/>
                  </a:ext>
                </a:extLst>
              </a:tr>
              <a:tr h="150417">
                <a:tc rowSpan="5">
                  <a:txBody>
                    <a:bodyPr/>
                    <a:lstStyle/>
                    <a:p>
                      <a:pPr algn="ctr" fontAlgn="ctr"/>
                      <a:r>
                        <a:rPr lang="zh-CN" altLang="en-US" sz="1100" u="none" strike="noStrike">
                          <a:effectLst/>
                          <a:latin typeface="times" panose="02020603050405020304" pitchFamily="18" charset="0"/>
                          <a:cs typeface="times" panose="02020603050405020304" pitchFamily="18" charset="0"/>
                        </a:rPr>
                        <a:t>胶囊胃镜</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销售数量（粒）</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22,500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80,250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182,300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283,350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367,890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433,400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974353513"/>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营业收入（元）</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21,150,000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76,558,500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176,466,400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278,249,700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366,418,440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dirty="0">
                          <a:effectLst/>
                          <a:latin typeface="times" panose="02020603050405020304" pitchFamily="18" charset="0"/>
                          <a:cs typeface="times" panose="02020603050405020304" pitchFamily="18" charset="0"/>
                        </a:rPr>
                        <a:t> 437,734,000 </a:t>
                      </a:r>
                    </a:p>
                  </a:txBody>
                  <a:tcPr marL="5372" marR="5372" marT="5372" marB="0" anchor="ctr"/>
                </a:tc>
                <a:extLst>
                  <a:ext uri="{0D108BD9-81ED-4DB2-BD59-A6C34878D82A}">
                    <a16:rowId xmlns="" xmlns:a16="http://schemas.microsoft.com/office/drawing/2014/main" val="692572603"/>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营业成本（元）</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4,500,000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16,050,000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36,460,000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56,670,000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73,578,000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86,680,000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1869713501"/>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毛利（元）</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16,650,000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60,508,500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140,006,400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221,579,700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292,840,440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351,054,000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910221152"/>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毛利率</a:t>
                      </a:r>
                      <a:r>
                        <a:rPr lang="en-US" altLang="zh-CN" sz="1100" u="none" strike="noStrike" dirty="0">
                          <a:effectLst/>
                          <a:latin typeface="times" panose="02020603050405020304" pitchFamily="18" charset="0"/>
                          <a:cs typeface="times" panose="02020603050405020304" pitchFamily="18" charset="0"/>
                        </a:rPr>
                        <a:t>%</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79%</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79%</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79%</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80%</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80%</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80%</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1485435607"/>
                  </a:ext>
                </a:extLst>
              </a:tr>
              <a:tr h="150417">
                <a:tc>
                  <a:txBody>
                    <a:bodyPr/>
                    <a:lstStyle/>
                    <a:p>
                      <a:pPr algn="ctr" fontAlgn="ctr"/>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ctr" fontAlgn="ctr"/>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3990719167"/>
                  </a:ext>
                </a:extLst>
              </a:tr>
              <a:tr h="150417">
                <a:tc rowSpan="5">
                  <a:txBody>
                    <a:bodyPr/>
                    <a:lstStyle/>
                    <a:p>
                      <a:pPr algn="ctr" fontAlgn="ctr"/>
                      <a:r>
                        <a:rPr lang="zh-CN" altLang="en-US" sz="1100" u="none" strike="noStrike">
                          <a:effectLst/>
                          <a:latin typeface="times" panose="02020603050405020304" pitchFamily="18" charset="0"/>
                          <a:cs typeface="times" panose="02020603050405020304" pitchFamily="18" charset="0"/>
                        </a:rPr>
                        <a:t>磁控设备</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销售数量（台）</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90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105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92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78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56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37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1199749160"/>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营业收入（元）</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35,500,000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43,750,000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43,600,000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35,900,000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27,300,000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20,350,000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3767732978"/>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营业成本（元）</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11,700,000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13,650,000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11,960,000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10,140,000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7,280,000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4,810,000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1921153928"/>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毛利（元）</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23,800,000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30,100,000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31,640,000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25,760,000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20,020,000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ctr"/>
                      <a:r>
                        <a:rPr lang="en-US" altLang="zh-CN" sz="1100" u="none" strike="noStrike">
                          <a:effectLst/>
                          <a:latin typeface="times" panose="02020603050405020304" pitchFamily="18" charset="0"/>
                          <a:cs typeface="times" panose="02020603050405020304" pitchFamily="18" charset="0"/>
                        </a:rPr>
                        <a:t>15,540,000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3441610708"/>
                  </a:ext>
                </a:extLst>
              </a:tr>
              <a:tr h="150417">
                <a:tc vMerge="1">
                  <a:txBody>
                    <a:bodyPr/>
                    <a:lstStyle/>
                    <a:p>
                      <a:endParaRPr lang="zh-CN" altLang="en-US"/>
                    </a:p>
                  </a:txBody>
                  <a:tcP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毛利率</a:t>
                      </a:r>
                      <a:r>
                        <a:rPr lang="en-US" altLang="zh-CN" sz="1100" u="none" strike="noStrike" dirty="0">
                          <a:effectLst/>
                          <a:latin typeface="times" panose="02020603050405020304" pitchFamily="18" charset="0"/>
                          <a:cs typeface="times" panose="02020603050405020304" pitchFamily="18" charset="0"/>
                        </a:rPr>
                        <a:t>%</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67%</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69%</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73%</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72%</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73%</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76%</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3111275795"/>
                  </a:ext>
                </a:extLst>
              </a:tr>
              <a:tr h="150417">
                <a:tc>
                  <a:txBody>
                    <a:bodyPr/>
                    <a:lstStyle/>
                    <a:p>
                      <a:pPr algn="ctr" fontAlgn="ctr"/>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ctr" fontAlgn="ctr"/>
                      <a:r>
                        <a:rPr lang="zh-CN" altLang="en-US" sz="1100" u="none" strike="noStrike" dirty="0">
                          <a:effectLst/>
                          <a:latin typeface="times" panose="02020603050405020304" pitchFamily="18" charset="0"/>
                          <a:cs typeface="times" panose="02020603050405020304" pitchFamily="18" charset="0"/>
                        </a:rPr>
                        <a:t>　</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endParaRPr lang="zh-CN" altLang="en-US"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extLst>
                  <a:ext uri="{0D108BD9-81ED-4DB2-BD59-A6C34878D82A}">
                    <a16:rowId xmlns="" xmlns:a16="http://schemas.microsoft.com/office/drawing/2014/main" val="489336062"/>
                  </a:ext>
                </a:extLst>
              </a:tr>
              <a:tr h="150417">
                <a:tc gridSpan="2">
                  <a:txBody>
                    <a:bodyPr/>
                    <a:lstStyle/>
                    <a:p>
                      <a:pPr algn="ctr" fontAlgn="b"/>
                      <a:r>
                        <a:rPr lang="zh-CN" altLang="en-US" sz="1100" u="none" strike="noStrike" dirty="0">
                          <a:effectLst/>
                          <a:latin typeface="times" panose="02020603050405020304" pitchFamily="18" charset="0"/>
                          <a:cs typeface="times" panose="02020603050405020304" pitchFamily="18" charset="0"/>
                        </a:rPr>
                        <a:t>营业收入合计</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hMerge="1">
                  <a:txBody>
                    <a:bodyPr/>
                    <a:lstStyle/>
                    <a:p>
                      <a:endParaRPr lang="zh-CN" altLang="en-US"/>
                    </a:p>
                  </a:txBody>
                  <a:tcP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69,010,000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135,299,020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237,766,880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334,639,580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417,077,160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200" b="0" i="0" u="none" strike="noStrike" dirty="0">
                          <a:solidFill>
                            <a:srgbClr val="000000"/>
                          </a:solidFill>
                          <a:effectLst/>
                          <a:latin typeface="华文楷体" panose="02010600040101010101" pitchFamily="2" charset="-122"/>
                          <a:ea typeface="华文楷体" panose="02010600040101010101" pitchFamily="2" charset="-122"/>
                        </a:rPr>
                        <a:t>   </a:t>
                      </a:r>
                      <a:r>
                        <a:rPr lang="en-US" altLang="zh-CN" sz="1200" b="0" i="0" u="none" strike="noStrike" dirty="0">
                          <a:solidFill>
                            <a:srgbClr val="000000"/>
                          </a:solidFill>
                          <a:effectLst/>
                          <a:latin typeface="华文楷体" panose="02010600040101010101" pitchFamily="2" charset="-122"/>
                          <a:ea typeface="华文楷体" panose="02010600040101010101" pitchFamily="2" charset="-122"/>
                        </a:rPr>
                        <a:t>484,391,000 </a:t>
                      </a:r>
                    </a:p>
                  </a:txBody>
                  <a:tcPr marL="7620" marR="7620" marT="7620" marB="0" anchor="b"/>
                </a:tc>
                <a:extLst>
                  <a:ext uri="{0D108BD9-81ED-4DB2-BD59-A6C34878D82A}">
                    <a16:rowId xmlns="" xmlns:a16="http://schemas.microsoft.com/office/drawing/2014/main" val="1853519568"/>
                  </a:ext>
                </a:extLst>
              </a:tr>
              <a:tr h="150417">
                <a:tc gridSpan="2">
                  <a:txBody>
                    <a:bodyPr/>
                    <a:lstStyle/>
                    <a:p>
                      <a:pPr algn="ctr" fontAlgn="b"/>
                      <a:r>
                        <a:rPr lang="zh-CN" altLang="en-US" sz="1100" u="none" strike="noStrike" dirty="0">
                          <a:effectLst/>
                          <a:latin typeface="times" panose="02020603050405020304" pitchFamily="18" charset="0"/>
                          <a:cs typeface="times" panose="02020603050405020304" pitchFamily="18" charset="0"/>
                        </a:rPr>
                        <a:t>毛利润合计</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hMerge="1">
                  <a:txBody>
                    <a:bodyPr/>
                    <a:lstStyle/>
                    <a:p>
                      <a:endParaRPr lang="zh-CN" altLang="en-US"/>
                    </a:p>
                  </a:txBody>
                  <a:tcPr/>
                </a:tc>
                <a:tc>
                  <a:txBody>
                    <a:bodyPr/>
                    <a:lstStyle/>
                    <a:p>
                      <a:pPr algn="r" fontAlgn="b"/>
                      <a:r>
                        <a:rPr lang="zh-CN" altLang="en-US" sz="1100" u="none" strike="noStrike" dirty="0">
                          <a:effectLst/>
                          <a:latin typeface="times" panose="02020603050405020304" pitchFamily="18" charset="0"/>
                          <a:cs typeface="times" panose="02020603050405020304" pitchFamily="18" charset="0"/>
                        </a:rPr>
                        <a:t>     </a:t>
                      </a:r>
                      <a:r>
                        <a:rPr lang="en-US" altLang="zh-CN" sz="1100" u="none" strike="noStrike" dirty="0">
                          <a:effectLst/>
                          <a:latin typeface="times" panose="02020603050405020304" pitchFamily="18" charset="0"/>
                          <a:cs typeface="times" panose="02020603050405020304" pitchFamily="18" charset="0"/>
                        </a:rPr>
                        <a:t>47,649,600 </a:t>
                      </a:r>
                      <a:endParaRPr lang="en-US" altLang="zh-CN"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99,454,420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182,218,080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259,716,580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327,121,960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200" b="0" i="0" u="none" strike="noStrike" dirty="0">
                          <a:solidFill>
                            <a:srgbClr val="000000"/>
                          </a:solidFill>
                          <a:effectLst/>
                          <a:latin typeface="华文楷体" panose="02010600040101010101" pitchFamily="2" charset="-122"/>
                          <a:ea typeface="华文楷体" panose="02010600040101010101" pitchFamily="2" charset="-122"/>
                        </a:rPr>
                        <a:t>   </a:t>
                      </a:r>
                      <a:r>
                        <a:rPr lang="en-US" altLang="zh-CN" sz="1200" b="0" i="0" u="none" strike="noStrike" dirty="0">
                          <a:solidFill>
                            <a:srgbClr val="000000"/>
                          </a:solidFill>
                          <a:effectLst/>
                          <a:latin typeface="华文楷体" panose="02010600040101010101" pitchFamily="2" charset="-122"/>
                          <a:ea typeface="华文楷体" panose="02010600040101010101" pitchFamily="2" charset="-122"/>
                        </a:rPr>
                        <a:t>382,819,600 </a:t>
                      </a:r>
                    </a:p>
                  </a:txBody>
                  <a:tcPr marL="7620" marR="7620" marT="7620" marB="0" anchor="b"/>
                </a:tc>
                <a:extLst>
                  <a:ext uri="{0D108BD9-81ED-4DB2-BD59-A6C34878D82A}">
                    <a16:rowId xmlns="" xmlns:a16="http://schemas.microsoft.com/office/drawing/2014/main" val="3299837062"/>
                  </a:ext>
                </a:extLst>
              </a:tr>
              <a:tr h="150417">
                <a:tc gridSpan="2">
                  <a:txBody>
                    <a:bodyPr/>
                    <a:lstStyle/>
                    <a:p>
                      <a:pPr algn="ctr" fontAlgn="b"/>
                      <a:r>
                        <a:rPr lang="zh-CN" altLang="en-US" sz="1100" u="none" strike="noStrike" dirty="0">
                          <a:effectLst/>
                          <a:latin typeface="times" panose="02020603050405020304" pitchFamily="18" charset="0"/>
                          <a:cs typeface="times" panose="02020603050405020304" pitchFamily="18" charset="0"/>
                        </a:rPr>
                        <a:t>营业成本合计</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hMerge="1">
                  <a:txBody>
                    <a:bodyPr/>
                    <a:lstStyle/>
                    <a:p>
                      <a:endParaRPr lang="zh-CN" altLang="en-US"/>
                    </a:p>
                  </a:txBody>
                  <a:tcP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21,360,400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35,844,600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55,548,800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74,923,000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100" u="none" strike="noStrike">
                          <a:effectLst/>
                          <a:latin typeface="times" panose="02020603050405020304" pitchFamily="18" charset="0"/>
                          <a:cs typeface="times" panose="02020603050405020304" pitchFamily="18" charset="0"/>
                        </a:rPr>
                        <a:t>      </a:t>
                      </a:r>
                      <a:r>
                        <a:rPr lang="en-US" altLang="zh-CN" sz="1100" u="none" strike="noStrike">
                          <a:effectLst/>
                          <a:latin typeface="times" panose="02020603050405020304" pitchFamily="18" charset="0"/>
                          <a:cs typeface="times" panose="02020603050405020304" pitchFamily="18" charset="0"/>
                        </a:rPr>
                        <a:t>89,955,200 </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zh-CN" altLang="en-US" sz="1200" b="0" i="0" u="none" strike="noStrike" dirty="0">
                          <a:solidFill>
                            <a:srgbClr val="000000"/>
                          </a:solidFill>
                          <a:effectLst/>
                          <a:latin typeface="华文楷体" panose="02010600040101010101" pitchFamily="2" charset="-122"/>
                          <a:ea typeface="华文楷体" panose="02010600040101010101" pitchFamily="2" charset="-122"/>
                        </a:rPr>
                        <a:t>   </a:t>
                      </a:r>
                      <a:r>
                        <a:rPr lang="en-US" altLang="zh-CN" sz="1200" b="0" i="0" u="none" strike="noStrike" dirty="0">
                          <a:solidFill>
                            <a:srgbClr val="000000"/>
                          </a:solidFill>
                          <a:effectLst/>
                          <a:latin typeface="华文楷体" panose="02010600040101010101" pitchFamily="2" charset="-122"/>
                          <a:ea typeface="华文楷体" panose="02010600040101010101" pitchFamily="2" charset="-122"/>
                        </a:rPr>
                        <a:t>101,571,400 </a:t>
                      </a:r>
                    </a:p>
                  </a:txBody>
                  <a:tcPr marL="7620" marR="7620" marT="7620" marB="0" anchor="b"/>
                </a:tc>
                <a:extLst>
                  <a:ext uri="{0D108BD9-81ED-4DB2-BD59-A6C34878D82A}">
                    <a16:rowId xmlns="" xmlns:a16="http://schemas.microsoft.com/office/drawing/2014/main" val="1155610598"/>
                  </a:ext>
                </a:extLst>
              </a:tr>
              <a:tr h="155789">
                <a:tc gridSpan="2">
                  <a:txBody>
                    <a:bodyPr/>
                    <a:lstStyle/>
                    <a:p>
                      <a:pPr algn="ctr" fontAlgn="b"/>
                      <a:r>
                        <a:rPr lang="zh-CN" altLang="en-US" sz="1100" u="none" strike="noStrike" dirty="0">
                          <a:effectLst/>
                          <a:latin typeface="times" panose="02020603050405020304" pitchFamily="18" charset="0"/>
                          <a:cs typeface="times" panose="02020603050405020304" pitchFamily="18" charset="0"/>
                        </a:rPr>
                        <a:t>综合毛利率</a:t>
                      </a:r>
                      <a:endParaRPr lang="zh-CN" altLang="en-US" sz="1100" b="0" i="0" u="none" strike="noStrike" dirty="0">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hMerge="1">
                  <a:txBody>
                    <a:bodyPr/>
                    <a:lstStyle/>
                    <a:p>
                      <a:endParaRPr lang="zh-CN" altLang="en-US"/>
                    </a:p>
                  </a:txBody>
                  <a:tcPr/>
                </a:tc>
                <a:tc>
                  <a:txBody>
                    <a:bodyPr/>
                    <a:lstStyle/>
                    <a:p>
                      <a:pPr algn="r" fontAlgn="b"/>
                      <a:r>
                        <a:rPr lang="en-US" altLang="zh-CN" sz="1100" u="none" strike="noStrike">
                          <a:effectLst/>
                          <a:latin typeface="times" panose="02020603050405020304" pitchFamily="18" charset="0"/>
                          <a:cs typeface="times" panose="02020603050405020304" pitchFamily="18" charset="0"/>
                        </a:rPr>
                        <a:t>69.05%</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73.51%</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76.64%</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77.61%</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100" u="none" strike="noStrike">
                          <a:effectLst/>
                          <a:latin typeface="times" panose="02020603050405020304" pitchFamily="18" charset="0"/>
                          <a:cs typeface="times" panose="02020603050405020304" pitchFamily="18" charset="0"/>
                        </a:rPr>
                        <a:t>78.43%</a:t>
                      </a:r>
                      <a:endParaRPr lang="en-US" altLang="zh-CN" sz="1100" b="0" i="0" u="none" strike="noStrike">
                        <a:solidFill>
                          <a:srgbClr val="000000"/>
                        </a:solidFill>
                        <a:effectLst/>
                        <a:latin typeface="times" panose="02020603050405020304" pitchFamily="18" charset="0"/>
                        <a:ea typeface="华文楷体" panose="02010600040101010101" pitchFamily="2" charset="-122"/>
                        <a:cs typeface="times" panose="02020603050405020304" pitchFamily="18" charset="0"/>
                      </a:endParaRPr>
                    </a:p>
                  </a:txBody>
                  <a:tcPr marL="5372" marR="5372" marT="5372" marB="0" anchor="ctr"/>
                </a:tc>
                <a:tc>
                  <a:txBody>
                    <a:bodyPr/>
                    <a:lstStyle/>
                    <a:p>
                      <a:pPr algn="r" fontAlgn="b"/>
                      <a:r>
                        <a:rPr lang="en-US" altLang="zh-CN" sz="1200" b="0" i="0" u="none" strike="noStrike" dirty="0">
                          <a:solidFill>
                            <a:srgbClr val="000000"/>
                          </a:solidFill>
                          <a:effectLst/>
                          <a:latin typeface="华文楷体" panose="02010600040101010101" pitchFamily="2" charset="-122"/>
                          <a:ea typeface="华文楷体" panose="02010600040101010101" pitchFamily="2" charset="-122"/>
                        </a:rPr>
                        <a:t>79.03%</a:t>
                      </a:r>
                    </a:p>
                  </a:txBody>
                  <a:tcPr marL="7620" marR="7620" marT="7620" marB="0" anchor="b"/>
                </a:tc>
                <a:extLst>
                  <a:ext uri="{0D108BD9-81ED-4DB2-BD59-A6C34878D82A}">
                    <a16:rowId xmlns="" xmlns:a16="http://schemas.microsoft.com/office/drawing/2014/main" val="497278712"/>
                  </a:ext>
                </a:extLst>
              </a:tr>
            </a:tbl>
          </a:graphicData>
        </a:graphic>
      </p:graphicFrame>
      <p:sp>
        <p:nvSpPr>
          <p:cNvPr id="4" name="Rectangle 9">
            <a:extLst>
              <a:ext uri="{FF2B5EF4-FFF2-40B4-BE49-F238E27FC236}">
                <a16:creationId xmlns="" xmlns:a16="http://schemas.microsoft.com/office/drawing/2014/main" id="{CE83910E-7123-470F-93F7-EA204E3DCB5D}"/>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2 </a:t>
            </a:r>
            <a:r>
              <a:rPr lang="zh-CN" altLang="en-US" sz="2000" b="1" dirty="0">
                <a:solidFill>
                  <a:prstClr val="white"/>
                </a:solidFill>
                <a:latin typeface="+mj-ea"/>
                <a:cs typeface="Times New Roman" pitchFamily="18" charset="0"/>
              </a:rPr>
              <a:t>销售情况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en-US" altLang="zh-CN" sz="2000" b="1" dirty="0">
                <a:solidFill>
                  <a:prstClr val="white"/>
                </a:solidFill>
                <a:latin typeface="+mj-ea"/>
                <a:cs typeface="Times New Roman" pitchFamily="18" charset="0"/>
              </a:rPr>
              <a:t>2020-2025</a:t>
            </a:r>
            <a:r>
              <a:rPr lang="zh-CN" altLang="en-US" sz="2000" b="1" dirty="0">
                <a:solidFill>
                  <a:prstClr val="white"/>
                </a:solidFill>
                <a:latin typeface="+mj-ea"/>
                <a:cs typeface="Times New Roman" pitchFamily="18" charset="0"/>
              </a:rPr>
              <a:t>年营销预测：项目组预测</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27838468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39999D34-86B8-433E-B3BF-48D11E742494}"/>
              </a:ext>
            </a:extLst>
          </p:cNvPr>
          <p:cNvSpPr/>
          <p:nvPr/>
        </p:nvSpPr>
        <p:spPr>
          <a:xfrm>
            <a:off x="587669" y="3890975"/>
            <a:ext cx="2532134" cy="276999"/>
          </a:xfrm>
          <a:prstGeom prst="rect">
            <a:avLst/>
          </a:prstGeom>
        </p:spPr>
        <p:txBody>
          <a:bodyPr wrap="square">
            <a:spAutoFit/>
          </a:bodyPr>
          <a:lstStyle/>
          <a:p>
            <a:r>
              <a:rPr lang="en-US" altLang="zh-CN" sz="1200" b="1" dirty="0">
                <a:latin typeface="times" panose="02020603050405020304" pitchFamily="18" charset="0"/>
                <a:ea typeface="楷体" panose="02010609060101010101" pitchFamily="49" charset="-122"/>
                <a:cs typeface="times" panose="02020603050405020304" pitchFamily="18" charset="0"/>
              </a:rPr>
              <a:t>2020E-2025E</a:t>
            </a:r>
            <a:r>
              <a:rPr lang="zh-CN" altLang="en-US" sz="1200" b="1" dirty="0">
                <a:latin typeface="times" panose="02020603050405020304" pitchFamily="18" charset="0"/>
                <a:ea typeface="楷体" panose="02010609060101010101" pitchFamily="49" charset="-122"/>
                <a:cs typeface="times" panose="02020603050405020304" pitchFamily="18" charset="0"/>
              </a:rPr>
              <a:t>年营业收入</a:t>
            </a:r>
            <a:endParaRPr lang="en-US" altLang="zh-CN" sz="1200" b="1" dirty="0">
              <a:latin typeface="times" panose="02020603050405020304" pitchFamily="18" charset="0"/>
              <a:ea typeface="楷体" panose="02010609060101010101" pitchFamily="49" charset="-122"/>
              <a:cs typeface="times" panose="02020603050405020304" pitchFamily="18" charset="0"/>
            </a:endParaRPr>
          </a:p>
        </p:txBody>
      </p:sp>
      <p:graphicFrame>
        <p:nvGraphicFramePr>
          <p:cNvPr id="8" name="图表 7">
            <a:extLst>
              <a:ext uri="{FF2B5EF4-FFF2-40B4-BE49-F238E27FC236}">
                <a16:creationId xmlns="" xmlns:a16="http://schemas.microsoft.com/office/drawing/2014/main" id="{C7C3113E-F033-44AB-B65B-512813EC3C72}"/>
              </a:ext>
            </a:extLst>
          </p:cNvPr>
          <p:cNvGraphicFramePr>
            <a:graphicFrameLocks/>
          </p:cNvGraphicFramePr>
          <p:nvPr>
            <p:extLst>
              <p:ext uri="{D42A27DB-BD31-4B8C-83A1-F6EECF244321}">
                <p14:modId xmlns:p14="http://schemas.microsoft.com/office/powerpoint/2010/main" val="527794735"/>
              </p:ext>
            </p:extLst>
          </p:nvPr>
        </p:nvGraphicFramePr>
        <p:xfrm>
          <a:off x="6252375" y="4189329"/>
          <a:ext cx="2711242" cy="2304777"/>
        </p:xfrm>
        <a:graphic>
          <a:graphicData uri="http://schemas.openxmlformats.org/drawingml/2006/chart">
            <c:chart xmlns:c="http://schemas.openxmlformats.org/drawingml/2006/chart" xmlns:r="http://schemas.openxmlformats.org/officeDocument/2006/relationships" r:id="rId2"/>
          </a:graphicData>
        </a:graphic>
      </p:graphicFrame>
      <p:sp>
        <p:nvSpPr>
          <p:cNvPr id="9" name="矩形 8">
            <a:extLst>
              <a:ext uri="{FF2B5EF4-FFF2-40B4-BE49-F238E27FC236}">
                <a16:creationId xmlns="" xmlns:a16="http://schemas.microsoft.com/office/drawing/2014/main" id="{54802383-21C1-4E9F-AF0B-D8D48D62472B}"/>
              </a:ext>
            </a:extLst>
          </p:cNvPr>
          <p:cNvSpPr/>
          <p:nvPr/>
        </p:nvSpPr>
        <p:spPr>
          <a:xfrm>
            <a:off x="6430800" y="3894244"/>
            <a:ext cx="2532134" cy="276999"/>
          </a:xfrm>
          <a:prstGeom prst="rect">
            <a:avLst/>
          </a:prstGeom>
        </p:spPr>
        <p:txBody>
          <a:bodyPr wrap="square">
            <a:spAutoFit/>
          </a:bodyPr>
          <a:lstStyle/>
          <a:p>
            <a:r>
              <a:rPr lang="en-US" altLang="zh-CN" sz="1200" b="1" dirty="0">
                <a:latin typeface="times" panose="02020603050405020304" pitchFamily="18" charset="0"/>
                <a:ea typeface="楷体" panose="02010609060101010101" pitchFamily="49" charset="-122"/>
                <a:cs typeface="times" panose="02020603050405020304" pitchFamily="18" charset="0"/>
              </a:rPr>
              <a:t>2020E-2025E</a:t>
            </a:r>
            <a:r>
              <a:rPr lang="zh-CN" altLang="en-US" sz="1200" b="1" dirty="0">
                <a:latin typeface="times" panose="02020603050405020304" pitchFamily="18" charset="0"/>
                <a:ea typeface="楷体" panose="02010609060101010101" pitchFamily="49" charset="-122"/>
                <a:cs typeface="times" panose="02020603050405020304" pitchFamily="18" charset="0"/>
              </a:rPr>
              <a:t>年毛利率及净利率</a:t>
            </a:r>
            <a:endParaRPr lang="en-US" altLang="zh-CN" sz="1200" b="1" dirty="0">
              <a:latin typeface="times" panose="02020603050405020304" pitchFamily="18" charset="0"/>
              <a:ea typeface="楷体" panose="02010609060101010101" pitchFamily="49" charset="-122"/>
              <a:cs typeface="times" panose="02020603050405020304" pitchFamily="18" charset="0"/>
            </a:endParaRPr>
          </a:p>
        </p:txBody>
      </p:sp>
      <p:sp>
        <p:nvSpPr>
          <p:cNvPr id="13" name="矩形 12">
            <a:extLst>
              <a:ext uri="{FF2B5EF4-FFF2-40B4-BE49-F238E27FC236}">
                <a16:creationId xmlns="" xmlns:a16="http://schemas.microsoft.com/office/drawing/2014/main" id="{D0FDF805-3CAE-4C80-A6D6-BE6B5AA25CEC}"/>
              </a:ext>
            </a:extLst>
          </p:cNvPr>
          <p:cNvSpPr/>
          <p:nvPr/>
        </p:nvSpPr>
        <p:spPr>
          <a:xfrm>
            <a:off x="3649930" y="3894079"/>
            <a:ext cx="2532134" cy="276999"/>
          </a:xfrm>
          <a:prstGeom prst="rect">
            <a:avLst/>
          </a:prstGeom>
        </p:spPr>
        <p:txBody>
          <a:bodyPr wrap="square">
            <a:spAutoFit/>
          </a:bodyPr>
          <a:lstStyle/>
          <a:p>
            <a:r>
              <a:rPr lang="en-US" altLang="zh-CN" sz="1200" b="1" dirty="0">
                <a:latin typeface="times" panose="02020603050405020304" pitchFamily="18" charset="0"/>
                <a:ea typeface="楷体" panose="02010609060101010101" pitchFamily="49" charset="-122"/>
                <a:cs typeface="times" panose="02020603050405020304" pitchFamily="18" charset="0"/>
              </a:rPr>
              <a:t>2020E-2025E</a:t>
            </a:r>
            <a:r>
              <a:rPr lang="zh-CN" altLang="en-US" sz="1200" b="1" dirty="0">
                <a:latin typeface="times" panose="02020603050405020304" pitchFamily="18" charset="0"/>
                <a:ea typeface="楷体" panose="02010609060101010101" pitchFamily="49" charset="-122"/>
                <a:cs typeface="times" panose="02020603050405020304" pitchFamily="18" charset="0"/>
              </a:rPr>
              <a:t>年净利润</a:t>
            </a:r>
            <a:endParaRPr lang="en-US" altLang="zh-CN" sz="1200" b="1" dirty="0">
              <a:latin typeface="times" panose="02020603050405020304" pitchFamily="18" charset="0"/>
              <a:ea typeface="楷体" panose="02010609060101010101" pitchFamily="49" charset="-122"/>
              <a:cs typeface="times" panose="02020603050405020304" pitchFamily="18" charset="0"/>
            </a:endParaRPr>
          </a:p>
        </p:txBody>
      </p:sp>
      <p:graphicFrame>
        <p:nvGraphicFramePr>
          <p:cNvPr id="19" name="图表 18">
            <a:extLst>
              <a:ext uri="{FF2B5EF4-FFF2-40B4-BE49-F238E27FC236}">
                <a16:creationId xmlns="" xmlns:a16="http://schemas.microsoft.com/office/drawing/2014/main" id="{290E7218-D455-40E8-9397-46EA855322B9}"/>
              </a:ext>
            </a:extLst>
          </p:cNvPr>
          <p:cNvGraphicFramePr>
            <a:graphicFrameLocks/>
          </p:cNvGraphicFramePr>
          <p:nvPr>
            <p:extLst>
              <p:ext uri="{D42A27DB-BD31-4B8C-83A1-F6EECF244321}">
                <p14:modId xmlns:p14="http://schemas.microsoft.com/office/powerpoint/2010/main" val="1352639872"/>
              </p:ext>
            </p:extLst>
          </p:nvPr>
        </p:nvGraphicFramePr>
        <p:xfrm>
          <a:off x="72371" y="4167974"/>
          <a:ext cx="2884569" cy="20955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19">
            <a:extLst>
              <a:ext uri="{FF2B5EF4-FFF2-40B4-BE49-F238E27FC236}">
                <a16:creationId xmlns="" xmlns:a16="http://schemas.microsoft.com/office/drawing/2014/main" id="{79C67DC3-2FC8-41EC-BB91-D57F1E4B0E46}"/>
              </a:ext>
            </a:extLst>
          </p:cNvPr>
          <p:cNvGraphicFramePr>
            <a:graphicFrameLocks/>
          </p:cNvGraphicFramePr>
          <p:nvPr>
            <p:extLst>
              <p:ext uri="{D42A27DB-BD31-4B8C-83A1-F6EECF244321}">
                <p14:modId xmlns:p14="http://schemas.microsoft.com/office/powerpoint/2010/main" val="3300502653"/>
              </p:ext>
            </p:extLst>
          </p:nvPr>
        </p:nvGraphicFramePr>
        <p:xfrm>
          <a:off x="3100083" y="4167975"/>
          <a:ext cx="2960572" cy="2095562"/>
        </p:xfrm>
        <a:graphic>
          <a:graphicData uri="http://schemas.openxmlformats.org/drawingml/2006/chart">
            <c:chart xmlns:c="http://schemas.openxmlformats.org/drawingml/2006/chart" xmlns:r="http://schemas.openxmlformats.org/officeDocument/2006/relationships" r:id="rId4"/>
          </a:graphicData>
        </a:graphic>
      </p:graphicFrame>
      <p:sp>
        <p:nvSpPr>
          <p:cNvPr id="21" name="矩形 8">
            <a:extLst>
              <a:ext uri="{FF2B5EF4-FFF2-40B4-BE49-F238E27FC236}">
                <a16:creationId xmlns="" xmlns:a16="http://schemas.microsoft.com/office/drawing/2014/main" id="{58344A7F-46DC-4085-98EC-0F580DFAEF54}"/>
              </a:ext>
            </a:extLst>
          </p:cNvPr>
          <p:cNvSpPr>
            <a:spLocks noChangeArrowheads="1"/>
          </p:cNvSpPr>
          <p:nvPr/>
        </p:nvSpPr>
        <p:spPr bwMode="gray">
          <a:xfrm>
            <a:off x="155670" y="3624044"/>
            <a:ext cx="8832659" cy="199233"/>
          </a:xfrm>
          <a:prstGeom prst="rect">
            <a:avLst/>
          </a:prstGeom>
          <a:solidFill>
            <a:srgbClr val="004379"/>
          </a:solidFill>
          <a:ln w="9525">
            <a:noFill/>
            <a:prstDash val="dash"/>
            <a:miter lim="800000"/>
          </a:ln>
        </p:spPr>
        <p:txBody>
          <a:bodyPr lIns="108000" tIns="46784" rIns="46800" bIns="25200" anchor="ctr"/>
          <a:lstStyle>
            <a:lvl1pPr defTabSz="728345">
              <a:defRPr>
                <a:solidFill>
                  <a:schemeClr val="tx1"/>
                </a:solidFill>
                <a:latin typeface="Arial" pitchFamily="34" charset="0"/>
                <a:ea typeface="宋体" pitchFamily="2" charset="-122"/>
              </a:defRPr>
            </a:lvl1pPr>
            <a:lvl2pPr marL="742950" indent="-285750" defTabSz="728345">
              <a:defRPr>
                <a:solidFill>
                  <a:schemeClr val="tx1"/>
                </a:solidFill>
                <a:latin typeface="Arial" pitchFamily="34" charset="0"/>
                <a:ea typeface="宋体" pitchFamily="2" charset="-122"/>
              </a:defRPr>
            </a:lvl2pPr>
            <a:lvl3pPr marL="1143000" indent="-228600" defTabSz="728345">
              <a:defRPr>
                <a:solidFill>
                  <a:schemeClr val="tx1"/>
                </a:solidFill>
                <a:latin typeface="Arial" pitchFamily="34" charset="0"/>
                <a:ea typeface="宋体" pitchFamily="2" charset="-122"/>
              </a:defRPr>
            </a:lvl3pPr>
            <a:lvl4pPr marL="1600200" indent="-228600" defTabSz="728345">
              <a:defRPr>
                <a:solidFill>
                  <a:schemeClr val="tx1"/>
                </a:solidFill>
                <a:latin typeface="Arial" pitchFamily="34" charset="0"/>
                <a:ea typeface="宋体" pitchFamily="2" charset="-122"/>
              </a:defRPr>
            </a:lvl4pPr>
            <a:lvl5pPr marL="2057400" indent="-228600" defTabSz="728345">
              <a:defRPr>
                <a:solidFill>
                  <a:schemeClr val="tx1"/>
                </a:solidFill>
                <a:latin typeface="Arial" pitchFamily="34" charset="0"/>
                <a:ea typeface="宋体" pitchFamily="2" charset="-122"/>
              </a:defRPr>
            </a:lvl5pPr>
            <a:lvl6pPr marL="2514600" indent="-228600" defTabSz="72834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72834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72834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728345"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90000"/>
              </a:lnSpc>
            </a:pPr>
            <a:r>
              <a:rPr lang="zh-CN" altLang="en-US" sz="1400" b="1" dirty="0">
                <a:solidFill>
                  <a:prstClr val="white"/>
                </a:solidFill>
                <a:latin typeface="times" panose="02020603050405020304" pitchFamily="18" charset="0"/>
                <a:ea typeface="楷体" panose="02010609060101010101" pitchFamily="49" charset="-122"/>
                <a:cs typeface="times" panose="02020603050405020304" pitchFamily="18" charset="0"/>
              </a:rPr>
              <a:t>收入、利润快速增长</a:t>
            </a:r>
          </a:p>
        </p:txBody>
      </p:sp>
      <p:sp>
        <p:nvSpPr>
          <p:cNvPr id="22" name="矩形 21">
            <a:extLst>
              <a:ext uri="{FF2B5EF4-FFF2-40B4-BE49-F238E27FC236}">
                <a16:creationId xmlns="" xmlns:a16="http://schemas.microsoft.com/office/drawing/2014/main" id="{961031E4-48EC-4F60-B6B0-9559DCDD6659}"/>
              </a:ext>
            </a:extLst>
          </p:cNvPr>
          <p:cNvSpPr/>
          <p:nvPr/>
        </p:nvSpPr>
        <p:spPr>
          <a:xfrm>
            <a:off x="4997324" y="1317271"/>
            <a:ext cx="3950327" cy="2169825"/>
          </a:xfrm>
          <a:prstGeom prst="rect">
            <a:avLst/>
          </a:prstGeom>
        </p:spPr>
        <p:txBody>
          <a:bodyPr wrap="square">
            <a:spAutoFit/>
          </a:bodyPr>
          <a:lstStyle/>
          <a:p>
            <a:pPr marL="171450" indent="-171450">
              <a:spcBef>
                <a:spcPts val="600"/>
              </a:spcBef>
              <a:buFont typeface="Wingdings" panose="05000000000000000000" pitchFamily="2" charset="2"/>
              <a:buChar char="Ø"/>
            </a:pPr>
            <a:r>
              <a:rPr lang="zh-CN" altLang="en-US" sz="1200" b="1" dirty="0">
                <a:latin typeface="times" panose="02020603050405020304" pitchFamily="18" charset="0"/>
                <a:ea typeface="华文楷体" panose="02010600040101010101" pitchFamily="2" charset="-122"/>
                <a:cs typeface="times" panose="02020603050405020304" pitchFamily="18" charset="0"/>
              </a:rPr>
              <a:t>胶囊式内窥镜系统的改善和升级：</a:t>
            </a:r>
            <a:r>
              <a:rPr lang="zh-CN" altLang="en-US" sz="1200" dirty="0">
                <a:latin typeface="times" panose="02020603050405020304" pitchFamily="18" charset="0"/>
                <a:ea typeface="华文楷体" panose="02010600040101010101" pitchFamily="2" charset="-122"/>
                <a:cs typeface="times" panose="02020603050405020304" pitchFamily="18" charset="0"/>
              </a:rPr>
              <a:t>在现有成熟产品及技术储备基础上，聚焦消化道系统健康的磁控胶囊产品向纵深发展，在产品功能优化及性能提升方面进一步迭代，完成</a:t>
            </a:r>
            <a:r>
              <a:rPr lang="zh-CN" altLang="zh-CN" sz="1200" dirty="0">
                <a:latin typeface="times" panose="02020603050405020304" pitchFamily="18" charset="0"/>
                <a:ea typeface="华文楷体" panose="02010600040101010101" pitchFamily="2" charset="-122"/>
                <a:cs typeface="times" panose="02020603050405020304" pitchFamily="18" charset="0"/>
              </a:rPr>
              <a:t>肠胶囊内窥镜</a:t>
            </a:r>
            <a:r>
              <a:rPr lang="zh-CN" altLang="en-US" sz="1200" dirty="0">
                <a:latin typeface="times" panose="02020603050405020304" pitchFamily="18" charset="0"/>
                <a:ea typeface="华文楷体" panose="02010600040101010101" pitchFamily="2" charset="-122"/>
                <a:cs typeface="times" panose="02020603050405020304" pitchFamily="18" charset="0"/>
              </a:rPr>
              <a:t>、磁控胶囊胃镜系统的升级。</a:t>
            </a:r>
            <a:endParaRPr lang="en-US" altLang="zh-CN" sz="1200" dirty="0">
              <a:latin typeface="times" panose="02020603050405020304" pitchFamily="18" charset="0"/>
              <a:ea typeface="华文楷体" panose="02010600040101010101" pitchFamily="2" charset="-122"/>
              <a:cs typeface="times" panose="02020603050405020304" pitchFamily="18" charset="0"/>
            </a:endParaRPr>
          </a:p>
          <a:p>
            <a:pPr marL="171450" indent="-171450">
              <a:spcBef>
                <a:spcPts val="600"/>
              </a:spcBef>
              <a:buFont typeface="Wingdings" panose="05000000000000000000" pitchFamily="2" charset="2"/>
              <a:buChar char="Ø"/>
            </a:pPr>
            <a:r>
              <a:rPr lang="zh-CN" altLang="en-US" sz="1200" b="1" dirty="0">
                <a:latin typeface="times" panose="02020603050405020304" pitchFamily="18" charset="0"/>
                <a:ea typeface="华文楷体" panose="02010600040101010101" pitchFamily="2" charset="-122"/>
                <a:cs typeface="times" panose="02020603050405020304" pitchFamily="18" charset="0"/>
              </a:rPr>
              <a:t>公司</a:t>
            </a:r>
            <a:r>
              <a:rPr lang="en-US" altLang="zh-CN" sz="1200" b="1" dirty="0">
                <a:latin typeface="times" panose="02020603050405020304" pitchFamily="18" charset="0"/>
                <a:ea typeface="华文楷体" panose="02010600040101010101" pitchFamily="2" charset="-122"/>
                <a:cs typeface="times" panose="02020603050405020304" pitchFamily="18" charset="0"/>
              </a:rPr>
              <a:t>2020</a:t>
            </a:r>
            <a:r>
              <a:rPr lang="zh-CN" altLang="en-US" sz="1200" b="1" dirty="0">
                <a:latin typeface="times" panose="02020603050405020304" pitchFamily="18" charset="0"/>
                <a:ea typeface="华文楷体" panose="02010600040101010101" pitchFamily="2" charset="-122"/>
                <a:cs typeface="times" panose="02020603050405020304" pitchFamily="18" charset="0"/>
              </a:rPr>
              <a:t>年将持续发力磁控胶囊及磁控胶囊设备销售。</a:t>
            </a:r>
            <a:r>
              <a:rPr lang="zh-CN" altLang="en-US" sz="1200" dirty="0">
                <a:latin typeface="times" panose="02020603050405020304" pitchFamily="18" charset="0"/>
                <a:ea typeface="华文楷体" panose="02010600040101010101" pitchFamily="2" charset="-122"/>
                <a:cs typeface="times" panose="02020603050405020304" pitchFamily="18" charset="0"/>
              </a:rPr>
              <a:t>同时继续投入产品研发，加速在研产品市场化，力争三年之内将多个新品推向市场。</a:t>
            </a:r>
            <a:endParaRPr lang="en-US" altLang="zh-CN" sz="1200" dirty="0">
              <a:latin typeface="times" panose="02020603050405020304" pitchFamily="18" charset="0"/>
              <a:ea typeface="华文楷体" panose="02010600040101010101" pitchFamily="2" charset="-122"/>
              <a:cs typeface="times" panose="02020603050405020304" pitchFamily="18" charset="0"/>
            </a:endParaRPr>
          </a:p>
          <a:p>
            <a:pPr marL="171450" indent="-171450">
              <a:spcBef>
                <a:spcPts val="600"/>
              </a:spcBef>
              <a:buFont typeface="Wingdings" panose="05000000000000000000" pitchFamily="2" charset="2"/>
              <a:buChar char="Ø"/>
            </a:pPr>
            <a:r>
              <a:rPr lang="zh-CN" altLang="en-US" sz="1200" dirty="0">
                <a:latin typeface="times" panose="02020603050405020304" pitchFamily="18" charset="0"/>
                <a:ea typeface="华文楷体" panose="02010600040101010101" pitchFamily="2" charset="-122"/>
                <a:cs typeface="times" panose="02020603050405020304" pitchFamily="18" charset="0"/>
              </a:rPr>
              <a:t>预计</a:t>
            </a:r>
            <a:r>
              <a:rPr lang="en-US" altLang="zh-CN" sz="1200" dirty="0">
                <a:latin typeface="times" panose="02020603050405020304" pitchFamily="18" charset="0"/>
                <a:ea typeface="华文楷体" panose="02010600040101010101" pitchFamily="2" charset="-122"/>
                <a:cs typeface="times" panose="02020603050405020304" pitchFamily="18" charset="0"/>
              </a:rPr>
              <a:t>2020</a:t>
            </a:r>
            <a:r>
              <a:rPr lang="zh-CN" altLang="en-US" sz="1200" dirty="0">
                <a:latin typeface="times" panose="02020603050405020304" pitchFamily="18" charset="0"/>
                <a:ea typeface="华文楷体" panose="02010600040101010101" pitchFamily="2" charset="-122"/>
                <a:cs typeface="times" panose="02020603050405020304" pitchFamily="18" charset="0"/>
              </a:rPr>
              <a:t>至</a:t>
            </a:r>
            <a:r>
              <a:rPr lang="en-US" altLang="zh-CN" sz="1200" dirty="0">
                <a:latin typeface="times" panose="02020603050405020304" pitchFamily="18" charset="0"/>
                <a:ea typeface="华文楷体" panose="02010600040101010101" pitchFamily="2" charset="-122"/>
                <a:cs typeface="times" panose="02020603050405020304" pitchFamily="18" charset="0"/>
              </a:rPr>
              <a:t>2025</a:t>
            </a:r>
            <a:r>
              <a:rPr lang="zh-CN" altLang="en-US" sz="1200" dirty="0">
                <a:latin typeface="times" panose="02020603050405020304" pitchFamily="18" charset="0"/>
                <a:ea typeface="华文楷体" panose="02010600040101010101" pitchFamily="2" charset="-122"/>
                <a:cs typeface="times" panose="02020603050405020304" pitchFamily="18" charset="0"/>
              </a:rPr>
              <a:t>年间营业收入、利润将持续快速增长。</a:t>
            </a:r>
            <a:endParaRPr lang="en-US" altLang="zh-CN" sz="1200" dirty="0">
              <a:latin typeface="times" panose="02020603050405020304" pitchFamily="18" charset="0"/>
              <a:ea typeface="华文楷体" panose="02010600040101010101" pitchFamily="2" charset="-122"/>
              <a:cs typeface="times" panose="02020603050405020304" pitchFamily="18" charset="0"/>
            </a:endParaRPr>
          </a:p>
          <a:p>
            <a:pPr marL="171450" indent="-171450">
              <a:spcBef>
                <a:spcPts val="600"/>
              </a:spcBef>
              <a:buFont typeface="Wingdings" panose="05000000000000000000" pitchFamily="2" charset="2"/>
              <a:buChar char="Ø"/>
            </a:pPr>
            <a:endParaRPr lang="en-US" altLang="zh-CN" sz="1200" dirty="0">
              <a:latin typeface="times" panose="02020603050405020304" pitchFamily="18" charset="0"/>
              <a:ea typeface="华文楷体" panose="02010600040101010101" pitchFamily="2" charset="-122"/>
              <a:cs typeface="times" panose="02020603050405020304" pitchFamily="18" charset="0"/>
            </a:endParaRPr>
          </a:p>
        </p:txBody>
      </p:sp>
      <p:sp>
        <p:nvSpPr>
          <p:cNvPr id="23" name="矩形 8">
            <a:extLst>
              <a:ext uri="{FF2B5EF4-FFF2-40B4-BE49-F238E27FC236}">
                <a16:creationId xmlns="" xmlns:a16="http://schemas.microsoft.com/office/drawing/2014/main" id="{FA6139BD-9D85-451A-B656-2A909DA2EE16}"/>
              </a:ext>
            </a:extLst>
          </p:cNvPr>
          <p:cNvSpPr>
            <a:spLocks noChangeArrowheads="1"/>
          </p:cNvSpPr>
          <p:nvPr/>
        </p:nvSpPr>
        <p:spPr bwMode="gray">
          <a:xfrm>
            <a:off x="364597" y="1013790"/>
            <a:ext cx="4207403" cy="210479"/>
          </a:xfrm>
          <a:prstGeom prst="rect">
            <a:avLst/>
          </a:prstGeom>
          <a:solidFill>
            <a:srgbClr val="004379"/>
          </a:solidFill>
          <a:ln w="9525">
            <a:noFill/>
            <a:prstDash val="dash"/>
            <a:miter lim="800000"/>
          </a:ln>
        </p:spPr>
        <p:txBody>
          <a:bodyPr lIns="108000" tIns="46784" rIns="46800" bIns="25200" anchor="ctr"/>
          <a:lstStyle>
            <a:lvl1pPr defTabSz="728345">
              <a:defRPr>
                <a:solidFill>
                  <a:schemeClr val="tx1"/>
                </a:solidFill>
                <a:latin typeface="Arial" pitchFamily="34" charset="0"/>
                <a:ea typeface="宋体" pitchFamily="2" charset="-122"/>
              </a:defRPr>
            </a:lvl1pPr>
            <a:lvl2pPr marL="742950" indent="-285750" defTabSz="728345">
              <a:defRPr>
                <a:solidFill>
                  <a:schemeClr val="tx1"/>
                </a:solidFill>
                <a:latin typeface="Arial" pitchFamily="34" charset="0"/>
                <a:ea typeface="宋体" pitchFamily="2" charset="-122"/>
              </a:defRPr>
            </a:lvl2pPr>
            <a:lvl3pPr marL="1143000" indent="-228600" defTabSz="728345">
              <a:defRPr>
                <a:solidFill>
                  <a:schemeClr val="tx1"/>
                </a:solidFill>
                <a:latin typeface="Arial" pitchFamily="34" charset="0"/>
                <a:ea typeface="宋体" pitchFamily="2" charset="-122"/>
              </a:defRPr>
            </a:lvl3pPr>
            <a:lvl4pPr marL="1600200" indent="-228600" defTabSz="728345">
              <a:defRPr>
                <a:solidFill>
                  <a:schemeClr val="tx1"/>
                </a:solidFill>
                <a:latin typeface="Arial" pitchFamily="34" charset="0"/>
                <a:ea typeface="宋体" pitchFamily="2" charset="-122"/>
              </a:defRPr>
            </a:lvl4pPr>
            <a:lvl5pPr marL="2057400" indent="-228600" defTabSz="728345">
              <a:defRPr>
                <a:solidFill>
                  <a:schemeClr val="tx1"/>
                </a:solidFill>
                <a:latin typeface="Arial" pitchFamily="34" charset="0"/>
                <a:ea typeface="宋体" pitchFamily="2" charset="-122"/>
              </a:defRPr>
            </a:lvl5pPr>
            <a:lvl6pPr marL="2514600" indent="-228600" defTabSz="72834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72834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72834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728345"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90000"/>
              </a:lnSpc>
            </a:pPr>
            <a:r>
              <a:rPr lang="en-US" altLang="zh-CN" sz="1300" b="1">
                <a:solidFill>
                  <a:prstClr val="white"/>
                </a:solidFill>
                <a:latin typeface="times" panose="02020603050405020304" pitchFamily="18" charset="0"/>
                <a:ea typeface="楷体" panose="02010609060101010101" pitchFamily="49" charset="-122"/>
                <a:cs typeface="times" panose="02020603050405020304" pitchFamily="18" charset="0"/>
              </a:rPr>
              <a:t>2020</a:t>
            </a:r>
            <a:r>
              <a:rPr lang="zh-CN" altLang="en-US" sz="1300" b="1">
                <a:solidFill>
                  <a:prstClr val="white"/>
                </a:solidFill>
                <a:latin typeface="times" panose="02020603050405020304" pitchFamily="18" charset="0"/>
                <a:ea typeface="楷体" panose="02010609060101010101" pitchFamily="49" charset="-122"/>
                <a:cs typeface="times" panose="02020603050405020304" pitchFamily="18" charset="0"/>
              </a:rPr>
              <a:t>年公司营销目标</a:t>
            </a:r>
            <a:endParaRPr lang="zh-CN" altLang="en-US" sz="1300" b="1" dirty="0">
              <a:solidFill>
                <a:prstClr val="white"/>
              </a:solidFill>
              <a:latin typeface="times" panose="02020603050405020304" pitchFamily="18" charset="0"/>
              <a:ea typeface="楷体" panose="02010609060101010101" pitchFamily="49" charset="-122"/>
              <a:cs typeface="times" panose="02020603050405020304" pitchFamily="18" charset="0"/>
            </a:endParaRPr>
          </a:p>
        </p:txBody>
      </p:sp>
      <p:graphicFrame>
        <p:nvGraphicFramePr>
          <p:cNvPr id="24" name="图表 23">
            <a:extLst>
              <a:ext uri="{FF2B5EF4-FFF2-40B4-BE49-F238E27FC236}">
                <a16:creationId xmlns="" xmlns:a16="http://schemas.microsoft.com/office/drawing/2014/main" id="{E608F247-63C7-4318-B1CD-3686A3056365}"/>
              </a:ext>
            </a:extLst>
          </p:cNvPr>
          <p:cNvGraphicFramePr>
            <a:graphicFrameLocks/>
          </p:cNvGraphicFramePr>
          <p:nvPr>
            <p:extLst>
              <p:ext uri="{D42A27DB-BD31-4B8C-83A1-F6EECF244321}">
                <p14:modId xmlns:p14="http://schemas.microsoft.com/office/powerpoint/2010/main" val="2847007177"/>
              </p:ext>
            </p:extLst>
          </p:nvPr>
        </p:nvGraphicFramePr>
        <p:xfrm>
          <a:off x="1419765" y="1283827"/>
          <a:ext cx="3577559" cy="2280660"/>
        </p:xfrm>
        <a:graphic>
          <a:graphicData uri="http://schemas.openxmlformats.org/drawingml/2006/chart">
            <c:chart xmlns:c="http://schemas.openxmlformats.org/drawingml/2006/chart" xmlns:r="http://schemas.openxmlformats.org/officeDocument/2006/relationships" r:id="rId5"/>
          </a:graphicData>
        </a:graphic>
      </p:graphicFrame>
      <p:sp>
        <p:nvSpPr>
          <p:cNvPr id="25" name="矩形 24">
            <a:extLst>
              <a:ext uri="{FF2B5EF4-FFF2-40B4-BE49-F238E27FC236}">
                <a16:creationId xmlns="" xmlns:a16="http://schemas.microsoft.com/office/drawing/2014/main" id="{0F0D3C7A-7154-4F49-A2BE-005D0731AB55}"/>
              </a:ext>
            </a:extLst>
          </p:cNvPr>
          <p:cNvSpPr/>
          <p:nvPr/>
        </p:nvSpPr>
        <p:spPr>
          <a:xfrm>
            <a:off x="631703" y="1209922"/>
            <a:ext cx="2246566" cy="276999"/>
          </a:xfrm>
          <a:prstGeom prst="rect">
            <a:avLst/>
          </a:prstGeom>
        </p:spPr>
        <p:txBody>
          <a:bodyPr wrap="square">
            <a:spAutoFit/>
          </a:bodyPr>
          <a:lstStyle/>
          <a:p>
            <a:r>
              <a:rPr lang="en-US" altLang="zh-CN" sz="1200" b="1" dirty="0">
                <a:latin typeface="times" panose="02020603050405020304" pitchFamily="18" charset="0"/>
                <a:ea typeface="楷体" panose="02010609060101010101" pitchFamily="49" charset="-122"/>
                <a:cs typeface="times" panose="02020603050405020304" pitchFamily="18" charset="0"/>
              </a:rPr>
              <a:t>2020</a:t>
            </a:r>
            <a:r>
              <a:rPr lang="zh-CN" altLang="en-US" sz="1200" b="1" dirty="0">
                <a:latin typeface="times" panose="02020603050405020304" pitchFamily="18" charset="0"/>
                <a:ea typeface="楷体" panose="02010609060101010101" pitchFamily="49" charset="-122"/>
                <a:cs typeface="times" panose="02020603050405020304" pitchFamily="18" charset="0"/>
              </a:rPr>
              <a:t>年营销业绩占比（按产品）</a:t>
            </a:r>
            <a:endParaRPr lang="en-US" altLang="zh-CN" sz="1200" b="1" dirty="0">
              <a:latin typeface="times" panose="02020603050405020304" pitchFamily="18" charset="0"/>
              <a:ea typeface="楷体" panose="02010609060101010101" pitchFamily="49" charset="-122"/>
              <a:cs typeface="times" panose="02020603050405020304" pitchFamily="18" charset="0"/>
            </a:endParaRPr>
          </a:p>
        </p:txBody>
      </p:sp>
      <p:graphicFrame>
        <p:nvGraphicFramePr>
          <p:cNvPr id="26" name="表格 25">
            <a:extLst>
              <a:ext uri="{FF2B5EF4-FFF2-40B4-BE49-F238E27FC236}">
                <a16:creationId xmlns="" xmlns:a16="http://schemas.microsoft.com/office/drawing/2014/main" id="{657EAB20-C66C-4AB3-9EA2-AB678E90FC8F}"/>
              </a:ext>
            </a:extLst>
          </p:cNvPr>
          <p:cNvGraphicFramePr>
            <a:graphicFrameLocks noGrp="1"/>
          </p:cNvGraphicFramePr>
          <p:nvPr>
            <p:extLst>
              <p:ext uri="{D42A27DB-BD31-4B8C-83A1-F6EECF244321}">
                <p14:modId xmlns:p14="http://schemas.microsoft.com/office/powerpoint/2010/main" val="2169095373"/>
              </p:ext>
            </p:extLst>
          </p:nvPr>
        </p:nvGraphicFramePr>
        <p:xfrm>
          <a:off x="364597" y="3059177"/>
          <a:ext cx="4112260" cy="369823"/>
        </p:xfrm>
        <a:graphic>
          <a:graphicData uri="http://schemas.openxmlformats.org/drawingml/2006/table">
            <a:tbl>
              <a:tblPr>
                <a:tableStyleId>{5C22544A-7EE6-4342-B048-85BDC9FD1C3A}</a:tableStyleId>
              </a:tblPr>
              <a:tblGrid>
                <a:gridCol w="888365">
                  <a:extLst>
                    <a:ext uri="{9D8B030D-6E8A-4147-A177-3AD203B41FA5}">
                      <a16:colId xmlns="" xmlns:a16="http://schemas.microsoft.com/office/drawing/2014/main" val="2142095693"/>
                    </a:ext>
                  </a:extLst>
                </a:gridCol>
                <a:gridCol w="608965">
                  <a:extLst>
                    <a:ext uri="{9D8B030D-6E8A-4147-A177-3AD203B41FA5}">
                      <a16:colId xmlns="" xmlns:a16="http://schemas.microsoft.com/office/drawing/2014/main" val="4188457211"/>
                    </a:ext>
                  </a:extLst>
                </a:gridCol>
                <a:gridCol w="1447165">
                  <a:extLst>
                    <a:ext uri="{9D8B030D-6E8A-4147-A177-3AD203B41FA5}">
                      <a16:colId xmlns="" xmlns:a16="http://schemas.microsoft.com/office/drawing/2014/main" val="1612439293"/>
                    </a:ext>
                  </a:extLst>
                </a:gridCol>
                <a:gridCol w="1167765">
                  <a:extLst>
                    <a:ext uri="{9D8B030D-6E8A-4147-A177-3AD203B41FA5}">
                      <a16:colId xmlns="" xmlns:a16="http://schemas.microsoft.com/office/drawing/2014/main" val="2595463409"/>
                    </a:ext>
                  </a:extLst>
                </a:gridCol>
              </a:tblGrid>
              <a:tr h="179323">
                <a:tc>
                  <a:txBody>
                    <a:bodyPr/>
                    <a:lstStyle/>
                    <a:p>
                      <a:pPr algn="r" rtl="0" fontAlgn="ctr"/>
                      <a:r>
                        <a:rPr lang="zh-CN" altLang="en-US" sz="105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磁控胶囊设备</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rtl="0" fontAlgn="ctr"/>
                      <a:r>
                        <a:rPr lang="zh-CN" altLang="en-US" sz="105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磁控胶囊</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rtl="0" fontAlgn="ctr"/>
                      <a:r>
                        <a:rPr lang="zh-CN" altLang="en-US" sz="105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磁控内镜设备（肠镜）</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rtl="0" fontAlgn="ctr"/>
                      <a:r>
                        <a:rPr lang="zh-CN" altLang="en-US" sz="105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内镜胶囊（肠镜）</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52590873"/>
                  </a:ext>
                </a:extLst>
              </a:tr>
              <a:tr h="155250">
                <a:tc>
                  <a:txBody>
                    <a:bodyPr/>
                    <a:lstStyle/>
                    <a:p>
                      <a:pPr algn="r"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3,550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2,115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zh-CN" sz="12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997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265720809"/>
                  </a:ext>
                </a:extLst>
              </a:tr>
            </a:tbl>
          </a:graphicData>
        </a:graphic>
      </p:graphicFrame>
      <p:sp>
        <p:nvSpPr>
          <p:cNvPr id="27" name="矩形 26">
            <a:extLst>
              <a:ext uri="{FF2B5EF4-FFF2-40B4-BE49-F238E27FC236}">
                <a16:creationId xmlns="" xmlns:a16="http://schemas.microsoft.com/office/drawing/2014/main" id="{319DD288-9D64-4DAC-9690-B0EBC5F7F496}"/>
              </a:ext>
            </a:extLst>
          </p:cNvPr>
          <p:cNvSpPr/>
          <p:nvPr/>
        </p:nvSpPr>
        <p:spPr>
          <a:xfrm>
            <a:off x="210816" y="2787091"/>
            <a:ext cx="2246566" cy="276999"/>
          </a:xfrm>
          <a:prstGeom prst="rect">
            <a:avLst/>
          </a:prstGeom>
        </p:spPr>
        <p:txBody>
          <a:bodyPr wrap="square">
            <a:spAutoFit/>
          </a:bodyPr>
          <a:lstStyle/>
          <a:p>
            <a:r>
              <a:rPr lang="zh-CN" altLang="en-US" sz="1200" b="1" dirty="0">
                <a:latin typeface="times" panose="02020603050405020304" pitchFamily="18" charset="0"/>
                <a:ea typeface="楷体" panose="02010609060101010101" pitchFamily="49" charset="-122"/>
                <a:cs typeface="times" panose="02020603050405020304" pitchFamily="18" charset="0"/>
              </a:rPr>
              <a:t>各产品预测业绩（万元）：</a:t>
            </a:r>
            <a:endParaRPr lang="en-US" altLang="zh-CN" sz="1200" b="1" dirty="0">
              <a:latin typeface="times" panose="02020603050405020304" pitchFamily="18" charset="0"/>
              <a:ea typeface="楷体" panose="02010609060101010101" pitchFamily="49" charset="-122"/>
              <a:cs typeface="times" panose="02020603050405020304" pitchFamily="18" charset="0"/>
            </a:endParaRPr>
          </a:p>
        </p:txBody>
      </p:sp>
      <p:sp>
        <p:nvSpPr>
          <p:cNvPr id="16" name="Rectangle 9">
            <a:extLst>
              <a:ext uri="{FF2B5EF4-FFF2-40B4-BE49-F238E27FC236}">
                <a16:creationId xmlns="" xmlns:a16="http://schemas.microsoft.com/office/drawing/2014/main" id="{24BAD31E-51B1-4863-A923-C75FB37FF035}"/>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2 </a:t>
            </a:r>
            <a:r>
              <a:rPr lang="zh-CN" altLang="en-US" sz="2000" b="1" dirty="0">
                <a:solidFill>
                  <a:prstClr val="white"/>
                </a:solidFill>
                <a:latin typeface="+mj-ea"/>
                <a:cs typeface="Times New Roman" pitchFamily="18" charset="0"/>
              </a:rPr>
              <a:t>销售情况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en-US" altLang="zh-CN" sz="2000" b="1" dirty="0">
                <a:solidFill>
                  <a:prstClr val="white"/>
                </a:solidFill>
                <a:latin typeface="+mj-ea"/>
                <a:ea typeface="华文楷体" panose="02010600040101010101" pitchFamily="2" charset="-122"/>
                <a:cs typeface="Times New Roman" pitchFamily="18" charset="0"/>
                <a:sym typeface="Times New Roman" panose="02020503050405090304"/>
              </a:rPr>
              <a:t>2020-2025</a:t>
            </a:r>
            <a:r>
              <a:rPr lang="zh-CN" altLang="en-US" sz="2000" b="1" dirty="0">
                <a:solidFill>
                  <a:prstClr val="white"/>
                </a:solidFill>
                <a:latin typeface="+mj-ea"/>
                <a:ea typeface="华文楷体" panose="02010600040101010101" pitchFamily="2" charset="-122"/>
                <a:cs typeface="Times New Roman" pitchFamily="18" charset="0"/>
                <a:sym typeface="Times New Roman" panose="02020503050405090304"/>
              </a:rPr>
              <a:t>年收入、利润预测</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29594931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124181" y="1575356"/>
            <a:ext cx="1050557" cy="466695"/>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询价</a:t>
            </a:r>
            <a:endParaRPr lang="en-US" altLang="zh-CN" sz="1400" dirty="0">
              <a:solidFill>
                <a:schemeClr val="tx1"/>
              </a:solidFill>
            </a:endParaRPr>
          </a:p>
        </p:txBody>
      </p:sp>
      <p:sp>
        <p:nvSpPr>
          <p:cNvPr id="6" name="圆角矩形 5"/>
          <p:cNvSpPr/>
          <p:nvPr/>
        </p:nvSpPr>
        <p:spPr>
          <a:xfrm>
            <a:off x="3490808" y="1575356"/>
            <a:ext cx="1050557" cy="466695"/>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商务评估</a:t>
            </a:r>
            <a:endParaRPr lang="en-US" altLang="zh-CN" sz="1400" dirty="0">
              <a:solidFill>
                <a:schemeClr val="tx1"/>
              </a:solidFill>
            </a:endParaRPr>
          </a:p>
          <a:p>
            <a:pPr algn="ctr"/>
            <a:r>
              <a:rPr lang="zh-CN" altLang="en-US" sz="1400" dirty="0">
                <a:solidFill>
                  <a:schemeClr val="tx1"/>
                </a:solidFill>
              </a:rPr>
              <a:t>议价</a:t>
            </a:r>
            <a:endParaRPr lang="en-US" altLang="zh-CN" sz="1400" dirty="0">
              <a:solidFill>
                <a:schemeClr val="tx1"/>
              </a:solidFill>
            </a:endParaRPr>
          </a:p>
        </p:txBody>
      </p:sp>
      <p:sp>
        <p:nvSpPr>
          <p:cNvPr id="7" name="圆角矩形 6"/>
          <p:cNvSpPr/>
          <p:nvPr/>
        </p:nvSpPr>
        <p:spPr>
          <a:xfrm>
            <a:off x="4879156" y="1575356"/>
            <a:ext cx="1050557" cy="466695"/>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价格</a:t>
            </a:r>
            <a:endParaRPr lang="en-US" altLang="zh-CN" sz="1400" dirty="0">
              <a:solidFill>
                <a:schemeClr val="tx1"/>
              </a:solidFill>
            </a:endParaRPr>
          </a:p>
          <a:p>
            <a:pPr algn="ctr"/>
            <a:r>
              <a:rPr lang="zh-CN" altLang="en-US" sz="1400" dirty="0">
                <a:solidFill>
                  <a:schemeClr val="tx1"/>
                </a:solidFill>
              </a:rPr>
              <a:t>审批表</a:t>
            </a:r>
            <a:endParaRPr lang="en-US" altLang="zh-CN" sz="1400" dirty="0">
              <a:solidFill>
                <a:schemeClr val="tx1"/>
              </a:solidFill>
            </a:endParaRPr>
          </a:p>
        </p:txBody>
      </p:sp>
      <p:sp>
        <p:nvSpPr>
          <p:cNvPr id="8" name="圆角矩形 7"/>
          <p:cNvSpPr/>
          <p:nvPr/>
        </p:nvSpPr>
        <p:spPr>
          <a:xfrm>
            <a:off x="6456691" y="1575356"/>
            <a:ext cx="1050557" cy="466695"/>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录入采购信息</a:t>
            </a:r>
            <a:endParaRPr lang="en-US" altLang="zh-CN" sz="1400" dirty="0">
              <a:solidFill>
                <a:schemeClr val="tx1"/>
              </a:solidFill>
            </a:endParaRPr>
          </a:p>
        </p:txBody>
      </p:sp>
      <p:cxnSp>
        <p:nvCxnSpPr>
          <p:cNvPr id="9" name="直接箭头连接符 8"/>
          <p:cNvCxnSpPr>
            <a:endCxn id="5" idx="1"/>
          </p:cNvCxnSpPr>
          <p:nvPr/>
        </p:nvCxnSpPr>
        <p:spPr>
          <a:xfrm>
            <a:off x="1776342" y="1808704"/>
            <a:ext cx="34783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3"/>
            <a:endCxn id="6" idx="1"/>
          </p:cNvCxnSpPr>
          <p:nvPr/>
        </p:nvCxnSpPr>
        <p:spPr>
          <a:xfrm>
            <a:off x="3174738" y="1808704"/>
            <a:ext cx="3160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3"/>
            <a:endCxn id="7" idx="1"/>
          </p:cNvCxnSpPr>
          <p:nvPr/>
        </p:nvCxnSpPr>
        <p:spPr>
          <a:xfrm>
            <a:off x="4541365" y="1808704"/>
            <a:ext cx="33779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流程图: 终止 14"/>
          <p:cNvSpPr/>
          <p:nvPr/>
        </p:nvSpPr>
        <p:spPr>
          <a:xfrm>
            <a:off x="8038681" y="1596569"/>
            <a:ext cx="823965" cy="424268"/>
          </a:xfrm>
          <a:prstGeom prst="flowChartTerminator">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结束</a:t>
            </a:r>
          </a:p>
        </p:txBody>
      </p:sp>
      <p:sp>
        <p:nvSpPr>
          <p:cNvPr id="16" name="菱形 15"/>
          <p:cNvSpPr/>
          <p:nvPr/>
        </p:nvSpPr>
        <p:spPr>
          <a:xfrm>
            <a:off x="4860118" y="2819753"/>
            <a:ext cx="1108573" cy="459832"/>
          </a:xfrm>
          <a:prstGeom prst="diamond">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审批</a:t>
            </a:r>
          </a:p>
        </p:txBody>
      </p:sp>
      <p:cxnSp>
        <p:nvCxnSpPr>
          <p:cNvPr id="20" name="直接箭头连接符 19"/>
          <p:cNvCxnSpPr>
            <a:stCxn id="7" idx="2"/>
            <a:endCxn id="16" idx="0"/>
          </p:cNvCxnSpPr>
          <p:nvPr/>
        </p:nvCxnSpPr>
        <p:spPr>
          <a:xfrm>
            <a:off x="5404435" y="2042051"/>
            <a:ext cx="9970" cy="7777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6" idx="1"/>
            <a:endCxn id="5" idx="2"/>
          </p:cNvCxnSpPr>
          <p:nvPr/>
        </p:nvCxnSpPr>
        <p:spPr>
          <a:xfrm rot="10800000">
            <a:off x="2649460" y="2042051"/>
            <a:ext cx="2210658" cy="100761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632672" y="2823586"/>
            <a:ext cx="200967" cy="276999"/>
          </a:xfrm>
          <a:prstGeom prst="rect">
            <a:avLst/>
          </a:prstGeom>
          <a:noFill/>
        </p:spPr>
        <p:txBody>
          <a:bodyPr wrap="square" rtlCol="0">
            <a:spAutoFit/>
          </a:bodyPr>
          <a:lstStyle/>
          <a:p>
            <a:r>
              <a:rPr lang="en-US" altLang="zh-CN" sz="1200" b="1" dirty="0"/>
              <a:t>N</a:t>
            </a:r>
            <a:endParaRPr lang="zh-CN" altLang="en-US" sz="1200" b="1" dirty="0"/>
          </a:p>
        </p:txBody>
      </p:sp>
      <p:cxnSp>
        <p:nvCxnSpPr>
          <p:cNvPr id="25" name="肘形连接符 24"/>
          <p:cNvCxnSpPr>
            <a:stCxn id="16" idx="3"/>
            <a:endCxn id="8" idx="2"/>
          </p:cNvCxnSpPr>
          <p:nvPr/>
        </p:nvCxnSpPr>
        <p:spPr>
          <a:xfrm flipV="1">
            <a:off x="5968691" y="2042051"/>
            <a:ext cx="1013279" cy="100761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11812" y="2809705"/>
            <a:ext cx="261257" cy="276999"/>
          </a:xfrm>
          <a:prstGeom prst="rect">
            <a:avLst/>
          </a:prstGeom>
          <a:noFill/>
        </p:spPr>
        <p:txBody>
          <a:bodyPr wrap="square" rtlCol="0">
            <a:spAutoFit/>
          </a:bodyPr>
          <a:lstStyle/>
          <a:p>
            <a:r>
              <a:rPr lang="en-US" altLang="zh-CN" sz="1200" b="1" dirty="0"/>
              <a:t>Y</a:t>
            </a:r>
            <a:endParaRPr lang="zh-CN" altLang="en-US" sz="1200" b="1" dirty="0"/>
          </a:p>
        </p:txBody>
      </p:sp>
      <p:cxnSp>
        <p:nvCxnSpPr>
          <p:cNvPr id="30" name="直接箭头连接符 29"/>
          <p:cNvCxnSpPr>
            <a:stCxn id="8" idx="3"/>
            <a:endCxn id="15" idx="1"/>
          </p:cNvCxnSpPr>
          <p:nvPr/>
        </p:nvCxnSpPr>
        <p:spPr>
          <a:xfrm flipV="1">
            <a:off x="7507248" y="1808703"/>
            <a:ext cx="531433"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95448" y="1108481"/>
            <a:ext cx="2561788" cy="30777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400" b="1" dirty="0"/>
              <a:t>采购商务处理阶段</a:t>
            </a:r>
          </a:p>
        </p:txBody>
      </p:sp>
      <p:sp>
        <p:nvSpPr>
          <p:cNvPr id="369665" name="六边形 369664"/>
          <p:cNvSpPr/>
          <p:nvPr/>
        </p:nvSpPr>
        <p:spPr>
          <a:xfrm>
            <a:off x="816645" y="1582841"/>
            <a:ext cx="959697" cy="445775"/>
          </a:xfrm>
          <a:prstGeom prst="hexagon">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新认证物料</a:t>
            </a:r>
          </a:p>
        </p:txBody>
      </p:sp>
      <p:cxnSp>
        <p:nvCxnSpPr>
          <p:cNvPr id="38" name="MH_Other_2">
            <a:extLst>
              <a:ext uri="{FF2B5EF4-FFF2-40B4-BE49-F238E27FC236}">
                <a16:creationId xmlns="" xmlns:a16="http://schemas.microsoft.com/office/drawing/2014/main" id="{D8BC0871-D2B2-7A45-99B7-AB068055B946}"/>
              </a:ext>
            </a:extLst>
          </p:cNvPr>
          <p:cNvCxnSpPr>
            <a:cxnSpLocks/>
          </p:cNvCxnSpPr>
          <p:nvPr>
            <p:custDataLst>
              <p:tags r:id="rId1"/>
            </p:custDataLst>
          </p:nvPr>
        </p:nvCxnSpPr>
        <p:spPr>
          <a:xfrm flipH="1" flipV="1">
            <a:off x="150725" y="2395140"/>
            <a:ext cx="8822453" cy="21521"/>
          </a:xfrm>
          <a:prstGeom prst="line">
            <a:avLst/>
          </a:prstGeom>
          <a:ln>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369672" name="直接连接符 369671"/>
          <p:cNvCxnSpPr/>
          <p:nvPr/>
        </p:nvCxnSpPr>
        <p:spPr>
          <a:xfrm>
            <a:off x="703385" y="1416258"/>
            <a:ext cx="0" cy="1863327"/>
          </a:xfrm>
          <a:prstGeom prst="line">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69674" name="TextBox 369673"/>
          <p:cNvSpPr txBox="1"/>
          <p:nvPr/>
        </p:nvSpPr>
        <p:spPr>
          <a:xfrm>
            <a:off x="243616" y="1396162"/>
            <a:ext cx="369332" cy="1129602"/>
          </a:xfrm>
          <a:prstGeom prst="rect">
            <a:avLst/>
          </a:prstGeom>
          <a:noFill/>
        </p:spPr>
        <p:txBody>
          <a:bodyPr vert="eaVert" wrap="square" rtlCol="0">
            <a:spAutoFit/>
          </a:bodyPr>
          <a:lstStyle/>
          <a:p>
            <a:r>
              <a:rPr lang="zh-CN" altLang="en-US" sz="1200" dirty="0"/>
              <a:t>采购工程师</a:t>
            </a:r>
          </a:p>
        </p:txBody>
      </p:sp>
      <p:sp>
        <p:nvSpPr>
          <p:cNvPr id="369677" name="TextBox 369676"/>
          <p:cNvSpPr txBox="1"/>
          <p:nvPr/>
        </p:nvSpPr>
        <p:spPr>
          <a:xfrm>
            <a:off x="96369" y="2545860"/>
            <a:ext cx="633047" cy="738664"/>
          </a:xfrm>
          <a:prstGeom prst="rect">
            <a:avLst/>
          </a:prstGeom>
          <a:noFill/>
        </p:spPr>
        <p:txBody>
          <a:bodyPr wrap="square" rtlCol="0">
            <a:spAutoFit/>
          </a:bodyPr>
          <a:lstStyle/>
          <a:p>
            <a:r>
              <a:rPr lang="zh-CN" altLang="en-US" sz="1400" dirty="0"/>
              <a:t>部门经理</a:t>
            </a:r>
            <a:r>
              <a:rPr lang="en-US" altLang="zh-CN" sz="1400" dirty="0"/>
              <a:t>/</a:t>
            </a:r>
            <a:r>
              <a:rPr lang="zh-CN" altLang="en-US" sz="1400" dirty="0"/>
              <a:t>总监</a:t>
            </a:r>
          </a:p>
        </p:txBody>
      </p:sp>
      <p:sp>
        <p:nvSpPr>
          <p:cNvPr id="369678" name="TextBox 369677"/>
          <p:cNvSpPr txBox="1"/>
          <p:nvPr/>
        </p:nvSpPr>
        <p:spPr>
          <a:xfrm>
            <a:off x="612948" y="3768132"/>
            <a:ext cx="7837715"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公司目前主要以分散采购为主，采购类型分为</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PP</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采购与</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GP</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采购。</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zh-CN" sz="1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PP</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采购（</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Production Purchase</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）：生产物料的采购；指直接用于制造最终产品的物料，以及生产过程中对产品质量可能产生重大影响的物料。</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zh-CN" sz="1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GP</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采购（</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General purchase</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通用采购；指对产品制造过程中的质量不产生根本性影响的非生产性物料或服务采购。主要包含但不限于用于研发、制造、销售、日常运营等的设备、工具、模具、软件、生产辅料、服务、办公用品等物料、办公用品等物料采购，以及相应服务采购低值易耗品</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400" dirty="0">
                <a:latin typeface="Times New Roman" panose="02020603050405020304" pitchFamily="18" charset="0"/>
                <a:ea typeface="楷体" panose="02010609060101010101" pitchFamily="49" charset="-122"/>
                <a:cs typeface="Times New Roman" panose="02020603050405020304" pitchFamily="18" charset="0"/>
              </a:rPr>
              <a:t>办公用品、劳保用品、印刷品、生产检验一次性低耗品以及清洗消毒用品。</a:t>
            </a:r>
          </a:p>
        </p:txBody>
      </p:sp>
      <p:sp>
        <p:nvSpPr>
          <p:cNvPr id="27" name="Rectangle 9">
            <a:extLst>
              <a:ext uri="{FF2B5EF4-FFF2-40B4-BE49-F238E27FC236}">
                <a16:creationId xmlns="" xmlns:a16="http://schemas.microsoft.com/office/drawing/2014/main" id="{1C0D4D24-C100-4F0D-A84C-BE3B8440A86C}"/>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3 </a:t>
            </a:r>
            <a:r>
              <a:rPr lang="zh-CN" altLang="en-US" sz="2000" b="1" dirty="0">
                <a:solidFill>
                  <a:prstClr val="white"/>
                </a:solidFill>
                <a:latin typeface="+mj-ea"/>
                <a:ea typeface="+mj-ea"/>
                <a:cs typeface="Times New Roman" pitchFamily="18" charset="0"/>
              </a:rPr>
              <a:t>采购</a:t>
            </a:r>
            <a:r>
              <a:rPr lang="zh-CN" altLang="en-US" sz="2000" b="1" dirty="0">
                <a:solidFill>
                  <a:prstClr val="white"/>
                </a:solidFill>
                <a:latin typeface="+mj-ea"/>
                <a:cs typeface="Times New Roman" pitchFamily="18" charset="0"/>
              </a:rPr>
              <a:t>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ea typeface="华文楷体" panose="02010600040101010101" pitchFamily="2" charset="-122"/>
                <a:cs typeface="Times New Roman" pitchFamily="18" charset="0"/>
                <a:sym typeface="Times New Roman" panose="02020503050405090304"/>
              </a:rPr>
              <a:t>采购流程及模式</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120634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p:nvPr/>
        </p:nvSpPr>
        <p:spPr>
          <a:xfrm>
            <a:off x="516147" y="1538318"/>
            <a:ext cx="976000" cy="419485"/>
          </a:xfrm>
          <a:prstGeom prst="hexagon">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采购</a:t>
            </a:r>
            <a:endParaRPr lang="en-US" altLang="zh-CN" sz="1400" dirty="0">
              <a:solidFill>
                <a:schemeClr val="tx1"/>
              </a:solidFill>
            </a:endParaRPr>
          </a:p>
          <a:p>
            <a:pPr algn="ctr"/>
            <a:r>
              <a:rPr lang="zh-CN" altLang="en-US" sz="1400" dirty="0">
                <a:solidFill>
                  <a:schemeClr val="tx1"/>
                </a:solidFill>
              </a:rPr>
              <a:t>需求</a:t>
            </a:r>
          </a:p>
        </p:txBody>
      </p:sp>
      <p:sp>
        <p:nvSpPr>
          <p:cNvPr id="3" name="菱形 2"/>
          <p:cNvSpPr/>
          <p:nvPr/>
        </p:nvSpPr>
        <p:spPr>
          <a:xfrm>
            <a:off x="4944369" y="3502310"/>
            <a:ext cx="1007794" cy="673241"/>
          </a:xfrm>
          <a:prstGeom prst="diamond">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是否正常交货</a:t>
            </a:r>
          </a:p>
        </p:txBody>
      </p:sp>
      <p:sp>
        <p:nvSpPr>
          <p:cNvPr id="5" name="圆角矩形 4"/>
          <p:cNvSpPr/>
          <p:nvPr/>
        </p:nvSpPr>
        <p:spPr>
          <a:xfrm>
            <a:off x="645376" y="3646082"/>
            <a:ext cx="717545" cy="38569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供应商</a:t>
            </a:r>
            <a:endParaRPr lang="en-US" altLang="zh-CN" sz="1200" dirty="0">
              <a:solidFill>
                <a:schemeClr val="tx1"/>
              </a:solidFill>
            </a:endParaRPr>
          </a:p>
          <a:p>
            <a:pPr algn="ctr"/>
            <a:r>
              <a:rPr lang="zh-CN" altLang="en-US" sz="1200" dirty="0">
                <a:solidFill>
                  <a:schemeClr val="tx1"/>
                </a:solidFill>
              </a:rPr>
              <a:t>选择</a:t>
            </a:r>
            <a:endParaRPr lang="en-US" altLang="zh-CN" sz="1200" dirty="0">
              <a:solidFill>
                <a:schemeClr val="tx1"/>
              </a:solidFill>
            </a:endParaRPr>
          </a:p>
        </p:txBody>
      </p:sp>
      <p:sp>
        <p:nvSpPr>
          <p:cNvPr id="6" name="圆角矩形 5"/>
          <p:cNvSpPr/>
          <p:nvPr/>
        </p:nvSpPr>
        <p:spPr>
          <a:xfrm>
            <a:off x="1678766" y="3644957"/>
            <a:ext cx="717545" cy="38569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订单生成下达</a:t>
            </a:r>
            <a:endParaRPr lang="en-US" altLang="zh-CN" sz="1200" dirty="0">
              <a:solidFill>
                <a:schemeClr val="tx1"/>
              </a:solidFill>
            </a:endParaRPr>
          </a:p>
        </p:txBody>
      </p:sp>
      <p:sp>
        <p:nvSpPr>
          <p:cNvPr id="7" name="圆角矩形 6"/>
          <p:cNvSpPr/>
          <p:nvPr/>
        </p:nvSpPr>
        <p:spPr>
          <a:xfrm>
            <a:off x="2737114" y="3644957"/>
            <a:ext cx="717545" cy="38569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交期</a:t>
            </a:r>
            <a:endParaRPr lang="en-US" altLang="zh-CN" sz="1200" dirty="0">
              <a:solidFill>
                <a:schemeClr val="tx1"/>
              </a:solidFill>
            </a:endParaRPr>
          </a:p>
          <a:p>
            <a:pPr algn="ctr"/>
            <a:r>
              <a:rPr lang="zh-CN" altLang="en-US" sz="1200" dirty="0">
                <a:solidFill>
                  <a:schemeClr val="tx1"/>
                </a:solidFill>
              </a:rPr>
              <a:t>确认</a:t>
            </a:r>
            <a:endParaRPr lang="en-US" altLang="zh-CN" sz="1200" dirty="0">
              <a:solidFill>
                <a:schemeClr val="tx1"/>
              </a:solidFill>
            </a:endParaRPr>
          </a:p>
        </p:txBody>
      </p:sp>
      <p:sp>
        <p:nvSpPr>
          <p:cNvPr id="8" name="圆角矩形 7"/>
          <p:cNvSpPr/>
          <p:nvPr/>
        </p:nvSpPr>
        <p:spPr>
          <a:xfrm>
            <a:off x="3796608" y="3642844"/>
            <a:ext cx="868230" cy="38569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进度及安排交货</a:t>
            </a:r>
            <a:endParaRPr lang="en-US" altLang="zh-CN" sz="1200" dirty="0">
              <a:solidFill>
                <a:schemeClr val="tx1"/>
              </a:solidFill>
            </a:endParaRPr>
          </a:p>
        </p:txBody>
      </p:sp>
      <p:sp>
        <p:nvSpPr>
          <p:cNvPr id="9" name="圆角矩形 8"/>
          <p:cNvSpPr/>
          <p:nvPr/>
        </p:nvSpPr>
        <p:spPr>
          <a:xfrm>
            <a:off x="6258345" y="3642844"/>
            <a:ext cx="1050557" cy="38569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订单变更及异常处理</a:t>
            </a:r>
            <a:endParaRPr lang="en-US" altLang="zh-CN" sz="1200" dirty="0">
              <a:solidFill>
                <a:schemeClr val="tx1"/>
              </a:solidFill>
            </a:endParaRPr>
          </a:p>
        </p:txBody>
      </p:sp>
      <p:sp>
        <p:nvSpPr>
          <p:cNvPr id="10" name="菱形 9"/>
          <p:cNvSpPr/>
          <p:nvPr/>
        </p:nvSpPr>
        <p:spPr>
          <a:xfrm>
            <a:off x="394432" y="2614073"/>
            <a:ext cx="1219430" cy="459832"/>
          </a:xfrm>
          <a:prstGeom prst="diamond">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审批</a:t>
            </a:r>
          </a:p>
        </p:txBody>
      </p:sp>
      <p:sp>
        <p:nvSpPr>
          <p:cNvPr id="12" name="圆角矩形 11"/>
          <p:cNvSpPr/>
          <p:nvPr/>
        </p:nvSpPr>
        <p:spPr>
          <a:xfrm>
            <a:off x="7531853" y="3643768"/>
            <a:ext cx="717545" cy="38569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申请</a:t>
            </a:r>
            <a:endParaRPr lang="en-US" altLang="zh-CN" sz="1200" dirty="0">
              <a:solidFill>
                <a:schemeClr val="tx1"/>
              </a:solidFill>
            </a:endParaRPr>
          </a:p>
          <a:p>
            <a:pPr algn="ctr"/>
            <a:r>
              <a:rPr lang="zh-CN" altLang="en-US" sz="1200" dirty="0">
                <a:solidFill>
                  <a:schemeClr val="tx1"/>
                </a:solidFill>
              </a:rPr>
              <a:t>退款</a:t>
            </a:r>
            <a:endParaRPr lang="en-US" altLang="zh-CN" sz="1200" dirty="0">
              <a:solidFill>
                <a:schemeClr val="tx1"/>
              </a:solidFill>
            </a:endParaRPr>
          </a:p>
        </p:txBody>
      </p:sp>
      <p:sp>
        <p:nvSpPr>
          <p:cNvPr id="11" name="流程图: 终止 10"/>
          <p:cNvSpPr/>
          <p:nvPr/>
        </p:nvSpPr>
        <p:spPr>
          <a:xfrm>
            <a:off x="8495825" y="3650559"/>
            <a:ext cx="567103" cy="374492"/>
          </a:xfrm>
          <a:prstGeom prst="flowChartTerminator">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结束</a:t>
            </a:r>
          </a:p>
        </p:txBody>
      </p:sp>
      <p:sp>
        <p:nvSpPr>
          <p:cNvPr id="14" name="圆角矩形 13"/>
          <p:cNvSpPr/>
          <p:nvPr/>
        </p:nvSpPr>
        <p:spPr>
          <a:xfrm>
            <a:off x="5089493" y="4862474"/>
            <a:ext cx="717545" cy="38569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来料</a:t>
            </a:r>
            <a:endParaRPr lang="en-US" altLang="zh-CN" sz="1200" dirty="0">
              <a:solidFill>
                <a:schemeClr val="tx1"/>
              </a:solidFill>
            </a:endParaRPr>
          </a:p>
          <a:p>
            <a:pPr algn="ctr"/>
            <a:r>
              <a:rPr lang="zh-CN" altLang="en-US" sz="1200" dirty="0">
                <a:solidFill>
                  <a:schemeClr val="tx1"/>
                </a:solidFill>
              </a:rPr>
              <a:t>检验</a:t>
            </a:r>
            <a:endParaRPr lang="en-US" altLang="zh-CN" sz="1200" dirty="0">
              <a:solidFill>
                <a:schemeClr val="tx1"/>
              </a:solidFill>
            </a:endParaRPr>
          </a:p>
        </p:txBody>
      </p:sp>
      <p:sp>
        <p:nvSpPr>
          <p:cNvPr id="15" name="圆角矩形 14"/>
          <p:cNvSpPr/>
          <p:nvPr/>
        </p:nvSpPr>
        <p:spPr>
          <a:xfrm>
            <a:off x="5089492" y="5778550"/>
            <a:ext cx="717545" cy="38569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安排</a:t>
            </a:r>
            <a:endParaRPr lang="en-US" altLang="zh-CN" sz="1200" dirty="0">
              <a:solidFill>
                <a:schemeClr val="tx1"/>
              </a:solidFill>
            </a:endParaRPr>
          </a:p>
          <a:p>
            <a:pPr algn="ctr"/>
            <a:r>
              <a:rPr lang="zh-CN" altLang="en-US" sz="1200" dirty="0">
                <a:solidFill>
                  <a:schemeClr val="tx1"/>
                </a:solidFill>
              </a:rPr>
              <a:t>入库</a:t>
            </a:r>
            <a:endParaRPr lang="en-US" altLang="zh-CN" sz="1200" dirty="0">
              <a:solidFill>
                <a:schemeClr val="tx1"/>
              </a:solidFill>
            </a:endParaRPr>
          </a:p>
        </p:txBody>
      </p:sp>
      <p:cxnSp>
        <p:nvCxnSpPr>
          <p:cNvPr id="16" name="直接箭头连接符 15"/>
          <p:cNvCxnSpPr>
            <a:stCxn id="10" idx="2"/>
            <a:endCxn id="5" idx="0"/>
          </p:cNvCxnSpPr>
          <p:nvPr/>
        </p:nvCxnSpPr>
        <p:spPr>
          <a:xfrm>
            <a:off x="1004147" y="3073905"/>
            <a:ext cx="2" cy="5721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10" idx="0"/>
          </p:cNvCxnSpPr>
          <p:nvPr/>
        </p:nvCxnSpPr>
        <p:spPr>
          <a:xfrm>
            <a:off x="1004147" y="1938735"/>
            <a:ext cx="0" cy="675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72619" y="3175387"/>
            <a:ext cx="236072" cy="276999"/>
          </a:xfrm>
          <a:prstGeom prst="rect">
            <a:avLst/>
          </a:prstGeom>
          <a:noFill/>
        </p:spPr>
        <p:txBody>
          <a:bodyPr wrap="square" rtlCol="0">
            <a:spAutoFit/>
          </a:bodyPr>
          <a:lstStyle/>
          <a:p>
            <a:r>
              <a:rPr lang="en-US" altLang="zh-CN" sz="1200" b="1" dirty="0"/>
              <a:t>Y</a:t>
            </a:r>
            <a:endParaRPr lang="zh-CN" altLang="en-US" sz="1200" b="1" dirty="0"/>
          </a:p>
        </p:txBody>
      </p:sp>
      <p:cxnSp>
        <p:nvCxnSpPr>
          <p:cNvPr id="21" name="肘形连接符 20"/>
          <p:cNvCxnSpPr>
            <a:stCxn id="10" idx="3"/>
            <a:endCxn id="2" idx="0"/>
          </p:cNvCxnSpPr>
          <p:nvPr/>
        </p:nvCxnSpPr>
        <p:spPr>
          <a:xfrm flipH="1" flipV="1">
            <a:off x="1492147" y="1748061"/>
            <a:ext cx="121715" cy="1095928"/>
          </a:xfrm>
          <a:prstGeom prst="bentConnector3">
            <a:avLst>
              <a:gd name="adj1" fmla="val -187816"/>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08706" y="2044093"/>
            <a:ext cx="231228" cy="276999"/>
          </a:xfrm>
          <a:prstGeom prst="rect">
            <a:avLst/>
          </a:prstGeom>
          <a:noFill/>
        </p:spPr>
        <p:txBody>
          <a:bodyPr wrap="square" rtlCol="0">
            <a:spAutoFit/>
          </a:bodyPr>
          <a:lstStyle/>
          <a:p>
            <a:r>
              <a:rPr lang="en-US" altLang="zh-CN" sz="1200" b="1" dirty="0"/>
              <a:t>N</a:t>
            </a:r>
            <a:endParaRPr lang="zh-CN" altLang="en-US" sz="1200" b="1" dirty="0"/>
          </a:p>
        </p:txBody>
      </p:sp>
      <p:cxnSp>
        <p:nvCxnSpPr>
          <p:cNvPr id="24" name="直接箭头连接符 23"/>
          <p:cNvCxnSpPr>
            <a:stCxn id="5" idx="3"/>
            <a:endCxn id="6" idx="1"/>
          </p:cNvCxnSpPr>
          <p:nvPr/>
        </p:nvCxnSpPr>
        <p:spPr>
          <a:xfrm flipV="1">
            <a:off x="1362921" y="3837807"/>
            <a:ext cx="315845" cy="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6" idx="3"/>
            <a:endCxn id="7" idx="1"/>
          </p:cNvCxnSpPr>
          <p:nvPr/>
        </p:nvCxnSpPr>
        <p:spPr>
          <a:xfrm>
            <a:off x="2396311" y="3837807"/>
            <a:ext cx="34080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7" idx="3"/>
            <a:endCxn id="8" idx="1"/>
          </p:cNvCxnSpPr>
          <p:nvPr/>
        </p:nvCxnSpPr>
        <p:spPr>
          <a:xfrm flipV="1">
            <a:off x="3454659" y="3835694"/>
            <a:ext cx="341949" cy="2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8" idx="3"/>
            <a:endCxn id="3" idx="1"/>
          </p:cNvCxnSpPr>
          <p:nvPr/>
        </p:nvCxnSpPr>
        <p:spPr>
          <a:xfrm>
            <a:off x="4664838" y="3835694"/>
            <a:ext cx="279531" cy="3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0688" name="直接箭头连接符 370687"/>
          <p:cNvCxnSpPr>
            <a:stCxn id="3" idx="3"/>
            <a:endCxn id="9" idx="1"/>
          </p:cNvCxnSpPr>
          <p:nvPr/>
        </p:nvCxnSpPr>
        <p:spPr>
          <a:xfrm flipV="1">
            <a:off x="5952163" y="3835694"/>
            <a:ext cx="306182" cy="3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0689" name="TextBox 370688"/>
          <p:cNvSpPr txBox="1"/>
          <p:nvPr/>
        </p:nvSpPr>
        <p:spPr>
          <a:xfrm>
            <a:off x="5952163" y="3646082"/>
            <a:ext cx="132995" cy="276999"/>
          </a:xfrm>
          <a:prstGeom prst="rect">
            <a:avLst/>
          </a:prstGeom>
          <a:noFill/>
        </p:spPr>
        <p:txBody>
          <a:bodyPr wrap="square" rtlCol="0">
            <a:spAutoFit/>
          </a:bodyPr>
          <a:lstStyle/>
          <a:p>
            <a:r>
              <a:rPr lang="en-US" altLang="zh-CN" sz="1200" b="1" dirty="0"/>
              <a:t>N</a:t>
            </a:r>
            <a:endParaRPr lang="zh-CN" altLang="en-US" sz="1200" b="1" dirty="0"/>
          </a:p>
        </p:txBody>
      </p:sp>
      <p:cxnSp>
        <p:nvCxnSpPr>
          <p:cNvPr id="370694" name="直接箭头连接符 370693"/>
          <p:cNvCxnSpPr>
            <a:stCxn id="12" idx="3"/>
            <a:endCxn id="11" idx="1"/>
          </p:cNvCxnSpPr>
          <p:nvPr/>
        </p:nvCxnSpPr>
        <p:spPr>
          <a:xfrm>
            <a:off x="8249398" y="3836618"/>
            <a:ext cx="246427" cy="1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0696" name="直接箭头连接符 370695"/>
          <p:cNvCxnSpPr>
            <a:stCxn id="3" idx="2"/>
            <a:endCxn id="14" idx="0"/>
          </p:cNvCxnSpPr>
          <p:nvPr/>
        </p:nvCxnSpPr>
        <p:spPr>
          <a:xfrm>
            <a:off x="5448266" y="4175551"/>
            <a:ext cx="0" cy="6869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0698" name="直接箭头连接符 370697"/>
          <p:cNvCxnSpPr>
            <a:stCxn id="14" idx="2"/>
            <a:endCxn id="15" idx="0"/>
          </p:cNvCxnSpPr>
          <p:nvPr/>
        </p:nvCxnSpPr>
        <p:spPr>
          <a:xfrm flipH="1">
            <a:off x="5448265" y="5248173"/>
            <a:ext cx="1" cy="5303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0699" name="TextBox 370698"/>
          <p:cNvSpPr txBox="1"/>
          <p:nvPr/>
        </p:nvSpPr>
        <p:spPr>
          <a:xfrm>
            <a:off x="5408072" y="4277860"/>
            <a:ext cx="239103" cy="276999"/>
          </a:xfrm>
          <a:prstGeom prst="rect">
            <a:avLst/>
          </a:prstGeom>
          <a:noFill/>
        </p:spPr>
        <p:txBody>
          <a:bodyPr wrap="square" rtlCol="0">
            <a:spAutoFit/>
          </a:bodyPr>
          <a:lstStyle/>
          <a:p>
            <a:r>
              <a:rPr lang="en-US" altLang="zh-CN" sz="1200" b="1" dirty="0"/>
              <a:t>Y</a:t>
            </a:r>
            <a:endParaRPr lang="zh-CN" altLang="en-US" sz="1200" b="1" dirty="0"/>
          </a:p>
        </p:txBody>
      </p:sp>
      <p:sp>
        <p:nvSpPr>
          <p:cNvPr id="370700" name="TextBox 370699"/>
          <p:cNvSpPr txBox="1"/>
          <p:nvPr/>
        </p:nvSpPr>
        <p:spPr>
          <a:xfrm>
            <a:off x="475955" y="1069687"/>
            <a:ext cx="3794596" cy="307777"/>
          </a:xfrm>
          <a:prstGeom prst="rect">
            <a:avLst/>
          </a:prstGeom>
          <a:noFill/>
        </p:spPr>
        <p:txBody>
          <a:bodyPr wrap="square" rtlCol="0">
            <a:spAutoFit/>
          </a:bodyPr>
          <a:lstStyle/>
          <a:p>
            <a:pPr marL="285750" indent="-285750">
              <a:buFont typeface="Wingdings" panose="05000000000000000000" pitchFamily="2" charset="2"/>
              <a:buChar char="Ø"/>
            </a:pPr>
            <a:r>
              <a:rPr lang="zh-CN" altLang="zh-CN" sz="1400" b="1" dirty="0"/>
              <a:t>生产采购执行阶段流程图</a:t>
            </a:r>
          </a:p>
        </p:txBody>
      </p:sp>
      <p:cxnSp>
        <p:nvCxnSpPr>
          <p:cNvPr id="46" name="直接连接符 45"/>
          <p:cNvCxnSpPr/>
          <p:nvPr/>
        </p:nvCxnSpPr>
        <p:spPr>
          <a:xfrm>
            <a:off x="394433" y="1377464"/>
            <a:ext cx="0" cy="4842466"/>
          </a:xfrm>
          <a:prstGeom prst="line">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70703" name="直接连接符 370702"/>
          <p:cNvCxnSpPr/>
          <p:nvPr/>
        </p:nvCxnSpPr>
        <p:spPr>
          <a:xfrm>
            <a:off x="0" y="2276404"/>
            <a:ext cx="2140299" cy="0"/>
          </a:xfrm>
          <a:prstGeom prst="line">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70872" y="3359993"/>
            <a:ext cx="9033806" cy="26402"/>
          </a:xfrm>
          <a:prstGeom prst="line">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370704" name="TextBox 370703"/>
          <p:cNvSpPr txBox="1"/>
          <p:nvPr/>
        </p:nvSpPr>
        <p:spPr>
          <a:xfrm>
            <a:off x="60292" y="1528270"/>
            <a:ext cx="293948" cy="738664"/>
          </a:xfrm>
          <a:prstGeom prst="rect">
            <a:avLst/>
          </a:prstGeom>
          <a:noFill/>
        </p:spPr>
        <p:txBody>
          <a:bodyPr wrap="square" rtlCol="0">
            <a:spAutoFit/>
          </a:bodyPr>
          <a:lstStyle/>
          <a:p>
            <a:r>
              <a:rPr lang="zh-CN" altLang="en-US" sz="1400" dirty="0"/>
              <a:t>需求人</a:t>
            </a:r>
          </a:p>
        </p:txBody>
      </p:sp>
      <p:sp>
        <p:nvSpPr>
          <p:cNvPr id="52" name="TextBox 51"/>
          <p:cNvSpPr txBox="1"/>
          <p:nvPr/>
        </p:nvSpPr>
        <p:spPr>
          <a:xfrm>
            <a:off x="30143" y="2384030"/>
            <a:ext cx="394433" cy="954107"/>
          </a:xfrm>
          <a:prstGeom prst="rect">
            <a:avLst/>
          </a:prstGeom>
          <a:noFill/>
        </p:spPr>
        <p:txBody>
          <a:bodyPr wrap="square" rtlCol="0">
            <a:spAutoFit/>
          </a:bodyPr>
          <a:lstStyle/>
          <a:p>
            <a:r>
              <a:rPr lang="zh-CN" altLang="en-US" sz="1400" dirty="0"/>
              <a:t>部门经理</a:t>
            </a:r>
          </a:p>
        </p:txBody>
      </p:sp>
      <p:cxnSp>
        <p:nvCxnSpPr>
          <p:cNvPr id="54" name="直接连接符 53"/>
          <p:cNvCxnSpPr/>
          <p:nvPr/>
        </p:nvCxnSpPr>
        <p:spPr>
          <a:xfrm flipV="1">
            <a:off x="10048" y="4302999"/>
            <a:ext cx="9033806" cy="26402"/>
          </a:xfrm>
          <a:prstGeom prst="line">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0048" y="3426171"/>
            <a:ext cx="394433" cy="938719"/>
          </a:xfrm>
          <a:prstGeom prst="rect">
            <a:avLst/>
          </a:prstGeom>
          <a:noFill/>
        </p:spPr>
        <p:txBody>
          <a:bodyPr wrap="square" rtlCol="0">
            <a:spAutoFit/>
          </a:bodyPr>
          <a:lstStyle/>
          <a:p>
            <a:r>
              <a:rPr lang="zh-CN" altLang="en-US" sz="1100" dirty="0"/>
              <a:t>采购工程师</a:t>
            </a:r>
          </a:p>
        </p:txBody>
      </p:sp>
      <p:cxnSp>
        <p:nvCxnSpPr>
          <p:cNvPr id="56" name="直接连接符 55"/>
          <p:cNvCxnSpPr/>
          <p:nvPr/>
        </p:nvCxnSpPr>
        <p:spPr>
          <a:xfrm flipV="1">
            <a:off x="30143" y="5342522"/>
            <a:ext cx="9033806" cy="26402"/>
          </a:xfrm>
          <a:prstGeom prst="line">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7650" y="4347529"/>
            <a:ext cx="462226" cy="830997"/>
          </a:xfrm>
          <a:prstGeom prst="rect">
            <a:avLst/>
          </a:prstGeom>
          <a:noFill/>
        </p:spPr>
        <p:txBody>
          <a:bodyPr wrap="square" rtlCol="0">
            <a:spAutoFit/>
          </a:bodyPr>
          <a:lstStyle/>
          <a:p>
            <a:pPr algn="ctr"/>
            <a:r>
              <a:rPr lang="en-US" altLang="zh-CN" sz="1200" dirty="0"/>
              <a:t>IQC</a:t>
            </a:r>
            <a:r>
              <a:rPr lang="zh-CN" altLang="en-US" sz="1200" dirty="0"/>
              <a:t>工程师</a:t>
            </a:r>
          </a:p>
        </p:txBody>
      </p:sp>
      <p:cxnSp>
        <p:nvCxnSpPr>
          <p:cNvPr id="370709" name="肘形连接符 370708"/>
          <p:cNvCxnSpPr>
            <a:stCxn id="15" idx="3"/>
            <a:endCxn id="12" idx="2"/>
          </p:cNvCxnSpPr>
          <p:nvPr/>
        </p:nvCxnSpPr>
        <p:spPr>
          <a:xfrm flipV="1">
            <a:off x="5807037" y="4029467"/>
            <a:ext cx="2083589" cy="194193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80051" y="5368924"/>
            <a:ext cx="293948" cy="1015663"/>
          </a:xfrm>
          <a:prstGeom prst="rect">
            <a:avLst/>
          </a:prstGeom>
          <a:noFill/>
        </p:spPr>
        <p:txBody>
          <a:bodyPr wrap="square" rtlCol="0">
            <a:spAutoFit/>
          </a:bodyPr>
          <a:lstStyle/>
          <a:p>
            <a:r>
              <a:rPr lang="zh-CN" altLang="en-US" sz="1200" dirty="0"/>
              <a:t>仓库管理员</a:t>
            </a:r>
          </a:p>
        </p:txBody>
      </p:sp>
      <p:sp>
        <p:nvSpPr>
          <p:cNvPr id="42" name="Rectangle 9">
            <a:extLst>
              <a:ext uri="{FF2B5EF4-FFF2-40B4-BE49-F238E27FC236}">
                <a16:creationId xmlns="" xmlns:a16="http://schemas.microsoft.com/office/drawing/2014/main" id="{D442CA64-73E5-40F2-9F3E-E01A9A08EB4F}"/>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3 </a:t>
            </a:r>
            <a:r>
              <a:rPr lang="zh-CN" altLang="en-US" sz="2000" b="1" dirty="0">
                <a:solidFill>
                  <a:prstClr val="white"/>
                </a:solidFill>
                <a:latin typeface="+mj-ea"/>
                <a:ea typeface="+mj-ea"/>
                <a:cs typeface="Times New Roman" pitchFamily="18" charset="0"/>
              </a:rPr>
              <a:t>采购</a:t>
            </a:r>
            <a:r>
              <a:rPr lang="zh-CN" altLang="en-US" sz="2000" b="1" dirty="0">
                <a:solidFill>
                  <a:prstClr val="white"/>
                </a:solidFill>
                <a:latin typeface="+mj-ea"/>
                <a:cs typeface="Times New Roman" pitchFamily="18" charset="0"/>
              </a:rPr>
              <a:t>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ea typeface="华文楷体" panose="02010600040101010101" pitchFamily="2" charset="-122"/>
                <a:cs typeface="Times New Roman" pitchFamily="18" charset="0"/>
                <a:sym typeface="Times New Roman" panose="02020503050405090304"/>
              </a:rPr>
              <a:t>采购流程及模式</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1805748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87086856"/>
              </p:ext>
            </p:extLst>
          </p:nvPr>
        </p:nvGraphicFramePr>
        <p:xfrm>
          <a:off x="920181" y="1245995"/>
          <a:ext cx="7691000" cy="4297683"/>
        </p:xfrm>
        <a:graphic>
          <a:graphicData uri="http://schemas.openxmlformats.org/drawingml/2006/table">
            <a:tbl>
              <a:tblPr>
                <a:tableStyleId>{9D7B26C5-4107-4FEC-AEDC-1716B250A1EF}</a:tableStyleId>
              </a:tblPr>
              <a:tblGrid>
                <a:gridCol w="1413616">
                  <a:extLst>
                    <a:ext uri="{9D8B030D-6E8A-4147-A177-3AD203B41FA5}">
                      <a16:colId xmlns="" xmlns:a16="http://schemas.microsoft.com/office/drawing/2014/main" val="20000"/>
                    </a:ext>
                  </a:extLst>
                </a:gridCol>
                <a:gridCol w="2036536">
                  <a:extLst>
                    <a:ext uri="{9D8B030D-6E8A-4147-A177-3AD203B41FA5}">
                      <a16:colId xmlns="" xmlns:a16="http://schemas.microsoft.com/office/drawing/2014/main" val="20001"/>
                    </a:ext>
                  </a:extLst>
                </a:gridCol>
                <a:gridCol w="1413616">
                  <a:extLst>
                    <a:ext uri="{9D8B030D-6E8A-4147-A177-3AD203B41FA5}">
                      <a16:colId xmlns="" xmlns:a16="http://schemas.microsoft.com/office/drawing/2014/main" val="20002"/>
                    </a:ext>
                  </a:extLst>
                </a:gridCol>
                <a:gridCol w="1413616">
                  <a:extLst>
                    <a:ext uri="{9D8B030D-6E8A-4147-A177-3AD203B41FA5}">
                      <a16:colId xmlns="" xmlns:a16="http://schemas.microsoft.com/office/drawing/2014/main" val="20004"/>
                    </a:ext>
                  </a:extLst>
                </a:gridCol>
                <a:gridCol w="1413616">
                  <a:extLst>
                    <a:ext uri="{9D8B030D-6E8A-4147-A177-3AD203B41FA5}">
                      <a16:colId xmlns="" xmlns:a16="http://schemas.microsoft.com/office/drawing/2014/main" val="20005"/>
                    </a:ext>
                  </a:extLst>
                </a:gridCol>
              </a:tblGrid>
              <a:tr h="330591">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序号</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供应商名称 </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采购货物名称</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采购成本（元）</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rPr>
                        <a:t>采购占比</a:t>
                      </a:r>
                    </a:p>
                  </a:txBody>
                  <a:tcPr marL="5019" marR="5019" marT="5019" marB="0" anchor="ctr">
                    <a:solidFill>
                      <a:schemeClr val="accent1"/>
                    </a:solidFill>
                  </a:tcPr>
                </a:tc>
                <a:extLst>
                  <a:ext uri="{0D108BD9-81ED-4DB2-BD59-A6C34878D82A}">
                    <a16:rowId xmlns="" xmlns:a16="http://schemas.microsoft.com/office/drawing/2014/main" val="10000"/>
                  </a:ext>
                </a:extLst>
              </a:tr>
              <a:tr h="330591">
                <a:tc>
                  <a:txBody>
                    <a:bodyPr/>
                    <a:lstStyle/>
                    <a:p>
                      <a:pPr algn="ctr" fontAlgn="b">
                        <a:lnSpc>
                          <a:spcPct val="150000"/>
                        </a:lnSpc>
                      </a:pPr>
                      <a:r>
                        <a:rPr lang="is-IS" sz="1200" b="1" u="none" strike="noStrike" dirty="0">
                          <a:effectLst/>
                          <a:latin typeface="Times New Roman" panose="02020603050405020304" pitchFamily="18" charset="0"/>
                          <a:ea typeface="+mn-ea"/>
                          <a:cs typeface="Times New Roman" panose="02020603050405020304" pitchFamily="18" charset="0"/>
                        </a:rPr>
                        <a:t>2019年度</a:t>
                      </a:r>
                      <a:endParaRPr lang="is-IS" sz="1200" b="1"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l" fontAlgn="b">
                        <a:lnSpc>
                          <a:spcPct val="150000"/>
                        </a:lnSpc>
                      </a:pPr>
                      <a:r>
                        <a:rPr lang="en-US" sz="1000" b="0" i="0" u="none" strike="noStrike" dirty="0">
                          <a:effectLst/>
                          <a:latin typeface="Times New Roman" panose="02020603050405020304" pitchFamily="18" charset="0"/>
                          <a:cs typeface="Times New Roman" panose="02020603050405020304" pitchFamily="18" charset="0"/>
                        </a:rPr>
                        <a:t> </a:t>
                      </a:r>
                    </a:p>
                  </a:txBody>
                  <a:tcPr marL="9525" marR="9525" marT="9525" marB="0" anchor="b"/>
                </a:tc>
                <a:tc>
                  <a:txBody>
                    <a:bodyPr/>
                    <a:lstStyle/>
                    <a:p>
                      <a:pPr algn="ctr" fontAlgn="b">
                        <a:lnSpc>
                          <a:spcPct val="150000"/>
                        </a:lnSpc>
                      </a:pPr>
                      <a:r>
                        <a:rPr lang="zh-CN" altLang="en-US" sz="1200" u="none" strike="noStrike">
                          <a:effectLst/>
                          <a:latin typeface="Times New Roman" panose="02020603050405020304" pitchFamily="18" charset="0"/>
                          <a:ea typeface="+mn-ea"/>
                          <a:cs typeface="Times New Roman" panose="02020603050405020304" pitchFamily="18" charset="0"/>
                        </a:rPr>
                        <a:t>　</a:t>
                      </a:r>
                      <a:endParaRPr lang="zh-CN" altLang="en-US" sz="1200" b="0" i="0" u="none" strike="noStrike">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lnSpc>
                          <a:spcPct val="150000"/>
                        </a:lnSpc>
                      </a:pPr>
                      <a:r>
                        <a:rPr lang="zh-CN" altLang="en-US" sz="1200" u="none" strike="noStrike" dirty="0">
                          <a:effectLst/>
                          <a:latin typeface="Times New Roman" panose="02020603050405020304" pitchFamily="18" charset="0"/>
                          <a:ea typeface="+mn-ea"/>
                          <a:cs typeface="Times New Roman" panose="02020603050405020304" pitchFamily="18" charset="0"/>
                        </a:rPr>
                        <a:t>　</a:t>
                      </a:r>
                      <a:endParaRPr lang="zh-CN" altLang="en-US"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lnSpc>
                          <a:spcPct val="150000"/>
                        </a:lnSpc>
                      </a:pPr>
                      <a:endParaRPr lang="zh-CN" altLang="en-US"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extLst>
                  <a:ext uri="{0D108BD9-81ED-4DB2-BD59-A6C34878D82A}">
                    <a16:rowId xmlns="" xmlns:a16="http://schemas.microsoft.com/office/drawing/2014/main" val="10001"/>
                  </a:ext>
                </a:extLst>
              </a:tr>
              <a:tr h="330591">
                <a:tc>
                  <a:txBody>
                    <a:bodyPr/>
                    <a:lstStyle/>
                    <a:p>
                      <a:pPr algn="ctr" fontAlgn="b">
                        <a:lnSpc>
                          <a:spcPct val="150000"/>
                        </a:lnSpc>
                      </a:pPr>
                      <a:r>
                        <a:rPr lang="en-US" altLang="zh-CN" sz="1200" u="none" strike="noStrike" dirty="0">
                          <a:effectLst/>
                          <a:latin typeface="Times New Roman" panose="02020603050405020304" pitchFamily="18" charset="0"/>
                          <a:ea typeface="+mn-ea"/>
                          <a:cs typeface="Times New Roman" panose="02020603050405020304" pitchFamily="18" charset="0"/>
                        </a:rPr>
                        <a:t>1</a:t>
                      </a:r>
                      <a:endParaRPr lang="en-US" altLang="zh-CN"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中山市众盈光学有限公司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模具</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1,052,394.47 </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16.72%</a:t>
                      </a:r>
                    </a:p>
                  </a:txBody>
                  <a:tcPr marL="5443" marR="5443" marT="5443" marB="0" anchor="ctr"/>
                </a:tc>
                <a:extLst>
                  <a:ext uri="{0D108BD9-81ED-4DB2-BD59-A6C34878D82A}">
                    <a16:rowId xmlns="" xmlns:a16="http://schemas.microsoft.com/office/drawing/2014/main" val="10002"/>
                  </a:ext>
                </a:extLst>
              </a:tr>
              <a:tr h="330591">
                <a:tc>
                  <a:txBody>
                    <a:bodyPr/>
                    <a:lstStyle/>
                    <a:p>
                      <a:pPr algn="ctr" fontAlgn="b">
                        <a:lnSpc>
                          <a:spcPct val="150000"/>
                        </a:lnSpc>
                      </a:pPr>
                      <a:r>
                        <a:rPr lang="is-IS" sz="1200" u="none" strike="noStrike" dirty="0">
                          <a:effectLst/>
                          <a:latin typeface="Times New Roman" panose="02020603050405020304" pitchFamily="18" charset="0"/>
                          <a:ea typeface="+mn-ea"/>
                          <a:cs typeface="Times New Roman" panose="02020603050405020304" pitchFamily="18" charset="0"/>
                        </a:rPr>
                        <a:t>2</a:t>
                      </a:r>
                      <a:endParaRPr lang="is-IS"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深圳威洛博机器人有限公司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直线模组</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763,888.00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12.14%</a:t>
                      </a:r>
                    </a:p>
                  </a:txBody>
                  <a:tcPr marL="5443" marR="5443" marT="5443" marB="0" anchor="ctr"/>
                </a:tc>
                <a:extLst>
                  <a:ext uri="{0D108BD9-81ED-4DB2-BD59-A6C34878D82A}">
                    <a16:rowId xmlns="" xmlns:a16="http://schemas.microsoft.com/office/drawing/2014/main" val="10003"/>
                  </a:ext>
                </a:extLst>
              </a:tr>
              <a:tr h="330591">
                <a:tc>
                  <a:txBody>
                    <a:bodyPr/>
                    <a:lstStyle/>
                    <a:p>
                      <a:pPr algn="ctr" fontAlgn="b">
                        <a:lnSpc>
                          <a:spcPct val="150000"/>
                        </a:lnSpc>
                      </a:pPr>
                      <a:r>
                        <a:rPr lang="en-US" altLang="zh-CN" sz="1200" u="none" strike="noStrike" dirty="0">
                          <a:effectLst/>
                          <a:latin typeface="Times New Roman" panose="02020603050405020304" pitchFamily="18" charset="0"/>
                          <a:ea typeface="+mn-ea"/>
                          <a:cs typeface="Times New Roman" panose="02020603050405020304" pitchFamily="18" charset="0"/>
                        </a:rPr>
                        <a:t>3</a:t>
                      </a:r>
                      <a:endParaRPr lang="en-US" altLang="zh-CN"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深圳楚控自动化科技有限公司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电机</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696,700.00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11.07%</a:t>
                      </a:r>
                    </a:p>
                  </a:txBody>
                  <a:tcPr marL="5443" marR="5443" marT="5443" marB="0" anchor="ctr"/>
                </a:tc>
                <a:extLst>
                  <a:ext uri="{0D108BD9-81ED-4DB2-BD59-A6C34878D82A}">
                    <a16:rowId xmlns="" xmlns:a16="http://schemas.microsoft.com/office/drawing/2014/main" val="10004"/>
                  </a:ext>
                </a:extLst>
              </a:tr>
              <a:tr h="330591">
                <a:tc>
                  <a:txBody>
                    <a:bodyPr/>
                    <a:lstStyle/>
                    <a:p>
                      <a:pPr algn="ctr" fontAlgn="b">
                        <a:lnSpc>
                          <a:spcPct val="150000"/>
                        </a:lnSpc>
                      </a:pPr>
                      <a:r>
                        <a:rPr lang="en-US" altLang="zh-CN" sz="1200" u="none" strike="noStrike" dirty="0">
                          <a:effectLst/>
                          <a:latin typeface="Times New Roman" panose="02020603050405020304" pitchFamily="18" charset="0"/>
                          <a:ea typeface="+mn-ea"/>
                          <a:cs typeface="Times New Roman" panose="02020603050405020304" pitchFamily="18" charset="0"/>
                        </a:rPr>
                        <a:t>4</a:t>
                      </a:r>
                      <a:endParaRPr lang="en-US" altLang="zh-CN"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无锡天芯互联科技有限公司</a:t>
                      </a:r>
                    </a:p>
                  </a:txBody>
                  <a:tcPr marL="5443" marR="5443" marT="544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PCB</a:t>
                      </a:r>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及</a:t>
                      </a:r>
                      <a:r>
                        <a:rPr lang="en-US" sz="1100" b="0" i="0" u="none" strike="noStrike">
                          <a:solidFill>
                            <a:srgbClr val="000000"/>
                          </a:solidFill>
                          <a:effectLst/>
                          <a:latin typeface="Times New Roman" panose="02020603050405020304" pitchFamily="18" charset="0"/>
                          <a:cs typeface="Times New Roman" panose="02020603050405020304" pitchFamily="18" charset="0"/>
                        </a:rPr>
                        <a:t>PCBA</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689,194.76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10.95%</a:t>
                      </a:r>
                    </a:p>
                  </a:txBody>
                  <a:tcPr marL="5443" marR="5443" marT="5443" marB="0" anchor="ctr"/>
                </a:tc>
                <a:extLst>
                  <a:ext uri="{0D108BD9-81ED-4DB2-BD59-A6C34878D82A}">
                    <a16:rowId xmlns="" xmlns:a16="http://schemas.microsoft.com/office/drawing/2014/main" val="10005"/>
                  </a:ext>
                </a:extLst>
              </a:tr>
              <a:tr h="330591">
                <a:tc>
                  <a:txBody>
                    <a:bodyPr/>
                    <a:lstStyle/>
                    <a:p>
                      <a:pPr algn="ctr" fontAlgn="b">
                        <a:lnSpc>
                          <a:spcPct val="150000"/>
                        </a:lnSpc>
                      </a:pPr>
                      <a:r>
                        <a:rPr lang="en-US" altLang="zh-CN" sz="1200" u="none" strike="noStrike" dirty="0">
                          <a:effectLst/>
                          <a:latin typeface="Times New Roman" panose="02020603050405020304" pitchFamily="18" charset="0"/>
                          <a:ea typeface="+mn-ea"/>
                          <a:cs typeface="Times New Roman" panose="02020603050405020304" pitchFamily="18" charset="0"/>
                        </a:rPr>
                        <a:t>5</a:t>
                      </a:r>
                      <a:endParaRPr lang="en-US" altLang="zh-CN"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深圳市三瑞机械有限公司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机架组件</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600,514.82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9.54%</a:t>
                      </a:r>
                    </a:p>
                  </a:txBody>
                  <a:tcPr marL="5443" marR="5443" marT="5443" marB="0" anchor="ctr"/>
                </a:tc>
                <a:extLst>
                  <a:ext uri="{0D108BD9-81ED-4DB2-BD59-A6C34878D82A}">
                    <a16:rowId xmlns="" xmlns:a16="http://schemas.microsoft.com/office/drawing/2014/main" val="10006"/>
                  </a:ext>
                </a:extLst>
              </a:tr>
              <a:tr h="330591">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6</a:t>
                      </a:r>
                    </a:p>
                  </a:txBody>
                  <a:tcPr marL="9525" marR="9525" marT="9525"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深圳市入江电机设备有限公司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电机</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531,298.40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8.44%</a:t>
                      </a:r>
                    </a:p>
                  </a:txBody>
                  <a:tcPr marL="5443" marR="5443" marT="5443" marB="0" anchor="ctr"/>
                </a:tc>
                <a:extLst>
                  <a:ext uri="{0D108BD9-81ED-4DB2-BD59-A6C34878D82A}">
                    <a16:rowId xmlns="" xmlns:a16="http://schemas.microsoft.com/office/drawing/2014/main" val="10008"/>
                  </a:ext>
                </a:extLst>
              </a:tr>
              <a:tr h="330591">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7</a:t>
                      </a:r>
                    </a:p>
                  </a:txBody>
                  <a:tcPr marL="9525" marR="9525" marT="9525"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北京宝伦数控技术有限公司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运动控制器</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530,000.00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8.42%</a:t>
                      </a:r>
                    </a:p>
                  </a:txBody>
                  <a:tcPr marL="5443" marR="5443" marT="5443" marB="0" anchor="ctr"/>
                </a:tc>
                <a:extLst>
                  <a:ext uri="{0D108BD9-81ED-4DB2-BD59-A6C34878D82A}">
                    <a16:rowId xmlns="" xmlns:a16="http://schemas.microsoft.com/office/drawing/2014/main" val="10009"/>
                  </a:ext>
                </a:extLst>
              </a:tr>
              <a:tr h="330591">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8</a:t>
                      </a:r>
                    </a:p>
                  </a:txBody>
                  <a:tcPr marL="9525" marR="9525" marT="9525"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东莞市建宝实业有限公司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五金制品</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492,244.18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7.82%</a:t>
                      </a:r>
                    </a:p>
                  </a:txBody>
                  <a:tcPr marL="5443" marR="5443" marT="5443" marB="0" anchor="ctr"/>
                </a:tc>
                <a:extLst>
                  <a:ext uri="{0D108BD9-81ED-4DB2-BD59-A6C34878D82A}">
                    <a16:rowId xmlns="" xmlns:a16="http://schemas.microsoft.com/office/drawing/2014/main" val="10010"/>
                  </a:ext>
                </a:extLst>
              </a:tr>
              <a:tr h="330591">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9</a:t>
                      </a:r>
                    </a:p>
                  </a:txBody>
                  <a:tcPr marL="9525" marR="9525" marT="9525"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深圳市顺拓微电子科技有限公司</a:t>
                      </a:r>
                    </a:p>
                  </a:txBody>
                  <a:tcPr marL="5443" marR="5443" marT="544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IC</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478,440.00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7.60%</a:t>
                      </a:r>
                    </a:p>
                  </a:txBody>
                  <a:tcPr marL="5443" marR="5443" marT="5443" marB="0" anchor="ctr"/>
                </a:tc>
                <a:extLst>
                  <a:ext uri="{0D108BD9-81ED-4DB2-BD59-A6C34878D82A}">
                    <a16:rowId xmlns="" xmlns:a16="http://schemas.microsoft.com/office/drawing/2014/main" val="10011"/>
                  </a:ext>
                </a:extLst>
              </a:tr>
              <a:tr h="330591">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10</a:t>
                      </a:r>
                    </a:p>
                  </a:txBody>
                  <a:tcPr marL="9525" marR="9525" marT="9525"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惠州亿纬创能电池有限公司</a:t>
                      </a:r>
                    </a:p>
                  </a:txBody>
                  <a:tcPr marL="5443" marR="5443" marT="5443"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锂电池</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460,030.00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7.31%</a:t>
                      </a:r>
                    </a:p>
                  </a:txBody>
                  <a:tcPr marL="5443" marR="5443" marT="5443" marB="0" anchor="ctr"/>
                </a:tc>
                <a:extLst>
                  <a:ext uri="{0D108BD9-81ED-4DB2-BD59-A6C34878D82A}">
                    <a16:rowId xmlns="" xmlns:a16="http://schemas.microsoft.com/office/drawing/2014/main" val="10012"/>
                  </a:ext>
                </a:extLst>
              </a:tr>
              <a:tr h="330591">
                <a:tc>
                  <a:txBody>
                    <a:bodyPr/>
                    <a:lstStyle/>
                    <a:p>
                      <a:pPr algn="ctr" fontAlgn="b">
                        <a:lnSpc>
                          <a:spcPct val="150000"/>
                        </a:lnSpc>
                      </a:pPr>
                      <a:r>
                        <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rPr>
                        <a:t>合计</a:t>
                      </a:r>
                    </a:p>
                  </a:txBody>
                  <a:tcPr marL="5019" marR="5019" marT="5019" marB="0" anchor="ctr">
                    <a:solidFill>
                      <a:schemeClr val="accent1"/>
                    </a:solidFill>
                  </a:tcPr>
                </a:tc>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　</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　</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marL="0" algn="r" defTabSz="913765" rtl="0" eaLnBrk="1" fontAlgn="b" latinLnBrk="0" hangingPunct="1">
                        <a:lnSpc>
                          <a:spcPct val="150000"/>
                        </a:lnSpc>
                      </a:pPr>
                      <a:r>
                        <a:rPr lang="en-US" sz="1200" b="1" u="none" strike="noStrike" kern="1200" dirty="0">
                          <a:solidFill>
                            <a:schemeClr val="bg1"/>
                          </a:solidFill>
                          <a:effectLst/>
                          <a:latin typeface="Times New Roman" panose="02020603050405020304" pitchFamily="18" charset="0"/>
                          <a:ea typeface="+mn-ea"/>
                          <a:cs typeface="Times New Roman" panose="02020603050405020304" pitchFamily="18" charset="0"/>
                        </a:rPr>
                        <a:t>6,294,704.63</a:t>
                      </a:r>
                      <a:r>
                        <a:rPr lang="en-US" sz="1200" b="1"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p>
                  </a:txBody>
                  <a:tcPr marL="9525" marR="9525" marT="9525" marB="0" anchor="ctr">
                    <a:solidFill>
                      <a:schemeClr val="accent1"/>
                    </a:solidFill>
                  </a:tcPr>
                </a:tc>
                <a:tc>
                  <a:txBody>
                    <a:bodyPr/>
                    <a:lstStyle/>
                    <a:p>
                      <a:pPr algn="r" fontAlgn="ctr"/>
                      <a:r>
                        <a:rPr lang="en-US" altLang="zh-CN" sz="1100" b="1" i="0" u="none" strike="noStrike" dirty="0">
                          <a:solidFill>
                            <a:schemeClr val="bg1"/>
                          </a:solidFill>
                          <a:effectLst/>
                          <a:latin typeface="Times New Roman" panose="02020603050405020304" pitchFamily="18" charset="0"/>
                          <a:cs typeface="Times New Roman" panose="02020603050405020304" pitchFamily="18" charset="0"/>
                        </a:rPr>
                        <a:t>100.00%</a:t>
                      </a:r>
                    </a:p>
                  </a:txBody>
                  <a:tcPr marL="5443" marR="5443" marT="5443" marB="0" anchor="ctr">
                    <a:solidFill>
                      <a:schemeClr val="accent1"/>
                    </a:solidFill>
                  </a:tcPr>
                </a:tc>
                <a:extLst>
                  <a:ext uri="{0D108BD9-81ED-4DB2-BD59-A6C34878D82A}">
                    <a16:rowId xmlns="" xmlns:a16="http://schemas.microsoft.com/office/drawing/2014/main" val="10014"/>
                  </a:ext>
                </a:extLst>
              </a:tr>
            </a:tbl>
          </a:graphicData>
        </a:graphic>
      </p:graphicFrame>
      <p:sp>
        <p:nvSpPr>
          <p:cNvPr id="5" name="Rectangle 9">
            <a:extLst>
              <a:ext uri="{FF2B5EF4-FFF2-40B4-BE49-F238E27FC236}">
                <a16:creationId xmlns="" xmlns:a16="http://schemas.microsoft.com/office/drawing/2014/main" id="{953B3460-1492-4F39-8728-72CE35187D79}"/>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3 </a:t>
            </a:r>
            <a:r>
              <a:rPr lang="zh-CN" altLang="en-US" sz="2000" b="1" dirty="0">
                <a:solidFill>
                  <a:prstClr val="white"/>
                </a:solidFill>
                <a:latin typeface="+mj-ea"/>
                <a:ea typeface="+mj-ea"/>
                <a:cs typeface="Times New Roman" pitchFamily="18" charset="0"/>
              </a:rPr>
              <a:t>采购</a:t>
            </a:r>
            <a:r>
              <a:rPr lang="zh-CN" altLang="en-US" sz="2000" b="1" dirty="0">
                <a:solidFill>
                  <a:prstClr val="white"/>
                </a:solidFill>
                <a:latin typeface="+mj-ea"/>
                <a:cs typeface="Times New Roman" pitchFamily="18" charset="0"/>
              </a:rPr>
              <a:t>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ea typeface="华文楷体" panose="02010600040101010101" pitchFamily="2" charset="-122"/>
                <a:cs typeface="Times New Roman" pitchFamily="18" charset="0"/>
                <a:sym typeface="Times New Roman" panose="02020503050405090304"/>
              </a:rPr>
              <a:t>前十大供应商</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17551301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031154780"/>
              </p:ext>
            </p:extLst>
          </p:nvPr>
        </p:nvGraphicFramePr>
        <p:xfrm>
          <a:off x="839793" y="1296238"/>
          <a:ext cx="7767880" cy="4246294"/>
        </p:xfrm>
        <a:graphic>
          <a:graphicData uri="http://schemas.openxmlformats.org/drawingml/2006/table">
            <a:tbl>
              <a:tblPr>
                <a:tableStyleId>{9D7B26C5-4107-4FEC-AEDC-1716B250A1EF}</a:tableStyleId>
              </a:tblPr>
              <a:tblGrid>
                <a:gridCol w="1432836">
                  <a:extLst>
                    <a:ext uri="{9D8B030D-6E8A-4147-A177-3AD203B41FA5}">
                      <a16:colId xmlns="" xmlns:a16="http://schemas.microsoft.com/office/drawing/2014/main" val="20000"/>
                    </a:ext>
                  </a:extLst>
                </a:gridCol>
                <a:gridCol w="2036536">
                  <a:extLst>
                    <a:ext uri="{9D8B030D-6E8A-4147-A177-3AD203B41FA5}">
                      <a16:colId xmlns="" xmlns:a16="http://schemas.microsoft.com/office/drawing/2014/main" val="20001"/>
                    </a:ext>
                  </a:extLst>
                </a:gridCol>
                <a:gridCol w="1432836">
                  <a:extLst>
                    <a:ext uri="{9D8B030D-6E8A-4147-A177-3AD203B41FA5}">
                      <a16:colId xmlns="" xmlns:a16="http://schemas.microsoft.com/office/drawing/2014/main" val="20002"/>
                    </a:ext>
                  </a:extLst>
                </a:gridCol>
                <a:gridCol w="1432836">
                  <a:extLst>
                    <a:ext uri="{9D8B030D-6E8A-4147-A177-3AD203B41FA5}">
                      <a16:colId xmlns="" xmlns:a16="http://schemas.microsoft.com/office/drawing/2014/main" val="20004"/>
                    </a:ext>
                  </a:extLst>
                </a:gridCol>
                <a:gridCol w="1432836">
                  <a:extLst>
                    <a:ext uri="{9D8B030D-6E8A-4147-A177-3AD203B41FA5}">
                      <a16:colId xmlns="" xmlns:a16="http://schemas.microsoft.com/office/drawing/2014/main" val="20005"/>
                    </a:ext>
                  </a:extLst>
                </a:gridCol>
              </a:tblGrid>
              <a:tr h="326638">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序号</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供应商名称 </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采购货物名称</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采购成本（元）</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rPr>
                        <a:t>采购占比</a:t>
                      </a:r>
                    </a:p>
                  </a:txBody>
                  <a:tcPr marL="5019" marR="5019" marT="5019" marB="0" anchor="ctr">
                    <a:solidFill>
                      <a:schemeClr val="accent1"/>
                    </a:solidFill>
                  </a:tcPr>
                </a:tc>
                <a:extLst>
                  <a:ext uri="{0D108BD9-81ED-4DB2-BD59-A6C34878D82A}">
                    <a16:rowId xmlns="" xmlns:a16="http://schemas.microsoft.com/office/drawing/2014/main" val="10000"/>
                  </a:ext>
                </a:extLst>
              </a:tr>
              <a:tr h="326638">
                <a:tc>
                  <a:txBody>
                    <a:bodyPr/>
                    <a:lstStyle/>
                    <a:p>
                      <a:pPr algn="ctr" fontAlgn="b">
                        <a:lnSpc>
                          <a:spcPct val="150000"/>
                        </a:lnSpc>
                      </a:pPr>
                      <a:r>
                        <a:rPr lang="is-IS" sz="1200" b="1" u="none" strike="noStrike" dirty="0">
                          <a:effectLst/>
                          <a:latin typeface="Times New Roman" panose="02020603050405020304" pitchFamily="18" charset="0"/>
                          <a:ea typeface="+mn-ea"/>
                          <a:cs typeface="Times New Roman" panose="02020603050405020304" pitchFamily="18" charset="0"/>
                        </a:rPr>
                        <a:t>2018年度</a:t>
                      </a:r>
                      <a:endParaRPr lang="is-IS" sz="1200" b="1"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l" fontAlgn="b">
                        <a:lnSpc>
                          <a:spcPct val="150000"/>
                        </a:lnSpc>
                      </a:pPr>
                      <a:r>
                        <a:rPr lang="en-US" sz="1000" b="0" i="0" u="none" strike="noStrike" dirty="0">
                          <a:effectLst/>
                          <a:latin typeface="Times New Roman" panose="02020603050405020304" pitchFamily="18" charset="0"/>
                          <a:cs typeface="Times New Roman" panose="02020603050405020304" pitchFamily="18" charset="0"/>
                        </a:rPr>
                        <a:t> </a:t>
                      </a:r>
                    </a:p>
                  </a:txBody>
                  <a:tcPr marL="9525" marR="9525" marT="9525" marB="0" anchor="b"/>
                </a:tc>
                <a:tc>
                  <a:txBody>
                    <a:bodyPr/>
                    <a:lstStyle/>
                    <a:p>
                      <a:pPr algn="ctr" fontAlgn="b">
                        <a:lnSpc>
                          <a:spcPct val="150000"/>
                        </a:lnSpc>
                      </a:pPr>
                      <a:r>
                        <a:rPr lang="zh-CN" altLang="en-US" sz="1200" u="none" strike="noStrike">
                          <a:effectLst/>
                          <a:latin typeface="Times New Roman" panose="02020603050405020304" pitchFamily="18" charset="0"/>
                          <a:ea typeface="+mn-ea"/>
                          <a:cs typeface="Times New Roman" panose="02020603050405020304" pitchFamily="18" charset="0"/>
                        </a:rPr>
                        <a:t>　</a:t>
                      </a:r>
                      <a:endParaRPr lang="zh-CN" altLang="en-US" sz="1200" b="0" i="0" u="none" strike="noStrike">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lnSpc>
                          <a:spcPct val="150000"/>
                        </a:lnSpc>
                      </a:pPr>
                      <a:r>
                        <a:rPr lang="zh-CN" altLang="en-US" sz="1200" u="none" strike="noStrike" dirty="0">
                          <a:effectLst/>
                          <a:latin typeface="Times New Roman" panose="02020603050405020304" pitchFamily="18" charset="0"/>
                          <a:ea typeface="+mn-ea"/>
                          <a:cs typeface="Times New Roman" panose="02020603050405020304" pitchFamily="18" charset="0"/>
                        </a:rPr>
                        <a:t>　</a:t>
                      </a:r>
                      <a:endParaRPr lang="zh-CN" altLang="en-US"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lnSpc>
                          <a:spcPct val="150000"/>
                        </a:lnSpc>
                      </a:pPr>
                      <a:endParaRPr lang="zh-CN" altLang="en-US"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extLst>
                  <a:ext uri="{0D108BD9-81ED-4DB2-BD59-A6C34878D82A}">
                    <a16:rowId xmlns="" xmlns:a16="http://schemas.microsoft.com/office/drawing/2014/main" val="10001"/>
                  </a:ext>
                </a:extLst>
              </a:tr>
              <a:tr h="326638">
                <a:tc>
                  <a:txBody>
                    <a:bodyPr/>
                    <a:lstStyle/>
                    <a:p>
                      <a:pPr algn="ctr" fontAlgn="b">
                        <a:lnSpc>
                          <a:spcPct val="150000"/>
                        </a:lnSpc>
                      </a:pPr>
                      <a:r>
                        <a:rPr lang="en-US" altLang="zh-CN" sz="1200" u="none" strike="noStrike" dirty="0">
                          <a:effectLst/>
                          <a:latin typeface="Times New Roman" panose="02020603050405020304" pitchFamily="18" charset="0"/>
                          <a:ea typeface="+mn-ea"/>
                          <a:cs typeface="Times New Roman" panose="02020603050405020304" pitchFamily="18" charset="0"/>
                        </a:rPr>
                        <a:t>1</a:t>
                      </a:r>
                      <a:endParaRPr lang="en-US" altLang="zh-CN"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深圳市特莱斯光学有限公司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镜头</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562,833.73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25.04%</a:t>
                      </a:r>
                    </a:p>
                  </a:txBody>
                  <a:tcPr marL="5443" marR="5443" marT="5443" marB="0" anchor="ctr"/>
                </a:tc>
                <a:extLst>
                  <a:ext uri="{0D108BD9-81ED-4DB2-BD59-A6C34878D82A}">
                    <a16:rowId xmlns="" xmlns:a16="http://schemas.microsoft.com/office/drawing/2014/main" val="10002"/>
                  </a:ext>
                </a:extLst>
              </a:tr>
              <a:tr h="326638">
                <a:tc>
                  <a:txBody>
                    <a:bodyPr/>
                    <a:lstStyle/>
                    <a:p>
                      <a:pPr algn="ctr" fontAlgn="b">
                        <a:lnSpc>
                          <a:spcPct val="150000"/>
                        </a:lnSpc>
                      </a:pPr>
                      <a:r>
                        <a:rPr lang="is-IS" sz="1200" u="none" strike="noStrike" dirty="0">
                          <a:effectLst/>
                          <a:latin typeface="Times New Roman" panose="02020603050405020304" pitchFamily="18" charset="0"/>
                          <a:ea typeface="+mn-ea"/>
                          <a:cs typeface="Times New Roman" panose="02020603050405020304" pitchFamily="18" charset="0"/>
                        </a:rPr>
                        <a:t>2</a:t>
                      </a:r>
                      <a:endParaRPr lang="is-IS"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无锡天芯互联科技有限公司</a:t>
                      </a:r>
                    </a:p>
                  </a:txBody>
                  <a:tcPr marL="5443" marR="5443" marT="544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PCB</a:t>
                      </a:r>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及</a:t>
                      </a:r>
                      <a:r>
                        <a:rPr lang="en-US" sz="1100" b="0" i="0" u="none" strike="noStrike">
                          <a:solidFill>
                            <a:srgbClr val="000000"/>
                          </a:solidFill>
                          <a:effectLst/>
                          <a:latin typeface="Times New Roman" panose="02020603050405020304" pitchFamily="18" charset="0"/>
                          <a:cs typeface="Times New Roman" panose="02020603050405020304" pitchFamily="18" charset="0"/>
                        </a:rPr>
                        <a:t>PCBA</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401,225.00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17.85%</a:t>
                      </a:r>
                    </a:p>
                  </a:txBody>
                  <a:tcPr marL="5443" marR="5443" marT="5443" marB="0" anchor="ctr"/>
                </a:tc>
                <a:extLst>
                  <a:ext uri="{0D108BD9-81ED-4DB2-BD59-A6C34878D82A}">
                    <a16:rowId xmlns="" xmlns:a16="http://schemas.microsoft.com/office/drawing/2014/main" val="10003"/>
                  </a:ext>
                </a:extLst>
              </a:tr>
              <a:tr h="326638">
                <a:tc>
                  <a:txBody>
                    <a:bodyPr/>
                    <a:lstStyle/>
                    <a:p>
                      <a:pPr algn="ctr" fontAlgn="b">
                        <a:lnSpc>
                          <a:spcPct val="150000"/>
                        </a:lnSpc>
                      </a:pPr>
                      <a:r>
                        <a:rPr lang="en-US" altLang="zh-CN" sz="1200" b="1" u="none" strike="noStrike" dirty="0">
                          <a:solidFill>
                            <a:schemeClr val="tx1"/>
                          </a:solidFill>
                          <a:effectLst/>
                          <a:latin typeface="Times New Roman" panose="02020603050405020304" pitchFamily="18" charset="0"/>
                          <a:ea typeface="+mn-ea"/>
                          <a:cs typeface="Times New Roman" panose="02020603050405020304" pitchFamily="18" charset="0"/>
                        </a:rPr>
                        <a:t>3</a:t>
                      </a:r>
                      <a:endParaRPr lang="en-US" altLang="zh-CN" sz="1200" b="1" i="0" u="none" strike="noStrike" dirty="0">
                        <a:solidFill>
                          <a:schemeClr val="tx1"/>
                        </a:solidFill>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1" i="0" u="none" strike="noStrike" dirty="0">
                          <a:solidFill>
                            <a:schemeClr val="tx1"/>
                          </a:solidFill>
                          <a:effectLst/>
                          <a:latin typeface="Times New Roman" panose="02020603050405020304" pitchFamily="18" charset="0"/>
                          <a:cs typeface="Times New Roman" panose="02020603050405020304" pitchFamily="18" charset="0"/>
                        </a:rPr>
                        <a:t>四川大学华西医院</a:t>
                      </a:r>
                    </a:p>
                  </a:txBody>
                  <a:tcPr marL="5443" marR="5443" marT="5443" marB="0" anchor="ctr"/>
                </a:tc>
                <a:tc>
                  <a:txBody>
                    <a:bodyPr/>
                    <a:lstStyle/>
                    <a:p>
                      <a:pPr algn="ctr" fontAlgn="b"/>
                      <a:r>
                        <a:rPr lang="zh-CN" altLang="en-US" sz="1100" b="1" i="0" u="none" strike="noStrike">
                          <a:solidFill>
                            <a:schemeClr val="tx1"/>
                          </a:solidFill>
                          <a:effectLst/>
                          <a:latin typeface="Times New Roman" panose="02020603050405020304" pitchFamily="18" charset="0"/>
                          <a:cs typeface="Times New Roman" panose="02020603050405020304" pitchFamily="18" charset="0"/>
                        </a:rPr>
                        <a:t>临床测试</a:t>
                      </a:r>
                    </a:p>
                  </a:txBody>
                  <a:tcPr marL="5443" marR="5443" marT="5443" marB="0" anchor="ctr"/>
                </a:tc>
                <a:tc>
                  <a:txBody>
                    <a:bodyPr/>
                    <a:lstStyle/>
                    <a:p>
                      <a:pPr algn="r" fontAlgn="ctr"/>
                      <a:r>
                        <a:rPr lang="en-US" altLang="zh-CN" sz="1100" b="1" i="0" u="none" strike="noStrike" dirty="0">
                          <a:solidFill>
                            <a:schemeClr val="tx1"/>
                          </a:solidFill>
                          <a:effectLst/>
                          <a:latin typeface="Times New Roman" panose="02020603050405020304" pitchFamily="18" charset="0"/>
                          <a:cs typeface="Times New Roman" panose="02020603050405020304" pitchFamily="18" charset="0"/>
                        </a:rPr>
                        <a:t>308,609.34 </a:t>
                      </a:r>
                    </a:p>
                  </a:txBody>
                  <a:tcPr marL="5443" marR="5443" marT="5443" marB="0" anchor="ctr"/>
                </a:tc>
                <a:tc>
                  <a:txBody>
                    <a:bodyPr/>
                    <a:lstStyle/>
                    <a:p>
                      <a:pPr algn="r" fontAlgn="ctr"/>
                      <a:r>
                        <a:rPr lang="en-US" altLang="zh-CN" sz="1100" b="1" i="0" u="none" strike="noStrike" dirty="0">
                          <a:solidFill>
                            <a:schemeClr val="tx1"/>
                          </a:solidFill>
                          <a:effectLst/>
                          <a:latin typeface="Times New Roman" panose="02020603050405020304" pitchFamily="18" charset="0"/>
                          <a:cs typeface="Times New Roman" panose="02020603050405020304" pitchFamily="18" charset="0"/>
                        </a:rPr>
                        <a:t>13.73%</a:t>
                      </a:r>
                    </a:p>
                  </a:txBody>
                  <a:tcPr marL="5443" marR="5443" marT="5443" marB="0" anchor="ctr"/>
                </a:tc>
                <a:extLst>
                  <a:ext uri="{0D108BD9-81ED-4DB2-BD59-A6C34878D82A}">
                    <a16:rowId xmlns="" xmlns:a16="http://schemas.microsoft.com/office/drawing/2014/main" val="10004"/>
                  </a:ext>
                </a:extLst>
              </a:tr>
              <a:tr h="326638">
                <a:tc>
                  <a:txBody>
                    <a:bodyPr/>
                    <a:lstStyle/>
                    <a:p>
                      <a:pPr algn="ctr" fontAlgn="b">
                        <a:lnSpc>
                          <a:spcPct val="150000"/>
                        </a:lnSpc>
                      </a:pPr>
                      <a:r>
                        <a:rPr lang="en-US" altLang="zh-CN" sz="1200" b="1" u="none" strike="noStrike" dirty="0">
                          <a:solidFill>
                            <a:schemeClr val="tx1"/>
                          </a:solidFill>
                          <a:effectLst/>
                          <a:latin typeface="Times New Roman" panose="02020603050405020304" pitchFamily="18" charset="0"/>
                          <a:ea typeface="+mn-ea"/>
                          <a:cs typeface="Times New Roman" panose="02020603050405020304" pitchFamily="18" charset="0"/>
                        </a:rPr>
                        <a:t>4</a:t>
                      </a:r>
                      <a:endParaRPr lang="en-US" altLang="zh-CN" sz="1200" b="1" i="0" u="none" strike="noStrike" dirty="0">
                        <a:solidFill>
                          <a:schemeClr val="tx1"/>
                        </a:solidFill>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1" i="0" u="none" strike="noStrike" dirty="0">
                          <a:solidFill>
                            <a:schemeClr val="tx1"/>
                          </a:solidFill>
                          <a:effectLst/>
                          <a:latin typeface="Times New Roman" panose="02020603050405020304" pitchFamily="18" charset="0"/>
                          <a:cs typeface="Times New Roman" panose="02020603050405020304" pitchFamily="18" charset="0"/>
                        </a:rPr>
                        <a:t>南方医科大学南方医院</a:t>
                      </a:r>
                    </a:p>
                  </a:txBody>
                  <a:tcPr marL="5443" marR="5443" marT="5443" marB="0" anchor="ctr"/>
                </a:tc>
                <a:tc>
                  <a:txBody>
                    <a:bodyPr/>
                    <a:lstStyle/>
                    <a:p>
                      <a:pPr algn="ctr" fontAlgn="b"/>
                      <a:r>
                        <a:rPr lang="zh-CN" altLang="en-US" sz="1100" b="1" i="0" u="none" strike="noStrike" dirty="0">
                          <a:solidFill>
                            <a:schemeClr val="tx1"/>
                          </a:solidFill>
                          <a:effectLst/>
                          <a:latin typeface="Times New Roman" panose="02020603050405020304" pitchFamily="18" charset="0"/>
                          <a:cs typeface="Times New Roman" panose="02020603050405020304" pitchFamily="18" charset="0"/>
                        </a:rPr>
                        <a:t>临床测试</a:t>
                      </a:r>
                    </a:p>
                  </a:txBody>
                  <a:tcPr marL="5443" marR="5443" marT="5443" marB="0" anchor="ctr"/>
                </a:tc>
                <a:tc>
                  <a:txBody>
                    <a:bodyPr/>
                    <a:lstStyle/>
                    <a:p>
                      <a:pPr algn="r" fontAlgn="ctr"/>
                      <a:r>
                        <a:rPr lang="en-US" altLang="zh-CN" sz="1100" b="1" i="0" u="none" strike="noStrike" dirty="0">
                          <a:solidFill>
                            <a:schemeClr val="tx1"/>
                          </a:solidFill>
                          <a:effectLst/>
                          <a:latin typeface="Times New Roman" panose="02020603050405020304" pitchFamily="18" charset="0"/>
                          <a:cs typeface="Times New Roman" panose="02020603050405020304" pitchFamily="18" charset="0"/>
                        </a:rPr>
                        <a:t>199,288.00 </a:t>
                      </a:r>
                    </a:p>
                  </a:txBody>
                  <a:tcPr marL="5443" marR="5443" marT="5443" marB="0" anchor="ctr"/>
                </a:tc>
                <a:tc>
                  <a:txBody>
                    <a:bodyPr/>
                    <a:lstStyle/>
                    <a:p>
                      <a:pPr algn="r" fontAlgn="ctr"/>
                      <a:r>
                        <a:rPr lang="en-US" altLang="zh-CN" sz="1100" b="1" i="0" u="none" strike="noStrike" dirty="0">
                          <a:solidFill>
                            <a:schemeClr val="tx1"/>
                          </a:solidFill>
                          <a:effectLst/>
                          <a:latin typeface="Times New Roman" panose="02020603050405020304" pitchFamily="18" charset="0"/>
                          <a:cs typeface="Times New Roman" panose="02020603050405020304" pitchFamily="18" charset="0"/>
                        </a:rPr>
                        <a:t>8.87%</a:t>
                      </a:r>
                    </a:p>
                  </a:txBody>
                  <a:tcPr marL="5443" marR="5443" marT="5443" marB="0" anchor="ctr"/>
                </a:tc>
                <a:extLst>
                  <a:ext uri="{0D108BD9-81ED-4DB2-BD59-A6C34878D82A}">
                    <a16:rowId xmlns="" xmlns:a16="http://schemas.microsoft.com/office/drawing/2014/main" val="10005"/>
                  </a:ext>
                </a:extLst>
              </a:tr>
              <a:tr h="326638">
                <a:tc>
                  <a:txBody>
                    <a:bodyPr/>
                    <a:lstStyle/>
                    <a:p>
                      <a:pPr algn="ctr" fontAlgn="b">
                        <a:lnSpc>
                          <a:spcPct val="150000"/>
                        </a:lnSpc>
                      </a:pPr>
                      <a:r>
                        <a:rPr lang="en-US" altLang="zh-CN" sz="1200" u="none" strike="noStrike" dirty="0">
                          <a:effectLst/>
                          <a:latin typeface="Times New Roman" panose="02020603050405020304" pitchFamily="18" charset="0"/>
                          <a:ea typeface="+mn-ea"/>
                          <a:cs typeface="Times New Roman" panose="02020603050405020304" pitchFamily="18" charset="0"/>
                        </a:rPr>
                        <a:t>5</a:t>
                      </a:r>
                      <a:endParaRPr lang="en-US" altLang="zh-CN"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深圳市鸿鹄翔科技有限公司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电脑</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173,684.93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7.73%</a:t>
                      </a:r>
                    </a:p>
                  </a:txBody>
                  <a:tcPr marL="5443" marR="5443" marT="5443" marB="0" anchor="ctr"/>
                </a:tc>
                <a:extLst>
                  <a:ext uri="{0D108BD9-81ED-4DB2-BD59-A6C34878D82A}">
                    <a16:rowId xmlns="" xmlns:a16="http://schemas.microsoft.com/office/drawing/2014/main" val="10006"/>
                  </a:ext>
                </a:extLst>
              </a:tr>
              <a:tr h="326638">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6</a:t>
                      </a:r>
                    </a:p>
                  </a:txBody>
                  <a:tcPr marL="9525" marR="9525" marT="9525"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深圳市航天星通讯技术有限公司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研发设备购置</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140,000.00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6.23%</a:t>
                      </a:r>
                    </a:p>
                  </a:txBody>
                  <a:tcPr marL="5443" marR="5443" marT="5443" marB="0" anchor="ctr"/>
                </a:tc>
                <a:extLst>
                  <a:ext uri="{0D108BD9-81ED-4DB2-BD59-A6C34878D82A}">
                    <a16:rowId xmlns="" xmlns:a16="http://schemas.microsoft.com/office/drawing/2014/main" val="10008"/>
                  </a:ext>
                </a:extLst>
              </a:tr>
              <a:tr h="326638">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7</a:t>
                      </a:r>
                    </a:p>
                  </a:txBody>
                  <a:tcPr marL="9525" marR="9525" marT="9525"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深圳市中意法电子科技有限公司</a:t>
                      </a:r>
                    </a:p>
                  </a:txBody>
                  <a:tcPr marL="5443" marR="5443" marT="5443"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电子料</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132,839.15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5.91%</a:t>
                      </a:r>
                    </a:p>
                  </a:txBody>
                  <a:tcPr marL="5443" marR="5443" marT="5443" marB="0" anchor="ctr"/>
                </a:tc>
                <a:extLst>
                  <a:ext uri="{0D108BD9-81ED-4DB2-BD59-A6C34878D82A}">
                    <a16:rowId xmlns="" xmlns:a16="http://schemas.microsoft.com/office/drawing/2014/main" val="10009"/>
                  </a:ext>
                </a:extLst>
              </a:tr>
              <a:tr h="326638">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8</a:t>
                      </a:r>
                    </a:p>
                  </a:txBody>
                  <a:tcPr marL="9525" marR="9525" marT="9525"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深圳市景江净化技术有限公司</a:t>
                      </a:r>
                    </a:p>
                  </a:txBody>
                  <a:tcPr marL="5443" marR="5443" marT="5443"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装修工程</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130,681.00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5.81%</a:t>
                      </a:r>
                    </a:p>
                  </a:txBody>
                  <a:tcPr marL="5443" marR="5443" marT="5443" marB="0" anchor="ctr"/>
                </a:tc>
                <a:extLst>
                  <a:ext uri="{0D108BD9-81ED-4DB2-BD59-A6C34878D82A}">
                    <a16:rowId xmlns="" xmlns:a16="http://schemas.microsoft.com/office/drawing/2014/main" val="10010"/>
                  </a:ext>
                </a:extLst>
              </a:tr>
              <a:tr h="326638">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9</a:t>
                      </a:r>
                    </a:p>
                  </a:txBody>
                  <a:tcPr marL="9525" marR="9525" marT="9525"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东莞市奇傲电子科技有限公司</a:t>
                      </a:r>
                    </a:p>
                  </a:txBody>
                  <a:tcPr marL="5443" marR="5443" marT="5443"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胶囊外壳初包装</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111,386.00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4.96%</a:t>
                      </a:r>
                    </a:p>
                  </a:txBody>
                  <a:tcPr marL="5443" marR="5443" marT="5443" marB="0" anchor="ctr"/>
                </a:tc>
                <a:extLst>
                  <a:ext uri="{0D108BD9-81ED-4DB2-BD59-A6C34878D82A}">
                    <a16:rowId xmlns="" xmlns:a16="http://schemas.microsoft.com/office/drawing/2014/main" val="10011"/>
                  </a:ext>
                </a:extLst>
              </a:tr>
              <a:tr h="326638">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10</a:t>
                      </a:r>
                    </a:p>
                  </a:txBody>
                  <a:tcPr marL="9525" marR="9525" marT="9525"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深圳易凌科技有限公司</a:t>
                      </a:r>
                    </a:p>
                  </a:txBody>
                  <a:tcPr marL="5443" marR="5443" marT="5443"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电子料</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87,354.26 </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3.89%</a:t>
                      </a:r>
                    </a:p>
                  </a:txBody>
                  <a:tcPr marL="5443" marR="5443" marT="5443" marB="0" anchor="ctr"/>
                </a:tc>
                <a:extLst>
                  <a:ext uri="{0D108BD9-81ED-4DB2-BD59-A6C34878D82A}">
                    <a16:rowId xmlns="" xmlns:a16="http://schemas.microsoft.com/office/drawing/2014/main" val="10012"/>
                  </a:ext>
                </a:extLst>
              </a:tr>
              <a:tr h="326638">
                <a:tc>
                  <a:txBody>
                    <a:bodyPr/>
                    <a:lstStyle/>
                    <a:p>
                      <a:pPr algn="ctr" fontAlgn="b">
                        <a:lnSpc>
                          <a:spcPct val="150000"/>
                        </a:lnSpc>
                      </a:pPr>
                      <a:r>
                        <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rPr>
                        <a:t>合计</a:t>
                      </a:r>
                    </a:p>
                  </a:txBody>
                  <a:tcPr marL="5019" marR="5019" marT="5019" marB="0" anchor="ctr">
                    <a:solidFill>
                      <a:schemeClr val="accent1"/>
                    </a:solidFill>
                  </a:tcPr>
                </a:tc>
                <a:tc>
                  <a:txBody>
                    <a:bodyPr/>
                    <a:lstStyle/>
                    <a:p>
                      <a:pPr algn="l" fontAlgn="b"/>
                      <a:r>
                        <a:rPr lang="zh-CN" altLang="en-US" sz="110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5443" marR="5443" marT="5443" marB="0" anchor="b">
                    <a:solidFill>
                      <a:schemeClr val="accent1"/>
                    </a:solidFill>
                  </a:tcPr>
                </a:tc>
                <a:tc>
                  <a:txBody>
                    <a:bodyPr/>
                    <a:lstStyle/>
                    <a:p>
                      <a:pPr algn="l" fontAlgn="b"/>
                      <a:r>
                        <a:rPr lang="zh-CN" altLang="en-US" sz="110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5443" marR="5443" marT="5443" marB="0" anchor="b">
                    <a:solidFill>
                      <a:schemeClr val="accent1"/>
                    </a:solidFill>
                  </a:tcPr>
                </a:tc>
                <a:tc>
                  <a:txBody>
                    <a:bodyPr/>
                    <a:lstStyle/>
                    <a:p>
                      <a:pPr algn="r" fontAlgn="ctr"/>
                      <a:r>
                        <a:rPr lang="en-US" altLang="zh-CN" sz="1100" b="1" i="0" u="none" strike="noStrike" dirty="0">
                          <a:solidFill>
                            <a:schemeClr val="bg1"/>
                          </a:solidFill>
                          <a:effectLst/>
                          <a:latin typeface="Times New Roman" panose="02020603050405020304" pitchFamily="18" charset="0"/>
                          <a:cs typeface="Times New Roman" panose="02020603050405020304" pitchFamily="18" charset="0"/>
                        </a:rPr>
                        <a:t>2,247,901.41</a:t>
                      </a:r>
                      <a:r>
                        <a:rPr lang="en-US" altLang="zh-CN" sz="110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5443" marR="5443" marT="5443" marB="0" anchor="ctr">
                    <a:solidFill>
                      <a:schemeClr val="accent1"/>
                    </a:solidFill>
                  </a:tcPr>
                </a:tc>
                <a:tc>
                  <a:txBody>
                    <a:bodyPr/>
                    <a:lstStyle/>
                    <a:p>
                      <a:pPr algn="r" fontAlgn="ctr"/>
                      <a:r>
                        <a:rPr lang="en-US" altLang="zh-CN" sz="1100" b="1" i="0" u="none" strike="noStrike" dirty="0">
                          <a:solidFill>
                            <a:schemeClr val="bg1"/>
                          </a:solidFill>
                          <a:effectLst/>
                          <a:latin typeface="Times New Roman" panose="02020603050405020304" pitchFamily="18" charset="0"/>
                          <a:cs typeface="Times New Roman" panose="02020603050405020304" pitchFamily="18" charset="0"/>
                        </a:rPr>
                        <a:t>100.00%</a:t>
                      </a:r>
                    </a:p>
                  </a:txBody>
                  <a:tcPr marL="5443" marR="5443" marT="5443" marB="0" anchor="ctr">
                    <a:solidFill>
                      <a:schemeClr val="accent1"/>
                    </a:solidFill>
                  </a:tcPr>
                </a:tc>
                <a:extLst>
                  <a:ext uri="{0D108BD9-81ED-4DB2-BD59-A6C34878D82A}">
                    <a16:rowId xmlns="" xmlns:a16="http://schemas.microsoft.com/office/drawing/2014/main" val="10014"/>
                  </a:ext>
                </a:extLst>
              </a:tr>
            </a:tbl>
          </a:graphicData>
        </a:graphic>
      </p:graphicFrame>
      <p:sp>
        <p:nvSpPr>
          <p:cNvPr id="2" name="文本框 1"/>
          <p:cNvSpPr txBox="1"/>
          <p:nvPr/>
        </p:nvSpPr>
        <p:spPr>
          <a:xfrm>
            <a:off x="2266682" y="5778020"/>
            <a:ext cx="6340991" cy="461665"/>
          </a:xfrm>
          <a:prstGeom prst="rect">
            <a:avLst/>
          </a:prstGeom>
          <a:noFill/>
        </p:spPr>
        <p:txBody>
          <a:bodyPr wrap="square" rtlCol="0">
            <a:spAutoFit/>
          </a:bodyPr>
          <a:lstStyle/>
          <a:p>
            <a:r>
              <a:rPr lang="zh-CN" altLang="en-US" sz="1200" b="1" dirty="0">
                <a:latin typeface="+mn-ea"/>
              </a:rPr>
              <a:t>备注：</a:t>
            </a:r>
            <a:r>
              <a:rPr lang="en-US" altLang="zh-CN" sz="1200" b="1" dirty="0">
                <a:latin typeface="+mn-ea"/>
              </a:rPr>
              <a:t>2018</a:t>
            </a:r>
            <a:r>
              <a:rPr lang="zh-CN" altLang="en-US" sz="1200" b="1" dirty="0">
                <a:latin typeface="+mn-ea"/>
              </a:rPr>
              <a:t>年临床费用在</a:t>
            </a:r>
            <a:r>
              <a:rPr lang="en-US" altLang="zh-CN" sz="1200" b="1" dirty="0">
                <a:latin typeface="+mn-ea"/>
              </a:rPr>
              <a:t>ERP</a:t>
            </a:r>
            <a:r>
              <a:rPr lang="zh-CN" altLang="en-US" sz="1200" b="1" dirty="0">
                <a:latin typeface="+mn-ea"/>
              </a:rPr>
              <a:t>系统录入的时候录到了生产采购中，但实际在财务口径统计时是计入了研发费用。</a:t>
            </a:r>
          </a:p>
        </p:txBody>
      </p:sp>
      <p:sp>
        <p:nvSpPr>
          <p:cNvPr id="5" name="Rectangle 9">
            <a:extLst>
              <a:ext uri="{FF2B5EF4-FFF2-40B4-BE49-F238E27FC236}">
                <a16:creationId xmlns="" xmlns:a16="http://schemas.microsoft.com/office/drawing/2014/main" id="{6C68E629-1992-4949-A948-CBA1771835F4}"/>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3 </a:t>
            </a:r>
            <a:r>
              <a:rPr lang="zh-CN" altLang="en-US" sz="2000" b="1" dirty="0">
                <a:solidFill>
                  <a:prstClr val="white"/>
                </a:solidFill>
                <a:latin typeface="+mj-ea"/>
                <a:ea typeface="+mj-ea"/>
                <a:cs typeface="Times New Roman" pitchFamily="18" charset="0"/>
              </a:rPr>
              <a:t>采购</a:t>
            </a:r>
            <a:r>
              <a:rPr lang="zh-CN" altLang="en-US" sz="2000" b="1" dirty="0">
                <a:solidFill>
                  <a:prstClr val="white"/>
                </a:solidFill>
                <a:latin typeface="+mj-ea"/>
                <a:cs typeface="Times New Roman" pitchFamily="18" charset="0"/>
              </a:rPr>
              <a:t>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ea typeface="华文楷体" panose="02010600040101010101" pitchFamily="2" charset="-122"/>
                <a:cs typeface="Times New Roman" pitchFamily="18" charset="0"/>
                <a:sym typeface="Times New Roman" panose="02020503050405090304"/>
              </a:rPr>
              <a:t>前十大供应商</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18512419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096087262"/>
              </p:ext>
            </p:extLst>
          </p:nvPr>
        </p:nvGraphicFramePr>
        <p:xfrm>
          <a:off x="839793" y="1316334"/>
          <a:ext cx="7767880" cy="4246294"/>
        </p:xfrm>
        <a:graphic>
          <a:graphicData uri="http://schemas.openxmlformats.org/drawingml/2006/table">
            <a:tbl>
              <a:tblPr>
                <a:tableStyleId>{9D7B26C5-4107-4FEC-AEDC-1716B250A1EF}</a:tableStyleId>
              </a:tblPr>
              <a:tblGrid>
                <a:gridCol w="1432836">
                  <a:extLst>
                    <a:ext uri="{9D8B030D-6E8A-4147-A177-3AD203B41FA5}">
                      <a16:colId xmlns="" xmlns:a16="http://schemas.microsoft.com/office/drawing/2014/main" val="20000"/>
                    </a:ext>
                  </a:extLst>
                </a:gridCol>
                <a:gridCol w="2036536">
                  <a:extLst>
                    <a:ext uri="{9D8B030D-6E8A-4147-A177-3AD203B41FA5}">
                      <a16:colId xmlns="" xmlns:a16="http://schemas.microsoft.com/office/drawing/2014/main" val="20001"/>
                    </a:ext>
                  </a:extLst>
                </a:gridCol>
                <a:gridCol w="1432836">
                  <a:extLst>
                    <a:ext uri="{9D8B030D-6E8A-4147-A177-3AD203B41FA5}">
                      <a16:colId xmlns="" xmlns:a16="http://schemas.microsoft.com/office/drawing/2014/main" val="20002"/>
                    </a:ext>
                  </a:extLst>
                </a:gridCol>
                <a:gridCol w="1432836">
                  <a:extLst>
                    <a:ext uri="{9D8B030D-6E8A-4147-A177-3AD203B41FA5}">
                      <a16:colId xmlns="" xmlns:a16="http://schemas.microsoft.com/office/drawing/2014/main" val="20004"/>
                    </a:ext>
                  </a:extLst>
                </a:gridCol>
                <a:gridCol w="1432836">
                  <a:extLst>
                    <a:ext uri="{9D8B030D-6E8A-4147-A177-3AD203B41FA5}">
                      <a16:colId xmlns="" xmlns:a16="http://schemas.microsoft.com/office/drawing/2014/main" val="20005"/>
                    </a:ext>
                  </a:extLst>
                </a:gridCol>
              </a:tblGrid>
              <a:tr h="326638">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序号</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供应商名称 </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采购货物名称</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u="none" strike="noStrike" dirty="0">
                          <a:solidFill>
                            <a:schemeClr val="bg1"/>
                          </a:solidFill>
                          <a:effectLst/>
                          <a:latin typeface="Times New Roman" panose="02020603050405020304" pitchFamily="18" charset="0"/>
                          <a:ea typeface="+mn-ea"/>
                          <a:cs typeface="Times New Roman" panose="02020603050405020304" pitchFamily="18" charset="0"/>
                        </a:rPr>
                        <a:t>采购成本（元）</a:t>
                      </a:r>
                      <a:endPar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5019" marR="5019" marT="5019" marB="0" anchor="ctr">
                    <a:solidFill>
                      <a:schemeClr val="accent1"/>
                    </a:solidFill>
                  </a:tcPr>
                </a:tc>
                <a:tc>
                  <a:txBody>
                    <a:bodyPr/>
                    <a:lstStyle/>
                    <a:p>
                      <a:pPr algn="ctr" fontAlgn="b">
                        <a:lnSpc>
                          <a:spcPct val="150000"/>
                        </a:lnSpc>
                      </a:pPr>
                      <a:r>
                        <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rPr>
                        <a:t>采购占比</a:t>
                      </a:r>
                    </a:p>
                  </a:txBody>
                  <a:tcPr marL="5019" marR="5019" marT="5019" marB="0" anchor="ctr">
                    <a:solidFill>
                      <a:schemeClr val="accent1"/>
                    </a:solidFill>
                  </a:tcPr>
                </a:tc>
                <a:extLst>
                  <a:ext uri="{0D108BD9-81ED-4DB2-BD59-A6C34878D82A}">
                    <a16:rowId xmlns="" xmlns:a16="http://schemas.microsoft.com/office/drawing/2014/main" val="10000"/>
                  </a:ext>
                </a:extLst>
              </a:tr>
              <a:tr h="326638">
                <a:tc>
                  <a:txBody>
                    <a:bodyPr/>
                    <a:lstStyle/>
                    <a:p>
                      <a:pPr algn="ctr" fontAlgn="b">
                        <a:lnSpc>
                          <a:spcPct val="150000"/>
                        </a:lnSpc>
                      </a:pPr>
                      <a:r>
                        <a:rPr lang="is-IS" sz="1200" b="1" u="none" strike="noStrike" dirty="0">
                          <a:effectLst/>
                          <a:latin typeface="Times New Roman" panose="02020603050405020304" pitchFamily="18" charset="0"/>
                          <a:ea typeface="+mn-ea"/>
                          <a:cs typeface="Times New Roman" panose="02020603050405020304" pitchFamily="18" charset="0"/>
                        </a:rPr>
                        <a:t>2017年度</a:t>
                      </a:r>
                      <a:endParaRPr lang="is-IS" sz="1200" b="1"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l" fontAlgn="b">
                        <a:lnSpc>
                          <a:spcPct val="150000"/>
                        </a:lnSpc>
                      </a:pPr>
                      <a:r>
                        <a:rPr lang="en-US" sz="1000" b="0" i="0" u="none" strike="noStrike" dirty="0">
                          <a:effectLst/>
                          <a:latin typeface="Times New Roman" panose="02020603050405020304" pitchFamily="18" charset="0"/>
                          <a:cs typeface="Times New Roman" panose="02020603050405020304" pitchFamily="18" charset="0"/>
                        </a:rPr>
                        <a:t> </a:t>
                      </a:r>
                    </a:p>
                  </a:txBody>
                  <a:tcPr marL="9525" marR="9525" marT="9525" marB="0" anchor="b"/>
                </a:tc>
                <a:tc>
                  <a:txBody>
                    <a:bodyPr/>
                    <a:lstStyle/>
                    <a:p>
                      <a:pPr algn="ctr" fontAlgn="b">
                        <a:lnSpc>
                          <a:spcPct val="150000"/>
                        </a:lnSpc>
                      </a:pPr>
                      <a:r>
                        <a:rPr lang="zh-CN" altLang="en-US" sz="1200" u="none" strike="noStrike">
                          <a:effectLst/>
                          <a:latin typeface="Times New Roman" panose="02020603050405020304" pitchFamily="18" charset="0"/>
                          <a:ea typeface="+mn-ea"/>
                          <a:cs typeface="Times New Roman" panose="02020603050405020304" pitchFamily="18" charset="0"/>
                        </a:rPr>
                        <a:t>　</a:t>
                      </a:r>
                      <a:endParaRPr lang="zh-CN" altLang="en-US" sz="1200" b="0" i="0" u="none" strike="noStrike">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lnSpc>
                          <a:spcPct val="150000"/>
                        </a:lnSpc>
                      </a:pPr>
                      <a:r>
                        <a:rPr lang="zh-CN" altLang="en-US" sz="1200" u="none" strike="noStrike" dirty="0">
                          <a:effectLst/>
                          <a:latin typeface="Times New Roman" panose="02020603050405020304" pitchFamily="18" charset="0"/>
                          <a:ea typeface="+mn-ea"/>
                          <a:cs typeface="Times New Roman" panose="02020603050405020304" pitchFamily="18" charset="0"/>
                        </a:rPr>
                        <a:t>　</a:t>
                      </a:r>
                      <a:endParaRPr lang="zh-CN" altLang="en-US"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lnSpc>
                          <a:spcPct val="150000"/>
                        </a:lnSpc>
                      </a:pPr>
                      <a:endParaRPr lang="zh-CN" altLang="en-US"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extLst>
                  <a:ext uri="{0D108BD9-81ED-4DB2-BD59-A6C34878D82A}">
                    <a16:rowId xmlns="" xmlns:a16="http://schemas.microsoft.com/office/drawing/2014/main" val="10001"/>
                  </a:ext>
                </a:extLst>
              </a:tr>
              <a:tr h="326638">
                <a:tc>
                  <a:txBody>
                    <a:bodyPr/>
                    <a:lstStyle/>
                    <a:p>
                      <a:pPr algn="ctr" fontAlgn="b">
                        <a:lnSpc>
                          <a:spcPct val="150000"/>
                        </a:lnSpc>
                      </a:pPr>
                      <a:r>
                        <a:rPr lang="en-US" altLang="zh-CN" sz="1200" u="none" strike="noStrike" dirty="0">
                          <a:effectLst/>
                          <a:latin typeface="Times New Roman" panose="02020603050405020304" pitchFamily="18" charset="0"/>
                          <a:ea typeface="+mn-ea"/>
                          <a:cs typeface="Times New Roman" panose="02020603050405020304" pitchFamily="18" charset="0"/>
                        </a:rPr>
                        <a:t>1</a:t>
                      </a:r>
                      <a:endParaRPr lang="en-US" altLang="zh-CN"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赫联贸易</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上海</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a:t>
                      </a: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天线插座</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321,679.87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22.31%</a:t>
                      </a:r>
                    </a:p>
                  </a:txBody>
                  <a:tcPr marL="5443" marR="5443" marT="5443" marB="0" anchor="ctr"/>
                </a:tc>
                <a:extLst>
                  <a:ext uri="{0D108BD9-81ED-4DB2-BD59-A6C34878D82A}">
                    <a16:rowId xmlns="" xmlns:a16="http://schemas.microsoft.com/office/drawing/2014/main" val="10002"/>
                  </a:ext>
                </a:extLst>
              </a:tr>
              <a:tr h="326638">
                <a:tc>
                  <a:txBody>
                    <a:bodyPr/>
                    <a:lstStyle/>
                    <a:p>
                      <a:pPr algn="ctr" fontAlgn="b">
                        <a:lnSpc>
                          <a:spcPct val="150000"/>
                        </a:lnSpc>
                      </a:pPr>
                      <a:r>
                        <a:rPr lang="is-IS" sz="1200" u="none" strike="noStrike" dirty="0">
                          <a:effectLst/>
                          <a:latin typeface="Times New Roman" panose="02020603050405020304" pitchFamily="18" charset="0"/>
                          <a:ea typeface="+mn-ea"/>
                          <a:cs typeface="Times New Roman" panose="02020603050405020304" pitchFamily="18" charset="0"/>
                        </a:rPr>
                        <a:t>2</a:t>
                      </a:r>
                      <a:endParaRPr lang="is-IS"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深圳市景江净化技术有限公司</a:t>
                      </a:r>
                    </a:p>
                  </a:txBody>
                  <a:tcPr marL="5443" marR="5443" marT="5443"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装修工程</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224,819.82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15.59%</a:t>
                      </a:r>
                    </a:p>
                  </a:txBody>
                  <a:tcPr marL="5443" marR="5443" marT="5443" marB="0" anchor="ctr"/>
                </a:tc>
                <a:extLst>
                  <a:ext uri="{0D108BD9-81ED-4DB2-BD59-A6C34878D82A}">
                    <a16:rowId xmlns="" xmlns:a16="http://schemas.microsoft.com/office/drawing/2014/main" val="10003"/>
                  </a:ext>
                </a:extLst>
              </a:tr>
              <a:tr h="326638">
                <a:tc>
                  <a:txBody>
                    <a:bodyPr/>
                    <a:lstStyle/>
                    <a:p>
                      <a:pPr algn="ctr" fontAlgn="b">
                        <a:lnSpc>
                          <a:spcPct val="150000"/>
                        </a:lnSpc>
                      </a:pPr>
                      <a:r>
                        <a:rPr lang="en-US" altLang="zh-CN" sz="1200" u="none" strike="noStrike" dirty="0">
                          <a:effectLst/>
                          <a:latin typeface="Times New Roman" panose="02020603050405020304" pitchFamily="18" charset="0"/>
                          <a:ea typeface="+mn-ea"/>
                          <a:cs typeface="Times New Roman" panose="02020603050405020304" pitchFamily="18" charset="0"/>
                        </a:rPr>
                        <a:t>3</a:t>
                      </a:r>
                      <a:endParaRPr lang="en-US" altLang="zh-CN"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深圳市顺拓微电子科技有限公司</a:t>
                      </a:r>
                    </a:p>
                  </a:txBody>
                  <a:tcPr marL="5443" marR="5443" marT="544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IC</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194,400.00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13.48%</a:t>
                      </a:r>
                    </a:p>
                  </a:txBody>
                  <a:tcPr marL="5443" marR="5443" marT="5443" marB="0" anchor="ctr"/>
                </a:tc>
                <a:extLst>
                  <a:ext uri="{0D108BD9-81ED-4DB2-BD59-A6C34878D82A}">
                    <a16:rowId xmlns="" xmlns:a16="http://schemas.microsoft.com/office/drawing/2014/main" val="10004"/>
                  </a:ext>
                </a:extLst>
              </a:tr>
              <a:tr h="326638">
                <a:tc>
                  <a:txBody>
                    <a:bodyPr/>
                    <a:lstStyle/>
                    <a:p>
                      <a:pPr algn="ctr" fontAlgn="b">
                        <a:lnSpc>
                          <a:spcPct val="150000"/>
                        </a:lnSpc>
                      </a:pPr>
                      <a:r>
                        <a:rPr lang="en-US" altLang="zh-CN" sz="1200" u="none" strike="noStrike" dirty="0">
                          <a:effectLst/>
                          <a:latin typeface="Times New Roman" panose="02020603050405020304" pitchFamily="18" charset="0"/>
                          <a:ea typeface="+mn-ea"/>
                          <a:cs typeface="Times New Roman" panose="02020603050405020304" pitchFamily="18" charset="0"/>
                        </a:rPr>
                        <a:t>4</a:t>
                      </a:r>
                      <a:endParaRPr lang="en-US" altLang="zh-CN"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伯东贸易（深圳）有限公司</a:t>
                      </a:r>
                    </a:p>
                  </a:txBody>
                  <a:tcPr marL="5443" marR="5443" marT="5443"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干簧管</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170,000.00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11.79%</a:t>
                      </a:r>
                    </a:p>
                  </a:txBody>
                  <a:tcPr marL="5443" marR="5443" marT="5443" marB="0" anchor="ctr"/>
                </a:tc>
                <a:extLst>
                  <a:ext uri="{0D108BD9-81ED-4DB2-BD59-A6C34878D82A}">
                    <a16:rowId xmlns="" xmlns:a16="http://schemas.microsoft.com/office/drawing/2014/main" val="10005"/>
                  </a:ext>
                </a:extLst>
              </a:tr>
              <a:tr h="326638">
                <a:tc>
                  <a:txBody>
                    <a:bodyPr/>
                    <a:lstStyle/>
                    <a:p>
                      <a:pPr algn="ctr" fontAlgn="b">
                        <a:lnSpc>
                          <a:spcPct val="150000"/>
                        </a:lnSpc>
                      </a:pPr>
                      <a:r>
                        <a:rPr lang="en-US" altLang="zh-CN" sz="1200" u="none" strike="noStrike" dirty="0">
                          <a:effectLst/>
                          <a:latin typeface="Times New Roman" panose="02020603050405020304" pitchFamily="18" charset="0"/>
                          <a:ea typeface="+mn-ea"/>
                          <a:cs typeface="Times New Roman" panose="02020603050405020304" pitchFamily="18" charset="0"/>
                        </a:rPr>
                        <a:t>5</a:t>
                      </a:r>
                      <a:endParaRPr lang="en-US" altLang="zh-CN" sz="1200" b="0" i="0" u="none" strike="noStrike" dirty="0">
                        <a:effectLst/>
                        <a:latin typeface="Times New Roman" panose="02020603050405020304" pitchFamily="18" charset="0"/>
                        <a:ea typeface="+mn-ea"/>
                        <a:cs typeface="Times New Roman" panose="02020603050405020304" pitchFamily="18" charset="0"/>
                      </a:endParaRPr>
                    </a:p>
                  </a:txBody>
                  <a:tcPr marL="5019" marR="5019" marT="5019"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深圳市七科星精密模型有限公司</a:t>
                      </a:r>
                    </a:p>
                  </a:txBody>
                  <a:tcPr marL="5443" marR="5443" marT="5443"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胶囊外壳</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149,100.00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10.34%</a:t>
                      </a:r>
                    </a:p>
                  </a:txBody>
                  <a:tcPr marL="5443" marR="5443" marT="5443" marB="0" anchor="ctr"/>
                </a:tc>
                <a:extLst>
                  <a:ext uri="{0D108BD9-81ED-4DB2-BD59-A6C34878D82A}">
                    <a16:rowId xmlns="" xmlns:a16="http://schemas.microsoft.com/office/drawing/2014/main" val="10006"/>
                  </a:ext>
                </a:extLst>
              </a:tr>
              <a:tr h="326638">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6</a:t>
                      </a:r>
                    </a:p>
                  </a:txBody>
                  <a:tcPr marL="9525" marR="9525" marT="9525"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贵州航舰精密制造有限公司</a:t>
                      </a:r>
                    </a:p>
                  </a:txBody>
                  <a:tcPr marL="5443" marR="5443" marT="5443"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电子料</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94,017.00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6.52%</a:t>
                      </a:r>
                    </a:p>
                  </a:txBody>
                  <a:tcPr marL="5443" marR="5443" marT="5443" marB="0" anchor="ctr"/>
                </a:tc>
                <a:extLst>
                  <a:ext uri="{0D108BD9-81ED-4DB2-BD59-A6C34878D82A}">
                    <a16:rowId xmlns="" xmlns:a16="http://schemas.microsoft.com/office/drawing/2014/main" val="10008"/>
                  </a:ext>
                </a:extLst>
              </a:tr>
              <a:tr h="326638">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7</a:t>
                      </a:r>
                    </a:p>
                  </a:txBody>
                  <a:tcPr marL="9525" marR="9525" marT="9525"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深圳三瑞机械有限公司</a:t>
                      </a:r>
                    </a:p>
                  </a:txBody>
                  <a:tcPr marL="5443" marR="5443" marT="5443"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机架组件</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91,268.04 </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6.33%</a:t>
                      </a:r>
                    </a:p>
                  </a:txBody>
                  <a:tcPr marL="5443" marR="5443" marT="5443" marB="0" anchor="ctr"/>
                </a:tc>
                <a:extLst>
                  <a:ext uri="{0D108BD9-81ED-4DB2-BD59-A6C34878D82A}">
                    <a16:rowId xmlns="" xmlns:a16="http://schemas.microsoft.com/office/drawing/2014/main" val="10009"/>
                  </a:ext>
                </a:extLst>
              </a:tr>
              <a:tr h="326638">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8</a:t>
                      </a:r>
                    </a:p>
                  </a:txBody>
                  <a:tcPr marL="9525" marR="9525" marT="9525"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广州兴森快捷电路科技有限公司</a:t>
                      </a:r>
                    </a:p>
                  </a:txBody>
                  <a:tcPr marL="5443" marR="5443" marT="5443"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PCB</a:t>
                      </a:r>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及</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PCBA</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79,200.50 </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5.49%</a:t>
                      </a:r>
                    </a:p>
                  </a:txBody>
                  <a:tcPr marL="5443" marR="5443" marT="5443" marB="0" anchor="ctr"/>
                </a:tc>
                <a:extLst>
                  <a:ext uri="{0D108BD9-81ED-4DB2-BD59-A6C34878D82A}">
                    <a16:rowId xmlns="" xmlns:a16="http://schemas.microsoft.com/office/drawing/2014/main" val="10010"/>
                  </a:ext>
                </a:extLst>
              </a:tr>
              <a:tr h="326638">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9</a:t>
                      </a:r>
                    </a:p>
                  </a:txBody>
                  <a:tcPr marL="9525" marR="9525" marT="9525"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深圳市固源塑胶制品有限公司</a:t>
                      </a:r>
                    </a:p>
                  </a:txBody>
                  <a:tcPr marL="5443" marR="5443" marT="5443"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胶囊外壳</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59,729.00 </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4.14%</a:t>
                      </a:r>
                    </a:p>
                  </a:txBody>
                  <a:tcPr marL="5443" marR="5443" marT="5443" marB="0" anchor="ctr"/>
                </a:tc>
                <a:extLst>
                  <a:ext uri="{0D108BD9-81ED-4DB2-BD59-A6C34878D82A}">
                    <a16:rowId xmlns="" xmlns:a16="http://schemas.microsoft.com/office/drawing/2014/main" val="10011"/>
                  </a:ext>
                </a:extLst>
              </a:tr>
              <a:tr h="326638">
                <a:tc>
                  <a:txBody>
                    <a:bodyPr/>
                    <a:lstStyle/>
                    <a:p>
                      <a:pPr marL="0" algn="ctr" defTabSz="913765" rtl="0" eaLnBrk="1" fontAlgn="b" latinLnBrk="0" hangingPunct="1">
                        <a:lnSpc>
                          <a:spcPct val="150000"/>
                        </a:lnSpc>
                      </a:pPr>
                      <a:r>
                        <a:rPr lang="en-US" sz="1200" u="none" strike="noStrike" kern="1200" dirty="0">
                          <a:solidFill>
                            <a:schemeClr val="tx1"/>
                          </a:solidFill>
                          <a:effectLst/>
                          <a:latin typeface="Times New Roman" panose="02020603050405020304" pitchFamily="18" charset="0"/>
                          <a:ea typeface="+mn-ea"/>
                          <a:cs typeface="Times New Roman" panose="02020603050405020304" pitchFamily="18" charset="0"/>
                        </a:rPr>
                        <a:t>10</a:t>
                      </a:r>
                    </a:p>
                  </a:txBody>
                  <a:tcPr marL="9525" marR="9525" marT="9525" marB="0" anchor="ctr"/>
                </a:tc>
                <a:tc>
                  <a:txBody>
                    <a:bodyPr/>
                    <a:lstStyle/>
                    <a:p>
                      <a:pPr algn="ctr" fontAlgn="b"/>
                      <a:r>
                        <a:rPr lang="zh-CN" altLang="en-US" sz="1100" b="0" i="0" u="none" strike="noStrike">
                          <a:solidFill>
                            <a:srgbClr val="000000"/>
                          </a:solidFill>
                          <a:effectLst/>
                          <a:latin typeface="Times New Roman" panose="02020603050405020304" pitchFamily="18" charset="0"/>
                          <a:cs typeface="Times New Roman" panose="02020603050405020304" pitchFamily="18" charset="0"/>
                        </a:rPr>
                        <a:t>苏州博莱尔净化设备有限公司</a:t>
                      </a:r>
                    </a:p>
                  </a:txBody>
                  <a:tcPr marL="5443" marR="5443" marT="5443" marB="0" anchor="ctr"/>
                </a:tc>
                <a:tc>
                  <a:txBody>
                    <a:bodyPr/>
                    <a:lstStyle/>
                    <a:p>
                      <a:pPr algn="ctr" fontAlgn="b"/>
                      <a:r>
                        <a:rPr lang="zh-CN" altLang="en-US" sz="1100" b="0" i="0" u="none" strike="noStrike" dirty="0">
                          <a:solidFill>
                            <a:srgbClr val="000000"/>
                          </a:solidFill>
                          <a:effectLst/>
                          <a:latin typeface="Times New Roman" panose="02020603050405020304" pitchFamily="18" charset="0"/>
                          <a:cs typeface="Times New Roman" panose="02020603050405020304" pitchFamily="18" charset="0"/>
                        </a:rPr>
                        <a:t>风机</a:t>
                      </a:r>
                    </a:p>
                  </a:txBody>
                  <a:tcPr marL="5443" marR="5443" marT="5443" marB="0" anchor="ctr"/>
                </a:tc>
                <a:tc>
                  <a:txBody>
                    <a:bodyPr/>
                    <a:lstStyle/>
                    <a:p>
                      <a:pPr algn="r" fontAlgn="ctr"/>
                      <a:r>
                        <a:rPr lang="en-US" altLang="zh-CN" sz="1100" b="0" i="0" u="none" strike="noStrike">
                          <a:solidFill>
                            <a:srgbClr val="000000"/>
                          </a:solidFill>
                          <a:effectLst/>
                          <a:latin typeface="Times New Roman" panose="02020603050405020304" pitchFamily="18" charset="0"/>
                          <a:cs typeface="Times New Roman" panose="02020603050405020304" pitchFamily="18" charset="0"/>
                        </a:rPr>
                        <a:t>57,866.67 </a:t>
                      </a:r>
                    </a:p>
                  </a:txBody>
                  <a:tcPr marL="5443" marR="5443" marT="5443" marB="0" anchor="ctr"/>
                </a:tc>
                <a:tc>
                  <a:txBody>
                    <a:bodyPr/>
                    <a:lstStyle/>
                    <a:p>
                      <a:pPr algn="r" fontAlgn="ct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4.01%</a:t>
                      </a:r>
                    </a:p>
                  </a:txBody>
                  <a:tcPr marL="5443" marR="5443" marT="5443" marB="0" anchor="ctr"/>
                </a:tc>
                <a:extLst>
                  <a:ext uri="{0D108BD9-81ED-4DB2-BD59-A6C34878D82A}">
                    <a16:rowId xmlns="" xmlns:a16="http://schemas.microsoft.com/office/drawing/2014/main" val="10012"/>
                  </a:ext>
                </a:extLst>
              </a:tr>
              <a:tr h="326638">
                <a:tc>
                  <a:txBody>
                    <a:bodyPr/>
                    <a:lstStyle/>
                    <a:p>
                      <a:pPr algn="ctr" fontAlgn="b">
                        <a:lnSpc>
                          <a:spcPct val="150000"/>
                        </a:lnSpc>
                      </a:pPr>
                      <a:r>
                        <a:rPr lang="zh-CN" altLang="en-US" sz="1200" b="1" i="0" u="none" strike="noStrike" dirty="0">
                          <a:solidFill>
                            <a:schemeClr val="bg1"/>
                          </a:solidFill>
                          <a:effectLst/>
                          <a:latin typeface="Times New Roman" panose="02020603050405020304" pitchFamily="18" charset="0"/>
                          <a:ea typeface="+mn-ea"/>
                          <a:cs typeface="Times New Roman" panose="02020603050405020304" pitchFamily="18" charset="0"/>
                        </a:rPr>
                        <a:t>合计</a:t>
                      </a:r>
                    </a:p>
                  </a:txBody>
                  <a:tcPr marL="5019" marR="5019" marT="5019" marB="0" anchor="ctr">
                    <a:solidFill>
                      <a:schemeClr val="accent1"/>
                    </a:solidFill>
                  </a:tcPr>
                </a:tc>
                <a:tc>
                  <a:txBody>
                    <a:bodyPr/>
                    <a:lstStyle/>
                    <a:p>
                      <a:pPr algn="l" fontAlgn="b"/>
                      <a:r>
                        <a:rPr lang="zh-CN" altLang="en-US" sz="110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5443" marR="5443" marT="5443" marB="0" anchor="b">
                    <a:solidFill>
                      <a:schemeClr val="accent1"/>
                    </a:solidFill>
                  </a:tcPr>
                </a:tc>
                <a:tc>
                  <a:txBody>
                    <a:bodyPr/>
                    <a:lstStyle/>
                    <a:p>
                      <a:pPr algn="l" fontAlgn="b"/>
                      <a:r>
                        <a:rPr lang="zh-CN" altLang="en-US" sz="110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5443" marR="5443" marT="5443" marB="0" anchor="b">
                    <a:solidFill>
                      <a:schemeClr val="accent1"/>
                    </a:solidFill>
                  </a:tcPr>
                </a:tc>
                <a:tc>
                  <a:txBody>
                    <a:bodyPr/>
                    <a:lstStyle/>
                    <a:p>
                      <a:pPr algn="r" fontAlgn="ctr"/>
                      <a:r>
                        <a:rPr lang="en-US" altLang="zh-CN" sz="1100" b="1" i="0" u="none" strike="noStrike" dirty="0">
                          <a:solidFill>
                            <a:schemeClr val="bg1"/>
                          </a:solidFill>
                          <a:effectLst/>
                          <a:latin typeface="Times New Roman" panose="02020603050405020304" pitchFamily="18" charset="0"/>
                          <a:cs typeface="Times New Roman" panose="02020603050405020304" pitchFamily="18" charset="0"/>
                        </a:rPr>
                        <a:t>1,442,080.90 </a:t>
                      </a:r>
                    </a:p>
                  </a:txBody>
                  <a:tcPr marL="5443" marR="5443" marT="5443" marB="0" anchor="ctr">
                    <a:solidFill>
                      <a:schemeClr val="accent1"/>
                    </a:solidFill>
                  </a:tcPr>
                </a:tc>
                <a:tc>
                  <a:txBody>
                    <a:bodyPr/>
                    <a:lstStyle/>
                    <a:p>
                      <a:pPr algn="r" fontAlgn="ctr"/>
                      <a:r>
                        <a:rPr lang="en-US" altLang="zh-CN" sz="1100" b="1" i="0" u="none" strike="noStrike" dirty="0">
                          <a:solidFill>
                            <a:schemeClr val="bg1"/>
                          </a:solidFill>
                          <a:effectLst/>
                          <a:latin typeface="Times New Roman" panose="02020603050405020304" pitchFamily="18" charset="0"/>
                          <a:cs typeface="Times New Roman" panose="02020603050405020304" pitchFamily="18" charset="0"/>
                        </a:rPr>
                        <a:t>100.00%</a:t>
                      </a:r>
                    </a:p>
                  </a:txBody>
                  <a:tcPr marL="5443" marR="5443" marT="5443" marB="0" anchor="ctr">
                    <a:solidFill>
                      <a:schemeClr val="accent1"/>
                    </a:solidFill>
                  </a:tcPr>
                </a:tc>
                <a:extLst>
                  <a:ext uri="{0D108BD9-81ED-4DB2-BD59-A6C34878D82A}">
                    <a16:rowId xmlns="" xmlns:a16="http://schemas.microsoft.com/office/drawing/2014/main" val="10014"/>
                  </a:ext>
                </a:extLst>
              </a:tr>
            </a:tbl>
          </a:graphicData>
        </a:graphic>
      </p:graphicFrame>
      <p:sp>
        <p:nvSpPr>
          <p:cNvPr id="5" name="Rectangle 9">
            <a:extLst>
              <a:ext uri="{FF2B5EF4-FFF2-40B4-BE49-F238E27FC236}">
                <a16:creationId xmlns="" xmlns:a16="http://schemas.microsoft.com/office/drawing/2014/main" id="{219315B9-E6B7-4603-A5AB-F02852B1B506}"/>
              </a:ext>
            </a:extLst>
          </p:cNvPr>
          <p:cNvSpPr>
            <a:spLocks noChangeArrowheads="1"/>
          </p:cNvSpPr>
          <p:nvPr/>
        </p:nvSpPr>
        <p:spPr bwMode="auto">
          <a:xfrm>
            <a:off x="1062917" y="319055"/>
            <a:ext cx="7900017" cy="695856"/>
          </a:xfrm>
          <a:prstGeom prst="rect">
            <a:avLst/>
          </a:prstGeom>
          <a:noFill/>
          <a:ln w="9525" algn="ctr">
            <a:noFill/>
            <a:miter lim="800000"/>
          </a:ln>
        </p:spPr>
        <p:txBody>
          <a:bodyPr wrap="square" lIns="79525" tIns="39763" rIns="79525" bIns="39763">
            <a:spAutoFit/>
          </a:bodyPr>
          <a:lstStyle/>
          <a:p>
            <a:pPr marL="74295" indent="-74295" defTabSz="912495" fontAlgn="base">
              <a:spcBef>
                <a:spcPct val="0"/>
              </a:spcBef>
              <a:spcAft>
                <a:spcPct val="0"/>
              </a:spcAft>
              <a:defRPr/>
            </a:pPr>
            <a:r>
              <a:rPr lang="en-US" altLang="zh-CN" sz="2000" b="1" dirty="0">
                <a:solidFill>
                  <a:prstClr val="white"/>
                </a:solidFill>
                <a:latin typeface="+mj-ea"/>
                <a:ea typeface="+mj-ea"/>
                <a:cs typeface="Times New Roman" pitchFamily="18" charset="0"/>
              </a:rPr>
              <a:t>5</a:t>
            </a:r>
            <a:r>
              <a:rPr lang="en-GB" altLang="zh-CN" sz="2000" b="1" dirty="0">
                <a:solidFill>
                  <a:prstClr val="white"/>
                </a:solidFill>
                <a:latin typeface="+mj-ea"/>
                <a:ea typeface="+mj-ea"/>
                <a:cs typeface="Times New Roman" pitchFamily="18" charset="0"/>
              </a:rPr>
              <a:t>.</a:t>
            </a:r>
            <a:r>
              <a:rPr lang="en-US" altLang="zh-CN" sz="2000" b="1" dirty="0">
                <a:solidFill>
                  <a:prstClr val="white"/>
                </a:solidFill>
                <a:latin typeface="+mj-ea"/>
                <a:ea typeface="+mj-ea"/>
                <a:cs typeface="Times New Roman" pitchFamily="18" charset="0"/>
              </a:rPr>
              <a:t>3 </a:t>
            </a:r>
            <a:r>
              <a:rPr lang="zh-CN" altLang="en-US" sz="2000" b="1" dirty="0">
                <a:solidFill>
                  <a:prstClr val="white"/>
                </a:solidFill>
                <a:latin typeface="+mj-ea"/>
                <a:ea typeface="+mj-ea"/>
                <a:cs typeface="Times New Roman" pitchFamily="18" charset="0"/>
              </a:rPr>
              <a:t>采购</a:t>
            </a:r>
            <a:r>
              <a:rPr lang="zh-CN" altLang="en-US" sz="2000" b="1" dirty="0">
                <a:solidFill>
                  <a:prstClr val="white"/>
                </a:solidFill>
                <a:latin typeface="+mj-ea"/>
                <a:cs typeface="Times New Roman" pitchFamily="18" charset="0"/>
              </a:rPr>
              <a:t>情况</a:t>
            </a:r>
            <a:endParaRPr lang="en-US" altLang="zh-CN" sz="2000" b="1" dirty="0">
              <a:solidFill>
                <a:prstClr val="white"/>
              </a:solidFill>
              <a:latin typeface="+mj-ea"/>
              <a:cs typeface="Times New Roman" pitchFamily="18" charset="0"/>
            </a:endParaRPr>
          </a:p>
          <a:p>
            <a:pPr marL="74295" indent="-74295" defTabSz="912495" fontAlgn="base">
              <a:spcBef>
                <a:spcPct val="0"/>
              </a:spcBef>
              <a:spcAft>
                <a:spcPct val="0"/>
              </a:spcAft>
              <a:defRPr/>
            </a:pPr>
            <a:r>
              <a:rPr lang="en-US" altLang="x-none" sz="2000" b="1" dirty="0">
                <a:solidFill>
                  <a:prstClr val="white"/>
                </a:solidFill>
                <a:latin typeface="+mj-ea"/>
                <a:cs typeface="Times New Roman" pitchFamily="18" charset="0"/>
              </a:rPr>
              <a:t>      </a:t>
            </a:r>
            <a:r>
              <a:rPr lang="zh-CN" altLang="en-US"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 </a:t>
            </a:r>
            <a:r>
              <a:rPr lang="en-US" altLang="zh-CN" sz="2000" b="1" dirty="0">
                <a:solidFill>
                  <a:schemeClr val="lt1"/>
                </a:solidFill>
                <a:latin typeface="华文楷体" panose="02010600040101010101" pitchFamily="2" charset="-122"/>
                <a:ea typeface="华文楷体" panose="02010600040101010101" pitchFamily="2" charset="-122"/>
                <a:cs typeface="Times New Roman" panose="02020503050405090304"/>
                <a:sym typeface="Times New Roman" panose="02020503050405090304"/>
              </a:rPr>
              <a:t>——</a:t>
            </a:r>
            <a:r>
              <a:rPr lang="zh-CN" altLang="en-US" sz="2000" b="1" dirty="0">
                <a:solidFill>
                  <a:prstClr val="white"/>
                </a:solidFill>
                <a:latin typeface="+mj-ea"/>
                <a:ea typeface="华文楷体" panose="02010600040101010101" pitchFamily="2" charset="-122"/>
                <a:cs typeface="Times New Roman" pitchFamily="18" charset="0"/>
                <a:sym typeface="Times New Roman" panose="02020503050405090304"/>
              </a:rPr>
              <a:t>前十大供应商</a:t>
            </a:r>
            <a:endParaRPr lang="x-none" altLang="x-none" sz="2000" b="1" dirty="0">
              <a:solidFill>
                <a:schemeClr val="bg1"/>
              </a:solidFill>
              <a:latin typeface="Arial" charset="0"/>
            </a:endParaRPr>
          </a:p>
        </p:txBody>
      </p:sp>
    </p:spTree>
    <p:extLst>
      <p:ext uri="{BB962C8B-B14F-4D97-AF65-F5344CB8AC3E}">
        <p14:creationId xmlns:p14="http://schemas.microsoft.com/office/powerpoint/2010/main" val="17541464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iHkVO3GpEaE9pfHfE5Cl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iHkVO3GpEaE9pfHfE5C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17.xml><?xml version="1.0" encoding="utf-8"?>
<p:tagLst xmlns:a="http://schemas.openxmlformats.org/drawingml/2006/main" xmlns:r="http://schemas.openxmlformats.org/officeDocument/2006/relationships" xmlns:p="http://schemas.openxmlformats.org/presentationml/2006/main">
  <p:tag name="ISLIDE.DIAGRAM" val="185453"/>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iHkVO3GpEaE9pfHfE5Cl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iHkVO3GpEaE9pfHfE5Cl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29.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3"/>
</p:tagLst>
</file>

<file path=ppt/tags/tag32.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4"/>
</p:tagLst>
</file>

<file path=ppt/tags/tag38.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0"/>
</p:tagLst>
</file>

<file path=ppt/tags/tag39.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0"/>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40.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2"/>
</p:tagLst>
</file>

<file path=ppt/tags/tag43.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2"/>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51.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miHkVO3GpEaE9pfHfE5Cl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miHkVO3GpEaE9pfHfE5Cl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miHkVO3GpEaE9pfHfE5Cl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iHkVO3GpEaE9pfHfE5C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r9fc1xemLU2YdsZx7z9rhg"/>
</p:tagLst>
</file>

<file path=ppt/theme/theme1.xml><?xml version="1.0" encoding="utf-8"?>
<a:theme xmlns:a="http://schemas.openxmlformats.org/drawingml/2006/main" name="1_Office 主题">
  <a:themeElements>
    <a:clrScheme name="金石蓝色系">
      <a:dk1>
        <a:sysClr val="windowText" lastClr="000000"/>
      </a:dk1>
      <a:lt1>
        <a:sysClr val="window" lastClr="FFFFFF"/>
      </a:lt1>
      <a:dk2>
        <a:srgbClr val="D4B67C"/>
      </a:dk2>
      <a:lt2>
        <a:srgbClr val="B67D47"/>
      </a:lt2>
      <a:accent1>
        <a:srgbClr val="00447A"/>
      </a:accent1>
      <a:accent2>
        <a:srgbClr val="0076BF"/>
      </a:accent2>
      <a:accent3>
        <a:srgbClr val="F08000"/>
      </a:accent3>
      <a:accent4>
        <a:srgbClr val="F2BB00"/>
      </a:accent4>
      <a:accent5>
        <a:srgbClr val="B17B43"/>
      </a:accent5>
      <a:accent6>
        <a:srgbClr val="D4B67C"/>
      </a:accent6>
      <a:hlink>
        <a:srgbClr val="00447A"/>
      </a:hlink>
      <a:folHlink>
        <a:srgbClr val="0076BF"/>
      </a:folHlink>
    </a:clrScheme>
    <a:fontScheme name="金石投资">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sz="15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47002</TotalTime>
  <Words>30554</Words>
  <Application>Microsoft Office PowerPoint</Application>
  <PresentationFormat>全屏显示(4:3)</PresentationFormat>
  <Paragraphs>6215</Paragraphs>
  <Slides>129</Slides>
  <Notes>17</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2</vt:i4>
      </vt:variant>
      <vt:variant>
        <vt:lpstr>幻灯片标题</vt:lpstr>
      </vt:variant>
      <vt:variant>
        <vt:i4>129</vt:i4>
      </vt:variant>
    </vt:vector>
  </HeadingPairs>
  <TitlesOfParts>
    <vt:vector size="158" baseType="lpstr">
      <vt:lpstr>Apple Symbols</vt:lpstr>
      <vt:lpstr>DengXian</vt:lpstr>
      <vt:lpstr>KaiTi</vt:lpstr>
      <vt:lpstr>KaiTi Regular</vt:lpstr>
      <vt:lpstr>Kaiti TC</vt:lpstr>
      <vt:lpstr>Noto Sans Symbols</vt:lpstr>
      <vt:lpstr>等线</vt:lpstr>
      <vt:lpstr>黑体</vt:lpstr>
      <vt:lpstr>华文楷体</vt:lpstr>
      <vt:lpstr>华文楷体</vt:lpstr>
      <vt:lpstr>华文楷体 (正文)</vt:lpstr>
      <vt:lpstr>华文中宋</vt:lpstr>
      <vt:lpstr>楷体</vt:lpstr>
      <vt:lpstr>楷体 (正文)</vt:lpstr>
      <vt:lpstr>楷体_GB2312</vt:lpstr>
      <vt:lpstr>宋体</vt:lpstr>
      <vt:lpstr>Microsoft YaHei</vt:lpstr>
      <vt:lpstr>Microsoft YaHei</vt:lpstr>
      <vt:lpstr>Arial</vt:lpstr>
      <vt:lpstr>Calibri</vt:lpstr>
      <vt:lpstr>Cambria</vt:lpstr>
      <vt:lpstr>Cambria Math</vt:lpstr>
      <vt:lpstr>times</vt:lpstr>
      <vt:lpstr>Times New Roman</vt:lpstr>
      <vt:lpstr>Wingdings</vt:lpstr>
      <vt:lpstr>Wingdings 2</vt:lpstr>
      <vt:lpstr>1_Office 主题</vt:lpstr>
      <vt:lpstr>think-cell Slide</vt:lpstr>
      <vt:lpstr>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Shelley Zha</dc:creator>
  <cp:lastModifiedBy>csctest</cp:lastModifiedBy>
  <cp:revision>1436</cp:revision>
  <dcterms:created xsi:type="dcterms:W3CDTF">2019-08-20T01:38:41Z</dcterms:created>
  <dcterms:modified xsi:type="dcterms:W3CDTF">2020-03-23T06:08:01Z</dcterms:modified>
</cp:coreProperties>
</file>